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4"/>
  </p:notesMasterIdLst>
  <p:handoutMasterIdLst>
    <p:handoutMasterId r:id="rId25"/>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49268" autoAdjust="0"/>
  </p:normalViewPr>
  <p:slideViewPr>
    <p:cSldViewPr snapToGrid="0">
      <p:cViewPr varScale="1">
        <p:scale>
          <a:sx n="33" d="100"/>
          <a:sy n="33" d="100"/>
        </p:scale>
        <p:origin x="1968" y="36"/>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06-Jan-18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06-Jan-18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Scapegoating - The person who gets blamed for the problem is the scapegoat. </a:t>
            </a:r>
          </a:p>
          <a:p>
            <a:r>
              <a:rPr lang="en-US" sz="1200" b="0" i="0" u="none" strike="noStrike" kern="1200" baseline="0" dirty="0">
                <a:solidFill>
                  <a:schemeClr val="tx1"/>
                </a:solidFill>
                <a:latin typeface="+mn-lt"/>
                <a:ea typeface="+mn-ea"/>
                <a:cs typeface="+mn-cs"/>
              </a:rPr>
              <a:t>Peace-Keeper - A young person may be inadvertently playing the role of the ‘peace-keeper’, interceding and reducing strain between a disagreeing parent and family member. </a:t>
            </a:r>
          </a:p>
          <a:p>
            <a:r>
              <a:rPr lang="en-US" sz="1200" b="0" i="0" u="none" strike="noStrike" kern="1200" baseline="0" dirty="0">
                <a:solidFill>
                  <a:schemeClr val="tx1"/>
                </a:solidFill>
                <a:latin typeface="+mn-lt"/>
                <a:ea typeface="+mn-ea"/>
                <a:cs typeface="+mn-cs"/>
              </a:rPr>
              <a:t>How do these two roles influence the family dynamics?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701660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729904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Buffering: Balancing of roles so that the negative aspects of one role can be offset by the positive aspects of another role </a:t>
            </a:r>
          </a:p>
          <a:p>
            <a:r>
              <a:rPr lang="en-US" sz="1200" b="0" i="0" u="none" strike="noStrike" kern="1200" baseline="0" dirty="0">
                <a:solidFill>
                  <a:schemeClr val="tx1"/>
                </a:solidFill>
                <a:latin typeface="+mn-lt"/>
                <a:ea typeface="+mn-ea"/>
                <a:cs typeface="+mn-cs"/>
              </a:rPr>
              <a:t>Multiplicity: Having several different roles and responsibilities </a:t>
            </a:r>
          </a:p>
          <a:p>
            <a:r>
              <a:rPr lang="en-US" sz="1200" b="0" i="0" u="none" strike="noStrike" kern="1200" baseline="0" dirty="0">
                <a:solidFill>
                  <a:schemeClr val="tx1"/>
                </a:solidFill>
                <a:latin typeface="+mn-lt"/>
                <a:ea typeface="+mn-ea"/>
                <a:cs typeface="+mn-cs"/>
              </a:rPr>
              <a:t>Roles: The responsibilities we assume and how we portray them individually and in the family </a:t>
            </a:r>
          </a:p>
          <a:p>
            <a:r>
              <a:rPr lang="en-US" sz="1200" b="0" i="0" u="none" strike="noStrike" kern="1200" baseline="0" dirty="0">
                <a:solidFill>
                  <a:schemeClr val="tx1"/>
                </a:solidFill>
                <a:latin typeface="+mn-lt"/>
                <a:ea typeface="+mn-ea"/>
                <a:cs typeface="+mn-cs"/>
              </a:rPr>
              <a:t>Stereotyping: Categorizing all into one type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4273973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Life Stages: A predictable developmental stage in a person’s life. Example: Teen years, 20’s, 30’s, or 40’s.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633890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Marker Event: A significant event that marks real change in one’s life. Example: graduation, marriage, birth of child, or winning the lottery. </a:t>
            </a:r>
          </a:p>
          <a:p>
            <a:r>
              <a:rPr lang="en-US" sz="1200" b="0" i="0" u="none" strike="noStrike" kern="1200" baseline="0" dirty="0">
                <a:solidFill>
                  <a:schemeClr val="tx1"/>
                </a:solidFill>
                <a:latin typeface="+mn-lt"/>
                <a:ea typeface="+mn-ea"/>
                <a:cs typeface="+mn-cs"/>
              </a:rPr>
              <a:t>Marker events can affect a life positively or negatively. But the one thing about life, is that it is constantly changing.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835013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Family Dynamics: Scenario 1 </a:t>
            </a:r>
          </a:p>
          <a:p>
            <a:r>
              <a:rPr lang="en-US" sz="1200" b="0" i="0" u="none" strike="noStrike" kern="1200" baseline="0" dirty="0">
                <a:solidFill>
                  <a:schemeClr val="tx1"/>
                </a:solidFill>
                <a:latin typeface="+mn-lt"/>
                <a:ea typeface="+mn-ea"/>
                <a:cs typeface="+mn-cs"/>
              </a:rPr>
              <a:t>Family Dynamic to illustrate closed, inflexible family boundaries. </a:t>
            </a:r>
          </a:p>
          <a:p>
            <a:r>
              <a:rPr lang="en-US" sz="1200" b="0" i="0" u="none" strike="noStrike" kern="1200" baseline="0" dirty="0">
                <a:solidFill>
                  <a:schemeClr val="tx1"/>
                </a:solidFill>
                <a:latin typeface="+mn-lt"/>
                <a:ea typeface="+mn-ea"/>
                <a:cs typeface="+mn-cs"/>
              </a:rPr>
              <a:t>http://youtu.be/gddHUVT0NPA </a:t>
            </a:r>
          </a:p>
          <a:p>
            <a:r>
              <a:rPr lang="en-US" sz="1200" b="0" i="0" u="none" strike="noStrike" kern="1200" baseline="0" dirty="0">
                <a:solidFill>
                  <a:schemeClr val="tx1"/>
                </a:solidFill>
                <a:latin typeface="+mn-lt"/>
                <a:ea typeface="+mn-ea"/>
                <a:cs typeface="+mn-cs"/>
              </a:rPr>
              <a:t>What are the family dynamics in this scenario?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470574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798526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216874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Conduct a discussion about how each item listed can influence the dynamics of a family.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30487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Conduct a discussion about how each item listed can influence the dynamics of a family. </a:t>
            </a:r>
          </a:p>
          <a:p>
            <a:r>
              <a:rPr lang="en-US" sz="1200" b="0" i="0" u="none" strike="noStrike" kern="1200" baseline="0" dirty="0">
                <a:solidFill>
                  <a:schemeClr val="tx1"/>
                </a:solidFill>
                <a:latin typeface="+mn-lt"/>
                <a:ea typeface="+mn-ea"/>
                <a:cs typeface="+mn-cs"/>
              </a:rPr>
              <a:t>Crisis events which affect family members: </a:t>
            </a:r>
          </a:p>
          <a:p>
            <a:r>
              <a:rPr lang="en-US" sz="1200" b="0" i="0" u="none" strike="noStrike" kern="1200" baseline="0" dirty="0">
                <a:solidFill>
                  <a:schemeClr val="tx1"/>
                </a:solidFill>
                <a:latin typeface="+mn-lt"/>
                <a:ea typeface="+mn-ea"/>
                <a:cs typeface="+mn-cs"/>
              </a:rPr>
              <a:t>• an affair </a:t>
            </a:r>
          </a:p>
          <a:p>
            <a:r>
              <a:rPr lang="en-US" sz="1200" b="0" i="0" u="none" strike="noStrike" kern="1200" baseline="0" dirty="0">
                <a:solidFill>
                  <a:schemeClr val="tx1"/>
                </a:solidFill>
                <a:latin typeface="+mn-lt"/>
                <a:ea typeface="+mn-ea"/>
                <a:cs typeface="+mn-cs"/>
              </a:rPr>
              <a:t>• divorce </a:t>
            </a:r>
          </a:p>
          <a:p>
            <a:r>
              <a:rPr lang="en-US" sz="1200" b="0" i="0" u="none" strike="noStrike" kern="1200" baseline="0" dirty="0">
                <a:solidFill>
                  <a:schemeClr val="tx1"/>
                </a:solidFill>
                <a:latin typeface="+mn-lt"/>
                <a:ea typeface="+mn-ea"/>
                <a:cs typeface="+mn-cs"/>
              </a:rPr>
              <a:t>• trauma </a:t>
            </a:r>
          </a:p>
          <a:p>
            <a:r>
              <a:rPr lang="en-US" sz="1200" b="0" i="0" u="none" strike="noStrike" kern="1200" baseline="0" dirty="0">
                <a:solidFill>
                  <a:schemeClr val="tx1"/>
                </a:solidFill>
                <a:latin typeface="+mn-lt"/>
                <a:ea typeface="+mn-ea"/>
                <a:cs typeface="+mn-cs"/>
              </a:rPr>
              <a:t>• death </a:t>
            </a:r>
          </a:p>
          <a:p>
            <a:r>
              <a:rPr lang="en-US" sz="1200" b="0" i="0" u="none" strike="noStrike" kern="1200" baseline="0" dirty="0">
                <a:solidFill>
                  <a:schemeClr val="tx1"/>
                </a:solidFill>
                <a:latin typeface="+mn-lt"/>
                <a:ea typeface="+mn-ea"/>
                <a:cs typeface="+mn-cs"/>
              </a:rPr>
              <a:t>• unemployment </a:t>
            </a:r>
          </a:p>
          <a:p>
            <a:r>
              <a:rPr lang="en-US" sz="1200" b="0" i="0" u="none" strike="noStrike" kern="1200" baseline="0" dirty="0">
                <a:solidFill>
                  <a:schemeClr val="tx1"/>
                </a:solidFill>
                <a:latin typeface="+mn-lt"/>
                <a:ea typeface="+mn-ea"/>
                <a:cs typeface="+mn-cs"/>
              </a:rPr>
              <a:t>• homelessness </a:t>
            </a:r>
          </a:p>
          <a:p>
            <a:r>
              <a:rPr lang="en-US" sz="1200" b="0" i="0" u="none" strike="noStrike" kern="1200" baseline="0" dirty="0">
                <a:solidFill>
                  <a:schemeClr val="tx1"/>
                </a:solidFill>
                <a:latin typeface="+mn-lt"/>
                <a:ea typeface="+mn-ea"/>
                <a:cs typeface="+mn-cs"/>
              </a:rPr>
              <a:t>• family violence </a:t>
            </a:r>
          </a:p>
          <a:p>
            <a:r>
              <a:rPr lang="en-US" sz="1200" b="0" i="0" u="none" strike="noStrike" kern="1200" baseline="0" dirty="0">
                <a:solidFill>
                  <a:schemeClr val="tx1"/>
                </a:solidFill>
                <a:latin typeface="+mn-lt"/>
                <a:ea typeface="+mn-ea"/>
                <a:cs typeface="+mn-cs"/>
              </a:rPr>
              <a:t>• abuse </a:t>
            </a:r>
          </a:p>
          <a:p>
            <a:r>
              <a:rPr lang="en-US" sz="1200" b="0" i="0" u="none" strike="noStrike" kern="1200" baseline="0" dirty="0">
                <a:solidFill>
                  <a:schemeClr val="tx1"/>
                </a:solidFill>
                <a:latin typeface="+mn-lt"/>
                <a:ea typeface="+mn-ea"/>
                <a:cs typeface="+mn-cs"/>
              </a:rPr>
              <a:t>• alcohol or other drug use </a:t>
            </a:r>
          </a:p>
          <a:p>
            <a:r>
              <a:rPr lang="en-US" sz="1200" b="0" i="0" u="none" strike="noStrike" kern="1200" baseline="0" dirty="0">
                <a:solidFill>
                  <a:schemeClr val="tx1"/>
                </a:solidFill>
                <a:latin typeface="+mn-lt"/>
                <a:ea typeface="+mn-ea"/>
                <a:cs typeface="+mn-cs"/>
              </a:rPr>
              <a:t>• mental health difficulties </a:t>
            </a:r>
          </a:p>
          <a:p>
            <a:r>
              <a:rPr lang="en-US" sz="1200" b="0" i="0" u="none" strike="noStrike" kern="1200" baseline="0" dirty="0">
                <a:solidFill>
                  <a:schemeClr val="tx1"/>
                </a:solidFill>
                <a:latin typeface="+mn-lt"/>
                <a:ea typeface="+mn-ea"/>
                <a:cs typeface="+mn-cs"/>
              </a:rPr>
              <a:t>• poverty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 do family values, culture and ethnicity, including beliefs influence the family dynamics? </a:t>
            </a:r>
          </a:p>
          <a:p>
            <a:r>
              <a:rPr lang="en-US" sz="1200" b="0" i="0" u="none" strike="noStrike" kern="1200" baseline="0" dirty="0">
                <a:solidFill>
                  <a:schemeClr val="tx1"/>
                </a:solidFill>
                <a:latin typeface="+mn-lt"/>
                <a:ea typeface="+mn-ea"/>
                <a:cs typeface="+mn-cs"/>
              </a:rPr>
              <a:t>How does the nature of attachments in a family, such as being secure or insecure, influence the overall family dynamics? </a:t>
            </a:r>
          </a:p>
          <a:p>
            <a:r>
              <a:rPr lang="en-US" sz="1200" b="0" i="0" u="none" strike="noStrike" kern="1200" baseline="0" dirty="0">
                <a:solidFill>
                  <a:schemeClr val="tx1"/>
                </a:solidFill>
                <a:latin typeface="+mn-lt"/>
                <a:ea typeface="+mn-ea"/>
                <a:cs typeface="+mn-cs"/>
              </a:rPr>
              <a:t>How do the dynamics of previous generations (parents and grandparents families) influence the family dynamics?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16316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Changing Family Dynamics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Families take on many forms and shapes, and yet they perform some of the same basic functions from culture to culture. Individuals within the family provide the following: </a:t>
            </a:r>
          </a:p>
          <a:p>
            <a:r>
              <a:rPr lang="en-US" sz="1200" b="0" i="0" u="none" strike="noStrike" kern="1200" baseline="0" dirty="0">
                <a:solidFill>
                  <a:schemeClr val="tx1"/>
                </a:solidFill>
                <a:latin typeface="+mn-lt"/>
                <a:ea typeface="+mn-ea"/>
                <a:cs typeface="+mn-cs"/>
              </a:rPr>
              <a:t>• Basic needs (such as food, clothing, and shelter) </a:t>
            </a:r>
          </a:p>
          <a:p>
            <a:r>
              <a:rPr lang="en-US" sz="1200" b="0" i="0" u="none" strike="noStrike" kern="1200" baseline="0" dirty="0">
                <a:solidFill>
                  <a:schemeClr val="tx1"/>
                </a:solidFill>
                <a:latin typeface="+mn-lt"/>
                <a:ea typeface="+mn-ea"/>
                <a:cs typeface="+mn-cs"/>
              </a:rPr>
              <a:t>• Economic support </a:t>
            </a:r>
          </a:p>
          <a:p>
            <a:r>
              <a:rPr lang="en-US" sz="1200" b="0" i="0" u="none" strike="noStrike" kern="1200" baseline="0" dirty="0">
                <a:solidFill>
                  <a:schemeClr val="tx1"/>
                </a:solidFill>
                <a:latin typeface="+mn-lt"/>
                <a:ea typeface="+mn-ea"/>
                <a:cs typeface="+mn-cs"/>
              </a:rPr>
              <a:t>• Education </a:t>
            </a:r>
          </a:p>
          <a:p>
            <a:r>
              <a:rPr lang="en-US" sz="1200" b="0" i="0" u="none" strike="noStrike" kern="1200" baseline="0" dirty="0">
                <a:solidFill>
                  <a:schemeClr val="tx1"/>
                </a:solidFill>
                <a:latin typeface="+mn-lt"/>
                <a:ea typeface="+mn-ea"/>
                <a:cs typeface="+mn-cs"/>
              </a:rPr>
              <a:t>• Love and affection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809571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Changing Family Dynamics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Families take on many forms and shapes, and yet they perform some of the same basic functions from culture to culture. Individuals within the family provide the following: </a:t>
            </a:r>
          </a:p>
          <a:p>
            <a:r>
              <a:rPr lang="en-US" sz="1200" b="0" i="0" u="none" strike="noStrike" kern="1200" baseline="0" dirty="0">
                <a:solidFill>
                  <a:schemeClr val="tx1"/>
                </a:solidFill>
                <a:latin typeface="+mn-lt"/>
                <a:ea typeface="+mn-ea"/>
                <a:cs typeface="+mn-cs"/>
              </a:rPr>
              <a:t>• Nurturance </a:t>
            </a:r>
          </a:p>
          <a:p>
            <a:r>
              <a:rPr lang="en-US" sz="1200" b="0" i="0" u="none" strike="noStrike" kern="1200" baseline="0" dirty="0">
                <a:solidFill>
                  <a:schemeClr val="tx1"/>
                </a:solidFill>
                <a:latin typeface="+mn-lt"/>
                <a:ea typeface="+mn-ea"/>
                <a:cs typeface="+mn-cs"/>
              </a:rPr>
              <a:t>• Opportunities to have fun </a:t>
            </a:r>
          </a:p>
          <a:p>
            <a:r>
              <a:rPr lang="en-US" sz="1200" b="0" i="0" u="none" strike="noStrike" kern="1200" baseline="0" dirty="0">
                <a:solidFill>
                  <a:schemeClr val="tx1"/>
                </a:solidFill>
                <a:latin typeface="+mn-lt"/>
                <a:ea typeface="+mn-ea"/>
                <a:cs typeface="+mn-cs"/>
              </a:rPr>
              <a:t>• Protection </a:t>
            </a:r>
          </a:p>
          <a:p>
            <a:r>
              <a:rPr lang="en-US" sz="1200" b="0" i="0" u="none" strike="noStrike" kern="1200" baseline="0" dirty="0">
                <a:solidFill>
                  <a:schemeClr val="tx1"/>
                </a:solidFill>
                <a:latin typeface="+mn-lt"/>
                <a:ea typeface="+mn-ea"/>
                <a:cs typeface="+mn-cs"/>
              </a:rPr>
              <a:t>• Religious background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Each individual in the family has certain roles. Your role as a son, daughter, sister, brother, niece, nephew, aunt, or uncle is a given role that you acquired when you were born into the family. When you marry, you will assume a chosen role as husband or wife. Roles are defined by age and responsibilities. Parents are usually responsible for providing food and shelter. As children get older and enter the workforce, these responsibilities might fall partly on their shoulders. In relationships, it is important to communicate the roles you will be sharing or expected to fulfill to meet the needs of the family.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31925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Given Roles: The roles we are given because of a birth in the family such as mother, father, sister, brother, grandparent, aunt, or cousin. </a:t>
            </a:r>
          </a:p>
          <a:p>
            <a:r>
              <a:rPr lang="en-US" sz="1200" b="0" i="0" u="none" strike="noStrike" kern="1200" baseline="0" dirty="0">
                <a:solidFill>
                  <a:schemeClr val="tx1"/>
                </a:solidFill>
                <a:latin typeface="+mn-lt"/>
                <a:ea typeface="+mn-ea"/>
                <a:cs typeface="+mn-cs"/>
              </a:rPr>
              <a:t>Acquired Roles: The roles you assume because of choice such as husband, wife, co-worker, or vice-president </a:t>
            </a:r>
          </a:p>
          <a:p>
            <a:r>
              <a:rPr lang="en-US" sz="1200" b="0" i="0" u="none" strike="noStrike" kern="1200" baseline="0" dirty="0">
                <a:solidFill>
                  <a:schemeClr val="tx1"/>
                </a:solidFill>
                <a:latin typeface="+mn-lt"/>
                <a:ea typeface="+mn-ea"/>
                <a:cs typeface="+mn-cs"/>
              </a:rPr>
              <a:t>Character Roles: The roles you demonstrate because you have been labeled as such an athlete, brain, breadwinner, baby, scapegoat, or victim. </a:t>
            </a:r>
          </a:p>
          <a:p>
            <a:r>
              <a:rPr lang="en-US" sz="1200" b="0" i="0" u="none" strike="noStrike" kern="1200" baseline="0" dirty="0">
                <a:solidFill>
                  <a:schemeClr val="tx1"/>
                </a:solidFill>
                <a:latin typeface="+mn-lt"/>
                <a:ea typeface="+mn-ea"/>
                <a:cs typeface="+mn-cs"/>
              </a:rPr>
              <a:t>Some roles happen by chance (given roles) and others by choice (acquired roles). The roles we choose for ourselves can be changed. </a:t>
            </a:r>
          </a:p>
          <a:p>
            <a:r>
              <a:rPr lang="en-US" sz="1200" b="0" i="0" u="none" strike="noStrike" kern="1200" baseline="0" dirty="0">
                <a:solidFill>
                  <a:schemeClr val="tx1"/>
                </a:solidFill>
                <a:latin typeface="+mn-lt"/>
                <a:ea typeface="+mn-ea"/>
                <a:cs typeface="+mn-cs"/>
              </a:rPr>
              <a:t>If we are not happy with our acquired roles, we can simply make the change. </a:t>
            </a:r>
          </a:p>
          <a:p>
            <a:r>
              <a:rPr lang="en-US" sz="1200" b="0" i="0" u="none" strike="noStrike" kern="1200" baseline="0" dirty="0">
                <a:solidFill>
                  <a:schemeClr val="tx1"/>
                </a:solidFill>
                <a:latin typeface="+mn-lt"/>
                <a:ea typeface="+mn-ea"/>
                <a:cs typeface="+mn-cs"/>
              </a:rPr>
              <a:t>Find a new job </a:t>
            </a:r>
          </a:p>
          <a:p>
            <a:r>
              <a:rPr lang="en-US" sz="1200" b="0" i="0" u="none" strike="noStrike" kern="1200" baseline="0" dirty="0">
                <a:solidFill>
                  <a:schemeClr val="tx1"/>
                </a:solidFill>
                <a:latin typeface="+mn-lt"/>
                <a:ea typeface="+mn-ea"/>
                <a:cs typeface="+mn-cs"/>
              </a:rPr>
              <a:t>Decide to get married or stay single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067144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have learned that people play many roles in their lives. Some are by choice and some are not. </a:t>
            </a:r>
          </a:p>
          <a:p>
            <a:r>
              <a:rPr lang="en-US" sz="1200" b="0" i="0" u="none" strike="noStrike" kern="1200" baseline="0" dirty="0">
                <a:solidFill>
                  <a:schemeClr val="tx1"/>
                </a:solidFill>
                <a:latin typeface="+mn-lt"/>
                <a:ea typeface="+mn-ea"/>
                <a:cs typeface="+mn-cs"/>
              </a:rPr>
              <a:t>What are some roles you have as a family member? </a:t>
            </a:r>
          </a:p>
          <a:p>
            <a:r>
              <a:rPr lang="en-US" sz="1200" b="0" i="0" u="none" strike="noStrike" kern="1200" baseline="0" dirty="0">
                <a:solidFill>
                  <a:schemeClr val="tx1"/>
                </a:solidFill>
                <a:latin typeface="+mn-lt"/>
                <a:ea typeface="+mn-ea"/>
                <a:cs typeface="+mn-cs"/>
              </a:rPr>
              <a:t>What are some roles you have at work or at school? </a:t>
            </a:r>
          </a:p>
          <a:p>
            <a:r>
              <a:rPr lang="en-US" sz="1200" b="0" i="0" u="none" strike="noStrike" kern="1200" baseline="0" dirty="0">
                <a:solidFill>
                  <a:schemeClr val="tx1"/>
                </a:solidFill>
                <a:latin typeface="+mn-lt"/>
                <a:ea typeface="+mn-ea"/>
                <a:cs typeface="+mn-cs"/>
              </a:rPr>
              <a:t>Do people’s different personalities impact your roles in life? How?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43926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are the roles that we are “labeled” because of other’s views of us. </a:t>
            </a:r>
          </a:p>
          <a:p>
            <a:r>
              <a:rPr lang="en-US" sz="1200" b="0" i="0" u="none" strike="noStrike" kern="1200" baseline="0" dirty="0">
                <a:solidFill>
                  <a:schemeClr val="tx1"/>
                </a:solidFill>
                <a:latin typeface="+mn-lt"/>
                <a:ea typeface="+mn-ea"/>
                <a:cs typeface="+mn-cs"/>
              </a:rPr>
              <a:t>Example: The youngest child of the family is labeled “The Baby”. This child assumes the “baby” role and begins to act this way. </a:t>
            </a:r>
          </a:p>
          <a:p>
            <a:r>
              <a:rPr lang="en-US" sz="1200" b="0" i="0" u="none" strike="noStrike" kern="1200" baseline="0" dirty="0">
                <a:solidFill>
                  <a:schemeClr val="tx1"/>
                </a:solidFill>
                <a:latin typeface="+mn-lt"/>
                <a:ea typeface="+mn-ea"/>
                <a:cs typeface="+mn-cs"/>
              </a:rPr>
              <a:t>Other family members may feel that this child is spoiled or treated special because they are the baby of the family.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726034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gddHUVT0NPA&amp;feature=youtu.b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Understanding Family Dynamics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Character Roles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These are the roles that we are “labeled” because of other’s views of us</a:t>
            </a:r>
          </a:p>
        </p:txBody>
      </p:sp>
      <p:pic>
        <p:nvPicPr>
          <p:cNvPr id="4" name="Picture 3">
            <a:extLst>
              <a:ext uri="{FF2B5EF4-FFF2-40B4-BE49-F238E27FC236}">
                <a16:creationId xmlns:a16="http://schemas.microsoft.com/office/drawing/2014/main" id="{24CA8E0E-7D4C-4AAE-81BE-4CD7E7A22455}"/>
              </a:ext>
            </a:extLst>
          </p:cNvPr>
          <p:cNvPicPr>
            <a:picLocks noChangeAspect="1"/>
          </p:cNvPicPr>
          <p:nvPr/>
        </p:nvPicPr>
        <p:blipFill>
          <a:blip r:embed="rId3"/>
          <a:stretch>
            <a:fillRect/>
          </a:stretch>
        </p:blipFill>
        <p:spPr>
          <a:xfrm>
            <a:off x="4530407" y="2665412"/>
            <a:ext cx="2867025" cy="2543175"/>
          </a:xfrm>
          <a:prstGeom prst="rect">
            <a:avLst/>
          </a:prstGeom>
        </p:spPr>
      </p:pic>
    </p:spTree>
    <p:extLst>
      <p:ext uri="{BB962C8B-B14F-4D97-AF65-F5344CB8AC3E}">
        <p14:creationId xmlns:p14="http://schemas.microsoft.com/office/powerpoint/2010/main" val="2378604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Character Roles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Scapegoat</a:t>
            </a:r>
          </a:p>
        </p:txBody>
      </p:sp>
      <p:sp>
        <p:nvSpPr>
          <p:cNvPr id="4" name="Content Placeholder 3">
            <a:extLst>
              <a:ext uri="{FF2B5EF4-FFF2-40B4-BE49-F238E27FC236}">
                <a16:creationId xmlns:a16="http://schemas.microsoft.com/office/drawing/2014/main" id="{4EFFF471-5805-4B79-8C5F-CF3CC847AEDB}"/>
              </a:ext>
            </a:extLst>
          </p:cNvPr>
          <p:cNvSpPr>
            <a:spLocks noGrp="1"/>
          </p:cNvSpPr>
          <p:nvPr>
            <p:ph sz="half" idx="10"/>
          </p:nvPr>
        </p:nvSpPr>
        <p:spPr/>
        <p:txBody>
          <a:bodyPr/>
          <a:lstStyle/>
          <a:p>
            <a:pPr lvl="1"/>
            <a:r>
              <a:rPr lang="en-US" dirty="0"/>
              <a:t>Peace-Keeper</a:t>
            </a:r>
          </a:p>
        </p:txBody>
      </p:sp>
      <p:pic>
        <p:nvPicPr>
          <p:cNvPr id="5" name="Picture 4">
            <a:extLst>
              <a:ext uri="{FF2B5EF4-FFF2-40B4-BE49-F238E27FC236}">
                <a16:creationId xmlns:a16="http://schemas.microsoft.com/office/drawing/2014/main" id="{1644A18B-CAD4-4E6A-AACC-474D37DD352E}"/>
              </a:ext>
            </a:extLst>
          </p:cNvPr>
          <p:cNvPicPr>
            <a:picLocks noChangeAspect="1"/>
          </p:cNvPicPr>
          <p:nvPr/>
        </p:nvPicPr>
        <p:blipFill rotWithShape="1">
          <a:blip r:embed="rId3"/>
          <a:srcRect l="4462" t="3681" r="55419"/>
          <a:stretch/>
        </p:blipFill>
        <p:spPr>
          <a:xfrm>
            <a:off x="1066799" y="2310447"/>
            <a:ext cx="2143761" cy="3348672"/>
          </a:xfrm>
          <a:prstGeom prst="rect">
            <a:avLst/>
          </a:prstGeom>
        </p:spPr>
      </p:pic>
      <p:pic>
        <p:nvPicPr>
          <p:cNvPr id="6" name="Picture 5">
            <a:extLst>
              <a:ext uri="{FF2B5EF4-FFF2-40B4-BE49-F238E27FC236}">
                <a16:creationId xmlns:a16="http://schemas.microsoft.com/office/drawing/2014/main" id="{3C2EE5E3-697B-4766-95CF-EB349534AF4C}"/>
              </a:ext>
            </a:extLst>
          </p:cNvPr>
          <p:cNvPicPr>
            <a:picLocks noChangeAspect="1"/>
          </p:cNvPicPr>
          <p:nvPr/>
        </p:nvPicPr>
        <p:blipFill rotWithShape="1">
          <a:blip r:embed="rId3"/>
          <a:srcRect l="50475" b="14436"/>
          <a:stretch/>
        </p:blipFill>
        <p:spPr>
          <a:xfrm>
            <a:off x="6604000" y="2076767"/>
            <a:ext cx="2646363" cy="2974733"/>
          </a:xfrm>
          <a:prstGeom prst="rect">
            <a:avLst/>
          </a:prstGeom>
        </p:spPr>
      </p:pic>
    </p:spTree>
    <p:extLst>
      <p:ext uri="{BB962C8B-B14F-4D97-AF65-F5344CB8AC3E}">
        <p14:creationId xmlns:p14="http://schemas.microsoft.com/office/powerpoint/2010/main" val="191633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Character Roles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Can be a true character trait or a myth</a:t>
            </a:r>
          </a:p>
          <a:p>
            <a:pPr lvl="1"/>
            <a:r>
              <a:rPr lang="en-US" dirty="0"/>
              <a:t>Can be changed, but it takes communication and understanding on all parties.</a:t>
            </a:r>
          </a:p>
          <a:p>
            <a:pPr lvl="1"/>
            <a:r>
              <a:rPr lang="en-US" dirty="0"/>
              <a:t>Can raise or lower one’s self-esteem</a:t>
            </a:r>
          </a:p>
          <a:p>
            <a:pPr lvl="1"/>
            <a:r>
              <a:rPr lang="en-US" dirty="0"/>
              <a:t>Can put extra expectation on a person</a:t>
            </a:r>
          </a:p>
        </p:txBody>
      </p:sp>
    </p:spTree>
    <p:extLst>
      <p:ext uri="{BB962C8B-B14F-4D97-AF65-F5344CB8AC3E}">
        <p14:creationId xmlns:p14="http://schemas.microsoft.com/office/powerpoint/2010/main" val="47884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Roles in Life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Buffering</a:t>
            </a:r>
          </a:p>
          <a:p>
            <a:pPr lvl="1"/>
            <a:r>
              <a:rPr lang="en-US" dirty="0"/>
              <a:t>Multiplicity</a:t>
            </a:r>
          </a:p>
          <a:p>
            <a:pPr lvl="1"/>
            <a:r>
              <a:rPr lang="en-US" dirty="0"/>
              <a:t>Roles</a:t>
            </a:r>
          </a:p>
          <a:p>
            <a:pPr lvl="1"/>
            <a:r>
              <a:rPr lang="en-US" dirty="0"/>
              <a:t>Stereotyping</a:t>
            </a:r>
          </a:p>
        </p:txBody>
      </p:sp>
      <p:pic>
        <p:nvPicPr>
          <p:cNvPr id="4" name="Picture 3">
            <a:extLst>
              <a:ext uri="{FF2B5EF4-FFF2-40B4-BE49-F238E27FC236}">
                <a16:creationId xmlns:a16="http://schemas.microsoft.com/office/drawing/2014/main" id="{D693CB17-0249-465E-A524-52A3150EA8EF}"/>
              </a:ext>
            </a:extLst>
          </p:cNvPr>
          <p:cNvPicPr>
            <a:picLocks noChangeAspect="1"/>
          </p:cNvPicPr>
          <p:nvPr/>
        </p:nvPicPr>
        <p:blipFill>
          <a:blip r:embed="rId3"/>
          <a:stretch>
            <a:fillRect/>
          </a:stretch>
        </p:blipFill>
        <p:spPr>
          <a:xfrm>
            <a:off x="6243637" y="1952625"/>
            <a:ext cx="2752725" cy="2647950"/>
          </a:xfrm>
          <a:prstGeom prst="rect">
            <a:avLst/>
          </a:prstGeom>
        </p:spPr>
      </p:pic>
    </p:spTree>
    <p:extLst>
      <p:ext uri="{BB962C8B-B14F-4D97-AF65-F5344CB8AC3E}">
        <p14:creationId xmlns:p14="http://schemas.microsoft.com/office/powerpoint/2010/main" val="1405078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Life Stages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There are various events or situations in life that can greatly affect us. These are a natural and expected part of each person’s life.</a:t>
            </a:r>
          </a:p>
        </p:txBody>
      </p:sp>
      <p:pic>
        <p:nvPicPr>
          <p:cNvPr id="4" name="Picture 3">
            <a:extLst>
              <a:ext uri="{FF2B5EF4-FFF2-40B4-BE49-F238E27FC236}">
                <a16:creationId xmlns:a16="http://schemas.microsoft.com/office/drawing/2014/main" id="{21C1FF00-0779-48A3-AE30-392D153F37F2}"/>
              </a:ext>
            </a:extLst>
          </p:cNvPr>
          <p:cNvPicPr>
            <a:picLocks noChangeAspect="1"/>
          </p:cNvPicPr>
          <p:nvPr/>
        </p:nvPicPr>
        <p:blipFill>
          <a:blip r:embed="rId3"/>
          <a:stretch>
            <a:fillRect/>
          </a:stretch>
        </p:blipFill>
        <p:spPr>
          <a:xfrm>
            <a:off x="4043362" y="3065855"/>
            <a:ext cx="3190875" cy="2371725"/>
          </a:xfrm>
          <a:prstGeom prst="rect">
            <a:avLst/>
          </a:prstGeom>
        </p:spPr>
      </p:pic>
    </p:spTree>
    <p:extLst>
      <p:ext uri="{BB962C8B-B14F-4D97-AF65-F5344CB8AC3E}">
        <p14:creationId xmlns:p14="http://schemas.microsoft.com/office/powerpoint/2010/main" val="3415393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Life Changes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Marker Event: A significant event that marks real change in one’s life</a:t>
            </a:r>
          </a:p>
        </p:txBody>
      </p:sp>
      <p:pic>
        <p:nvPicPr>
          <p:cNvPr id="4" name="Picture 3">
            <a:extLst>
              <a:ext uri="{FF2B5EF4-FFF2-40B4-BE49-F238E27FC236}">
                <a16:creationId xmlns:a16="http://schemas.microsoft.com/office/drawing/2014/main" id="{A40D5A27-39C5-4D68-A783-FF604FD293DC}"/>
              </a:ext>
            </a:extLst>
          </p:cNvPr>
          <p:cNvPicPr>
            <a:picLocks noChangeAspect="1"/>
          </p:cNvPicPr>
          <p:nvPr/>
        </p:nvPicPr>
        <p:blipFill>
          <a:blip r:embed="rId3"/>
          <a:stretch>
            <a:fillRect/>
          </a:stretch>
        </p:blipFill>
        <p:spPr>
          <a:xfrm>
            <a:off x="4344670" y="2246705"/>
            <a:ext cx="2628900" cy="3190875"/>
          </a:xfrm>
          <a:prstGeom prst="rect">
            <a:avLst/>
          </a:prstGeom>
        </p:spPr>
      </p:pic>
    </p:spTree>
    <p:extLst>
      <p:ext uri="{BB962C8B-B14F-4D97-AF65-F5344CB8AC3E}">
        <p14:creationId xmlns:p14="http://schemas.microsoft.com/office/powerpoint/2010/main" val="4293075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Family Dynamics Scenario</a:t>
            </a:r>
          </a:p>
        </p:txBody>
      </p:sp>
      <p:pic>
        <p:nvPicPr>
          <p:cNvPr id="4" name="Picture 3">
            <a:hlinkClick r:id="rId3"/>
            <a:extLst>
              <a:ext uri="{FF2B5EF4-FFF2-40B4-BE49-F238E27FC236}">
                <a16:creationId xmlns:a16="http://schemas.microsoft.com/office/drawing/2014/main" id="{DD9704D7-D9D6-44F9-898F-88AE52B2511C}"/>
              </a:ext>
            </a:extLst>
          </p:cNvPr>
          <p:cNvPicPr>
            <a:picLocks noChangeAspect="1"/>
          </p:cNvPicPr>
          <p:nvPr/>
        </p:nvPicPr>
        <p:blipFill>
          <a:blip r:embed="rId4"/>
          <a:stretch>
            <a:fillRect/>
          </a:stretch>
        </p:blipFill>
        <p:spPr>
          <a:xfrm>
            <a:off x="3300568" y="1589489"/>
            <a:ext cx="4939644" cy="2893377"/>
          </a:xfrm>
          <a:prstGeom prst="rect">
            <a:avLst/>
          </a:prstGeom>
        </p:spPr>
      </p:pic>
      <p:sp>
        <p:nvSpPr>
          <p:cNvPr id="5" name="Rectangle 4">
            <a:extLst>
              <a:ext uri="{FF2B5EF4-FFF2-40B4-BE49-F238E27FC236}">
                <a16:creationId xmlns:a16="http://schemas.microsoft.com/office/drawing/2014/main" id="{E72A1C55-9223-4578-B05C-D34326052546}"/>
              </a:ext>
            </a:extLst>
          </p:cNvPr>
          <p:cNvSpPr/>
          <p:nvPr/>
        </p:nvSpPr>
        <p:spPr>
          <a:xfrm>
            <a:off x="4789191" y="4656766"/>
            <a:ext cx="1859996" cy="369332"/>
          </a:xfrm>
          <a:prstGeom prst="rect">
            <a:avLst/>
          </a:prstGeom>
        </p:spPr>
        <p:txBody>
          <a:bodyPr wrap="none">
            <a:spAutoFit/>
          </a:bodyPr>
          <a:lstStyle/>
          <a:p>
            <a:r>
              <a:rPr lang="en-US" dirty="0">
                <a:solidFill>
                  <a:srgbClr val="000000"/>
                </a:solidFill>
                <a:latin typeface="Open Sans"/>
              </a:rPr>
              <a:t>(click on picture)</a:t>
            </a:r>
            <a:endParaRPr lang="en-US" dirty="0">
              <a:latin typeface="Open Sans"/>
            </a:endParaRPr>
          </a:p>
        </p:txBody>
      </p:sp>
    </p:spTree>
    <p:extLst>
      <p:ext uri="{BB962C8B-B14F-4D97-AF65-F5344CB8AC3E}">
        <p14:creationId xmlns:p14="http://schemas.microsoft.com/office/powerpoint/2010/main" val="136168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BF135473-8158-4A23-B4A3-D3509B4F595E}"/>
              </a:ext>
            </a:extLst>
          </p:cNvPr>
          <p:cNvPicPr>
            <a:picLocks noChangeAspect="1"/>
          </p:cNvPicPr>
          <p:nvPr/>
        </p:nvPicPr>
        <p:blipFill>
          <a:blip r:embed="rId3"/>
          <a:stretch>
            <a:fillRect/>
          </a:stretch>
        </p:blipFill>
        <p:spPr>
          <a:xfrm>
            <a:off x="3329279" y="1783950"/>
            <a:ext cx="5278446" cy="3478930"/>
          </a:xfrm>
          <a:prstGeom prst="rect">
            <a:avLst/>
          </a:prstGeom>
        </p:spPr>
      </p:pic>
    </p:spTree>
    <p:extLst>
      <p:ext uri="{BB962C8B-B14F-4D97-AF65-F5344CB8AC3E}">
        <p14:creationId xmlns:p14="http://schemas.microsoft.com/office/powerpoint/2010/main" val="84546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1800" dirty="0"/>
              <a:t>Images:</a:t>
            </a:r>
          </a:p>
          <a:p>
            <a:pPr lvl="2"/>
            <a:r>
              <a:rPr lang="en-US" sz="1800" dirty="0"/>
              <a:t>Microsoft Clip Art: Used with permission from Microsoft.</a:t>
            </a:r>
          </a:p>
          <a:p>
            <a:pPr lvl="1"/>
            <a:r>
              <a:rPr lang="en-US" sz="1800" dirty="0"/>
              <a:t>Textbook:</a:t>
            </a:r>
          </a:p>
          <a:p>
            <a:pPr lvl="2"/>
            <a:r>
              <a:rPr lang="en-US" sz="1800" dirty="0"/>
              <a:t>Strengthening Family and Self, (2004) The </a:t>
            </a:r>
            <a:r>
              <a:rPr lang="en-US" sz="1800" dirty="0" err="1"/>
              <a:t>Goodheart</a:t>
            </a:r>
            <a:r>
              <a:rPr lang="en-US" sz="1800" dirty="0"/>
              <a:t>-Wilcox Company, Inc.</a:t>
            </a:r>
          </a:p>
          <a:p>
            <a:pPr lvl="1"/>
            <a:r>
              <a:rPr lang="en-US" sz="1800" dirty="0"/>
              <a:t>Websites:</a:t>
            </a:r>
          </a:p>
          <a:p>
            <a:pPr lvl="2"/>
            <a:r>
              <a:rPr lang="en-US" sz="1800" dirty="0"/>
              <a:t>Family, Career and Community Leaders of America (FCCLA)Website containing curricular ideas and information related to family, career and community. http://www.texasfccla.org</a:t>
            </a:r>
          </a:p>
          <a:p>
            <a:pPr lvl="2"/>
            <a:r>
              <a:rPr lang="en-US" sz="1800" dirty="0"/>
              <a:t>Public Broadcasting Service (PBS)Website with links to television, articles and information on various curricular subjects of public interest. http://www.pbs.org</a:t>
            </a:r>
          </a:p>
          <a:p>
            <a:pPr lvl="2"/>
            <a:r>
              <a:rPr lang="en-US" sz="1800" dirty="0"/>
              <a:t>Public Broadcasting Service (PBS)</a:t>
            </a:r>
            <a:r>
              <a:rPr lang="en-US" sz="1800" dirty="0" err="1"/>
              <a:t>ThisPBSarticle</a:t>
            </a:r>
            <a:r>
              <a:rPr lang="en-US" sz="1800" dirty="0"/>
              <a:t> discusses the importance of family meal time and gives tips on how to make it successful. http://www.pbs.org/parents/experts/archive/2012/01/reaping-the-many-benefits-of-f.html</a:t>
            </a:r>
          </a:p>
          <a:p>
            <a:pPr lvl="1"/>
            <a:r>
              <a:rPr lang="en-US" sz="1800" dirty="0"/>
              <a:t>YouTube:</a:t>
            </a:r>
          </a:p>
          <a:p>
            <a:pPr lvl="2"/>
            <a:r>
              <a:rPr lang="en-US" sz="1800" dirty="0"/>
              <a:t>Family Dynamics: Scenario 1Family Dynamic to illustrate closed, inflexible family </a:t>
            </a:r>
            <a:r>
              <a:rPr lang="en-US" sz="1800" dirty="0" err="1"/>
              <a:t>boundaries.http</a:t>
            </a:r>
            <a:r>
              <a:rPr lang="en-US" sz="1800" dirty="0"/>
              <a:t>://youtu.be/gddHUVT0NPA</a:t>
            </a:r>
          </a:p>
        </p:txBody>
      </p:sp>
    </p:spTree>
    <p:extLst>
      <p:ext uri="{BB962C8B-B14F-4D97-AF65-F5344CB8AC3E}">
        <p14:creationId xmlns:p14="http://schemas.microsoft.com/office/powerpoint/2010/main" val="1509081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Influences Family Dynamics?</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Influences on Family Dynamics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Nature of the parents’ relationship</a:t>
            </a:r>
          </a:p>
          <a:p>
            <a:pPr lvl="1"/>
            <a:r>
              <a:rPr lang="en-US" dirty="0"/>
              <a:t>If parents are lenient or strict</a:t>
            </a:r>
          </a:p>
          <a:p>
            <a:pPr lvl="1"/>
            <a:r>
              <a:rPr lang="en-US" dirty="0"/>
              <a:t>Number of siblings in the family</a:t>
            </a:r>
          </a:p>
          <a:p>
            <a:pPr lvl="1"/>
            <a:r>
              <a:rPr lang="en-US" dirty="0"/>
              <a:t>Personalities of the household members</a:t>
            </a:r>
          </a:p>
          <a:p>
            <a:pPr lvl="1"/>
            <a:r>
              <a:rPr lang="en-US" dirty="0"/>
              <a:t>An absent or single parent</a:t>
            </a:r>
          </a:p>
        </p:txBody>
      </p:sp>
      <p:pic>
        <p:nvPicPr>
          <p:cNvPr id="4" name="Picture 3">
            <a:extLst>
              <a:ext uri="{FF2B5EF4-FFF2-40B4-BE49-F238E27FC236}">
                <a16:creationId xmlns:a16="http://schemas.microsoft.com/office/drawing/2014/main" id="{0E3CF5E8-794B-41DA-9B01-A93A2BC37C09}"/>
              </a:ext>
            </a:extLst>
          </p:cNvPr>
          <p:cNvPicPr>
            <a:picLocks noChangeAspect="1"/>
          </p:cNvPicPr>
          <p:nvPr/>
        </p:nvPicPr>
        <p:blipFill>
          <a:blip r:embed="rId3"/>
          <a:stretch>
            <a:fillRect/>
          </a:stretch>
        </p:blipFill>
        <p:spPr>
          <a:xfrm>
            <a:off x="7850667" y="3058160"/>
            <a:ext cx="3107097" cy="3096578"/>
          </a:xfrm>
          <a:prstGeom prst="rect">
            <a:avLst/>
          </a:prstGeom>
        </p:spPr>
      </p:pic>
    </p:spTree>
    <p:extLst>
      <p:ext uri="{BB962C8B-B14F-4D97-AF65-F5344CB8AC3E}">
        <p14:creationId xmlns:p14="http://schemas.microsoft.com/office/powerpoint/2010/main" val="3820847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Influences on Family Dynamics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Nature of the household “mix”</a:t>
            </a:r>
          </a:p>
          <a:p>
            <a:pPr lvl="1"/>
            <a:r>
              <a:rPr lang="en-US" dirty="0"/>
              <a:t>Level and type of influence from extended family or others</a:t>
            </a:r>
          </a:p>
          <a:p>
            <a:pPr lvl="1"/>
            <a:r>
              <a:rPr lang="en-US" dirty="0"/>
              <a:t>Special needs or chronically sick child and/or adult</a:t>
            </a:r>
          </a:p>
          <a:p>
            <a:pPr lvl="1"/>
            <a:r>
              <a:rPr lang="en-US" dirty="0"/>
              <a:t>Crisis in the family</a:t>
            </a:r>
          </a:p>
          <a:p>
            <a:pPr lvl="1"/>
            <a:r>
              <a:rPr lang="en-US" dirty="0"/>
              <a:t>Family values</a:t>
            </a:r>
          </a:p>
          <a:p>
            <a:pPr lvl="1"/>
            <a:r>
              <a:rPr lang="en-US" dirty="0"/>
              <a:t>Nature of attachments</a:t>
            </a:r>
          </a:p>
          <a:p>
            <a:pPr lvl="1"/>
            <a:r>
              <a:rPr lang="en-US" dirty="0"/>
              <a:t>Dynamics of previous generations</a:t>
            </a:r>
          </a:p>
        </p:txBody>
      </p:sp>
      <p:pic>
        <p:nvPicPr>
          <p:cNvPr id="4" name="Picture 3">
            <a:extLst>
              <a:ext uri="{FF2B5EF4-FFF2-40B4-BE49-F238E27FC236}">
                <a16:creationId xmlns:a16="http://schemas.microsoft.com/office/drawing/2014/main" id="{A0ECEC10-97E3-43F3-99F7-B0C5E045FCD9}"/>
              </a:ext>
            </a:extLst>
          </p:cNvPr>
          <p:cNvPicPr>
            <a:picLocks noChangeAspect="1"/>
          </p:cNvPicPr>
          <p:nvPr/>
        </p:nvPicPr>
        <p:blipFill>
          <a:blip r:embed="rId3"/>
          <a:stretch>
            <a:fillRect/>
          </a:stretch>
        </p:blipFill>
        <p:spPr>
          <a:xfrm>
            <a:off x="7020416" y="3429000"/>
            <a:ext cx="3779700" cy="2513500"/>
          </a:xfrm>
          <a:prstGeom prst="rect">
            <a:avLst/>
          </a:prstGeom>
        </p:spPr>
      </p:pic>
    </p:spTree>
    <p:extLst>
      <p:ext uri="{BB962C8B-B14F-4D97-AF65-F5344CB8AC3E}">
        <p14:creationId xmlns:p14="http://schemas.microsoft.com/office/powerpoint/2010/main" val="2676691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Changing Family Dynamics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Individuals within the family provide the following:</a:t>
            </a:r>
          </a:p>
          <a:p>
            <a:pPr lvl="2"/>
            <a:r>
              <a:rPr lang="en-US" sz="2400" dirty="0"/>
              <a:t>Basic needs (such as food, clothing, and shelter)</a:t>
            </a:r>
          </a:p>
          <a:p>
            <a:pPr lvl="2"/>
            <a:r>
              <a:rPr lang="en-US" sz="2400" dirty="0"/>
              <a:t>Economic support</a:t>
            </a:r>
          </a:p>
          <a:p>
            <a:pPr lvl="2"/>
            <a:r>
              <a:rPr lang="en-US" sz="2400" dirty="0"/>
              <a:t>Education</a:t>
            </a:r>
          </a:p>
          <a:p>
            <a:pPr lvl="2"/>
            <a:r>
              <a:rPr lang="en-US" sz="2400" dirty="0"/>
              <a:t>Love and affection</a:t>
            </a:r>
          </a:p>
        </p:txBody>
      </p:sp>
      <p:pic>
        <p:nvPicPr>
          <p:cNvPr id="4" name="Picture 3">
            <a:extLst>
              <a:ext uri="{FF2B5EF4-FFF2-40B4-BE49-F238E27FC236}">
                <a16:creationId xmlns:a16="http://schemas.microsoft.com/office/drawing/2014/main" id="{4DD94B36-0E8B-4ABF-B0A3-4AF42D9FAD5C}"/>
              </a:ext>
            </a:extLst>
          </p:cNvPr>
          <p:cNvPicPr>
            <a:picLocks noChangeAspect="1"/>
          </p:cNvPicPr>
          <p:nvPr/>
        </p:nvPicPr>
        <p:blipFill>
          <a:blip r:embed="rId3"/>
          <a:stretch>
            <a:fillRect/>
          </a:stretch>
        </p:blipFill>
        <p:spPr>
          <a:xfrm>
            <a:off x="7503866" y="3582960"/>
            <a:ext cx="3296250" cy="2354000"/>
          </a:xfrm>
          <a:prstGeom prst="rect">
            <a:avLst/>
          </a:prstGeom>
        </p:spPr>
      </p:pic>
    </p:spTree>
    <p:extLst>
      <p:ext uri="{BB962C8B-B14F-4D97-AF65-F5344CB8AC3E}">
        <p14:creationId xmlns:p14="http://schemas.microsoft.com/office/powerpoint/2010/main" val="57002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Changing Family Dynamics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Individuals within the family provide the following:</a:t>
            </a:r>
          </a:p>
          <a:p>
            <a:pPr lvl="2"/>
            <a:r>
              <a:rPr lang="en-US" sz="2400" dirty="0"/>
              <a:t>Nurturance</a:t>
            </a:r>
          </a:p>
          <a:p>
            <a:pPr lvl="2"/>
            <a:r>
              <a:rPr lang="en-US" sz="2400" dirty="0"/>
              <a:t>Opportunities to have fun</a:t>
            </a:r>
          </a:p>
          <a:p>
            <a:pPr lvl="2"/>
            <a:r>
              <a:rPr lang="en-US" sz="2400" dirty="0"/>
              <a:t>Protection</a:t>
            </a:r>
          </a:p>
          <a:p>
            <a:pPr lvl="2"/>
            <a:r>
              <a:rPr lang="en-US" sz="2400" dirty="0"/>
              <a:t>Religious background</a:t>
            </a:r>
          </a:p>
        </p:txBody>
      </p:sp>
      <p:pic>
        <p:nvPicPr>
          <p:cNvPr id="4" name="Picture 3">
            <a:extLst>
              <a:ext uri="{FF2B5EF4-FFF2-40B4-BE49-F238E27FC236}">
                <a16:creationId xmlns:a16="http://schemas.microsoft.com/office/drawing/2014/main" id="{5D2DE163-3A7D-4C19-8105-1820FCFD754F}"/>
              </a:ext>
            </a:extLst>
          </p:cNvPr>
          <p:cNvPicPr>
            <a:picLocks noChangeAspect="1"/>
          </p:cNvPicPr>
          <p:nvPr/>
        </p:nvPicPr>
        <p:blipFill>
          <a:blip r:embed="rId3"/>
          <a:stretch>
            <a:fillRect/>
          </a:stretch>
        </p:blipFill>
        <p:spPr>
          <a:xfrm>
            <a:off x="7914641" y="2651370"/>
            <a:ext cx="2485072" cy="3058550"/>
          </a:xfrm>
          <a:prstGeom prst="rect">
            <a:avLst/>
          </a:prstGeom>
        </p:spPr>
      </p:pic>
    </p:spTree>
    <p:extLst>
      <p:ext uri="{BB962C8B-B14F-4D97-AF65-F5344CB8AC3E}">
        <p14:creationId xmlns:p14="http://schemas.microsoft.com/office/powerpoint/2010/main" val="65419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Roles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Given Roles</a:t>
            </a:r>
          </a:p>
          <a:p>
            <a:pPr lvl="1"/>
            <a:r>
              <a:rPr lang="en-US" dirty="0"/>
              <a:t>Acquired Roles</a:t>
            </a:r>
          </a:p>
          <a:p>
            <a:pPr lvl="1"/>
            <a:r>
              <a:rPr lang="en-US" dirty="0"/>
              <a:t>Character Roles</a:t>
            </a:r>
          </a:p>
        </p:txBody>
      </p:sp>
      <p:pic>
        <p:nvPicPr>
          <p:cNvPr id="4" name="Picture 3">
            <a:extLst>
              <a:ext uri="{FF2B5EF4-FFF2-40B4-BE49-F238E27FC236}">
                <a16:creationId xmlns:a16="http://schemas.microsoft.com/office/drawing/2014/main" id="{A9B1AC66-72C0-43B0-94C4-590A02C0169F}"/>
              </a:ext>
            </a:extLst>
          </p:cNvPr>
          <p:cNvPicPr>
            <a:picLocks noChangeAspect="1"/>
          </p:cNvPicPr>
          <p:nvPr/>
        </p:nvPicPr>
        <p:blipFill>
          <a:blip r:embed="rId3"/>
          <a:stretch>
            <a:fillRect/>
          </a:stretch>
        </p:blipFill>
        <p:spPr>
          <a:xfrm>
            <a:off x="6493805" y="2843810"/>
            <a:ext cx="3735750" cy="3019500"/>
          </a:xfrm>
          <a:prstGeom prst="rect">
            <a:avLst/>
          </a:prstGeom>
        </p:spPr>
      </p:pic>
    </p:spTree>
    <p:extLst>
      <p:ext uri="{BB962C8B-B14F-4D97-AF65-F5344CB8AC3E}">
        <p14:creationId xmlns:p14="http://schemas.microsoft.com/office/powerpoint/2010/main" val="324255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Roles in Life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Life gives us a lot to balance:</a:t>
            </a:r>
          </a:p>
          <a:p>
            <a:pPr lvl="2"/>
            <a:r>
              <a:rPr lang="en-US" sz="2400" dirty="0"/>
              <a:t>Family</a:t>
            </a:r>
          </a:p>
          <a:p>
            <a:pPr lvl="2"/>
            <a:r>
              <a:rPr lang="en-US" sz="2400" dirty="0"/>
              <a:t>Work or school</a:t>
            </a:r>
          </a:p>
          <a:p>
            <a:pPr lvl="2"/>
            <a:r>
              <a:rPr lang="en-US" sz="2400" dirty="0"/>
              <a:t>Different personalities</a:t>
            </a:r>
          </a:p>
          <a:p>
            <a:pPr lvl="2"/>
            <a:r>
              <a:rPr lang="en-US" sz="2400" dirty="0"/>
              <a:t>Various roles</a:t>
            </a:r>
          </a:p>
        </p:txBody>
      </p:sp>
      <p:pic>
        <p:nvPicPr>
          <p:cNvPr id="4" name="Picture 3">
            <a:extLst>
              <a:ext uri="{FF2B5EF4-FFF2-40B4-BE49-F238E27FC236}">
                <a16:creationId xmlns:a16="http://schemas.microsoft.com/office/drawing/2014/main" id="{004C673C-5155-43EE-A367-30219022E9BB}"/>
              </a:ext>
            </a:extLst>
          </p:cNvPr>
          <p:cNvPicPr>
            <a:picLocks noChangeAspect="1"/>
          </p:cNvPicPr>
          <p:nvPr/>
        </p:nvPicPr>
        <p:blipFill>
          <a:blip r:embed="rId3"/>
          <a:stretch>
            <a:fillRect/>
          </a:stretch>
        </p:blipFill>
        <p:spPr>
          <a:xfrm>
            <a:off x="7193280" y="2860728"/>
            <a:ext cx="3075305" cy="2763150"/>
          </a:xfrm>
          <a:prstGeom prst="rect">
            <a:avLst/>
          </a:prstGeom>
        </p:spPr>
      </p:pic>
    </p:spTree>
    <p:extLst>
      <p:ext uri="{BB962C8B-B14F-4D97-AF65-F5344CB8AC3E}">
        <p14:creationId xmlns:p14="http://schemas.microsoft.com/office/powerpoint/2010/main" val="30418089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54</TotalTime>
  <Words>1278</Words>
  <Application>Microsoft Office PowerPoint</Application>
  <PresentationFormat>Widescreen</PresentationFormat>
  <Paragraphs>148</Paragraphs>
  <Slides>18</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.AppleSystemUIFont</vt:lpstr>
      <vt:lpstr>Arial</vt:lpstr>
      <vt:lpstr>Calibri</vt:lpstr>
      <vt:lpstr>Open Sans</vt:lpstr>
      <vt:lpstr>Open Sans SemiBold</vt:lpstr>
      <vt:lpstr>2_Office Theme</vt:lpstr>
      <vt:lpstr>3_Office Theme</vt:lpstr>
      <vt:lpstr>Understanding Family Dynamics</vt:lpstr>
      <vt:lpstr>PowerPoint Presentation</vt:lpstr>
      <vt:lpstr>What Influences Family Dynamics?</vt:lpstr>
      <vt:lpstr>Influences on Family Dynamics</vt:lpstr>
      <vt:lpstr>Influences on Family Dynamics</vt:lpstr>
      <vt:lpstr>Changing Family Dynamics</vt:lpstr>
      <vt:lpstr>Changing Family Dynamics</vt:lpstr>
      <vt:lpstr>Roles</vt:lpstr>
      <vt:lpstr>Roles in Life</vt:lpstr>
      <vt:lpstr>Character Roles</vt:lpstr>
      <vt:lpstr>Character Roles</vt:lpstr>
      <vt:lpstr>Character Roles</vt:lpstr>
      <vt:lpstr>Roles in Life</vt:lpstr>
      <vt:lpstr>Life Stages</vt:lpstr>
      <vt:lpstr>Life Changes</vt:lpstr>
      <vt:lpstr>Family Dynamics Scenario</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2018-01-06T18:04:54Z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