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7"/>
  </p:notesMasterIdLst>
  <p:sldIdLst>
    <p:sldId id="257" r:id="rId3"/>
    <p:sldId id="258" r:id="rId4"/>
    <p:sldId id="259" r:id="rId5"/>
    <p:sldId id="260" r:id="rId6"/>
    <p:sldId id="261" r:id="rId7"/>
    <p:sldId id="262" r:id="rId8"/>
    <p:sldId id="263" r:id="rId9"/>
    <p:sldId id="264" r:id="rId10"/>
    <p:sldId id="265" r:id="rId11"/>
    <p:sldId id="271" r:id="rId12"/>
    <p:sldId id="267" r:id="rId13"/>
    <p:sldId id="272"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634" autoAdjust="0"/>
  </p:normalViewPr>
  <p:slideViewPr>
    <p:cSldViewPr snapToGrid="0">
      <p:cViewPr varScale="1">
        <p:scale>
          <a:sx n="31" d="100"/>
          <a:sy n="31" d="100"/>
        </p:scale>
        <p:origin x="2178" y="36"/>
      </p:cViewPr>
      <p:guideLst/>
    </p:cSldViewPr>
  </p:slideViewPr>
  <p:notesTextViewPr>
    <p:cViewPr>
      <p:scale>
        <a:sx n="3" d="2"/>
        <a:sy n="3" d="2"/>
      </p:scale>
      <p:origin x="0" y="-14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92A62-D969-4DF8-9711-EB06AB7C2FFC}" type="datetimeFigureOut">
              <a:rPr lang="en-US" smtClean="0"/>
              <a:t>2/12/2014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8E2A6-273A-4AB6-94E0-66AB9405C506}" type="slidenum">
              <a:rPr lang="en-US" smtClean="0"/>
              <a:t>‹#›</a:t>
            </a:fld>
            <a:endParaRPr lang="en-US"/>
          </a:p>
        </p:txBody>
      </p:sp>
    </p:spTree>
    <p:extLst>
      <p:ext uri="{BB962C8B-B14F-4D97-AF65-F5344CB8AC3E}">
        <p14:creationId xmlns:p14="http://schemas.microsoft.com/office/powerpoint/2010/main" val="995324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930FC-E8DB-4F82-A11D-FF6E323923F3}" type="slidenum">
              <a:rPr lang="en-US" smtClean="0"/>
              <a:t>1</a:t>
            </a:fld>
            <a:endParaRPr lang="en-US"/>
          </a:p>
        </p:txBody>
      </p:sp>
    </p:spTree>
    <p:extLst>
      <p:ext uri="{BB962C8B-B14F-4D97-AF65-F5344CB8AC3E}">
        <p14:creationId xmlns:p14="http://schemas.microsoft.com/office/powerpoint/2010/main" val="1067749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Understanding when we perform our best and what affects our energy can</a:t>
            </a:r>
            <a:r>
              <a:rPr lang="en-US" baseline="0" dirty="0" smtClean="0"/>
              <a:t> help us with our work.</a:t>
            </a:r>
            <a:endParaRPr lang="en-US" dirty="0" smtClean="0"/>
          </a:p>
          <a:p>
            <a:endParaRPr lang="en-US" dirty="0"/>
          </a:p>
        </p:txBody>
      </p:sp>
      <p:sp>
        <p:nvSpPr>
          <p:cNvPr id="4" name="Slide Number Placeholder 3"/>
          <p:cNvSpPr>
            <a:spLocks noGrp="1"/>
          </p:cNvSpPr>
          <p:nvPr>
            <p:ph type="sldNum" sz="quarter" idx="10"/>
          </p:nvPr>
        </p:nvSpPr>
        <p:spPr/>
        <p:txBody>
          <a:bodyPr/>
          <a:lstStyle/>
          <a:p>
            <a:fld id="{67779B0A-401F-42D2-AAF7-91E76863B1BD}" type="slidenum">
              <a:rPr lang="en-US" smtClean="0"/>
              <a:pPr/>
              <a:t>11</a:t>
            </a:fld>
            <a:endParaRPr lang="en-US"/>
          </a:p>
        </p:txBody>
      </p:sp>
    </p:spTree>
    <p:extLst>
      <p:ext uri="{BB962C8B-B14F-4D97-AF65-F5344CB8AC3E}">
        <p14:creationId xmlns:p14="http://schemas.microsoft.com/office/powerpoint/2010/main" val="3486828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Leisure time is the time you</a:t>
            </a:r>
            <a:r>
              <a:rPr lang="en-US" baseline="0" dirty="0" smtClean="0"/>
              <a:t> have free from work and other duties.</a:t>
            </a:r>
          </a:p>
          <a:p>
            <a:endParaRPr lang="en-US" baseline="0" dirty="0" smtClean="0"/>
          </a:p>
          <a:p>
            <a:r>
              <a:rPr lang="en-US" baseline="0" dirty="0" smtClean="0"/>
              <a:t>This time can include:</a:t>
            </a:r>
          </a:p>
          <a:p>
            <a:pPr marL="171450" indent="-171450">
              <a:buFont typeface="Arial" panose="020B0604020202020204" pitchFamily="34" charset="0"/>
              <a:buChar char="•"/>
            </a:pPr>
            <a:r>
              <a:rPr lang="en-US" baseline="0" dirty="0" smtClean="0"/>
              <a:t>Community activities</a:t>
            </a:r>
          </a:p>
          <a:p>
            <a:pPr marL="628650" lvl="1" indent="-171450">
              <a:buFont typeface="Arial" panose="020B0604020202020204" pitchFamily="34" charset="0"/>
              <a:buChar char="•"/>
            </a:pPr>
            <a:r>
              <a:rPr lang="en-US" baseline="0" dirty="0" smtClean="0"/>
              <a:t>participating in festivals, concerts or other local activities</a:t>
            </a:r>
          </a:p>
          <a:p>
            <a:pPr marL="171450" indent="-171450">
              <a:buFont typeface="Arial" panose="020B0604020202020204" pitchFamily="34" charset="0"/>
              <a:buChar char="•"/>
            </a:pPr>
            <a:r>
              <a:rPr lang="en-US" baseline="0" dirty="0" smtClean="0"/>
              <a:t>Hobbies</a:t>
            </a:r>
          </a:p>
          <a:p>
            <a:pPr marL="628650" lvl="1" indent="-171450">
              <a:buFont typeface="Arial" panose="020B0604020202020204" pitchFamily="34" charset="0"/>
              <a:buChar char="•"/>
            </a:pPr>
            <a:r>
              <a:rPr lang="en-US" baseline="0" dirty="0" smtClean="0"/>
              <a:t>building</a:t>
            </a:r>
          </a:p>
          <a:p>
            <a:pPr marL="628650" lvl="1" indent="-171450">
              <a:buFont typeface="Arial" panose="020B0604020202020204" pitchFamily="34" charset="0"/>
              <a:buChar char="•"/>
            </a:pPr>
            <a:r>
              <a:rPr lang="en-US" baseline="0" dirty="0" smtClean="0"/>
              <a:t>crafting</a:t>
            </a:r>
          </a:p>
          <a:p>
            <a:pPr marL="628650" lvl="1" indent="-171450">
              <a:buFont typeface="Arial" panose="020B0604020202020204" pitchFamily="34" charset="0"/>
              <a:buChar char="•"/>
            </a:pPr>
            <a:r>
              <a:rPr lang="en-US" baseline="0" dirty="0" smtClean="0"/>
              <a:t>drawing</a:t>
            </a:r>
          </a:p>
          <a:p>
            <a:pPr marL="628650" lvl="1" indent="-171450">
              <a:buFont typeface="Arial" panose="020B0604020202020204" pitchFamily="34" charset="0"/>
              <a:buChar char="•"/>
            </a:pPr>
            <a:r>
              <a:rPr lang="en-US" baseline="0" dirty="0" smtClean="0"/>
              <a:t>reading</a:t>
            </a:r>
          </a:p>
          <a:p>
            <a:pPr marL="171450" indent="-171450">
              <a:buFont typeface="Arial" panose="020B0604020202020204" pitchFamily="34" charset="0"/>
              <a:buChar char="•"/>
            </a:pPr>
            <a:r>
              <a:rPr lang="en-US" baseline="0" dirty="0" smtClean="0"/>
              <a:t>Reflection</a:t>
            </a:r>
          </a:p>
          <a:p>
            <a:pPr marL="628650" lvl="1" indent="-171450">
              <a:buFont typeface="Arial" panose="020B0604020202020204" pitchFamily="34" charset="0"/>
              <a:buChar char="•"/>
            </a:pPr>
            <a:r>
              <a:rPr lang="en-US" baseline="0" dirty="0" smtClean="0"/>
              <a:t>taking time for yourself by yourself</a:t>
            </a:r>
          </a:p>
          <a:p>
            <a:pPr marL="171450" indent="-171450">
              <a:buFont typeface="Arial" panose="020B0604020202020204" pitchFamily="34" charset="0"/>
              <a:buChar char="•"/>
            </a:pPr>
            <a:r>
              <a:rPr lang="en-US" baseline="0" dirty="0" smtClean="0"/>
              <a:t>Vacations</a:t>
            </a:r>
          </a:p>
          <a:p>
            <a:pPr marL="628650" lvl="1" indent="-171450">
              <a:buFont typeface="Arial" panose="020B0604020202020204" pitchFamily="34" charset="0"/>
              <a:buChar char="•"/>
            </a:pPr>
            <a:r>
              <a:rPr lang="en-US" baseline="0" dirty="0" smtClean="0"/>
              <a:t>visiting family in other cities</a:t>
            </a:r>
          </a:p>
          <a:p>
            <a:pPr marL="628650" lvl="1" indent="-171450">
              <a:buFont typeface="Arial" panose="020B0604020202020204" pitchFamily="34" charset="0"/>
              <a:buChar char="•"/>
            </a:pPr>
            <a:r>
              <a:rPr lang="en-US" baseline="0" dirty="0" smtClean="0"/>
              <a:t>visiting amusement parks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What is your favorite leisure activity?</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DE930FC-E8DB-4F82-A11D-FF6E323923F3}" type="slidenum">
              <a:rPr lang="en-US" smtClean="0"/>
              <a:t>12</a:t>
            </a:fld>
            <a:endParaRPr lang="en-US"/>
          </a:p>
        </p:txBody>
      </p:sp>
    </p:spTree>
    <p:extLst>
      <p:ext uri="{BB962C8B-B14F-4D97-AF65-F5344CB8AC3E}">
        <p14:creationId xmlns:p14="http://schemas.microsoft.com/office/powerpoint/2010/main" val="3307437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930FC-E8DB-4F82-A11D-FF6E323923F3}" type="slidenum">
              <a:rPr lang="en-US" smtClean="0"/>
              <a:t>2</a:t>
            </a:fld>
            <a:endParaRPr lang="en-US"/>
          </a:p>
        </p:txBody>
      </p:sp>
    </p:spTree>
    <p:extLst>
      <p:ext uri="{BB962C8B-B14F-4D97-AF65-F5344CB8AC3E}">
        <p14:creationId xmlns:p14="http://schemas.microsoft.com/office/powerpoint/2010/main" val="40965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Hotels </a:t>
            </a:r>
            <a:r>
              <a:rPr lang="en-US" baseline="0" dirty="0" smtClean="0"/>
              <a:t>and Resorts provide amenities, service and accommodations at varying price levels. </a:t>
            </a:r>
            <a:r>
              <a:rPr lang="en-US" baseline="0" dirty="0" smtClean="0"/>
              <a:t>They </a:t>
            </a:r>
            <a:r>
              <a:rPr lang="en-US" baseline="0" dirty="0" smtClean="0"/>
              <a:t>can be a fabulous place to work.</a:t>
            </a:r>
          </a:p>
          <a:p>
            <a:endParaRPr lang="en-US" baseline="0" dirty="0" smtClean="0"/>
          </a:p>
          <a:p>
            <a:r>
              <a:rPr lang="en-US" baseline="0" dirty="0" smtClean="0"/>
              <a:t>But there are advantages and disadvantages to working in the </a:t>
            </a:r>
            <a:r>
              <a:rPr lang="en-US" baseline="0" dirty="0" smtClean="0"/>
              <a:t>hotel </a:t>
            </a:r>
            <a:r>
              <a:rPr lang="en-US" baseline="0" dirty="0" smtClean="0"/>
              <a:t>industry.</a:t>
            </a:r>
            <a:endParaRPr lang="en-US" dirty="0"/>
          </a:p>
        </p:txBody>
      </p:sp>
      <p:sp>
        <p:nvSpPr>
          <p:cNvPr id="4" name="Slide Number Placeholder 3"/>
          <p:cNvSpPr>
            <a:spLocks noGrp="1"/>
          </p:cNvSpPr>
          <p:nvPr>
            <p:ph type="sldNum" sz="quarter" idx="10"/>
          </p:nvPr>
        </p:nvSpPr>
        <p:spPr/>
        <p:txBody>
          <a:bodyPr/>
          <a:lstStyle/>
          <a:p>
            <a:fld id="{2DE930FC-E8DB-4F82-A11D-FF6E323923F3}" type="slidenum">
              <a:rPr lang="en-US" smtClean="0"/>
              <a:t>3</a:t>
            </a:fld>
            <a:endParaRPr lang="en-US"/>
          </a:p>
        </p:txBody>
      </p:sp>
    </p:spTree>
    <p:extLst>
      <p:ext uri="{BB962C8B-B14F-4D97-AF65-F5344CB8AC3E}">
        <p14:creationId xmlns:p14="http://schemas.microsoft.com/office/powerpoint/2010/main" val="3187954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advantages to working</a:t>
            </a:r>
            <a:r>
              <a:rPr lang="en-US" baseline="0" dirty="0" smtClean="0"/>
              <a:t> in the hotel industry.  Listed above are a few.</a:t>
            </a:r>
          </a:p>
          <a:p>
            <a:endParaRPr lang="en-US" baseline="0" dirty="0" smtClean="0"/>
          </a:p>
          <a:p>
            <a:r>
              <a:rPr lang="en-US" baseline="0" dirty="0" smtClean="0"/>
              <a:t>Can you think of any others?</a:t>
            </a:r>
            <a:endParaRPr lang="en-US" dirty="0"/>
          </a:p>
        </p:txBody>
      </p:sp>
      <p:sp>
        <p:nvSpPr>
          <p:cNvPr id="4" name="Slide Number Placeholder 3"/>
          <p:cNvSpPr>
            <a:spLocks noGrp="1"/>
          </p:cNvSpPr>
          <p:nvPr>
            <p:ph type="sldNum" sz="quarter" idx="10"/>
          </p:nvPr>
        </p:nvSpPr>
        <p:spPr/>
        <p:txBody>
          <a:bodyPr/>
          <a:lstStyle/>
          <a:p>
            <a:fld id="{2DE930FC-E8DB-4F82-A11D-FF6E323923F3}" type="slidenum">
              <a:rPr lang="en-US" smtClean="0"/>
              <a:t>4</a:t>
            </a:fld>
            <a:endParaRPr lang="en-US"/>
          </a:p>
        </p:txBody>
      </p:sp>
    </p:spTree>
    <p:extLst>
      <p:ext uri="{BB962C8B-B14F-4D97-AF65-F5344CB8AC3E}">
        <p14:creationId xmlns:p14="http://schemas.microsoft.com/office/powerpoint/2010/main" val="3873961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Careers in the hotel industry can</a:t>
            </a:r>
            <a:r>
              <a:rPr lang="en-US" baseline="0" dirty="0" smtClean="0"/>
              <a:t> be</a:t>
            </a:r>
            <a:r>
              <a:rPr lang="en-US" dirty="0" smtClean="0"/>
              <a:t> stressful and physically demanding.</a:t>
            </a:r>
            <a:r>
              <a:rPr lang="en-US" baseline="0" dirty="0" smtClean="0"/>
              <a:t> </a:t>
            </a:r>
          </a:p>
          <a:p>
            <a:endParaRPr lang="en-US" baseline="0" dirty="0" smtClean="0"/>
          </a:p>
          <a:p>
            <a:r>
              <a:rPr lang="en-US" baseline="0" dirty="0" smtClean="0"/>
              <a:t>The hours are long and may include nights, weekends, and holidays.</a:t>
            </a:r>
          </a:p>
          <a:p>
            <a:endParaRPr lang="en-US" baseline="0" dirty="0" smtClean="0"/>
          </a:p>
          <a:p>
            <a:r>
              <a:rPr lang="en-US" baseline="0" dirty="0" smtClean="0"/>
              <a:t>Can you name any other disadvantages to a career in the hotel industry?</a:t>
            </a:r>
            <a:endParaRPr lang="en-US" dirty="0"/>
          </a:p>
        </p:txBody>
      </p:sp>
      <p:sp>
        <p:nvSpPr>
          <p:cNvPr id="4" name="Slide Number Placeholder 3"/>
          <p:cNvSpPr>
            <a:spLocks noGrp="1"/>
          </p:cNvSpPr>
          <p:nvPr>
            <p:ph type="sldNum" sz="quarter" idx="10"/>
          </p:nvPr>
        </p:nvSpPr>
        <p:spPr/>
        <p:txBody>
          <a:bodyPr/>
          <a:lstStyle/>
          <a:p>
            <a:fld id="{2DE930FC-E8DB-4F82-A11D-FF6E323923F3}" type="slidenum">
              <a:rPr lang="en-US" smtClean="0"/>
              <a:t>5</a:t>
            </a:fld>
            <a:endParaRPr lang="en-US"/>
          </a:p>
        </p:txBody>
      </p:sp>
    </p:spTree>
    <p:extLst>
      <p:ext uri="{BB962C8B-B14F-4D97-AF65-F5344CB8AC3E}">
        <p14:creationId xmlns:p14="http://schemas.microsoft.com/office/powerpoint/2010/main" val="1524079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Adult – We have to grow up!</a:t>
            </a:r>
          </a:p>
          <a:p>
            <a:pPr marL="171450" indent="-171450">
              <a:buFont typeface="Arial" panose="020B0604020202020204" pitchFamily="34" charset="0"/>
              <a:buChar char="•"/>
            </a:pPr>
            <a:r>
              <a:rPr lang="en-US" dirty="0" smtClean="0"/>
              <a:t>Employee – This</a:t>
            </a:r>
            <a:r>
              <a:rPr lang="en-US" baseline="0" dirty="0" smtClean="0"/>
              <a:t> role will require that you be at work on time and perform your job well</a:t>
            </a:r>
            <a:endParaRPr lang="en-US" dirty="0" smtClean="0"/>
          </a:p>
          <a:p>
            <a:pPr marL="171450" indent="-171450">
              <a:buFont typeface="Arial" panose="020B0604020202020204" pitchFamily="34" charset="0"/>
              <a:buChar char="•"/>
            </a:pPr>
            <a:r>
              <a:rPr lang="en-US" dirty="0" smtClean="0"/>
              <a:t>Citizen – This role will</a:t>
            </a:r>
            <a:r>
              <a:rPr lang="en-US" baseline="0" dirty="0" smtClean="0"/>
              <a:t> require you to be informed about current events and vote</a:t>
            </a:r>
            <a:endParaRPr lang="en-US" dirty="0" smtClean="0"/>
          </a:p>
          <a:p>
            <a:pPr marL="171450" indent="-171450">
              <a:buFont typeface="Arial" panose="020B0604020202020204" pitchFamily="34" charset="0"/>
              <a:buChar char="•"/>
            </a:pPr>
            <a:r>
              <a:rPr lang="en-US" dirty="0" smtClean="0"/>
              <a:t>Spouse</a:t>
            </a:r>
            <a:r>
              <a:rPr lang="en-US" baseline="0" dirty="0" smtClean="0"/>
              <a:t> and p</a:t>
            </a:r>
            <a:r>
              <a:rPr lang="en-US" dirty="0" smtClean="0"/>
              <a:t>arent  - These roles add</a:t>
            </a:r>
            <a:r>
              <a:rPr lang="en-US" baseline="0" dirty="0" smtClean="0"/>
              <a:t> responsibility for relating to and taking care of others</a:t>
            </a:r>
            <a:endParaRPr lang="en-US" dirty="0" smtClean="0"/>
          </a:p>
          <a:p>
            <a:pPr marL="171450" indent="-171450">
              <a:buFont typeface="Arial" panose="020B0604020202020204" pitchFamily="34" charset="0"/>
              <a:buChar char="•"/>
            </a:pPr>
            <a:r>
              <a:rPr lang="en-US" dirty="0" smtClean="0"/>
              <a:t>Community</a:t>
            </a:r>
            <a:r>
              <a:rPr lang="en-US" baseline="0" dirty="0" smtClean="0"/>
              <a:t> member and neighbor – These roles may include responsibilities of organizing and participating in community activities</a:t>
            </a:r>
          </a:p>
          <a:p>
            <a:pPr marL="171450" indent="-171450">
              <a:buFont typeface="Arial" panose="020B0604020202020204" pitchFamily="34" charset="0"/>
              <a:buChar char="•"/>
            </a:pPr>
            <a:r>
              <a:rPr lang="en-US" baseline="0" dirty="0" smtClean="0"/>
              <a:t>Other – These roles may include being a member of an athletic club, music group or other special interest groups</a:t>
            </a:r>
            <a:endParaRPr lang="en-US" dirty="0"/>
          </a:p>
        </p:txBody>
      </p:sp>
      <p:sp>
        <p:nvSpPr>
          <p:cNvPr id="4" name="Slide Number Placeholder 3"/>
          <p:cNvSpPr>
            <a:spLocks noGrp="1"/>
          </p:cNvSpPr>
          <p:nvPr>
            <p:ph type="sldNum" sz="quarter" idx="10"/>
          </p:nvPr>
        </p:nvSpPr>
        <p:spPr/>
        <p:txBody>
          <a:bodyPr/>
          <a:lstStyle/>
          <a:p>
            <a:fld id="{2DE930FC-E8DB-4F82-A11D-FF6E323923F3}" type="slidenum">
              <a:rPr lang="en-US" smtClean="0"/>
              <a:t>6</a:t>
            </a:fld>
            <a:endParaRPr lang="en-US"/>
          </a:p>
        </p:txBody>
      </p:sp>
    </p:spTree>
    <p:extLst>
      <p:ext uri="{BB962C8B-B14F-4D97-AF65-F5344CB8AC3E}">
        <p14:creationId xmlns:p14="http://schemas.microsoft.com/office/powerpoint/2010/main" val="2233111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functions of families</a:t>
            </a:r>
            <a:r>
              <a:rPr lang="en-US" baseline="0" dirty="0" smtClean="0"/>
              <a:t> are:</a:t>
            </a:r>
            <a:endParaRPr lang="en-US" dirty="0" smtClean="0"/>
          </a:p>
          <a:p>
            <a:pPr marL="171450" indent="-171450">
              <a:buFont typeface="Arial" panose="020B0604020202020204" pitchFamily="34" charset="0"/>
              <a:buChar char="•"/>
            </a:pPr>
            <a:r>
              <a:rPr lang="en-US" dirty="0" smtClean="0"/>
              <a:t>meeting the basic needs of family members</a:t>
            </a:r>
            <a:r>
              <a:rPr lang="en-US" baseline="0" dirty="0" smtClean="0"/>
              <a:t> </a:t>
            </a:r>
            <a:r>
              <a:rPr lang="en-US" dirty="0" smtClean="0"/>
              <a:t>such as food, shelter, clothing and education</a:t>
            </a:r>
          </a:p>
          <a:p>
            <a:pPr marL="171450" indent="-171450">
              <a:buFont typeface="Arial" panose="020B0604020202020204" pitchFamily="34" charset="0"/>
              <a:buChar char="•"/>
            </a:pPr>
            <a:r>
              <a:rPr lang="en-US" dirty="0" smtClean="0"/>
              <a:t>giving emotional support such</a:t>
            </a:r>
            <a:r>
              <a:rPr lang="en-US" baseline="0" dirty="0" smtClean="0"/>
              <a:t> as he</a:t>
            </a:r>
            <a:r>
              <a:rPr lang="en-US" dirty="0" smtClean="0"/>
              <a:t>lping each</a:t>
            </a:r>
            <a:r>
              <a:rPr lang="en-US" baseline="0" dirty="0" smtClean="0"/>
              <a:t> other during difficult times</a:t>
            </a:r>
            <a:endParaRPr lang="en-US" dirty="0" smtClean="0"/>
          </a:p>
          <a:p>
            <a:pPr marL="171450" indent="-171450">
              <a:buFont typeface="Arial" panose="020B0604020202020204" pitchFamily="34" charset="0"/>
              <a:buChar char="•"/>
            </a:pPr>
            <a:r>
              <a:rPr lang="en-US" dirty="0" smtClean="0"/>
              <a:t>teaching values, such as right from wrong, and</a:t>
            </a:r>
            <a:r>
              <a:rPr lang="en-US" baseline="0" dirty="0" smtClean="0"/>
              <a:t> what is most important in life</a:t>
            </a:r>
            <a:endParaRPr lang="en-US" dirty="0" smtClean="0"/>
          </a:p>
          <a:p>
            <a:pPr marL="171450" indent="-171450">
              <a:buFont typeface="Arial" panose="020B0604020202020204" pitchFamily="34" charset="0"/>
              <a:buChar char="•"/>
            </a:pPr>
            <a:r>
              <a:rPr lang="en-US" dirty="0" smtClean="0"/>
              <a:t>passing on culture and traditions, such as teaching children how</a:t>
            </a:r>
            <a:r>
              <a:rPr lang="en-US" baseline="0" dirty="0" smtClean="0"/>
              <a:t> to get along with other people, and about their family heritage</a:t>
            </a:r>
            <a:endParaRPr lang="en-US" dirty="0" smtClean="0"/>
          </a:p>
          <a:p>
            <a:endParaRPr lang="en-US" dirty="0" smtClean="0"/>
          </a:p>
          <a:p>
            <a:r>
              <a:rPr lang="en-US" dirty="0" smtClean="0"/>
              <a:t>What does your family consist of?</a:t>
            </a:r>
            <a:endParaRPr lang="en-US" dirty="0"/>
          </a:p>
        </p:txBody>
      </p:sp>
      <p:sp>
        <p:nvSpPr>
          <p:cNvPr id="4" name="Slide Number Placeholder 3"/>
          <p:cNvSpPr>
            <a:spLocks noGrp="1"/>
          </p:cNvSpPr>
          <p:nvPr>
            <p:ph type="sldNum" sz="quarter" idx="10"/>
          </p:nvPr>
        </p:nvSpPr>
        <p:spPr/>
        <p:txBody>
          <a:bodyPr/>
          <a:lstStyle/>
          <a:p>
            <a:fld id="{2DE930FC-E8DB-4F82-A11D-FF6E323923F3}" type="slidenum">
              <a:rPr lang="en-US" smtClean="0"/>
              <a:t>7</a:t>
            </a:fld>
            <a:endParaRPr lang="en-US"/>
          </a:p>
        </p:txBody>
      </p:sp>
    </p:spTree>
    <p:extLst>
      <p:ext uri="{BB962C8B-B14F-4D97-AF65-F5344CB8AC3E}">
        <p14:creationId xmlns:p14="http://schemas.microsoft.com/office/powerpoint/2010/main" val="3728096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Click on hyperlink to view</a:t>
            </a:r>
            <a:r>
              <a:rPr lang="en-US" b="0" baseline="0" dirty="0" smtClean="0"/>
              <a:t> video:</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Families Struggling</a:t>
            </a:r>
            <a:r>
              <a:rPr lang="en-US" b="1" baseline="0" dirty="0" smtClean="0"/>
              <a:t> for Work-Life Balance</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 new study released from the Pew Research Center found 37% of mothers say they want to work fulltime, due, in large part, to the recession and financial insecurity.</a:t>
            </a:r>
          </a:p>
          <a:p>
            <a:r>
              <a:rPr lang="en-US" dirty="0" smtClean="0"/>
              <a:t>http://www.nbcnews.com/video/nightly-news/51186744/#51186744</a:t>
            </a:r>
          </a:p>
          <a:p>
            <a:endParaRPr lang="en-US" dirty="0" smtClean="0"/>
          </a:p>
        </p:txBody>
      </p:sp>
      <p:sp>
        <p:nvSpPr>
          <p:cNvPr id="4" name="Slide Number Placeholder 3"/>
          <p:cNvSpPr>
            <a:spLocks noGrp="1"/>
          </p:cNvSpPr>
          <p:nvPr>
            <p:ph type="sldNum" sz="quarter" idx="10"/>
          </p:nvPr>
        </p:nvSpPr>
        <p:spPr/>
        <p:txBody>
          <a:bodyPr/>
          <a:lstStyle/>
          <a:p>
            <a:fld id="{2DE930FC-E8DB-4F82-A11D-FF6E323923F3}" type="slidenum">
              <a:rPr lang="en-US" smtClean="0"/>
              <a:t>8</a:t>
            </a:fld>
            <a:endParaRPr lang="en-US"/>
          </a:p>
        </p:txBody>
      </p:sp>
    </p:spTree>
    <p:extLst>
      <p:ext uri="{BB962C8B-B14F-4D97-AF65-F5344CB8AC3E}">
        <p14:creationId xmlns:p14="http://schemas.microsoft.com/office/powerpoint/2010/main" val="4172781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 advantage of these tips to make time work</a:t>
            </a:r>
            <a:r>
              <a:rPr lang="en-US" baseline="0" dirty="0" smtClean="0"/>
              <a:t> for you.</a:t>
            </a:r>
            <a:endParaRPr lang="en-US" dirty="0"/>
          </a:p>
        </p:txBody>
      </p:sp>
      <p:sp>
        <p:nvSpPr>
          <p:cNvPr id="4" name="Slide Number Placeholder 3"/>
          <p:cNvSpPr>
            <a:spLocks noGrp="1"/>
          </p:cNvSpPr>
          <p:nvPr>
            <p:ph type="sldNum" sz="quarter" idx="10"/>
          </p:nvPr>
        </p:nvSpPr>
        <p:spPr/>
        <p:txBody>
          <a:bodyPr/>
          <a:lstStyle/>
          <a:p>
            <a:fld id="{67779B0A-401F-42D2-AAF7-91E76863B1BD}" type="slidenum">
              <a:rPr lang="en-US" smtClean="0"/>
              <a:pPr/>
              <a:t>10</a:t>
            </a:fld>
            <a:endParaRPr lang="en-US"/>
          </a:p>
        </p:txBody>
      </p:sp>
    </p:spTree>
    <p:extLst>
      <p:ext uri="{BB962C8B-B14F-4D97-AF65-F5344CB8AC3E}">
        <p14:creationId xmlns:p14="http://schemas.microsoft.com/office/powerpoint/2010/main" val="504149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333D6F-55A5-48B0-90F1-7C7D68D5939D}"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53106-6116-4A71-81ED-014C144FEBA1}" type="slidenum">
              <a:rPr lang="en-US" smtClean="0"/>
              <a:t>‹#›</a:t>
            </a:fld>
            <a:endParaRPr lang="en-US"/>
          </a:p>
        </p:txBody>
      </p:sp>
    </p:spTree>
    <p:extLst>
      <p:ext uri="{BB962C8B-B14F-4D97-AF65-F5344CB8AC3E}">
        <p14:creationId xmlns:p14="http://schemas.microsoft.com/office/powerpoint/2010/main" val="2643735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333D6F-55A5-48B0-90F1-7C7D68D5939D}"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53106-6116-4A71-81ED-014C144FEBA1}" type="slidenum">
              <a:rPr lang="en-US" smtClean="0"/>
              <a:t>‹#›</a:t>
            </a:fld>
            <a:endParaRPr lang="en-US"/>
          </a:p>
        </p:txBody>
      </p:sp>
    </p:spTree>
    <p:extLst>
      <p:ext uri="{BB962C8B-B14F-4D97-AF65-F5344CB8AC3E}">
        <p14:creationId xmlns:p14="http://schemas.microsoft.com/office/powerpoint/2010/main" val="214848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333D6F-55A5-48B0-90F1-7C7D68D5939D}"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53106-6116-4A71-81ED-014C144FEBA1}" type="slidenum">
              <a:rPr lang="en-US" smtClean="0"/>
              <a:t>‹#›</a:t>
            </a:fld>
            <a:endParaRPr lang="en-US"/>
          </a:p>
        </p:txBody>
      </p:sp>
    </p:spTree>
    <p:extLst>
      <p:ext uri="{BB962C8B-B14F-4D97-AF65-F5344CB8AC3E}">
        <p14:creationId xmlns:p14="http://schemas.microsoft.com/office/powerpoint/2010/main" val="2019783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arkling Pictur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33D6F-55A5-48B0-90F1-7C7D68D5939D}" type="datetimeFigureOut">
              <a:rPr lang="en-US" smtClean="0"/>
              <a:t>2/12/2014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53106-6116-4A71-81ED-014C144FEBA1}" type="slidenum">
              <a:rPr lang="en-US" smtClean="0"/>
              <a:t>‹#›</a:t>
            </a:fld>
            <a:endParaRPr lang="en-US"/>
          </a:p>
        </p:txBody>
      </p:sp>
      <p:sp>
        <p:nvSpPr>
          <p:cNvPr id="7" name="Frame"/>
          <p:cNvSpPr/>
          <p:nvPr userDrawn="1"/>
        </p:nvSpPr>
        <p:spPr>
          <a:xfrm>
            <a:off x="1504708" y="674223"/>
            <a:ext cx="9182584" cy="5509554"/>
          </a:xfrm>
          <a:prstGeom prst="rect">
            <a:avLst/>
          </a:prstGeom>
          <a:solidFill>
            <a:srgbClr val="FFFFFF"/>
          </a:solidFill>
          <a:ln w="101600" cap="rnd">
            <a:noFill/>
          </a:ln>
          <a:effectLst/>
          <a:scene3d>
            <a:camera prst="orthographicFront">
              <a:rot lat="0" lon="0" rev="0"/>
            </a:camera>
            <a:lightRig rig="chilly" dir="t">
              <a:rot lat="0" lon="0" rev="18480000"/>
            </a:lightRig>
          </a:scene3d>
          <a:sp3d prstMaterial="clear">
            <a:bevelT h="63500"/>
          </a:sp3d>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en-US">
              <a:solidFill>
                <a:prstClr val="black"/>
              </a:solidFill>
            </a:endParaRPr>
          </a:p>
        </p:txBody>
      </p:sp>
      <p:sp>
        <p:nvSpPr>
          <p:cNvPr id="6" name="Picture Placeholder 5"/>
          <p:cNvSpPr>
            <a:spLocks noGrp="1"/>
          </p:cNvSpPr>
          <p:nvPr>
            <p:ph type="pic" sz="quarter" idx="13"/>
          </p:nvPr>
        </p:nvSpPr>
        <p:spPr>
          <a:xfrm>
            <a:off x="2582657" y="1320994"/>
            <a:ext cx="7026686" cy="4216012"/>
          </a:xfrm>
          <a:effectLst>
            <a:innerShdw blurRad="38100" dist="12700" dir="18900000">
              <a:prstClr val="black">
                <a:alpha val="79000"/>
              </a:prstClr>
            </a:innerShdw>
          </a:effectLst>
        </p:spPr>
        <p:txBody>
          <a:bodyPr/>
          <a:lstStyle>
            <a:lvl1pPr marL="0" indent="0" algn="ctr">
              <a:buNone/>
              <a:defRPr/>
            </a:lvl1pPr>
          </a:lstStyle>
          <a:p>
            <a:r>
              <a:rPr lang="en-US" smtClean="0"/>
              <a:t>Click icon to add picture</a:t>
            </a:r>
            <a:endParaRPr lang="en-US"/>
          </a:p>
        </p:txBody>
      </p:sp>
      <p:sp>
        <p:nvSpPr>
          <p:cNvPr id="10" name="Sparkle 1"/>
          <p:cNvSpPr>
            <a:spLocks noGrp="1" noChangeAspect="1"/>
          </p:cNvSpPr>
          <p:nvPr>
            <p:ph type="body" sz="quarter" idx="14" hasCustomPrompt="1"/>
          </p:nvPr>
        </p:nvSpPr>
        <p:spPr>
          <a:xfrm>
            <a:off x="1179715" y="311121"/>
            <a:ext cx="630936" cy="630936"/>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smtClean="0"/>
              <a:t> </a:t>
            </a:r>
            <a:endParaRPr lang="en-US" dirty="0"/>
          </a:p>
        </p:txBody>
      </p:sp>
      <p:sp>
        <p:nvSpPr>
          <p:cNvPr id="18" name="Sparkle 2"/>
          <p:cNvSpPr>
            <a:spLocks noGrp="1" noChangeAspect="1"/>
          </p:cNvSpPr>
          <p:nvPr>
            <p:ph type="body" sz="quarter" idx="15" hasCustomPrompt="1"/>
          </p:nvPr>
        </p:nvSpPr>
        <p:spPr>
          <a:xfrm>
            <a:off x="2299193" y="1037530"/>
            <a:ext cx="566928" cy="566928"/>
          </a:xfrm>
          <a:blipFill>
            <a:blip r:embed="rId3"/>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smtClean="0"/>
              <a:t> </a:t>
            </a:r>
            <a:endParaRPr lang="en-US" dirty="0"/>
          </a:p>
        </p:txBody>
      </p:sp>
      <p:sp>
        <p:nvSpPr>
          <p:cNvPr id="19" name="Sparkle 3"/>
          <p:cNvSpPr>
            <a:spLocks noGrp="1" noChangeAspect="1"/>
          </p:cNvSpPr>
          <p:nvPr>
            <p:ph type="body" sz="quarter" idx="16" hasCustomPrompt="1"/>
          </p:nvPr>
        </p:nvSpPr>
        <p:spPr>
          <a:xfrm>
            <a:off x="4658829" y="2005834"/>
            <a:ext cx="704088" cy="704088"/>
          </a:xfrm>
          <a:blipFill>
            <a:blip r:embed="rId4"/>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smtClean="0"/>
              <a:t> </a:t>
            </a:r>
            <a:endParaRPr lang="en-US" dirty="0"/>
          </a:p>
        </p:txBody>
      </p:sp>
      <p:sp>
        <p:nvSpPr>
          <p:cNvPr id="20" name="Sparkle 4"/>
          <p:cNvSpPr>
            <a:spLocks noGrp="1" noChangeAspect="1"/>
          </p:cNvSpPr>
          <p:nvPr>
            <p:ph type="body" sz="quarter" idx="17" hasCustomPrompt="1"/>
          </p:nvPr>
        </p:nvSpPr>
        <p:spPr>
          <a:xfrm>
            <a:off x="9278112" y="5184962"/>
            <a:ext cx="704088" cy="704088"/>
          </a:xfrm>
          <a:blipFill>
            <a:blip r:embed="rId4"/>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smtClean="0"/>
              <a:t> </a:t>
            </a:r>
            <a:endParaRPr lang="en-US" dirty="0"/>
          </a:p>
        </p:txBody>
      </p:sp>
      <p:sp>
        <p:nvSpPr>
          <p:cNvPr id="21" name="Sparkle 5"/>
          <p:cNvSpPr>
            <a:spLocks noGrp="1" noChangeAspect="1"/>
          </p:cNvSpPr>
          <p:nvPr>
            <p:ph type="body" sz="quarter" idx="18" hasCustomPrompt="1"/>
          </p:nvPr>
        </p:nvSpPr>
        <p:spPr>
          <a:xfrm>
            <a:off x="10271406" y="5804301"/>
            <a:ext cx="758952" cy="758952"/>
          </a:xfrm>
          <a:blipFill>
            <a:blip r:embed="rId5"/>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smtClean="0"/>
              <a:t> </a:t>
            </a:r>
            <a:endParaRPr lang="en-US" dirty="0"/>
          </a:p>
        </p:txBody>
      </p:sp>
      <p:sp>
        <p:nvSpPr>
          <p:cNvPr id="14" name="Instructions"/>
          <p:cNvSpPr/>
          <p:nvPr userDrawn="1"/>
        </p:nvSpPr>
        <p:spPr>
          <a:xfrm>
            <a:off x="12401958"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600" dirty="0" smtClean="0">
                <a:solidFill>
                  <a:prstClr val="white">
                    <a:lumMod val="50000"/>
                  </a:prstClr>
                </a:solidFill>
                <a:latin typeface="Calibri Light" panose="020F0302020204030204" pitchFamily="34" charset="0"/>
                <a:cs typeface="Calibri" panose="020F0502020204030204" pitchFamily="34" charset="0"/>
              </a:rPr>
              <a:t>To change the sample image, select the picture and delete it. Now click the Pictures icon in the placeholder to insert your own image.</a:t>
            </a:r>
          </a:p>
          <a:p>
            <a:pPr>
              <a:spcBef>
                <a:spcPts val="600"/>
              </a:spcBef>
            </a:pPr>
            <a:r>
              <a:rPr lang="en-US" sz="1600" baseline="0" dirty="0" smtClean="0">
                <a:solidFill>
                  <a:prstClr val="white">
                    <a:lumMod val="50000"/>
                  </a:prstClr>
                </a:solidFill>
                <a:latin typeface="Calibri Light" panose="020F0302020204030204" pitchFamily="34" charset="0"/>
                <a:cs typeface="Calibri" panose="020F0502020204030204" pitchFamily="34" charset="0"/>
              </a:rPr>
              <a:t>If you need to put the sparkles back on top after you change the picture, </a:t>
            </a:r>
            <a:r>
              <a:rPr lang="en-US" sz="1600" dirty="0" smtClean="0">
                <a:solidFill>
                  <a:prstClr val="white">
                    <a:lumMod val="50000"/>
                  </a:prstClr>
                </a:solidFill>
                <a:latin typeface="Calibri Light" panose="020F0302020204030204" pitchFamily="34" charset="0"/>
                <a:cs typeface="Calibri" panose="020F0502020204030204" pitchFamily="34" charset="0"/>
              </a:rPr>
              <a:t>click</a:t>
            </a:r>
            <a:r>
              <a:rPr lang="en-US" sz="1600" baseline="0" dirty="0" smtClean="0">
                <a:solidFill>
                  <a:prstClr val="white">
                    <a:lumMod val="50000"/>
                  </a:prstClr>
                </a:solidFill>
                <a:latin typeface="Calibri Light" panose="020F0302020204030204" pitchFamily="34" charset="0"/>
                <a:cs typeface="Calibri" panose="020F0502020204030204" pitchFamily="34" charset="0"/>
              </a:rPr>
              <a:t> the Reset button (Home tab, Slides, Reset).</a:t>
            </a:r>
            <a:endParaRPr lang="en-US" sz="1600" dirty="0" smtClean="0">
              <a:solidFill>
                <a:prstClr val="white">
                  <a:lumMod val="50000"/>
                </a:prstClr>
              </a:solidFill>
              <a:latin typeface="Calibri Light" panose="020F0302020204030204" pitchFamily="34" charset="0"/>
              <a:cs typeface="Calibri" panose="020F0502020204030204" pitchFamily="34" charset="0"/>
            </a:endParaRPr>
          </a:p>
          <a:p>
            <a:pPr>
              <a:spcBef>
                <a:spcPts val="600"/>
              </a:spcBef>
            </a:pPr>
            <a:r>
              <a:rPr lang="en-US" sz="1600" dirty="0" smtClean="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a:t>
            </a:r>
          </a:p>
          <a:p>
            <a:pPr marL="0" marR="0" indent="0" algn="l" defTabSz="914400" rtl="0" eaLnBrk="1" fontAlgn="auto" latinLnBrk="0" hangingPunct="1">
              <a:lnSpc>
                <a:spcPct val="100000"/>
              </a:lnSpc>
              <a:spcBef>
                <a:spcPts val="600"/>
              </a:spcBef>
              <a:spcAft>
                <a:spcPts val="0"/>
              </a:spcAft>
              <a:buClrTx/>
              <a:buSzTx/>
              <a:buFontTx/>
              <a:buNone/>
              <a:tabLst/>
              <a:defRPr/>
            </a:pPr>
            <a:r>
              <a:rPr lang="en-US" sz="1600" baseline="0" dirty="0" smtClean="0">
                <a:solidFill>
                  <a:prstClr val="white">
                    <a:lumMod val="50000"/>
                  </a:prstClr>
                </a:solidFill>
                <a:latin typeface="Calibri Light" panose="020F0302020204030204" pitchFamily="34" charset="0"/>
                <a:cs typeface="Calibri" panose="020F0502020204030204" pitchFamily="34" charset="0"/>
              </a:rPr>
              <a:t>Sample picture courtesy of Bill Staples.</a:t>
            </a:r>
            <a:endParaRPr lang="en-US" sz="1600" dirty="0" smtClean="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97961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90"/>
                                          </p:val>
                                        </p:tav>
                                        <p:tav tm="100000">
                                          <p:val>
                                            <p:fltVal val="0"/>
                                          </p:val>
                                        </p:tav>
                                      </p:tavLst>
                                    </p:anim>
                                    <p:animEffect transition="in" filter="fade">
                                      <p:cBhvr>
                                        <p:cTn id="10" dur="500"/>
                                        <p:tgtEl>
                                          <p:spTgt spid="10"/>
                                        </p:tgtEl>
                                      </p:cBhvr>
                                    </p:animEffect>
                                  </p:childTnLst>
                                </p:cTn>
                              </p:par>
                              <p:par>
                                <p:cTn id="11" presetID="31" presetClass="exit" presetSubtype="0" fill="hold" grpId="1" nodeType="withEffect">
                                  <p:stCondLst>
                                    <p:cond delay="700"/>
                                  </p:stCondLst>
                                  <p:iterate type="lt">
                                    <p:tmPct val="5000"/>
                                  </p:iterate>
                                  <p:childTnLst>
                                    <p:anim calcmode="lin" valueType="num">
                                      <p:cBhvr>
                                        <p:cTn id="12" dur="500"/>
                                        <p:tgtEl>
                                          <p:spTgt spid="10"/>
                                        </p:tgtEl>
                                        <p:attrNameLst>
                                          <p:attrName>ppt_w</p:attrName>
                                        </p:attrNameLst>
                                      </p:cBhvr>
                                      <p:tavLst>
                                        <p:tav tm="0">
                                          <p:val>
                                            <p:strVal val="ppt_w"/>
                                          </p:val>
                                        </p:tav>
                                        <p:tav tm="100000">
                                          <p:val>
                                            <p:fltVal val="0"/>
                                          </p:val>
                                        </p:tav>
                                      </p:tavLst>
                                    </p:anim>
                                    <p:anim calcmode="lin" valueType="num">
                                      <p:cBhvr>
                                        <p:cTn id="13" dur="500"/>
                                        <p:tgtEl>
                                          <p:spTgt spid="10"/>
                                        </p:tgtEl>
                                        <p:attrNameLst>
                                          <p:attrName>ppt_h</p:attrName>
                                        </p:attrNameLst>
                                      </p:cBhvr>
                                      <p:tavLst>
                                        <p:tav tm="0">
                                          <p:val>
                                            <p:strVal val="ppt_h"/>
                                          </p:val>
                                        </p:tav>
                                        <p:tav tm="100000">
                                          <p:val>
                                            <p:fltVal val="0"/>
                                          </p:val>
                                        </p:tav>
                                      </p:tavLst>
                                    </p:anim>
                                    <p:anim calcmode="lin" valueType="num">
                                      <p:cBhvr>
                                        <p:cTn id="14" dur="500"/>
                                        <p:tgtEl>
                                          <p:spTgt spid="10"/>
                                        </p:tgtEl>
                                        <p:attrNameLst>
                                          <p:attrName>style.rotation</p:attrName>
                                        </p:attrNameLst>
                                      </p:cBhvr>
                                      <p:tavLst>
                                        <p:tav tm="0">
                                          <p:val>
                                            <p:fltVal val="0"/>
                                          </p:val>
                                        </p:tav>
                                        <p:tav tm="100000">
                                          <p:val>
                                            <p:fltVal val="90"/>
                                          </p:val>
                                        </p:tav>
                                      </p:tavLst>
                                    </p:anim>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31" presetClass="entr" presetSubtype="0" fill="hold" grpId="0" nodeType="withEffect">
                                  <p:stCondLst>
                                    <p:cond delay="200"/>
                                  </p:stCondLst>
                                  <p:iterate type="lt">
                                    <p:tmPct val="5000"/>
                                  </p:iterate>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 calcmode="lin" valueType="num">
                                      <p:cBhvr>
                                        <p:cTn id="21" dur="500" fill="hold"/>
                                        <p:tgtEl>
                                          <p:spTgt spid="18"/>
                                        </p:tgtEl>
                                        <p:attrNameLst>
                                          <p:attrName>style.rotation</p:attrName>
                                        </p:attrNameLst>
                                      </p:cBhvr>
                                      <p:tavLst>
                                        <p:tav tm="0">
                                          <p:val>
                                            <p:fltVal val="90"/>
                                          </p:val>
                                        </p:tav>
                                        <p:tav tm="100000">
                                          <p:val>
                                            <p:fltVal val="0"/>
                                          </p:val>
                                        </p:tav>
                                      </p:tavLst>
                                    </p:anim>
                                    <p:animEffect transition="in" filter="fade">
                                      <p:cBhvr>
                                        <p:cTn id="22" dur="500"/>
                                        <p:tgtEl>
                                          <p:spTgt spid="18"/>
                                        </p:tgtEl>
                                      </p:cBhvr>
                                    </p:animEffect>
                                  </p:childTnLst>
                                </p:cTn>
                              </p:par>
                              <p:par>
                                <p:cTn id="23" presetID="31" presetClass="exit" presetSubtype="0" fill="hold" grpId="1" nodeType="withEffect">
                                  <p:stCondLst>
                                    <p:cond delay="900"/>
                                  </p:stCondLst>
                                  <p:iterate type="lt">
                                    <p:tmPct val="5000"/>
                                  </p:iterate>
                                  <p:childTnLst>
                                    <p:anim calcmode="lin" valueType="num">
                                      <p:cBhvr>
                                        <p:cTn id="24" dur="500"/>
                                        <p:tgtEl>
                                          <p:spTgt spid="18"/>
                                        </p:tgtEl>
                                        <p:attrNameLst>
                                          <p:attrName>ppt_w</p:attrName>
                                        </p:attrNameLst>
                                      </p:cBhvr>
                                      <p:tavLst>
                                        <p:tav tm="0">
                                          <p:val>
                                            <p:strVal val="ppt_w"/>
                                          </p:val>
                                        </p:tav>
                                        <p:tav tm="100000">
                                          <p:val>
                                            <p:fltVal val="0"/>
                                          </p:val>
                                        </p:tav>
                                      </p:tavLst>
                                    </p:anim>
                                    <p:anim calcmode="lin" valueType="num">
                                      <p:cBhvr>
                                        <p:cTn id="25" dur="500"/>
                                        <p:tgtEl>
                                          <p:spTgt spid="18"/>
                                        </p:tgtEl>
                                        <p:attrNameLst>
                                          <p:attrName>ppt_h</p:attrName>
                                        </p:attrNameLst>
                                      </p:cBhvr>
                                      <p:tavLst>
                                        <p:tav tm="0">
                                          <p:val>
                                            <p:strVal val="ppt_h"/>
                                          </p:val>
                                        </p:tav>
                                        <p:tav tm="100000">
                                          <p:val>
                                            <p:fltVal val="0"/>
                                          </p:val>
                                        </p:tav>
                                      </p:tavLst>
                                    </p:anim>
                                    <p:anim calcmode="lin" valueType="num">
                                      <p:cBhvr>
                                        <p:cTn id="26" dur="500"/>
                                        <p:tgtEl>
                                          <p:spTgt spid="18"/>
                                        </p:tgtEl>
                                        <p:attrNameLst>
                                          <p:attrName>style.rotation</p:attrName>
                                        </p:attrNameLst>
                                      </p:cBhvr>
                                      <p:tavLst>
                                        <p:tav tm="0">
                                          <p:val>
                                            <p:fltVal val="0"/>
                                          </p:val>
                                        </p:tav>
                                        <p:tav tm="100000">
                                          <p:val>
                                            <p:fltVal val="90"/>
                                          </p:val>
                                        </p:tav>
                                      </p:tavLst>
                                    </p:anim>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31" presetClass="entr" presetSubtype="0" fill="hold" grpId="0" nodeType="withEffect">
                                  <p:stCondLst>
                                    <p:cond delay="400"/>
                                  </p:stCondLst>
                                  <p:iterate type="lt">
                                    <p:tmPct val="5000"/>
                                  </p:iterate>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 calcmode="lin" valueType="num">
                                      <p:cBhvr>
                                        <p:cTn id="33" dur="500" fill="hold"/>
                                        <p:tgtEl>
                                          <p:spTgt spid="19"/>
                                        </p:tgtEl>
                                        <p:attrNameLst>
                                          <p:attrName>style.rotation</p:attrName>
                                        </p:attrNameLst>
                                      </p:cBhvr>
                                      <p:tavLst>
                                        <p:tav tm="0">
                                          <p:val>
                                            <p:fltVal val="90"/>
                                          </p:val>
                                        </p:tav>
                                        <p:tav tm="100000">
                                          <p:val>
                                            <p:fltVal val="0"/>
                                          </p:val>
                                        </p:tav>
                                      </p:tavLst>
                                    </p:anim>
                                    <p:animEffect transition="in" filter="fade">
                                      <p:cBhvr>
                                        <p:cTn id="34" dur="500"/>
                                        <p:tgtEl>
                                          <p:spTgt spid="19"/>
                                        </p:tgtEl>
                                      </p:cBhvr>
                                    </p:animEffect>
                                  </p:childTnLst>
                                </p:cTn>
                              </p:par>
                              <p:par>
                                <p:cTn id="35" presetID="31" presetClass="exit" presetSubtype="0" fill="hold" grpId="1" nodeType="withEffect">
                                  <p:stCondLst>
                                    <p:cond delay="1100"/>
                                  </p:stCondLst>
                                  <p:iterate type="lt">
                                    <p:tmPct val="5000"/>
                                  </p:iterate>
                                  <p:childTnLst>
                                    <p:anim calcmode="lin" valueType="num">
                                      <p:cBhvr>
                                        <p:cTn id="36" dur="500"/>
                                        <p:tgtEl>
                                          <p:spTgt spid="19"/>
                                        </p:tgtEl>
                                        <p:attrNameLst>
                                          <p:attrName>ppt_w</p:attrName>
                                        </p:attrNameLst>
                                      </p:cBhvr>
                                      <p:tavLst>
                                        <p:tav tm="0">
                                          <p:val>
                                            <p:strVal val="ppt_w"/>
                                          </p:val>
                                        </p:tav>
                                        <p:tav tm="100000">
                                          <p:val>
                                            <p:fltVal val="0"/>
                                          </p:val>
                                        </p:tav>
                                      </p:tavLst>
                                    </p:anim>
                                    <p:anim calcmode="lin" valueType="num">
                                      <p:cBhvr>
                                        <p:cTn id="37" dur="500"/>
                                        <p:tgtEl>
                                          <p:spTgt spid="19"/>
                                        </p:tgtEl>
                                        <p:attrNameLst>
                                          <p:attrName>ppt_h</p:attrName>
                                        </p:attrNameLst>
                                      </p:cBhvr>
                                      <p:tavLst>
                                        <p:tav tm="0">
                                          <p:val>
                                            <p:strVal val="ppt_h"/>
                                          </p:val>
                                        </p:tav>
                                        <p:tav tm="100000">
                                          <p:val>
                                            <p:fltVal val="0"/>
                                          </p:val>
                                        </p:tav>
                                      </p:tavLst>
                                    </p:anim>
                                    <p:anim calcmode="lin" valueType="num">
                                      <p:cBhvr>
                                        <p:cTn id="38" dur="500"/>
                                        <p:tgtEl>
                                          <p:spTgt spid="19"/>
                                        </p:tgtEl>
                                        <p:attrNameLst>
                                          <p:attrName>style.rotation</p:attrName>
                                        </p:attrNameLst>
                                      </p:cBhvr>
                                      <p:tavLst>
                                        <p:tav tm="0">
                                          <p:val>
                                            <p:fltVal val="0"/>
                                          </p:val>
                                        </p:tav>
                                        <p:tav tm="100000">
                                          <p:val>
                                            <p:fltVal val="90"/>
                                          </p:val>
                                        </p:tav>
                                      </p:tavLst>
                                    </p:anim>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par>
                                <p:cTn id="41" presetID="31" presetClass="entr" presetSubtype="0" fill="hold" grpId="0" nodeType="withEffect">
                                  <p:stCondLst>
                                    <p:cond delay="600"/>
                                  </p:stCondLst>
                                  <p:iterate type="lt">
                                    <p:tmPct val="5000"/>
                                  </p:iterate>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 calcmode="lin" valueType="num">
                                      <p:cBhvr>
                                        <p:cTn id="45" dur="500" fill="hold"/>
                                        <p:tgtEl>
                                          <p:spTgt spid="20"/>
                                        </p:tgtEl>
                                        <p:attrNameLst>
                                          <p:attrName>style.rotation</p:attrName>
                                        </p:attrNameLst>
                                      </p:cBhvr>
                                      <p:tavLst>
                                        <p:tav tm="0">
                                          <p:val>
                                            <p:fltVal val="90"/>
                                          </p:val>
                                        </p:tav>
                                        <p:tav tm="100000">
                                          <p:val>
                                            <p:fltVal val="0"/>
                                          </p:val>
                                        </p:tav>
                                      </p:tavLst>
                                    </p:anim>
                                    <p:animEffect transition="in" filter="fade">
                                      <p:cBhvr>
                                        <p:cTn id="46" dur="500"/>
                                        <p:tgtEl>
                                          <p:spTgt spid="20"/>
                                        </p:tgtEl>
                                      </p:cBhvr>
                                    </p:animEffect>
                                  </p:childTnLst>
                                </p:cTn>
                              </p:par>
                              <p:par>
                                <p:cTn id="47" presetID="31" presetClass="exit" presetSubtype="0" fill="hold" grpId="1" nodeType="withEffect">
                                  <p:stCondLst>
                                    <p:cond delay="1300"/>
                                  </p:stCondLst>
                                  <p:iterate type="lt">
                                    <p:tmPct val="5000"/>
                                  </p:iterate>
                                  <p:childTnLst>
                                    <p:anim calcmode="lin" valueType="num">
                                      <p:cBhvr>
                                        <p:cTn id="48" dur="500"/>
                                        <p:tgtEl>
                                          <p:spTgt spid="20"/>
                                        </p:tgtEl>
                                        <p:attrNameLst>
                                          <p:attrName>ppt_w</p:attrName>
                                        </p:attrNameLst>
                                      </p:cBhvr>
                                      <p:tavLst>
                                        <p:tav tm="0">
                                          <p:val>
                                            <p:strVal val="ppt_w"/>
                                          </p:val>
                                        </p:tav>
                                        <p:tav tm="100000">
                                          <p:val>
                                            <p:fltVal val="0"/>
                                          </p:val>
                                        </p:tav>
                                      </p:tavLst>
                                    </p:anim>
                                    <p:anim calcmode="lin" valueType="num">
                                      <p:cBhvr>
                                        <p:cTn id="49" dur="500"/>
                                        <p:tgtEl>
                                          <p:spTgt spid="20"/>
                                        </p:tgtEl>
                                        <p:attrNameLst>
                                          <p:attrName>ppt_h</p:attrName>
                                        </p:attrNameLst>
                                      </p:cBhvr>
                                      <p:tavLst>
                                        <p:tav tm="0">
                                          <p:val>
                                            <p:strVal val="ppt_h"/>
                                          </p:val>
                                        </p:tav>
                                        <p:tav tm="100000">
                                          <p:val>
                                            <p:fltVal val="0"/>
                                          </p:val>
                                        </p:tav>
                                      </p:tavLst>
                                    </p:anim>
                                    <p:anim calcmode="lin" valueType="num">
                                      <p:cBhvr>
                                        <p:cTn id="50" dur="500"/>
                                        <p:tgtEl>
                                          <p:spTgt spid="20"/>
                                        </p:tgtEl>
                                        <p:attrNameLst>
                                          <p:attrName>style.rotation</p:attrName>
                                        </p:attrNameLst>
                                      </p:cBhvr>
                                      <p:tavLst>
                                        <p:tav tm="0">
                                          <p:val>
                                            <p:fltVal val="0"/>
                                          </p:val>
                                        </p:tav>
                                        <p:tav tm="100000">
                                          <p:val>
                                            <p:fltVal val="90"/>
                                          </p:val>
                                        </p:tav>
                                      </p:tavLst>
                                    </p:anim>
                                    <p:animEffect transition="out" filter="fade">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par>
                                <p:cTn id="53" presetID="31" presetClass="entr" presetSubtype="0" fill="hold" grpId="0" nodeType="withEffect">
                                  <p:stCondLst>
                                    <p:cond delay="800"/>
                                  </p:stCondLst>
                                  <p:iterate type="lt">
                                    <p:tmPct val="5000"/>
                                  </p:iterate>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 calcmode="lin" valueType="num">
                                      <p:cBhvr>
                                        <p:cTn id="57" dur="500" fill="hold"/>
                                        <p:tgtEl>
                                          <p:spTgt spid="21"/>
                                        </p:tgtEl>
                                        <p:attrNameLst>
                                          <p:attrName>style.rotation</p:attrName>
                                        </p:attrNameLst>
                                      </p:cBhvr>
                                      <p:tavLst>
                                        <p:tav tm="0">
                                          <p:val>
                                            <p:fltVal val="90"/>
                                          </p:val>
                                        </p:tav>
                                        <p:tav tm="100000">
                                          <p:val>
                                            <p:fltVal val="0"/>
                                          </p:val>
                                        </p:tav>
                                      </p:tavLst>
                                    </p:anim>
                                    <p:animEffect transition="in" filter="fade">
                                      <p:cBhvr>
                                        <p:cTn id="58" dur="500"/>
                                        <p:tgtEl>
                                          <p:spTgt spid="21"/>
                                        </p:tgtEl>
                                      </p:cBhvr>
                                    </p:animEffect>
                                  </p:childTnLst>
                                </p:cTn>
                              </p:par>
                              <p:par>
                                <p:cTn id="59" presetID="31" presetClass="exit" presetSubtype="0" fill="hold" grpId="1" nodeType="withEffect">
                                  <p:stCondLst>
                                    <p:cond delay="1500"/>
                                  </p:stCondLst>
                                  <p:iterate type="lt">
                                    <p:tmPct val="5000"/>
                                  </p:iterate>
                                  <p:childTnLst>
                                    <p:anim calcmode="lin" valueType="num">
                                      <p:cBhvr>
                                        <p:cTn id="60" dur="500"/>
                                        <p:tgtEl>
                                          <p:spTgt spid="21"/>
                                        </p:tgtEl>
                                        <p:attrNameLst>
                                          <p:attrName>ppt_w</p:attrName>
                                        </p:attrNameLst>
                                      </p:cBhvr>
                                      <p:tavLst>
                                        <p:tav tm="0">
                                          <p:val>
                                            <p:strVal val="ppt_w"/>
                                          </p:val>
                                        </p:tav>
                                        <p:tav tm="100000">
                                          <p:val>
                                            <p:fltVal val="0"/>
                                          </p:val>
                                        </p:tav>
                                      </p:tavLst>
                                    </p:anim>
                                    <p:anim calcmode="lin" valueType="num">
                                      <p:cBhvr>
                                        <p:cTn id="61" dur="500"/>
                                        <p:tgtEl>
                                          <p:spTgt spid="21"/>
                                        </p:tgtEl>
                                        <p:attrNameLst>
                                          <p:attrName>ppt_h</p:attrName>
                                        </p:attrNameLst>
                                      </p:cBhvr>
                                      <p:tavLst>
                                        <p:tav tm="0">
                                          <p:val>
                                            <p:strVal val="ppt_h"/>
                                          </p:val>
                                        </p:tav>
                                        <p:tav tm="100000">
                                          <p:val>
                                            <p:fltVal val="0"/>
                                          </p:val>
                                        </p:tav>
                                      </p:tavLst>
                                    </p:anim>
                                    <p:anim calcmode="lin" valueType="num">
                                      <p:cBhvr>
                                        <p:cTn id="62" dur="500"/>
                                        <p:tgtEl>
                                          <p:spTgt spid="21"/>
                                        </p:tgtEl>
                                        <p:attrNameLst>
                                          <p:attrName>style.rotation</p:attrName>
                                        </p:attrNameLst>
                                      </p:cBhvr>
                                      <p:tavLst>
                                        <p:tav tm="0">
                                          <p:val>
                                            <p:fltVal val="0"/>
                                          </p:val>
                                        </p:tav>
                                        <p:tav tm="100000">
                                          <p:val>
                                            <p:fltVal val="90"/>
                                          </p:val>
                                        </p:tav>
                                      </p:tavLst>
                                    </p:anim>
                                    <p:animEffect transition="out" filter="fade">
                                      <p:cBhvr>
                                        <p:cTn id="63" dur="500"/>
                                        <p:tgtEl>
                                          <p:spTgt spid="21"/>
                                        </p:tgtEl>
                                      </p:cBhvr>
                                    </p:animEffect>
                                    <p:set>
                                      <p:cBhvr>
                                        <p:cTn id="64"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tmplLst>
          <p:tmpl>
            <p:tnLst>
              <p:par>
                <p:cTn presetID="31" presetClass="entr" presetSubtype="0" fill="hold" nodeType="withEffect">
                  <p:stCondLst>
                    <p:cond delay="0"/>
                  </p:stCondLst>
                  <p:iterate type="lt">
                    <p:tmPct val="5000"/>
                  </p:iterate>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ppt_w</p:attrName>
                        </p:attrNameLst>
                      </p:cBhvr>
                      <p:tavLst>
                        <p:tav tm="0">
                          <p:val>
                            <p:fltVal val="0"/>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anim calcmode="lin" valueType="num">
                      <p:cBhvr>
                        <p:cTn dur="500" fill="hold"/>
                        <p:tgtEl>
                          <p:spTgt spid="10"/>
                        </p:tgtEl>
                        <p:attrNameLst>
                          <p:attrName>style.rotation</p:attrName>
                        </p:attrNameLst>
                      </p:cBhvr>
                      <p:tavLst>
                        <p:tav tm="0">
                          <p:val>
                            <p:fltVal val="90"/>
                          </p:val>
                        </p:tav>
                        <p:tav tm="100000">
                          <p:val>
                            <p:fltVal val="0"/>
                          </p:val>
                        </p:tav>
                      </p:tavLst>
                    </p:anim>
                    <p:animEffect transition="in" filter="fade">
                      <p:cBhvr>
                        <p:cTn dur="500"/>
                        <p:tgtEl>
                          <p:spTgt spid="10"/>
                        </p:tgtEl>
                      </p:cBhvr>
                    </p:animEffect>
                  </p:childTnLst>
                </p:cTn>
              </p:par>
            </p:tnLst>
          </p:tmpl>
        </p:tmplLst>
      </p:bldP>
      <p:bldP spid="10" grpId="1" animBg="1">
        <p:tmplLst>
          <p:tmpl>
            <p:tnLst>
              <p:par>
                <p:cTn presetID="31" presetClass="exit" presetSubtype="0" fill="hold" nodeType="withEffect">
                  <p:stCondLst>
                    <p:cond delay="700"/>
                  </p:stCondLst>
                  <p:iterate type="lt">
                    <p:tmPct val="5000"/>
                  </p:iterate>
                  <p:childTnLst>
                    <p:anim calcmode="lin" valueType="num">
                      <p:cBhvr>
                        <p:cTn dur="500"/>
                        <p:tgtEl>
                          <p:spTgt spid="10"/>
                        </p:tgtEl>
                        <p:attrNameLst>
                          <p:attrName>ppt_w</p:attrName>
                        </p:attrNameLst>
                      </p:cBhvr>
                      <p:tavLst>
                        <p:tav tm="0">
                          <p:val>
                            <p:strVal val="ppt_w"/>
                          </p:val>
                        </p:tav>
                        <p:tav tm="100000">
                          <p:val>
                            <p:fltVal val="0"/>
                          </p:val>
                        </p:tav>
                      </p:tavLst>
                    </p:anim>
                    <p:anim calcmode="lin" valueType="num">
                      <p:cBhvr>
                        <p:cTn dur="500"/>
                        <p:tgtEl>
                          <p:spTgt spid="10"/>
                        </p:tgtEl>
                        <p:attrNameLst>
                          <p:attrName>ppt_h</p:attrName>
                        </p:attrNameLst>
                      </p:cBhvr>
                      <p:tavLst>
                        <p:tav tm="0">
                          <p:val>
                            <p:strVal val="ppt_h"/>
                          </p:val>
                        </p:tav>
                        <p:tav tm="100000">
                          <p:val>
                            <p:fltVal val="0"/>
                          </p:val>
                        </p:tav>
                      </p:tavLst>
                    </p:anim>
                    <p:anim calcmode="lin" valueType="num">
                      <p:cBhvr>
                        <p:cTn dur="500"/>
                        <p:tgtEl>
                          <p:spTgt spid="10"/>
                        </p:tgtEl>
                        <p:attrNameLst>
                          <p:attrName>style.rotation</p:attrName>
                        </p:attrNameLst>
                      </p:cBhvr>
                      <p:tavLst>
                        <p:tav tm="0">
                          <p:val>
                            <p:fltVal val="0"/>
                          </p:val>
                        </p:tav>
                        <p:tav tm="100000">
                          <p:val>
                            <p:fltVal val="90"/>
                          </p:val>
                        </p:tav>
                      </p:tavLst>
                    </p:anim>
                    <p:animEffect transition="out" filter="fade">
                      <p:cBhvr>
                        <p:cTn dur="500"/>
                        <p:tgtEl>
                          <p:spTgt spid="10"/>
                        </p:tgtEl>
                      </p:cBhvr>
                    </p:animEffect>
                    <p:set>
                      <p:cBhvr>
                        <p:cTn dur="1" fill="hold">
                          <p:stCondLst>
                            <p:cond delay="499"/>
                          </p:stCondLst>
                        </p:cTn>
                        <p:tgtEl>
                          <p:spTgt spid="10"/>
                        </p:tgtEl>
                        <p:attrNameLst>
                          <p:attrName>style.visibility</p:attrName>
                        </p:attrNameLst>
                      </p:cBhvr>
                      <p:to>
                        <p:strVal val="hidden"/>
                      </p:to>
                    </p:set>
                  </p:childTnLst>
                </p:cTn>
              </p:par>
            </p:tnLst>
          </p:tmpl>
        </p:tmplLst>
      </p:bldP>
      <p:bldP spid="18" grpId="0" animBg="1">
        <p:tmplLst>
          <p:tmpl>
            <p:tnLst>
              <p:par>
                <p:cTn presetID="31" presetClass="entr" presetSubtype="0" fill="hold" nodeType="withEffect">
                  <p:stCondLst>
                    <p:cond delay="200"/>
                  </p:stCondLst>
                  <p:iterate type="lt">
                    <p:tmPct val="5000"/>
                  </p:iterate>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fltVal val="0"/>
                          </p:val>
                        </p:tav>
                        <p:tav tm="100000">
                          <p:val>
                            <p:strVal val="#ppt_w"/>
                          </p:val>
                        </p:tav>
                      </p:tavLst>
                    </p:anim>
                    <p:anim calcmode="lin" valueType="num">
                      <p:cBhvr>
                        <p:cTn dur="500" fill="hold"/>
                        <p:tgtEl>
                          <p:spTgt spid="18"/>
                        </p:tgtEl>
                        <p:attrNameLst>
                          <p:attrName>ppt_h</p:attrName>
                        </p:attrNameLst>
                      </p:cBhvr>
                      <p:tavLst>
                        <p:tav tm="0">
                          <p:val>
                            <p:fltVal val="0"/>
                          </p:val>
                        </p:tav>
                        <p:tav tm="100000">
                          <p:val>
                            <p:strVal val="#ppt_h"/>
                          </p:val>
                        </p:tav>
                      </p:tavLst>
                    </p:anim>
                    <p:anim calcmode="lin" valueType="num">
                      <p:cBhvr>
                        <p:cTn dur="500" fill="hold"/>
                        <p:tgtEl>
                          <p:spTgt spid="18"/>
                        </p:tgtEl>
                        <p:attrNameLst>
                          <p:attrName>style.rotation</p:attrName>
                        </p:attrNameLst>
                      </p:cBhvr>
                      <p:tavLst>
                        <p:tav tm="0">
                          <p:val>
                            <p:fltVal val="90"/>
                          </p:val>
                        </p:tav>
                        <p:tav tm="100000">
                          <p:val>
                            <p:fltVal val="0"/>
                          </p:val>
                        </p:tav>
                      </p:tavLst>
                    </p:anim>
                    <p:animEffect transition="in" filter="fade">
                      <p:cBhvr>
                        <p:cTn dur="500"/>
                        <p:tgtEl>
                          <p:spTgt spid="18"/>
                        </p:tgtEl>
                      </p:cBhvr>
                    </p:animEffect>
                  </p:childTnLst>
                </p:cTn>
              </p:par>
            </p:tnLst>
          </p:tmpl>
        </p:tmplLst>
      </p:bldP>
      <p:bldP spid="18" grpId="1" animBg="1">
        <p:tmplLst>
          <p:tmpl>
            <p:tnLst>
              <p:par>
                <p:cTn presetID="31" presetClass="exit" presetSubtype="0" fill="hold" nodeType="withEffect">
                  <p:stCondLst>
                    <p:cond delay="900"/>
                  </p:stCondLst>
                  <p:iterate type="lt">
                    <p:tmPct val="5000"/>
                  </p:iterate>
                  <p:childTnLst>
                    <p:anim calcmode="lin" valueType="num">
                      <p:cBhvr>
                        <p:cTn dur="500"/>
                        <p:tgtEl>
                          <p:spTgt spid="18"/>
                        </p:tgtEl>
                        <p:attrNameLst>
                          <p:attrName>ppt_w</p:attrName>
                        </p:attrNameLst>
                      </p:cBhvr>
                      <p:tavLst>
                        <p:tav tm="0">
                          <p:val>
                            <p:strVal val="ppt_w"/>
                          </p:val>
                        </p:tav>
                        <p:tav tm="100000">
                          <p:val>
                            <p:fltVal val="0"/>
                          </p:val>
                        </p:tav>
                      </p:tavLst>
                    </p:anim>
                    <p:anim calcmode="lin" valueType="num">
                      <p:cBhvr>
                        <p:cTn dur="500"/>
                        <p:tgtEl>
                          <p:spTgt spid="18"/>
                        </p:tgtEl>
                        <p:attrNameLst>
                          <p:attrName>ppt_h</p:attrName>
                        </p:attrNameLst>
                      </p:cBhvr>
                      <p:tavLst>
                        <p:tav tm="0">
                          <p:val>
                            <p:strVal val="ppt_h"/>
                          </p:val>
                        </p:tav>
                        <p:tav tm="100000">
                          <p:val>
                            <p:fltVal val="0"/>
                          </p:val>
                        </p:tav>
                      </p:tavLst>
                    </p:anim>
                    <p:anim calcmode="lin" valueType="num">
                      <p:cBhvr>
                        <p:cTn dur="500"/>
                        <p:tgtEl>
                          <p:spTgt spid="18"/>
                        </p:tgtEl>
                        <p:attrNameLst>
                          <p:attrName>style.rotation</p:attrName>
                        </p:attrNameLst>
                      </p:cBhvr>
                      <p:tavLst>
                        <p:tav tm="0">
                          <p:val>
                            <p:fltVal val="0"/>
                          </p:val>
                        </p:tav>
                        <p:tav tm="100000">
                          <p:val>
                            <p:fltVal val="90"/>
                          </p:val>
                        </p:tav>
                      </p:tavLst>
                    </p:anim>
                    <p:animEffect transition="out" filter="fade">
                      <p:cBhvr>
                        <p:cTn dur="500"/>
                        <p:tgtEl>
                          <p:spTgt spid="18"/>
                        </p:tgtEl>
                      </p:cBhvr>
                    </p:animEffect>
                    <p:set>
                      <p:cBhvr>
                        <p:cTn dur="1" fill="hold">
                          <p:stCondLst>
                            <p:cond delay="499"/>
                          </p:stCondLst>
                        </p:cTn>
                        <p:tgtEl>
                          <p:spTgt spid="18"/>
                        </p:tgtEl>
                        <p:attrNameLst>
                          <p:attrName>style.visibility</p:attrName>
                        </p:attrNameLst>
                      </p:cBhvr>
                      <p:to>
                        <p:strVal val="hidden"/>
                      </p:to>
                    </p:set>
                  </p:childTnLst>
                </p:cTn>
              </p:par>
            </p:tnLst>
          </p:tmpl>
        </p:tmplLst>
      </p:bldP>
      <p:bldP spid="19" grpId="0" animBg="1">
        <p:tmplLst>
          <p:tmpl>
            <p:tnLst>
              <p:par>
                <p:cTn presetID="31" presetClass="entr" presetSubtype="0" fill="hold" nodeType="withEffect">
                  <p:stCondLst>
                    <p:cond delay="400"/>
                  </p:stCondLst>
                  <p:iterate type="lt">
                    <p:tmPct val="5000"/>
                  </p:iterate>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 calcmode="lin" valueType="num">
                      <p:cBhvr>
                        <p:cTn dur="500" fill="hold"/>
                        <p:tgtEl>
                          <p:spTgt spid="19"/>
                        </p:tgtEl>
                        <p:attrNameLst>
                          <p:attrName>style.rotation</p:attrName>
                        </p:attrNameLst>
                      </p:cBhvr>
                      <p:tavLst>
                        <p:tav tm="0">
                          <p:val>
                            <p:fltVal val="90"/>
                          </p:val>
                        </p:tav>
                        <p:tav tm="100000">
                          <p:val>
                            <p:fltVal val="0"/>
                          </p:val>
                        </p:tav>
                      </p:tavLst>
                    </p:anim>
                    <p:animEffect transition="in" filter="fade">
                      <p:cBhvr>
                        <p:cTn dur="500"/>
                        <p:tgtEl>
                          <p:spTgt spid="19"/>
                        </p:tgtEl>
                      </p:cBhvr>
                    </p:animEffect>
                  </p:childTnLst>
                </p:cTn>
              </p:par>
            </p:tnLst>
          </p:tmpl>
        </p:tmplLst>
      </p:bldP>
      <p:bldP spid="19" grpId="1" animBg="1">
        <p:tmplLst>
          <p:tmpl>
            <p:tnLst>
              <p:par>
                <p:cTn presetID="31" presetClass="exit" presetSubtype="0" fill="hold" nodeType="withEffect">
                  <p:stCondLst>
                    <p:cond delay="1100"/>
                  </p:stCondLst>
                  <p:iterate type="lt">
                    <p:tmPct val="5000"/>
                  </p:iterate>
                  <p:childTnLst>
                    <p:anim calcmode="lin" valueType="num">
                      <p:cBhvr>
                        <p:cTn dur="500"/>
                        <p:tgtEl>
                          <p:spTgt spid="19"/>
                        </p:tgtEl>
                        <p:attrNameLst>
                          <p:attrName>ppt_w</p:attrName>
                        </p:attrNameLst>
                      </p:cBhvr>
                      <p:tavLst>
                        <p:tav tm="0">
                          <p:val>
                            <p:strVal val="ppt_w"/>
                          </p:val>
                        </p:tav>
                        <p:tav tm="100000">
                          <p:val>
                            <p:fltVal val="0"/>
                          </p:val>
                        </p:tav>
                      </p:tavLst>
                    </p:anim>
                    <p:anim calcmode="lin" valueType="num">
                      <p:cBhvr>
                        <p:cTn dur="500"/>
                        <p:tgtEl>
                          <p:spTgt spid="19"/>
                        </p:tgtEl>
                        <p:attrNameLst>
                          <p:attrName>ppt_h</p:attrName>
                        </p:attrNameLst>
                      </p:cBhvr>
                      <p:tavLst>
                        <p:tav tm="0">
                          <p:val>
                            <p:strVal val="ppt_h"/>
                          </p:val>
                        </p:tav>
                        <p:tav tm="100000">
                          <p:val>
                            <p:fltVal val="0"/>
                          </p:val>
                        </p:tav>
                      </p:tavLst>
                    </p:anim>
                    <p:anim calcmode="lin" valueType="num">
                      <p:cBhvr>
                        <p:cTn dur="500"/>
                        <p:tgtEl>
                          <p:spTgt spid="19"/>
                        </p:tgtEl>
                        <p:attrNameLst>
                          <p:attrName>style.rotation</p:attrName>
                        </p:attrNameLst>
                      </p:cBhvr>
                      <p:tavLst>
                        <p:tav tm="0">
                          <p:val>
                            <p:fltVal val="0"/>
                          </p:val>
                        </p:tav>
                        <p:tav tm="100000">
                          <p:val>
                            <p:fltVal val="90"/>
                          </p:val>
                        </p:tav>
                      </p:tavLst>
                    </p:anim>
                    <p:animEffect transition="out" filter="fade">
                      <p:cBhvr>
                        <p:cTn dur="500"/>
                        <p:tgtEl>
                          <p:spTgt spid="19"/>
                        </p:tgtEl>
                      </p:cBhvr>
                    </p:animEffect>
                    <p:set>
                      <p:cBhvr>
                        <p:cTn dur="1" fill="hold">
                          <p:stCondLst>
                            <p:cond delay="499"/>
                          </p:stCondLst>
                        </p:cTn>
                        <p:tgtEl>
                          <p:spTgt spid="19"/>
                        </p:tgtEl>
                        <p:attrNameLst>
                          <p:attrName>style.visibility</p:attrName>
                        </p:attrNameLst>
                      </p:cBhvr>
                      <p:to>
                        <p:strVal val="hidden"/>
                      </p:to>
                    </p:set>
                  </p:childTnLst>
                </p:cTn>
              </p:par>
            </p:tnLst>
          </p:tmpl>
        </p:tmplLst>
      </p:bldP>
      <p:bldP spid="20" grpId="0" animBg="1">
        <p:tmplLst>
          <p:tmpl>
            <p:tnLst>
              <p:par>
                <p:cTn presetID="31" presetClass="entr" presetSubtype="0" fill="hold" nodeType="withEffect">
                  <p:stCondLst>
                    <p:cond delay="600"/>
                  </p:stCondLst>
                  <p:iterate type="lt">
                    <p:tmPct val="5000"/>
                  </p:iterate>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 calcmode="lin" valueType="num">
                      <p:cBhvr>
                        <p:cTn dur="500" fill="hold"/>
                        <p:tgtEl>
                          <p:spTgt spid="20"/>
                        </p:tgtEl>
                        <p:attrNameLst>
                          <p:attrName>style.rotation</p:attrName>
                        </p:attrNameLst>
                      </p:cBhvr>
                      <p:tavLst>
                        <p:tav tm="0">
                          <p:val>
                            <p:fltVal val="90"/>
                          </p:val>
                        </p:tav>
                        <p:tav tm="100000">
                          <p:val>
                            <p:fltVal val="0"/>
                          </p:val>
                        </p:tav>
                      </p:tavLst>
                    </p:anim>
                    <p:animEffect transition="in" filter="fade">
                      <p:cBhvr>
                        <p:cTn dur="500"/>
                        <p:tgtEl>
                          <p:spTgt spid="20"/>
                        </p:tgtEl>
                      </p:cBhvr>
                    </p:animEffect>
                  </p:childTnLst>
                </p:cTn>
              </p:par>
            </p:tnLst>
          </p:tmpl>
        </p:tmplLst>
      </p:bldP>
      <p:bldP spid="20" grpId="1" animBg="1">
        <p:tmplLst>
          <p:tmpl>
            <p:tnLst>
              <p:par>
                <p:cTn presetID="31" presetClass="exit" presetSubtype="0" fill="hold" nodeType="withEffect">
                  <p:stCondLst>
                    <p:cond delay="1300"/>
                  </p:stCondLst>
                  <p:iterate type="lt">
                    <p:tmPct val="5000"/>
                  </p:iterate>
                  <p:childTnLst>
                    <p:anim calcmode="lin" valueType="num">
                      <p:cBhvr>
                        <p:cTn dur="500"/>
                        <p:tgtEl>
                          <p:spTgt spid="20"/>
                        </p:tgtEl>
                        <p:attrNameLst>
                          <p:attrName>ppt_w</p:attrName>
                        </p:attrNameLst>
                      </p:cBhvr>
                      <p:tavLst>
                        <p:tav tm="0">
                          <p:val>
                            <p:strVal val="ppt_w"/>
                          </p:val>
                        </p:tav>
                        <p:tav tm="100000">
                          <p:val>
                            <p:fltVal val="0"/>
                          </p:val>
                        </p:tav>
                      </p:tavLst>
                    </p:anim>
                    <p:anim calcmode="lin" valueType="num">
                      <p:cBhvr>
                        <p:cTn dur="500"/>
                        <p:tgtEl>
                          <p:spTgt spid="20"/>
                        </p:tgtEl>
                        <p:attrNameLst>
                          <p:attrName>ppt_h</p:attrName>
                        </p:attrNameLst>
                      </p:cBhvr>
                      <p:tavLst>
                        <p:tav tm="0">
                          <p:val>
                            <p:strVal val="ppt_h"/>
                          </p:val>
                        </p:tav>
                        <p:tav tm="100000">
                          <p:val>
                            <p:fltVal val="0"/>
                          </p:val>
                        </p:tav>
                      </p:tavLst>
                    </p:anim>
                    <p:anim calcmode="lin" valueType="num">
                      <p:cBhvr>
                        <p:cTn dur="500"/>
                        <p:tgtEl>
                          <p:spTgt spid="20"/>
                        </p:tgtEl>
                        <p:attrNameLst>
                          <p:attrName>style.rotation</p:attrName>
                        </p:attrNameLst>
                      </p:cBhvr>
                      <p:tavLst>
                        <p:tav tm="0">
                          <p:val>
                            <p:fltVal val="0"/>
                          </p:val>
                        </p:tav>
                        <p:tav tm="100000">
                          <p:val>
                            <p:fltVal val="90"/>
                          </p:val>
                        </p:tav>
                      </p:tavLst>
                    </p:anim>
                    <p:animEffect transition="out" filter="fade">
                      <p:cBhvr>
                        <p:cTn dur="500"/>
                        <p:tgtEl>
                          <p:spTgt spid="20"/>
                        </p:tgtEl>
                      </p:cBhvr>
                    </p:animEffect>
                    <p:set>
                      <p:cBhvr>
                        <p:cTn dur="1" fill="hold">
                          <p:stCondLst>
                            <p:cond delay="499"/>
                          </p:stCondLst>
                        </p:cTn>
                        <p:tgtEl>
                          <p:spTgt spid="20"/>
                        </p:tgtEl>
                        <p:attrNameLst>
                          <p:attrName>style.visibility</p:attrName>
                        </p:attrNameLst>
                      </p:cBhvr>
                      <p:to>
                        <p:strVal val="hidden"/>
                      </p:to>
                    </p:set>
                  </p:childTnLst>
                </p:cTn>
              </p:par>
            </p:tnLst>
          </p:tmpl>
        </p:tmplLst>
      </p:bldP>
      <p:bldP spid="21" grpId="0" animBg="1">
        <p:tmplLst>
          <p:tmpl>
            <p:tnLst>
              <p:par>
                <p:cTn presetID="31" presetClass="entr" presetSubtype="0" fill="hold" nodeType="withEffect">
                  <p:stCondLst>
                    <p:cond delay="800"/>
                  </p:stCondLst>
                  <p:iterate type="lt">
                    <p:tmPct val="5000"/>
                  </p:iterate>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 calcmode="lin" valueType="num">
                      <p:cBhvr>
                        <p:cTn dur="500" fill="hold"/>
                        <p:tgtEl>
                          <p:spTgt spid="21"/>
                        </p:tgtEl>
                        <p:attrNameLst>
                          <p:attrName>style.rotation</p:attrName>
                        </p:attrNameLst>
                      </p:cBhvr>
                      <p:tavLst>
                        <p:tav tm="0">
                          <p:val>
                            <p:fltVal val="90"/>
                          </p:val>
                        </p:tav>
                        <p:tav tm="100000">
                          <p:val>
                            <p:fltVal val="0"/>
                          </p:val>
                        </p:tav>
                      </p:tavLst>
                    </p:anim>
                    <p:animEffect transition="in" filter="fade">
                      <p:cBhvr>
                        <p:cTn dur="500"/>
                        <p:tgtEl>
                          <p:spTgt spid="21"/>
                        </p:tgtEl>
                      </p:cBhvr>
                    </p:animEffect>
                  </p:childTnLst>
                </p:cTn>
              </p:par>
            </p:tnLst>
          </p:tmpl>
        </p:tmplLst>
      </p:bldP>
      <p:bldP spid="21" grpId="1" animBg="1">
        <p:tmplLst>
          <p:tmpl>
            <p:tnLst>
              <p:par>
                <p:cTn presetID="31" presetClass="exit" presetSubtype="0" fill="hold" nodeType="withEffect">
                  <p:stCondLst>
                    <p:cond delay="1500"/>
                  </p:stCondLst>
                  <p:iterate type="lt">
                    <p:tmPct val="5000"/>
                  </p:iterate>
                  <p:childTnLst>
                    <p:anim calcmode="lin" valueType="num">
                      <p:cBhvr>
                        <p:cTn dur="500"/>
                        <p:tgtEl>
                          <p:spTgt spid="21"/>
                        </p:tgtEl>
                        <p:attrNameLst>
                          <p:attrName>ppt_w</p:attrName>
                        </p:attrNameLst>
                      </p:cBhvr>
                      <p:tavLst>
                        <p:tav tm="0">
                          <p:val>
                            <p:strVal val="ppt_w"/>
                          </p:val>
                        </p:tav>
                        <p:tav tm="100000">
                          <p:val>
                            <p:fltVal val="0"/>
                          </p:val>
                        </p:tav>
                      </p:tavLst>
                    </p:anim>
                    <p:anim calcmode="lin" valueType="num">
                      <p:cBhvr>
                        <p:cTn dur="500"/>
                        <p:tgtEl>
                          <p:spTgt spid="21"/>
                        </p:tgtEl>
                        <p:attrNameLst>
                          <p:attrName>ppt_h</p:attrName>
                        </p:attrNameLst>
                      </p:cBhvr>
                      <p:tavLst>
                        <p:tav tm="0">
                          <p:val>
                            <p:strVal val="ppt_h"/>
                          </p:val>
                        </p:tav>
                        <p:tav tm="100000">
                          <p:val>
                            <p:fltVal val="0"/>
                          </p:val>
                        </p:tav>
                      </p:tavLst>
                    </p:anim>
                    <p:anim calcmode="lin" valueType="num">
                      <p:cBhvr>
                        <p:cTn dur="500"/>
                        <p:tgtEl>
                          <p:spTgt spid="21"/>
                        </p:tgtEl>
                        <p:attrNameLst>
                          <p:attrName>style.rotation</p:attrName>
                        </p:attrNameLst>
                      </p:cBhvr>
                      <p:tavLst>
                        <p:tav tm="0">
                          <p:val>
                            <p:fltVal val="0"/>
                          </p:val>
                        </p:tav>
                        <p:tav tm="100000">
                          <p:val>
                            <p:fltVal val="90"/>
                          </p:val>
                        </p:tav>
                      </p:tavLst>
                    </p:anim>
                    <p:animEffect transition="out" filter="fade">
                      <p:cBhvr>
                        <p:cTn dur="500"/>
                        <p:tgtEl>
                          <p:spTgt spid="21"/>
                        </p:tgtEl>
                      </p:cBhvr>
                    </p:animEffect>
                    <p:set>
                      <p:cBhvr>
                        <p:cTn dur="1" fill="hold">
                          <p:stCondLst>
                            <p:cond delay="499"/>
                          </p:stCondLst>
                        </p:cTn>
                        <p:tgtEl>
                          <p:spTgt spid="21"/>
                        </p:tgtEl>
                        <p:attrNameLst>
                          <p:attrName>style.visibility</p:attrName>
                        </p:attrNameLst>
                      </p:cBhvr>
                      <p:to>
                        <p:strVal val="hidden"/>
                      </p:to>
                    </p:se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333D6F-55A5-48B0-90F1-7C7D68D5939D}"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53106-6116-4A71-81ED-014C144FEBA1}" type="slidenum">
              <a:rPr lang="en-US" smtClean="0"/>
              <a:t>‹#›</a:t>
            </a:fld>
            <a:endParaRPr lang="en-US"/>
          </a:p>
        </p:txBody>
      </p:sp>
    </p:spTree>
    <p:extLst>
      <p:ext uri="{BB962C8B-B14F-4D97-AF65-F5344CB8AC3E}">
        <p14:creationId xmlns:p14="http://schemas.microsoft.com/office/powerpoint/2010/main" val="2649852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333D6F-55A5-48B0-90F1-7C7D68D5939D}"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53106-6116-4A71-81ED-014C144FEBA1}" type="slidenum">
              <a:rPr lang="en-US" smtClean="0"/>
              <a:t>‹#›</a:t>
            </a:fld>
            <a:endParaRPr lang="en-US"/>
          </a:p>
        </p:txBody>
      </p:sp>
    </p:spTree>
    <p:extLst>
      <p:ext uri="{BB962C8B-B14F-4D97-AF65-F5344CB8AC3E}">
        <p14:creationId xmlns:p14="http://schemas.microsoft.com/office/powerpoint/2010/main" val="42852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333D6F-55A5-48B0-90F1-7C7D68D5939D}" type="datetimeFigureOut">
              <a:rPr lang="en-US" smtClean="0"/>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53106-6116-4A71-81ED-014C144FEBA1}" type="slidenum">
              <a:rPr lang="en-US" smtClean="0"/>
              <a:t>‹#›</a:t>
            </a:fld>
            <a:endParaRPr lang="en-US"/>
          </a:p>
        </p:txBody>
      </p:sp>
    </p:spTree>
    <p:extLst>
      <p:ext uri="{BB962C8B-B14F-4D97-AF65-F5344CB8AC3E}">
        <p14:creationId xmlns:p14="http://schemas.microsoft.com/office/powerpoint/2010/main" val="455576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333D6F-55A5-48B0-90F1-7C7D68D5939D}" type="datetimeFigureOut">
              <a:rPr lang="en-US" smtClean="0"/>
              <a:t>2/12/2014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53106-6116-4A71-81ED-014C144FEBA1}" type="slidenum">
              <a:rPr lang="en-US" smtClean="0"/>
              <a:t>‹#›</a:t>
            </a:fld>
            <a:endParaRPr lang="en-US"/>
          </a:p>
        </p:txBody>
      </p:sp>
    </p:spTree>
    <p:extLst>
      <p:ext uri="{BB962C8B-B14F-4D97-AF65-F5344CB8AC3E}">
        <p14:creationId xmlns:p14="http://schemas.microsoft.com/office/powerpoint/2010/main" val="3769177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333D6F-55A5-48B0-90F1-7C7D68D5939D}" type="datetimeFigureOut">
              <a:rPr lang="en-US" smtClean="0"/>
              <a:t>2/12/2014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53106-6116-4A71-81ED-014C144FEBA1}" type="slidenum">
              <a:rPr lang="en-US" smtClean="0"/>
              <a:t>‹#›</a:t>
            </a:fld>
            <a:endParaRPr lang="en-US"/>
          </a:p>
        </p:txBody>
      </p:sp>
    </p:spTree>
    <p:extLst>
      <p:ext uri="{BB962C8B-B14F-4D97-AF65-F5344CB8AC3E}">
        <p14:creationId xmlns:p14="http://schemas.microsoft.com/office/powerpoint/2010/main" val="1639780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33D6F-55A5-48B0-90F1-7C7D68D5939D}" type="datetimeFigureOut">
              <a:rPr lang="en-US" smtClean="0"/>
              <a:t>2/12/2014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53106-6116-4A71-81ED-014C144FEBA1}" type="slidenum">
              <a:rPr lang="en-US" smtClean="0"/>
              <a:t>‹#›</a:t>
            </a:fld>
            <a:endParaRPr lang="en-US"/>
          </a:p>
        </p:txBody>
      </p:sp>
    </p:spTree>
    <p:extLst>
      <p:ext uri="{BB962C8B-B14F-4D97-AF65-F5344CB8AC3E}">
        <p14:creationId xmlns:p14="http://schemas.microsoft.com/office/powerpoint/2010/main" val="134803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333D6F-55A5-48B0-90F1-7C7D68D5939D}" type="datetimeFigureOut">
              <a:rPr lang="en-US" smtClean="0"/>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53106-6116-4A71-81ED-014C144FEBA1}" type="slidenum">
              <a:rPr lang="en-US" smtClean="0"/>
              <a:t>‹#›</a:t>
            </a:fld>
            <a:endParaRPr lang="en-US"/>
          </a:p>
        </p:txBody>
      </p:sp>
    </p:spTree>
    <p:extLst>
      <p:ext uri="{BB962C8B-B14F-4D97-AF65-F5344CB8AC3E}">
        <p14:creationId xmlns:p14="http://schemas.microsoft.com/office/powerpoint/2010/main" val="1859466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333D6F-55A5-48B0-90F1-7C7D68D5939D}" type="datetimeFigureOut">
              <a:rPr lang="en-US" smtClean="0"/>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53106-6116-4A71-81ED-014C144FEBA1}" type="slidenum">
              <a:rPr lang="en-US" smtClean="0"/>
              <a:t>‹#›</a:t>
            </a:fld>
            <a:endParaRPr lang="en-US"/>
          </a:p>
        </p:txBody>
      </p:sp>
    </p:spTree>
    <p:extLst>
      <p:ext uri="{BB962C8B-B14F-4D97-AF65-F5344CB8AC3E}">
        <p14:creationId xmlns:p14="http://schemas.microsoft.com/office/powerpoint/2010/main" val="1932881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0000"/>
                <a:lumOff val="40000"/>
              </a:schemeClr>
            </a:gs>
            <a:gs pos="50000">
              <a:schemeClr val="bg2">
                <a:tint val="98000"/>
                <a:satMod val="130000"/>
                <a:shade val="90000"/>
                <a:lumMod val="103000"/>
              </a:schemeClr>
            </a:gs>
            <a:gs pos="100000">
              <a:schemeClr val="bg2">
                <a:shade val="63000"/>
                <a:satMod val="12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33D6F-55A5-48B0-90F1-7C7D68D5939D}" type="datetimeFigureOut">
              <a:rPr lang="en-US" smtClean="0"/>
              <a:t>2/12/2014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53106-6116-4A71-81ED-014C144FEBA1}" type="slidenum">
              <a:rPr lang="en-US" smtClean="0"/>
              <a:t>‹#›</a:t>
            </a:fld>
            <a:endParaRPr lang="en-US"/>
          </a:p>
        </p:txBody>
      </p:sp>
    </p:spTree>
    <p:extLst>
      <p:ext uri="{BB962C8B-B14F-4D97-AF65-F5344CB8AC3E}">
        <p14:creationId xmlns:p14="http://schemas.microsoft.com/office/powerpoint/2010/main" val="3760977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www.nbcnews.com/video/nightly-news/51186744/#5118674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opyrights@tea.state.tx.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nbcnews.com/video/nightly-news/51186744/#51186744"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714366"/>
            <a:ext cx="3048000" cy="2256877"/>
          </a:xfrm>
          <a:prstGeom prst="rect">
            <a:avLst/>
          </a:prstGeom>
        </p:spPr>
      </p:pic>
      <p:sp>
        <p:nvSpPr>
          <p:cNvPr id="2" name="Title 1"/>
          <p:cNvSpPr>
            <a:spLocks noGrp="1"/>
          </p:cNvSpPr>
          <p:nvPr>
            <p:ph type="ctrTitle"/>
          </p:nvPr>
        </p:nvSpPr>
        <p:spPr>
          <a:xfrm>
            <a:off x="1524000" y="1942630"/>
            <a:ext cx="9144000" cy="2387600"/>
          </a:xfrm>
        </p:spPr>
        <p:txBody>
          <a:bodyPr/>
          <a:lstStyle/>
          <a:p>
            <a:pPr algn="ctr"/>
            <a:r>
              <a:rPr lang="en-US" b="1" dirty="0" smtClean="0">
                <a:solidFill>
                  <a:schemeClr val="accent5">
                    <a:lumMod val="75000"/>
                  </a:schemeClr>
                </a:solidFill>
              </a:rPr>
              <a:t>THE BALANCING ACT</a:t>
            </a:r>
            <a:endParaRPr lang="en-US" b="1" dirty="0">
              <a:solidFill>
                <a:schemeClr val="accent5">
                  <a:lumMod val="75000"/>
                </a:schemeClr>
              </a:solidFill>
            </a:endParaRPr>
          </a:p>
        </p:txBody>
      </p:sp>
      <p:sp>
        <p:nvSpPr>
          <p:cNvPr id="3" name="Subtitle 2"/>
          <p:cNvSpPr>
            <a:spLocks noGrp="1"/>
          </p:cNvSpPr>
          <p:nvPr>
            <p:ph type="subTitle" idx="1"/>
          </p:nvPr>
        </p:nvSpPr>
        <p:spPr>
          <a:xfrm>
            <a:off x="1524000" y="4529881"/>
            <a:ext cx="9144000" cy="1655762"/>
          </a:xfrm>
        </p:spPr>
        <p:txBody>
          <a:bodyPr>
            <a:normAutofit/>
          </a:bodyPr>
          <a:lstStyle/>
          <a:p>
            <a:pPr algn="ctr"/>
            <a:r>
              <a:rPr lang="en-US" sz="4400" dirty="0">
                <a:solidFill>
                  <a:schemeClr val="accent5">
                    <a:lumMod val="75000"/>
                  </a:schemeClr>
                </a:solidFill>
              </a:rPr>
              <a:t>Managing a Career and </a:t>
            </a:r>
            <a:r>
              <a:rPr lang="en-US" sz="4400" dirty="0" smtClean="0">
                <a:solidFill>
                  <a:schemeClr val="accent5">
                    <a:lumMod val="75000"/>
                  </a:schemeClr>
                </a:solidFill>
              </a:rPr>
              <a:t>Family</a:t>
            </a:r>
          </a:p>
          <a:p>
            <a:pPr algn="ctr"/>
            <a:r>
              <a:rPr lang="en-US" sz="4400" dirty="0" smtClean="0">
                <a:solidFill>
                  <a:schemeClr val="accent5">
                    <a:lumMod val="75000"/>
                  </a:schemeClr>
                </a:solidFill>
              </a:rPr>
              <a:t>Hotel Management</a:t>
            </a:r>
            <a:endParaRPr lang="en-US" sz="4400" dirty="0">
              <a:solidFill>
                <a:schemeClr val="accent5">
                  <a:lumMod val="75000"/>
                </a:schemeClr>
              </a:solidFill>
            </a:endParaRPr>
          </a:p>
        </p:txBody>
      </p:sp>
    </p:spTree>
    <p:extLst>
      <p:ext uri="{BB962C8B-B14F-4D97-AF65-F5344CB8AC3E}">
        <p14:creationId xmlns:p14="http://schemas.microsoft.com/office/powerpoint/2010/main" val="381444040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solidFill>
                  <a:schemeClr val="accent5">
                    <a:lumMod val="75000"/>
                  </a:schemeClr>
                </a:solidFill>
              </a:rPr>
              <a:t>Time Saving Techniques</a:t>
            </a:r>
            <a:endParaRPr lang="en-US" b="1" dirty="0">
              <a:solidFill>
                <a:schemeClr val="accent5">
                  <a:lumMod val="75000"/>
                </a:schemeClr>
              </a:solidFill>
            </a:endParaRPr>
          </a:p>
        </p:txBody>
      </p:sp>
      <p:sp>
        <p:nvSpPr>
          <p:cNvPr id="7" name="Content Placeholder 6"/>
          <p:cNvSpPr>
            <a:spLocks noGrp="1"/>
          </p:cNvSpPr>
          <p:nvPr>
            <p:ph sz="half" idx="1"/>
          </p:nvPr>
        </p:nvSpPr>
        <p:spPr/>
        <p:txBody>
          <a:bodyPr>
            <a:normAutofit/>
          </a:bodyPr>
          <a:lstStyle/>
          <a:p>
            <a:r>
              <a:rPr lang="en-US" sz="2400" dirty="0" smtClean="0">
                <a:solidFill>
                  <a:schemeClr val="accent5">
                    <a:lumMod val="75000"/>
                  </a:schemeClr>
                </a:solidFill>
              </a:rPr>
              <a:t>Avoid procrastination</a:t>
            </a:r>
          </a:p>
          <a:p>
            <a:r>
              <a:rPr lang="en-US" sz="2400" dirty="0" smtClean="0">
                <a:solidFill>
                  <a:schemeClr val="accent5">
                    <a:lumMod val="75000"/>
                  </a:schemeClr>
                </a:solidFill>
              </a:rPr>
              <a:t>Avoid time wasters</a:t>
            </a:r>
          </a:p>
          <a:p>
            <a:r>
              <a:rPr lang="en-US" sz="2400" dirty="0" smtClean="0">
                <a:solidFill>
                  <a:schemeClr val="accent5">
                    <a:lumMod val="75000"/>
                  </a:schemeClr>
                </a:solidFill>
              </a:rPr>
              <a:t>Be flexible</a:t>
            </a:r>
          </a:p>
          <a:p>
            <a:r>
              <a:rPr lang="en-US" sz="2400" dirty="0" smtClean="0">
                <a:solidFill>
                  <a:schemeClr val="accent5">
                    <a:lumMod val="75000"/>
                  </a:schemeClr>
                </a:solidFill>
              </a:rPr>
              <a:t>Do it right the first time</a:t>
            </a:r>
          </a:p>
          <a:p>
            <a:r>
              <a:rPr lang="en-US" sz="2400" dirty="0" smtClean="0">
                <a:solidFill>
                  <a:schemeClr val="accent5">
                    <a:lumMod val="75000"/>
                  </a:schemeClr>
                </a:solidFill>
              </a:rPr>
              <a:t>Make a To Do list</a:t>
            </a:r>
          </a:p>
          <a:p>
            <a:r>
              <a:rPr lang="en-US" sz="2400" dirty="0" smtClean="0">
                <a:solidFill>
                  <a:schemeClr val="accent5">
                    <a:lumMod val="75000"/>
                  </a:schemeClr>
                </a:solidFill>
              </a:rPr>
              <a:t>Practice work simplification</a:t>
            </a:r>
            <a:endParaRPr lang="en-US" sz="2400" dirty="0">
              <a:solidFill>
                <a:schemeClr val="accent5">
                  <a:lumMod val="75000"/>
                </a:schemeClr>
              </a:solidFill>
            </a:endParaRPr>
          </a:p>
          <a:p>
            <a:endParaRPr lang="en-US" sz="2400" dirty="0"/>
          </a:p>
        </p:txBody>
      </p:sp>
      <p:sp>
        <p:nvSpPr>
          <p:cNvPr id="8" name="Content Placeholder 7"/>
          <p:cNvSpPr>
            <a:spLocks noGrp="1"/>
          </p:cNvSpPr>
          <p:nvPr>
            <p:ph sz="half" idx="2"/>
          </p:nvPr>
        </p:nvSpPr>
        <p:spPr/>
        <p:txBody>
          <a:bodyPr>
            <a:normAutofit/>
          </a:bodyPr>
          <a:lstStyle/>
          <a:p>
            <a:r>
              <a:rPr lang="en-US" sz="2400" dirty="0" smtClean="0">
                <a:solidFill>
                  <a:schemeClr val="accent5">
                    <a:lumMod val="75000"/>
                  </a:schemeClr>
                </a:solidFill>
              </a:rPr>
              <a:t>Prevent interruptions</a:t>
            </a:r>
          </a:p>
          <a:p>
            <a:r>
              <a:rPr lang="en-US" sz="2400" dirty="0" smtClean="0">
                <a:solidFill>
                  <a:schemeClr val="accent5">
                    <a:lumMod val="75000"/>
                  </a:schemeClr>
                </a:solidFill>
              </a:rPr>
              <a:t>Set goals</a:t>
            </a:r>
            <a:endParaRPr lang="en-US" sz="2400" dirty="0">
              <a:solidFill>
                <a:schemeClr val="accent5">
                  <a:lumMod val="75000"/>
                </a:schemeClr>
              </a:solidFill>
            </a:endParaRPr>
          </a:p>
          <a:p>
            <a:r>
              <a:rPr lang="en-US" sz="2400" dirty="0">
                <a:solidFill>
                  <a:schemeClr val="accent5">
                    <a:lumMod val="75000"/>
                  </a:schemeClr>
                </a:solidFill>
              </a:rPr>
              <a:t>Stay organized</a:t>
            </a:r>
          </a:p>
          <a:p>
            <a:r>
              <a:rPr lang="en-US" sz="2400" dirty="0">
                <a:solidFill>
                  <a:schemeClr val="accent5">
                    <a:lumMod val="75000"/>
                  </a:schemeClr>
                </a:solidFill>
              </a:rPr>
              <a:t>Take a </a:t>
            </a:r>
            <a:r>
              <a:rPr lang="en-US" sz="2400" dirty="0" smtClean="0">
                <a:solidFill>
                  <a:schemeClr val="accent5">
                    <a:lumMod val="75000"/>
                  </a:schemeClr>
                </a:solidFill>
              </a:rPr>
              <a:t>break</a:t>
            </a:r>
            <a:endParaRPr lang="en-US" sz="2400" dirty="0">
              <a:solidFill>
                <a:schemeClr val="accent5">
                  <a:lumMod val="75000"/>
                </a:schemeClr>
              </a:solidFill>
            </a:endParaRPr>
          </a:p>
          <a:p>
            <a:r>
              <a:rPr lang="en-US" sz="2400" dirty="0" smtClean="0">
                <a:solidFill>
                  <a:schemeClr val="accent5">
                    <a:lumMod val="75000"/>
                  </a:schemeClr>
                </a:solidFill>
              </a:rPr>
              <a:t>Use small amounts of time</a:t>
            </a:r>
          </a:p>
          <a:p>
            <a:r>
              <a:rPr lang="en-US" sz="2400" dirty="0" smtClean="0">
                <a:solidFill>
                  <a:schemeClr val="accent5">
                    <a:lumMod val="75000"/>
                  </a:schemeClr>
                </a:solidFill>
              </a:rPr>
              <a:t>Use a calendar</a:t>
            </a:r>
            <a:endParaRPr lang="en-US" sz="2400" dirty="0">
              <a:solidFill>
                <a:schemeClr val="accent5">
                  <a:lumMod val="75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8955" y="4855065"/>
            <a:ext cx="1514856" cy="1600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7762" y="119250"/>
            <a:ext cx="1714500" cy="1714500"/>
          </a:xfrm>
          <a:prstGeom prst="rect">
            <a:avLst/>
          </a:prstGeom>
        </p:spPr>
      </p:pic>
      <p:sp>
        <p:nvSpPr>
          <p:cNvPr id="9" name="Rectangle 8"/>
          <p:cNvSpPr/>
          <p:nvPr/>
        </p:nvSpPr>
        <p:spPr>
          <a:xfrm>
            <a:off x="3823064" y="6601422"/>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10" name="Slide Number Placeholder 6"/>
          <p:cNvSpPr txBox="1">
            <a:spLocks/>
          </p:cNvSpPr>
          <p:nvPr/>
        </p:nvSpPr>
        <p:spPr>
          <a:xfrm>
            <a:off x="123106" y="6400258"/>
            <a:ext cx="508906" cy="30528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a:t>
            </a:r>
            <a:endParaRPr lang="en-US" dirty="0"/>
          </a:p>
        </p:txBody>
      </p:sp>
    </p:spTree>
    <p:extLst>
      <p:ext uri="{BB962C8B-B14F-4D97-AF65-F5344CB8AC3E}">
        <p14:creationId xmlns:p14="http://schemas.microsoft.com/office/powerpoint/2010/main" val="1609116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Managing Your Energy</a:t>
            </a:r>
            <a:endParaRPr lang="en-US" b="1" dirty="0">
              <a:solidFill>
                <a:schemeClr val="accent5">
                  <a:lumMod val="75000"/>
                </a:schemeClr>
              </a:solidFill>
            </a:endParaRPr>
          </a:p>
        </p:txBody>
      </p:sp>
      <p:sp>
        <p:nvSpPr>
          <p:cNvPr id="3" name="Content Placeholder 2"/>
          <p:cNvSpPr>
            <a:spLocks noGrp="1"/>
          </p:cNvSpPr>
          <p:nvPr>
            <p:ph sz="half" idx="1"/>
          </p:nvPr>
        </p:nvSpPr>
        <p:spPr/>
        <p:txBody>
          <a:bodyPr/>
          <a:lstStyle/>
          <a:p>
            <a:r>
              <a:rPr lang="en-US" dirty="0">
                <a:solidFill>
                  <a:schemeClr val="accent5">
                    <a:lumMod val="75000"/>
                  </a:schemeClr>
                </a:solidFill>
              </a:rPr>
              <a:t>Amount changes daily</a:t>
            </a:r>
          </a:p>
          <a:p>
            <a:r>
              <a:rPr lang="en-US" dirty="0">
                <a:solidFill>
                  <a:schemeClr val="accent5">
                    <a:lumMod val="75000"/>
                  </a:schemeClr>
                </a:solidFill>
              </a:rPr>
              <a:t>Identify your peak period</a:t>
            </a:r>
          </a:p>
          <a:p>
            <a:r>
              <a:rPr lang="en-US" dirty="0">
                <a:solidFill>
                  <a:schemeClr val="accent5">
                    <a:lumMod val="75000"/>
                  </a:schemeClr>
                </a:solidFill>
              </a:rPr>
              <a:t>Levels vary with age</a:t>
            </a:r>
          </a:p>
          <a:p>
            <a:r>
              <a:rPr lang="en-US" dirty="0">
                <a:solidFill>
                  <a:schemeClr val="accent5">
                    <a:lumMod val="75000"/>
                  </a:schemeClr>
                </a:solidFill>
              </a:rPr>
              <a:t>Increase levels by</a:t>
            </a:r>
            <a:r>
              <a:rPr lang="en-US" dirty="0" smtClean="0">
                <a:solidFill>
                  <a:schemeClr val="accent5">
                    <a:lumMod val="75000"/>
                  </a:schemeClr>
                </a:solidFill>
              </a:rPr>
              <a:t>:</a:t>
            </a:r>
            <a:endParaRPr lang="en-US" dirty="0">
              <a:solidFill>
                <a:schemeClr val="accent5">
                  <a:lumMod val="75000"/>
                </a:schemeClr>
              </a:solidFill>
            </a:endParaRPr>
          </a:p>
          <a:p>
            <a:pPr lvl="1"/>
            <a:r>
              <a:rPr lang="en-US" sz="2800" dirty="0">
                <a:solidFill>
                  <a:schemeClr val="accent5">
                    <a:lumMod val="75000"/>
                  </a:schemeClr>
                </a:solidFill>
              </a:rPr>
              <a:t>Eating healthy food</a:t>
            </a:r>
          </a:p>
          <a:p>
            <a:pPr lvl="1"/>
            <a:r>
              <a:rPr lang="en-US" sz="2800" dirty="0">
                <a:solidFill>
                  <a:schemeClr val="accent5">
                    <a:lumMod val="75000"/>
                  </a:schemeClr>
                </a:solidFill>
              </a:rPr>
              <a:t>Exercising </a:t>
            </a:r>
            <a:r>
              <a:rPr lang="en-US" sz="2800" dirty="0" smtClean="0">
                <a:solidFill>
                  <a:schemeClr val="accent5">
                    <a:lumMod val="75000"/>
                  </a:schemeClr>
                </a:solidFill>
              </a:rPr>
              <a:t>regularly</a:t>
            </a:r>
          </a:p>
          <a:p>
            <a:pPr lvl="1"/>
            <a:r>
              <a:rPr lang="en-US" sz="2800" dirty="0" smtClean="0">
                <a:solidFill>
                  <a:schemeClr val="accent5">
                    <a:lumMod val="75000"/>
                  </a:schemeClr>
                </a:solidFill>
              </a:rPr>
              <a:t>Getting plenty of rest</a:t>
            </a:r>
            <a:endParaRPr lang="en-US" sz="2800" dirty="0">
              <a:solidFill>
                <a:schemeClr val="accent5">
                  <a:lumMod val="75000"/>
                </a:schemeClr>
              </a:solidFill>
            </a:endParaRPr>
          </a:p>
          <a:p>
            <a:endParaRPr lang="en-US" dirty="0"/>
          </a:p>
        </p:txBody>
      </p:sp>
      <p:pic>
        <p:nvPicPr>
          <p:cNvPr id="7" name="Picture 2"/>
          <p:cNvPicPr>
            <a:picLocks noChangeAspect="1" noChangeArrowheads="1"/>
          </p:cNvPicPr>
          <p:nvPr/>
        </p:nvPicPr>
        <p:blipFill>
          <a:blip r:embed="rId3" cstate="print"/>
          <a:srcRect/>
          <a:stretch>
            <a:fillRect/>
          </a:stretch>
        </p:blipFill>
        <p:spPr bwMode="auto">
          <a:xfrm>
            <a:off x="7355214" y="1739594"/>
            <a:ext cx="3275747" cy="3275747"/>
          </a:xfrm>
          <a:prstGeom prst="rect">
            <a:avLst/>
          </a:prstGeom>
          <a:noFill/>
          <a:ln w="9525">
            <a:noFill/>
            <a:miter lim="800000"/>
            <a:headEnd/>
            <a:tailEnd/>
          </a:ln>
          <a:effectLst/>
        </p:spPr>
      </p:pic>
      <p:sp>
        <p:nvSpPr>
          <p:cNvPr id="8" name="Rectangle 7"/>
          <p:cNvSpPr/>
          <p:nvPr/>
        </p:nvSpPr>
        <p:spPr>
          <a:xfrm>
            <a:off x="3823064" y="6601422"/>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9" name="Slide Number Placeholder 6"/>
          <p:cNvSpPr txBox="1">
            <a:spLocks/>
          </p:cNvSpPr>
          <p:nvPr/>
        </p:nvSpPr>
        <p:spPr>
          <a:xfrm>
            <a:off x="123106" y="6400258"/>
            <a:ext cx="508906" cy="30528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11</a:t>
            </a:r>
            <a:endParaRPr lang="en-US" dirty="0"/>
          </a:p>
        </p:txBody>
      </p:sp>
    </p:spTree>
    <p:extLst>
      <p:ext uri="{BB962C8B-B14F-4D97-AF65-F5344CB8AC3E}">
        <p14:creationId xmlns:p14="http://schemas.microsoft.com/office/powerpoint/2010/main" val="1674189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Leisure Activities</a:t>
            </a:r>
            <a:endParaRPr lang="en-US" b="1" dirty="0">
              <a:solidFill>
                <a:schemeClr val="accent5">
                  <a:lumMod val="75000"/>
                </a:schemeClr>
              </a:solidFill>
            </a:endParaRPr>
          </a:p>
        </p:txBody>
      </p:sp>
      <p:sp>
        <p:nvSpPr>
          <p:cNvPr id="3" name="Text Placeholder 2"/>
          <p:cNvSpPr>
            <a:spLocks noGrp="1"/>
          </p:cNvSpPr>
          <p:nvPr>
            <p:ph idx="1"/>
          </p:nvPr>
        </p:nvSpPr>
        <p:spPr/>
        <p:txBody>
          <a:bodyPr>
            <a:normAutofit/>
          </a:bodyPr>
          <a:lstStyle/>
          <a:p>
            <a:r>
              <a:rPr lang="en-US" sz="2400" dirty="0" smtClean="0">
                <a:solidFill>
                  <a:schemeClr val="accent5">
                    <a:lumMod val="75000"/>
                  </a:schemeClr>
                </a:solidFill>
              </a:rPr>
              <a:t>Community activities</a:t>
            </a:r>
          </a:p>
          <a:p>
            <a:r>
              <a:rPr lang="en-US" sz="2400" dirty="0" smtClean="0">
                <a:solidFill>
                  <a:schemeClr val="accent5">
                    <a:lumMod val="75000"/>
                  </a:schemeClr>
                </a:solidFill>
              </a:rPr>
              <a:t>Hobbies</a:t>
            </a:r>
          </a:p>
          <a:p>
            <a:r>
              <a:rPr lang="en-US" sz="2400" dirty="0" smtClean="0">
                <a:solidFill>
                  <a:schemeClr val="accent5">
                    <a:lumMod val="75000"/>
                  </a:schemeClr>
                </a:solidFill>
              </a:rPr>
              <a:t>Reflection</a:t>
            </a:r>
          </a:p>
          <a:p>
            <a:r>
              <a:rPr lang="en-US" sz="2400" dirty="0" smtClean="0">
                <a:solidFill>
                  <a:schemeClr val="accent5">
                    <a:lumMod val="75000"/>
                  </a:schemeClr>
                </a:solidFill>
              </a:rPr>
              <a:t>Vacations</a:t>
            </a:r>
            <a:endParaRPr lang="en-US" sz="2400" dirty="0">
              <a:solidFill>
                <a:schemeClr val="accent5">
                  <a:lumMod val="7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26883">
            <a:off x="4104425" y="3617602"/>
            <a:ext cx="1667256" cy="2519782"/>
          </a:xfrm>
          <a:prstGeom prst="rect">
            <a:avLst/>
          </a:prstGeom>
        </p:spPr>
      </p:pic>
      <p:pic>
        <p:nvPicPr>
          <p:cNvPr id="5"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1427" y="1411553"/>
            <a:ext cx="2406051" cy="361791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10197">
            <a:off x="9757057" y="561647"/>
            <a:ext cx="1811318" cy="2415090"/>
          </a:xfrm>
          <a:prstGeom prst="rect">
            <a:avLst/>
          </a:prstGeom>
        </p:spPr>
      </p:pic>
      <p:sp>
        <p:nvSpPr>
          <p:cNvPr id="7" name="Rectangle 6"/>
          <p:cNvSpPr/>
          <p:nvPr/>
        </p:nvSpPr>
        <p:spPr>
          <a:xfrm>
            <a:off x="3823064" y="6601422"/>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8" name="Slide Number Placeholder 4"/>
          <p:cNvSpPr txBox="1">
            <a:spLocks/>
          </p:cNvSpPr>
          <p:nvPr/>
        </p:nvSpPr>
        <p:spPr>
          <a:xfrm>
            <a:off x="123106" y="6477000"/>
            <a:ext cx="638895"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12</a:t>
            </a:r>
          </a:p>
        </p:txBody>
      </p:sp>
    </p:spTree>
    <p:extLst>
      <p:ext uri="{BB962C8B-B14F-4D97-AF65-F5344CB8AC3E}">
        <p14:creationId xmlns:p14="http://schemas.microsoft.com/office/powerpoint/2010/main" val="2311728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5608" y="2143249"/>
            <a:ext cx="2722702" cy="2722702"/>
          </a:xfrm>
          <a:prstGeom prst="rect">
            <a:avLst/>
          </a:prstGeom>
          <a:noFill/>
          <a:ln w="9525">
            <a:noFill/>
            <a:miter lim="800000"/>
            <a:headEnd/>
            <a:tailEnd/>
          </a:ln>
          <a:effectLst/>
        </p:spPr>
      </p:pic>
      <p:sp>
        <p:nvSpPr>
          <p:cNvPr id="6" name="Rectangle 5"/>
          <p:cNvSpPr/>
          <p:nvPr/>
        </p:nvSpPr>
        <p:spPr>
          <a:xfrm>
            <a:off x="3823064" y="6601422"/>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7" name="Slide Number Placeholder 6"/>
          <p:cNvSpPr txBox="1">
            <a:spLocks/>
          </p:cNvSpPr>
          <p:nvPr/>
        </p:nvSpPr>
        <p:spPr>
          <a:xfrm>
            <a:off x="123106" y="6400258"/>
            <a:ext cx="508906" cy="30528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13</a:t>
            </a:r>
            <a:endParaRPr lang="en-US" dirty="0"/>
          </a:p>
        </p:txBody>
      </p:sp>
    </p:spTree>
    <p:extLst>
      <p:ext uri="{BB962C8B-B14F-4D97-AF65-F5344CB8AC3E}">
        <p14:creationId xmlns:p14="http://schemas.microsoft.com/office/powerpoint/2010/main" val="1269242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References and Resources</a:t>
            </a:r>
            <a:endParaRPr lang="en-US" b="1" dirty="0">
              <a:solidFill>
                <a:schemeClr val="accent5">
                  <a:lumMod val="75000"/>
                </a:schemeClr>
              </a:solidFill>
            </a:endParaRPr>
          </a:p>
        </p:txBody>
      </p:sp>
      <p:sp>
        <p:nvSpPr>
          <p:cNvPr id="4" name="Content Placeholder 3"/>
          <p:cNvSpPr>
            <a:spLocks noGrp="1"/>
          </p:cNvSpPr>
          <p:nvPr>
            <p:ph idx="1"/>
          </p:nvPr>
        </p:nvSpPr>
        <p:spPr>
          <a:xfrm>
            <a:off x="509456" y="1412875"/>
            <a:ext cx="11377744" cy="4834597"/>
          </a:xfrm>
        </p:spPr>
        <p:txBody>
          <a:bodyPr>
            <a:normAutofit fontScale="92500" lnSpcReduction="20000"/>
          </a:bodyPr>
          <a:lstStyle/>
          <a:p>
            <a:pPr>
              <a:spcBef>
                <a:spcPts val="600"/>
              </a:spcBef>
              <a:buNone/>
            </a:pPr>
            <a:r>
              <a:rPr lang="en-US" dirty="0" smtClean="0">
                <a:solidFill>
                  <a:schemeClr val="accent5">
                    <a:lumMod val="75000"/>
                  </a:schemeClr>
                </a:solidFill>
              </a:rPr>
              <a:t>Images:</a:t>
            </a:r>
          </a:p>
          <a:p>
            <a:pPr>
              <a:spcBef>
                <a:spcPts val="600"/>
              </a:spcBef>
            </a:pPr>
            <a:r>
              <a:rPr lang="en-US" dirty="0" smtClean="0">
                <a:solidFill>
                  <a:schemeClr val="accent5">
                    <a:lumMod val="75000"/>
                  </a:schemeClr>
                </a:solidFill>
              </a:rPr>
              <a:t>Microsoft Office Clip Art: Used with permission from Microsoft.</a:t>
            </a:r>
          </a:p>
          <a:p>
            <a:pPr marL="0" indent="0">
              <a:buNone/>
            </a:pPr>
            <a:r>
              <a:rPr lang="en-US" dirty="0" err="1" smtClean="0">
                <a:solidFill>
                  <a:schemeClr val="accent5">
                    <a:lumMod val="75000"/>
                  </a:schemeClr>
                </a:solidFill>
              </a:rPr>
              <a:t>Texbooks</a:t>
            </a:r>
            <a:r>
              <a:rPr lang="en-US" dirty="0" smtClean="0">
                <a:solidFill>
                  <a:schemeClr val="accent5">
                    <a:lumMod val="75000"/>
                  </a:schemeClr>
                </a:solidFill>
              </a:rPr>
              <a:t>:</a:t>
            </a:r>
          </a:p>
          <a:p>
            <a:pPr>
              <a:spcBef>
                <a:spcPts val="600"/>
              </a:spcBef>
            </a:pPr>
            <a:r>
              <a:rPr lang="en-US" dirty="0" smtClean="0">
                <a:solidFill>
                  <a:schemeClr val="accent5">
                    <a:lumMod val="75000"/>
                  </a:schemeClr>
                </a:solidFill>
              </a:rPr>
              <a:t>Kelly-Plate, J., &amp; Eubanks, E. (2004). </a:t>
            </a:r>
            <a:r>
              <a:rPr lang="en-US" i="1" dirty="0" smtClean="0">
                <a:solidFill>
                  <a:schemeClr val="accent5">
                    <a:lumMod val="75000"/>
                  </a:schemeClr>
                </a:solidFill>
              </a:rPr>
              <a:t>Today’s teen</a:t>
            </a:r>
            <a:r>
              <a:rPr lang="en-US" dirty="0" smtClean="0">
                <a:solidFill>
                  <a:schemeClr val="accent5">
                    <a:lumMod val="75000"/>
                  </a:schemeClr>
                </a:solidFill>
              </a:rPr>
              <a:t>. New York, NY: Glencoe/McGraw-Hill.</a:t>
            </a:r>
          </a:p>
          <a:p>
            <a:pPr>
              <a:spcBef>
                <a:spcPts val="0"/>
              </a:spcBef>
            </a:pPr>
            <a:r>
              <a:rPr lang="en-US" dirty="0" err="1" smtClean="0">
                <a:solidFill>
                  <a:schemeClr val="accent5">
                    <a:lumMod val="75000"/>
                  </a:schemeClr>
                </a:solidFill>
              </a:rPr>
              <a:t>Reynalds</a:t>
            </a:r>
            <a:r>
              <a:rPr lang="en-US" dirty="0" smtClean="0">
                <a:solidFill>
                  <a:schemeClr val="accent5">
                    <a:lumMod val="75000"/>
                  </a:schemeClr>
                </a:solidFill>
              </a:rPr>
              <a:t>, J.S. (2010). </a:t>
            </a:r>
            <a:r>
              <a:rPr lang="en-US" i="1" dirty="0" smtClean="0">
                <a:solidFill>
                  <a:schemeClr val="accent5">
                    <a:lumMod val="75000"/>
                  </a:schemeClr>
                </a:solidFill>
              </a:rPr>
              <a:t>Hospitality services: Food &amp; lodging</a:t>
            </a:r>
            <a:r>
              <a:rPr lang="en-US" dirty="0" smtClean="0">
                <a:solidFill>
                  <a:schemeClr val="accent5">
                    <a:lumMod val="75000"/>
                  </a:schemeClr>
                </a:solidFill>
              </a:rPr>
              <a:t>. Tinley Park, IL: </a:t>
            </a:r>
            <a:r>
              <a:rPr lang="en-US" dirty="0" err="1" smtClean="0">
                <a:solidFill>
                  <a:schemeClr val="accent5">
                    <a:lumMod val="75000"/>
                  </a:schemeClr>
                </a:solidFill>
              </a:rPr>
              <a:t>Goodheart-Willcox</a:t>
            </a:r>
            <a:r>
              <a:rPr lang="en-US" dirty="0" smtClean="0">
                <a:solidFill>
                  <a:schemeClr val="accent5">
                    <a:lumMod val="75000"/>
                  </a:schemeClr>
                </a:solidFill>
              </a:rPr>
              <a:t> Company.</a:t>
            </a:r>
          </a:p>
          <a:p>
            <a:pPr marL="0" indent="0">
              <a:buNone/>
            </a:pPr>
            <a:r>
              <a:rPr lang="en-US" dirty="0" smtClean="0">
                <a:solidFill>
                  <a:schemeClr val="accent5">
                    <a:lumMod val="75000"/>
                  </a:schemeClr>
                </a:solidFill>
              </a:rPr>
              <a:t>Video(s): </a:t>
            </a:r>
          </a:p>
          <a:p>
            <a:pPr>
              <a:lnSpc>
                <a:spcPct val="120000"/>
              </a:lnSpc>
              <a:spcBef>
                <a:spcPts val="600"/>
              </a:spcBef>
            </a:pPr>
            <a:r>
              <a:rPr lang="en-US" dirty="0">
                <a:solidFill>
                  <a:schemeClr val="accent5">
                    <a:lumMod val="75000"/>
                  </a:schemeClr>
                </a:solidFill>
              </a:rPr>
              <a:t>Families Struggling for Work-Life Balance</a:t>
            </a:r>
          </a:p>
          <a:p>
            <a:pPr marL="285750" indent="0">
              <a:lnSpc>
                <a:spcPct val="120000"/>
              </a:lnSpc>
              <a:spcBef>
                <a:spcPts val="0"/>
              </a:spcBef>
              <a:buNone/>
            </a:pPr>
            <a:r>
              <a:rPr lang="en-US" dirty="0" smtClean="0">
                <a:solidFill>
                  <a:schemeClr val="accent5">
                    <a:lumMod val="75000"/>
                  </a:schemeClr>
                </a:solidFill>
              </a:rPr>
              <a:t>A </a:t>
            </a:r>
            <a:r>
              <a:rPr lang="en-US" dirty="0">
                <a:solidFill>
                  <a:schemeClr val="accent5">
                    <a:lumMod val="75000"/>
                  </a:schemeClr>
                </a:solidFill>
              </a:rPr>
              <a:t>new study </a:t>
            </a:r>
            <a:r>
              <a:rPr lang="en-US" dirty="0" smtClean="0">
                <a:solidFill>
                  <a:schemeClr val="accent5">
                    <a:lumMod val="75000"/>
                  </a:schemeClr>
                </a:solidFill>
              </a:rPr>
              <a:t>released from </a:t>
            </a:r>
            <a:r>
              <a:rPr lang="en-US" dirty="0">
                <a:solidFill>
                  <a:schemeClr val="accent5">
                    <a:lumMod val="75000"/>
                  </a:schemeClr>
                </a:solidFill>
              </a:rPr>
              <a:t>the Pew Research </a:t>
            </a:r>
            <a:r>
              <a:rPr lang="en-US" dirty="0" smtClean="0">
                <a:solidFill>
                  <a:schemeClr val="accent5">
                    <a:lumMod val="75000"/>
                  </a:schemeClr>
                </a:solidFill>
              </a:rPr>
              <a:t>Center </a:t>
            </a:r>
            <a:r>
              <a:rPr lang="en-US" dirty="0">
                <a:solidFill>
                  <a:schemeClr val="accent5">
                    <a:lumMod val="75000"/>
                  </a:schemeClr>
                </a:solidFill>
              </a:rPr>
              <a:t>found </a:t>
            </a:r>
            <a:r>
              <a:rPr lang="en-US" dirty="0" smtClean="0">
                <a:solidFill>
                  <a:schemeClr val="accent5">
                    <a:lumMod val="75000"/>
                  </a:schemeClr>
                </a:solidFill>
              </a:rPr>
              <a:t>37% </a:t>
            </a:r>
            <a:r>
              <a:rPr lang="en-US" dirty="0">
                <a:solidFill>
                  <a:schemeClr val="accent5">
                    <a:lumMod val="75000"/>
                  </a:schemeClr>
                </a:solidFill>
              </a:rPr>
              <a:t>of mothers say they want to work fulltime, </a:t>
            </a:r>
            <a:r>
              <a:rPr lang="en-US" dirty="0" smtClean="0">
                <a:solidFill>
                  <a:schemeClr val="accent5">
                    <a:lumMod val="75000"/>
                  </a:schemeClr>
                </a:solidFill>
              </a:rPr>
              <a:t>due, </a:t>
            </a:r>
            <a:r>
              <a:rPr lang="en-US" dirty="0">
                <a:solidFill>
                  <a:schemeClr val="accent5">
                    <a:lumMod val="75000"/>
                  </a:schemeClr>
                </a:solidFill>
              </a:rPr>
              <a:t>in large </a:t>
            </a:r>
            <a:r>
              <a:rPr lang="en-US" dirty="0" smtClean="0">
                <a:solidFill>
                  <a:schemeClr val="accent5">
                    <a:lumMod val="75000"/>
                  </a:schemeClr>
                </a:solidFill>
              </a:rPr>
              <a:t>part, </a:t>
            </a:r>
            <a:r>
              <a:rPr lang="en-US" dirty="0">
                <a:solidFill>
                  <a:schemeClr val="accent5">
                    <a:lumMod val="75000"/>
                  </a:schemeClr>
                </a:solidFill>
              </a:rPr>
              <a:t>to the recession and financial insecurity.</a:t>
            </a:r>
          </a:p>
          <a:p>
            <a:pPr marL="0" indent="285750">
              <a:lnSpc>
                <a:spcPct val="120000"/>
              </a:lnSpc>
              <a:spcBef>
                <a:spcPts val="0"/>
              </a:spcBef>
              <a:buNone/>
            </a:pPr>
            <a:r>
              <a:rPr lang="en-US" dirty="0">
                <a:hlinkClick r:id="rId2"/>
              </a:rPr>
              <a:t>http://www.nbcnews.com/video/nightly-news/51186744/#</a:t>
            </a:r>
            <a:r>
              <a:rPr lang="en-US" dirty="0" smtClean="0">
                <a:hlinkClick r:id="rId2"/>
              </a:rPr>
              <a:t>51186744</a:t>
            </a:r>
            <a:endParaRPr lang="en-US" dirty="0" smtClean="0"/>
          </a:p>
        </p:txBody>
      </p:sp>
      <p:sp>
        <p:nvSpPr>
          <p:cNvPr id="5" name="Rectangle 4"/>
          <p:cNvSpPr/>
          <p:nvPr/>
        </p:nvSpPr>
        <p:spPr>
          <a:xfrm>
            <a:off x="3823064" y="6561092"/>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6" name="Slide Number Placeholder 6"/>
          <p:cNvSpPr txBox="1">
            <a:spLocks/>
          </p:cNvSpPr>
          <p:nvPr/>
        </p:nvSpPr>
        <p:spPr>
          <a:xfrm>
            <a:off x="123106" y="6477000"/>
            <a:ext cx="638895" cy="3302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14</a:t>
            </a:r>
          </a:p>
        </p:txBody>
      </p:sp>
    </p:spTree>
    <p:extLst>
      <p:ext uri="{BB962C8B-B14F-4D97-AF65-F5344CB8AC3E}">
        <p14:creationId xmlns:p14="http://schemas.microsoft.com/office/powerpoint/2010/main" val="2251966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Copyright</a:t>
            </a:r>
            <a:endParaRPr lang="en-US" b="1" dirty="0">
              <a:solidFill>
                <a:schemeClr val="accent5">
                  <a:lumMod val="75000"/>
                </a:schemeClr>
              </a:solidFill>
            </a:endParaRPr>
          </a:p>
        </p:txBody>
      </p:sp>
      <p:sp>
        <p:nvSpPr>
          <p:cNvPr id="5" name="Rectangle 2"/>
          <p:cNvSpPr>
            <a:spLocks noGrp="1" noChangeArrowheads="1"/>
          </p:cNvSpPr>
          <p:nvPr>
            <p:ph idx="1"/>
          </p:nvPr>
        </p:nvSpPr>
        <p:spPr>
          <a:xfrm>
            <a:off x="509456" y="1412875"/>
            <a:ext cx="10996744" cy="4835525"/>
          </a:xfrm>
        </p:spPr>
        <p:txBody>
          <a:bodyPr>
            <a:normAutofit/>
          </a:bodyPr>
          <a:lstStyle/>
          <a:p>
            <a:pPr marL="0" indent="0">
              <a:lnSpc>
                <a:spcPct val="80000"/>
              </a:lnSpc>
              <a:buNone/>
            </a:pPr>
            <a:r>
              <a:rPr lang="en-US" sz="1800" dirty="0">
                <a:solidFill>
                  <a:schemeClr val="accent5">
                    <a:lumMod val="75000"/>
                  </a:schemeClr>
                </a:solidFill>
                <a:effectLst>
                  <a:outerShdw blurRad="38100" dist="38100" dir="2700000" algn="tl">
                    <a:srgbClr val="000000">
                      <a:alpha val="43137"/>
                    </a:srgbClr>
                  </a:outerShdw>
                </a:effectLst>
              </a:rPr>
              <a:t>Copyright © Texas Education Agency, 2014. These Materials are copyrighted © and trademarked ™ as the property of the Texas Education Agency (TEA) and may not be reproduced without the express written permission of TEA, except under the following conditions:</a:t>
            </a:r>
          </a:p>
          <a:p>
            <a:pPr marL="457063" indent="-277730">
              <a:lnSpc>
                <a:spcPct val="80000"/>
              </a:lnSpc>
              <a:buNone/>
            </a:pPr>
            <a:r>
              <a:rPr lang="en-US" sz="1800" dirty="0">
                <a:solidFill>
                  <a:schemeClr val="accent5">
                    <a:lumMod val="75000"/>
                  </a:schemeClr>
                </a:solidFill>
                <a:effectLst>
                  <a:outerShdw blurRad="38100" dist="38100" dir="2700000" algn="tl">
                    <a:srgbClr val="000000">
                      <a:alpha val="43137"/>
                    </a:srgbClr>
                  </a:outerShdw>
                </a:effectLst>
              </a:rPr>
              <a:t>1)  Texas public school districts, charter schools, and Education Service Centers may reproduce and use copies of the Materials and Related Materials for the districts’ and schools’ educational use without obtaining permission from TEA.</a:t>
            </a:r>
          </a:p>
          <a:p>
            <a:pPr marL="457063" indent="-277730">
              <a:lnSpc>
                <a:spcPct val="80000"/>
              </a:lnSpc>
              <a:buNone/>
            </a:pPr>
            <a:r>
              <a:rPr lang="en-US" sz="1800" dirty="0">
                <a:solidFill>
                  <a:schemeClr val="accent5">
                    <a:lumMod val="75000"/>
                  </a:schemeClr>
                </a:solidFill>
                <a:effectLst>
                  <a:outerShdw blurRad="38100" dist="38100" dir="2700000" algn="tl">
                    <a:srgbClr val="000000">
                      <a:alpha val="43137"/>
                    </a:srgbClr>
                  </a:outerShdw>
                </a:effectLst>
              </a:rPr>
              <a:t>2)  Residents of the state of Texas may reproduce and use copies of the Materials and Related Materials for individual personal use only, without obtaining written permission of TEA.</a:t>
            </a:r>
          </a:p>
          <a:p>
            <a:pPr marL="457063" indent="-277730">
              <a:lnSpc>
                <a:spcPct val="80000"/>
              </a:lnSpc>
              <a:buNone/>
            </a:pPr>
            <a:r>
              <a:rPr lang="en-US" sz="1800" dirty="0">
                <a:solidFill>
                  <a:schemeClr val="accent5">
                    <a:lumMod val="75000"/>
                  </a:schemeClr>
                </a:solidFill>
                <a:effectLst>
                  <a:outerShdw blurRad="38100" dist="38100" dir="2700000" algn="tl">
                    <a:srgbClr val="000000">
                      <a:alpha val="43137"/>
                    </a:srgbClr>
                  </a:outerShdw>
                </a:effectLst>
              </a:rPr>
              <a:t>3)  Any portion reproduced must be reproduced in its entirety and remain unedited, unaltered and unchanged in any way.</a:t>
            </a:r>
          </a:p>
          <a:p>
            <a:pPr marL="457063" indent="-277730">
              <a:lnSpc>
                <a:spcPct val="80000"/>
              </a:lnSpc>
              <a:buNone/>
            </a:pPr>
            <a:r>
              <a:rPr lang="en-US" sz="1800" dirty="0">
                <a:solidFill>
                  <a:schemeClr val="accent5">
                    <a:lumMod val="75000"/>
                  </a:schemeClr>
                </a:solidFill>
                <a:effectLst>
                  <a:outerShdw blurRad="38100" dist="38100" dir="2700000" algn="tl">
                    <a:srgbClr val="000000">
                      <a:alpha val="43137"/>
                    </a:srgbClr>
                  </a:outerShdw>
                </a:effectLst>
              </a:rPr>
              <a:t>4)  No monetary charge can be made for the reproduced materials or any document containing them; however, a reasonable charge to cover only the cost of reproduction and distribution may be charged.</a:t>
            </a:r>
          </a:p>
          <a:p>
            <a:pPr marL="0" indent="0">
              <a:lnSpc>
                <a:spcPct val="80000"/>
              </a:lnSpc>
              <a:buNone/>
            </a:pPr>
            <a:r>
              <a:rPr lang="en-US" sz="1800" dirty="0">
                <a:solidFill>
                  <a:schemeClr val="accent5">
                    <a:lumMod val="75000"/>
                  </a:schemeClr>
                </a:solidFill>
                <a:effectLst>
                  <a:outerShdw blurRad="38100" dist="38100" dir="2700000" algn="tl">
                    <a:srgbClr val="000000">
                      <a:alpha val="43137"/>
                    </a:srgbClr>
                  </a:outerShdw>
                </a:effectLst>
              </a:rPr>
              <a:t>Private entities or persons located in Texas that are not Texas public school districts, Texas Education Service Centers, or Texas charter schools or any entity, whether public or private, educational or non-educational, located outside the state of Texas </a:t>
            </a:r>
            <a:r>
              <a:rPr lang="en-US" sz="1800" i="1" dirty="0">
                <a:solidFill>
                  <a:schemeClr val="accent5">
                    <a:lumMod val="75000"/>
                  </a:schemeClr>
                </a:solidFill>
                <a:effectLst>
                  <a:outerShdw blurRad="38100" dist="38100" dir="2700000" algn="tl">
                    <a:srgbClr val="000000">
                      <a:alpha val="43137"/>
                    </a:srgbClr>
                  </a:outerShdw>
                </a:effectLst>
              </a:rPr>
              <a:t>MUST</a:t>
            </a:r>
            <a:r>
              <a:rPr lang="en-US" sz="1800" dirty="0">
                <a:solidFill>
                  <a:schemeClr val="accent5">
                    <a:lumMod val="75000"/>
                  </a:schemeClr>
                </a:solidFill>
                <a:effectLst>
                  <a:outerShdw blurRad="38100" dist="38100" dir="2700000" algn="tl">
                    <a:srgbClr val="000000">
                      <a:alpha val="43137"/>
                    </a:srgbClr>
                  </a:outerShdw>
                </a:effectLst>
              </a:rPr>
              <a:t> obtain written approval from TEA and will be required to enter into a license agreement that may involve the payment of a licensing fee or a royalty.</a:t>
            </a:r>
          </a:p>
          <a:p>
            <a:pPr marL="0" indent="0">
              <a:lnSpc>
                <a:spcPct val="80000"/>
              </a:lnSpc>
              <a:buNone/>
            </a:pPr>
            <a:r>
              <a:rPr lang="en-US" sz="1800" dirty="0">
                <a:solidFill>
                  <a:schemeClr val="accent5">
                    <a:lumMod val="75000"/>
                  </a:schemeClr>
                </a:solidFill>
                <a:effectLst>
                  <a:outerShdw blurRad="38100" dist="38100" dir="2700000" algn="tl">
                    <a:srgbClr val="000000">
                      <a:alpha val="43137"/>
                    </a:srgbClr>
                  </a:outerShdw>
                </a:effectLst>
              </a:rPr>
              <a:t>For information contact: Office of Copyrights, Trademarks, License Agreements, and Royalties, Texas Education Agency, 1701 N. Congress Ave., Austin, TX  78701-1494; phone 512-463-7004; email: </a:t>
            </a:r>
            <a:r>
              <a:rPr lang="en-US" sz="1800" dirty="0">
                <a:effectLst>
                  <a:outerShdw blurRad="38100" dist="38100" dir="2700000" algn="tl">
                    <a:srgbClr val="000000">
                      <a:alpha val="43137"/>
                    </a:srgbClr>
                  </a:outerShdw>
                </a:effectLst>
                <a:hlinkClick r:id="rId3"/>
              </a:rPr>
              <a:t>copyrights@tea.state.tx.us</a:t>
            </a:r>
            <a:r>
              <a:rPr lang="en-US" sz="1800" dirty="0">
                <a:effectLst>
                  <a:outerShdw blurRad="38100" dist="38100" dir="2700000" algn="tl">
                    <a:srgbClr val="000000">
                      <a:alpha val="43137"/>
                    </a:srgbClr>
                  </a:outerShdw>
                </a:effectLst>
              </a:rPr>
              <a:t>.</a:t>
            </a:r>
          </a:p>
        </p:txBody>
      </p:sp>
      <p:sp>
        <p:nvSpPr>
          <p:cNvPr id="8" name="Rectangle 7"/>
          <p:cNvSpPr/>
          <p:nvPr/>
        </p:nvSpPr>
        <p:spPr>
          <a:xfrm>
            <a:off x="3823064" y="6561092"/>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6" name="Slide Number Placeholder 6"/>
          <p:cNvSpPr txBox="1">
            <a:spLocks/>
          </p:cNvSpPr>
          <p:nvPr/>
        </p:nvSpPr>
        <p:spPr>
          <a:xfrm>
            <a:off x="123106" y="6477000"/>
            <a:ext cx="410295" cy="2285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a:t>
            </a:r>
          </a:p>
        </p:txBody>
      </p:sp>
    </p:spTree>
    <p:extLst>
      <p:ext uri="{BB962C8B-B14F-4D97-AF65-F5344CB8AC3E}">
        <p14:creationId xmlns:p14="http://schemas.microsoft.com/office/powerpoint/2010/main" val="2959512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1850" y="2745157"/>
            <a:ext cx="10515600" cy="2852737"/>
          </a:xfrm>
        </p:spPr>
        <p:txBody>
          <a:bodyPr>
            <a:normAutofit/>
          </a:bodyPr>
          <a:lstStyle/>
          <a:p>
            <a:pPr algn="ctr"/>
            <a:r>
              <a:rPr lang="en-US" dirty="0" smtClean="0">
                <a:solidFill>
                  <a:schemeClr val="accent5">
                    <a:lumMod val="75000"/>
                  </a:schemeClr>
                </a:solidFill>
              </a:rPr>
              <a:t>Working in the Hotel Industry</a:t>
            </a:r>
            <a:r>
              <a:rPr lang="en-US" dirty="0" smtClean="0"/>
              <a:t/>
            </a:r>
            <a:br>
              <a:rPr lang="en-US" dirty="0" smtClean="0"/>
            </a:b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7265" y="605804"/>
            <a:ext cx="2864769" cy="2864769"/>
          </a:xfrm>
          <a:prstGeom prst="rect">
            <a:avLst/>
          </a:prstGeom>
        </p:spPr>
      </p:pic>
      <p:sp>
        <p:nvSpPr>
          <p:cNvPr id="10" name="Rectangle 9"/>
          <p:cNvSpPr/>
          <p:nvPr/>
        </p:nvSpPr>
        <p:spPr>
          <a:xfrm>
            <a:off x="3823064" y="6561092"/>
            <a:ext cx="4570809" cy="246157"/>
          </a:xfrm>
          <a:prstGeom prst="rect">
            <a:avLst/>
          </a:prstGeom>
        </p:spPr>
        <p:txBody>
          <a:bodyPr>
            <a:spAutoFit/>
          </a:bodyPr>
          <a:lstStyle/>
          <a:p>
            <a:pPr algn="ctr"/>
            <a:r>
              <a:rPr lang="en-US" sz="1000" dirty="0">
                <a:solidFill>
                  <a:schemeClr val="bg1"/>
                </a:solidFill>
                <a:latin typeface="Arial" pitchFamily="34" charset="0"/>
                <a:cs typeface="Arial" pitchFamily="34" charset="0"/>
              </a:rPr>
              <a:t>Copyright © Texas Education Agency, 2014. All rights reserved.</a:t>
            </a:r>
          </a:p>
        </p:txBody>
      </p:sp>
      <p:sp>
        <p:nvSpPr>
          <p:cNvPr id="5" name="Slide Number Placeholder 6"/>
          <p:cNvSpPr txBox="1">
            <a:spLocks/>
          </p:cNvSpPr>
          <p:nvPr/>
        </p:nvSpPr>
        <p:spPr>
          <a:xfrm>
            <a:off x="123106" y="6477000"/>
            <a:ext cx="410295" cy="2285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3</a:t>
            </a:r>
          </a:p>
        </p:txBody>
      </p:sp>
    </p:spTree>
    <p:extLst>
      <p:ext uri="{BB962C8B-B14F-4D97-AF65-F5344CB8AC3E}">
        <p14:creationId xmlns:p14="http://schemas.microsoft.com/office/powerpoint/2010/main" val="56755413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Advantages</a:t>
            </a:r>
            <a:endParaRPr lang="en-US" b="1" dirty="0">
              <a:solidFill>
                <a:schemeClr val="accent5">
                  <a:lumMod val="75000"/>
                </a:schemeClr>
              </a:solidFill>
            </a:endParaRPr>
          </a:p>
        </p:txBody>
      </p:sp>
      <p:sp>
        <p:nvSpPr>
          <p:cNvPr id="3" name="Text Placeholder 2"/>
          <p:cNvSpPr>
            <a:spLocks noGrp="1"/>
          </p:cNvSpPr>
          <p:nvPr>
            <p:ph sz="half" idx="1"/>
          </p:nvPr>
        </p:nvSpPr>
        <p:spPr/>
        <p:txBody>
          <a:bodyPr>
            <a:normAutofit/>
          </a:bodyPr>
          <a:lstStyle/>
          <a:p>
            <a:r>
              <a:rPr lang="en-US" sz="2800" dirty="0" smtClean="0">
                <a:solidFill>
                  <a:schemeClr val="accent5">
                    <a:lumMod val="75000"/>
                  </a:schemeClr>
                </a:solidFill>
              </a:rPr>
              <a:t>Abundance of jobs</a:t>
            </a:r>
          </a:p>
          <a:p>
            <a:r>
              <a:rPr lang="en-US" sz="2800" dirty="0" smtClean="0">
                <a:solidFill>
                  <a:schemeClr val="accent5">
                    <a:lumMod val="75000"/>
                  </a:schemeClr>
                </a:solidFill>
              </a:rPr>
              <a:t>Advancement opportunities</a:t>
            </a:r>
          </a:p>
          <a:p>
            <a:r>
              <a:rPr lang="en-US" sz="2800" dirty="0" smtClean="0">
                <a:solidFill>
                  <a:schemeClr val="accent5">
                    <a:lumMod val="75000"/>
                  </a:schemeClr>
                </a:solidFill>
              </a:rPr>
              <a:t>Fast pace and variety</a:t>
            </a:r>
          </a:p>
          <a:p>
            <a:r>
              <a:rPr lang="en-US" sz="2800" dirty="0" smtClean="0">
                <a:solidFill>
                  <a:schemeClr val="accent5">
                    <a:lumMod val="75000"/>
                  </a:schemeClr>
                </a:solidFill>
              </a:rPr>
              <a:t>Meeting people</a:t>
            </a:r>
          </a:p>
          <a:p>
            <a:r>
              <a:rPr lang="en-US" dirty="0" smtClean="0">
                <a:solidFill>
                  <a:schemeClr val="accent5">
                    <a:lumMod val="75000"/>
                  </a:schemeClr>
                </a:solidFill>
              </a:rPr>
              <a:t>Pleasant workplace</a:t>
            </a:r>
            <a:endParaRPr lang="en-US" sz="2800" dirty="0">
              <a:solidFill>
                <a:schemeClr val="accent5">
                  <a:lumMod val="75000"/>
                </a:schemeClr>
              </a:solidFill>
            </a:endParaRPr>
          </a:p>
          <a:p>
            <a:r>
              <a:rPr lang="en-US" sz="2800" dirty="0" smtClean="0">
                <a:solidFill>
                  <a:schemeClr val="accent5">
                    <a:lumMod val="75000"/>
                  </a:schemeClr>
                </a:solidFill>
              </a:rPr>
              <a:t>Travel </a:t>
            </a:r>
          </a:p>
          <a:p>
            <a:pPr marL="0" indent="0">
              <a:buNone/>
            </a:pPr>
            <a:endParaRPr lang="en-US"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463021" y="1404425"/>
            <a:ext cx="3244307" cy="4007557"/>
          </a:xfrm>
        </p:spPr>
      </p:pic>
      <p:sp>
        <p:nvSpPr>
          <p:cNvPr id="5" name="Rectangle 4"/>
          <p:cNvSpPr/>
          <p:nvPr/>
        </p:nvSpPr>
        <p:spPr>
          <a:xfrm>
            <a:off x="3823064" y="6561092"/>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7" name="Slide Number Placeholder 6"/>
          <p:cNvSpPr txBox="1">
            <a:spLocks/>
          </p:cNvSpPr>
          <p:nvPr/>
        </p:nvSpPr>
        <p:spPr>
          <a:xfrm>
            <a:off x="123106" y="6477000"/>
            <a:ext cx="410295" cy="2285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4</a:t>
            </a:r>
          </a:p>
        </p:txBody>
      </p:sp>
    </p:spTree>
    <p:extLst>
      <p:ext uri="{BB962C8B-B14F-4D97-AF65-F5344CB8AC3E}">
        <p14:creationId xmlns:p14="http://schemas.microsoft.com/office/powerpoint/2010/main" val="3920651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Disadvantages</a:t>
            </a:r>
            <a:endParaRPr lang="en-US" b="1" dirty="0">
              <a:solidFill>
                <a:schemeClr val="accent5">
                  <a:lumMod val="75000"/>
                </a:schemeClr>
              </a:solidFill>
            </a:endParaRPr>
          </a:p>
        </p:txBody>
      </p:sp>
      <p:sp>
        <p:nvSpPr>
          <p:cNvPr id="3" name="Content Placeholder 2"/>
          <p:cNvSpPr>
            <a:spLocks noGrp="1"/>
          </p:cNvSpPr>
          <p:nvPr>
            <p:ph sz="half" idx="1"/>
          </p:nvPr>
        </p:nvSpPr>
        <p:spPr/>
        <p:txBody>
          <a:bodyPr>
            <a:normAutofit/>
          </a:bodyPr>
          <a:lstStyle/>
          <a:p>
            <a:r>
              <a:rPr lang="en-US" sz="2799" dirty="0" smtClean="0">
                <a:solidFill>
                  <a:schemeClr val="accent5">
                    <a:lumMod val="75000"/>
                  </a:schemeClr>
                </a:solidFill>
              </a:rPr>
              <a:t>Hours of work</a:t>
            </a:r>
          </a:p>
          <a:p>
            <a:r>
              <a:rPr lang="en-US" sz="2799" dirty="0" smtClean="0">
                <a:solidFill>
                  <a:schemeClr val="accent5">
                    <a:lumMod val="75000"/>
                  </a:schemeClr>
                </a:solidFill>
              </a:rPr>
              <a:t>Relocation</a:t>
            </a:r>
          </a:p>
          <a:p>
            <a:r>
              <a:rPr lang="en-US" sz="2799" dirty="0" smtClean="0">
                <a:solidFill>
                  <a:schemeClr val="accent5">
                    <a:lumMod val="75000"/>
                  </a:schemeClr>
                </a:solidFill>
              </a:rPr>
              <a:t>Stress </a:t>
            </a:r>
          </a:p>
          <a:p>
            <a:r>
              <a:rPr lang="en-US" sz="2799" dirty="0" smtClean="0">
                <a:solidFill>
                  <a:schemeClr val="accent5">
                    <a:lumMod val="75000"/>
                  </a:schemeClr>
                </a:solidFill>
              </a:rPr>
              <a:t>Working conditions</a:t>
            </a:r>
            <a:endParaRPr lang="en-US" dirty="0" smtClean="0">
              <a:solidFill>
                <a:schemeClr val="accent5">
                  <a:lumMod val="75000"/>
                </a:schemeClr>
              </a:solidFill>
            </a:endParaRPr>
          </a:p>
          <a:p>
            <a:endParaRPr lang="en-US" dirty="0" smtClean="0"/>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867800" y="1492623"/>
            <a:ext cx="3532152" cy="3532152"/>
          </a:xfrm>
        </p:spPr>
      </p:pic>
      <p:sp>
        <p:nvSpPr>
          <p:cNvPr id="8" name="Rectangle 7"/>
          <p:cNvSpPr/>
          <p:nvPr/>
        </p:nvSpPr>
        <p:spPr>
          <a:xfrm>
            <a:off x="3823064" y="6601422"/>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10" name="Slide Number Placeholder 6"/>
          <p:cNvSpPr txBox="1">
            <a:spLocks/>
          </p:cNvSpPr>
          <p:nvPr/>
        </p:nvSpPr>
        <p:spPr>
          <a:xfrm>
            <a:off x="123106" y="6477000"/>
            <a:ext cx="410295" cy="2285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5</a:t>
            </a:r>
          </a:p>
        </p:txBody>
      </p:sp>
    </p:spTree>
    <p:extLst>
      <p:ext uri="{BB962C8B-B14F-4D97-AF65-F5344CB8AC3E}">
        <p14:creationId xmlns:p14="http://schemas.microsoft.com/office/powerpoint/2010/main" val="2688346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Multiple Roles</a:t>
            </a:r>
            <a:endParaRPr lang="en-US" b="1" dirty="0">
              <a:solidFill>
                <a:schemeClr val="accent5">
                  <a:lumMod val="75000"/>
                </a:schemeClr>
              </a:solidFill>
            </a:endParaRPr>
          </a:p>
        </p:txBody>
      </p:sp>
      <p:sp>
        <p:nvSpPr>
          <p:cNvPr id="6" name="Content Placeholder 5"/>
          <p:cNvSpPr>
            <a:spLocks noGrp="1"/>
          </p:cNvSpPr>
          <p:nvPr>
            <p:ph idx="1"/>
          </p:nvPr>
        </p:nvSpPr>
        <p:spPr/>
        <p:txBody>
          <a:bodyPr>
            <a:normAutofit/>
          </a:bodyPr>
          <a:lstStyle/>
          <a:p>
            <a:r>
              <a:rPr lang="en-US" sz="2600" dirty="0">
                <a:solidFill>
                  <a:schemeClr val="accent5">
                    <a:lumMod val="75000"/>
                  </a:schemeClr>
                </a:solidFill>
              </a:rPr>
              <a:t>Adult</a:t>
            </a:r>
          </a:p>
          <a:p>
            <a:r>
              <a:rPr lang="en-US" sz="2600" dirty="0">
                <a:solidFill>
                  <a:schemeClr val="accent5">
                    <a:lumMod val="75000"/>
                  </a:schemeClr>
                </a:solidFill>
              </a:rPr>
              <a:t>Employee</a:t>
            </a:r>
          </a:p>
          <a:p>
            <a:r>
              <a:rPr lang="en-US" sz="2600" dirty="0">
                <a:solidFill>
                  <a:schemeClr val="accent5">
                    <a:lumMod val="75000"/>
                  </a:schemeClr>
                </a:solidFill>
              </a:rPr>
              <a:t>Citizen</a:t>
            </a:r>
          </a:p>
          <a:p>
            <a:r>
              <a:rPr lang="en-US" sz="2600" dirty="0">
                <a:solidFill>
                  <a:schemeClr val="accent5">
                    <a:lumMod val="75000"/>
                  </a:schemeClr>
                </a:solidFill>
              </a:rPr>
              <a:t>Spouse</a:t>
            </a:r>
          </a:p>
          <a:p>
            <a:r>
              <a:rPr lang="en-US" sz="2600" dirty="0">
                <a:solidFill>
                  <a:schemeClr val="accent5">
                    <a:lumMod val="75000"/>
                  </a:schemeClr>
                </a:solidFill>
              </a:rPr>
              <a:t>Parent </a:t>
            </a:r>
          </a:p>
          <a:p>
            <a:r>
              <a:rPr lang="en-US" sz="2600" dirty="0">
                <a:solidFill>
                  <a:schemeClr val="accent5">
                    <a:lumMod val="75000"/>
                  </a:schemeClr>
                </a:solidFill>
              </a:rPr>
              <a:t>Community member</a:t>
            </a:r>
          </a:p>
          <a:p>
            <a:r>
              <a:rPr lang="en-US" sz="2600" dirty="0">
                <a:solidFill>
                  <a:schemeClr val="accent5">
                    <a:lumMod val="75000"/>
                  </a:schemeClr>
                </a:solidFill>
              </a:rPr>
              <a:t>Neighbor</a:t>
            </a:r>
          </a:p>
          <a:p>
            <a:r>
              <a:rPr lang="en-US" sz="2600" dirty="0" smtClean="0">
                <a:solidFill>
                  <a:schemeClr val="accent5">
                    <a:lumMod val="75000"/>
                  </a:schemeClr>
                </a:solidFill>
              </a:rPr>
              <a:t>Other</a:t>
            </a:r>
            <a:r>
              <a:rPr lang="en-US" sz="2600" dirty="0" smtClean="0"/>
              <a:t> </a:t>
            </a:r>
            <a:endParaRPr lang="en-US" sz="2600" dirty="0"/>
          </a:p>
          <a:p>
            <a:endParaRPr lang="en-US" dirty="0"/>
          </a:p>
        </p:txBody>
      </p:sp>
      <p:pic>
        <p:nvPicPr>
          <p:cNvPr id="10" name="Content Placeholder 9"/>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6095999" y="2276826"/>
            <a:ext cx="2540000" cy="3230562"/>
          </a:xfrm>
        </p:spPr>
      </p:pic>
      <p:sp>
        <p:nvSpPr>
          <p:cNvPr id="8" name="Rectangle 7"/>
          <p:cNvSpPr/>
          <p:nvPr/>
        </p:nvSpPr>
        <p:spPr>
          <a:xfrm>
            <a:off x="3823064" y="6601422"/>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9" name="Slide Number Placeholder 6"/>
          <p:cNvSpPr txBox="1">
            <a:spLocks/>
          </p:cNvSpPr>
          <p:nvPr/>
        </p:nvSpPr>
        <p:spPr>
          <a:xfrm>
            <a:off x="123106" y="6477000"/>
            <a:ext cx="410295" cy="2285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6</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9250" y="625267"/>
            <a:ext cx="2362200" cy="3018617"/>
          </a:xfrm>
          <a:prstGeom prst="rect">
            <a:avLst/>
          </a:prstGeom>
        </p:spPr>
      </p:pic>
    </p:spTree>
    <p:extLst>
      <p:ext uri="{BB962C8B-B14F-4D97-AF65-F5344CB8AC3E}">
        <p14:creationId xmlns:p14="http://schemas.microsoft.com/office/powerpoint/2010/main" val="276046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Family</a:t>
            </a:r>
            <a:endParaRPr lang="en-US" b="1" dirty="0">
              <a:solidFill>
                <a:schemeClr val="accent5">
                  <a:lumMod val="75000"/>
                </a:schemeClr>
              </a:solidFill>
            </a:endParaRPr>
          </a:p>
        </p:txBody>
      </p:sp>
      <p:sp>
        <p:nvSpPr>
          <p:cNvPr id="3" name="Text Placeholder 2"/>
          <p:cNvSpPr>
            <a:spLocks noGrp="1"/>
          </p:cNvSpPr>
          <p:nvPr>
            <p:ph idx="1"/>
          </p:nvPr>
        </p:nvSpPr>
        <p:spPr/>
        <p:txBody>
          <a:bodyPr>
            <a:normAutofit/>
          </a:bodyPr>
          <a:lstStyle/>
          <a:p>
            <a:r>
              <a:rPr lang="en-US" dirty="0" smtClean="0">
                <a:solidFill>
                  <a:schemeClr val="accent5">
                    <a:lumMod val="75000"/>
                  </a:schemeClr>
                </a:solidFill>
              </a:rPr>
              <a:t>May consist of:</a:t>
            </a:r>
          </a:p>
          <a:p>
            <a:pPr lvl="1"/>
            <a:r>
              <a:rPr lang="en-US" sz="2800" dirty="0" smtClean="0">
                <a:solidFill>
                  <a:schemeClr val="accent5">
                    <a:lumMod val="75000"/>
                  </a:schemeClr>
                </a:solidFill>
              </a:rPr>
              <a:t>Spouse</a:t>
            </a:r>
          </a:p>
          <a:p>
            <a:pPr lvl="1"/>
            <a:r>
              <a:rPr lang="en-US" sz="2800" dirty="0" smtClean="0">
                <a:solidFill>
                  <a:schemeClr val="accent5">
                    <a:lumMod val="75000"/>
                  </a:schemeClr>
                </a:solidFill>
              </a:rPr>
              <a:t>Children</a:t>
            </a:r>
          </a:p>
          <a:p>
            <a:pPr lvl="1"/>
            <a:r>
              <a:rPr lang="en-US" sz="2800" dirty="0" smtClean="0">
                <a:solidFill>
                  <a:schemeClr val="accent5">
                    <a:lumMod val="75000"/>
                  </a:schemeClr>
                </a:solidFill>
              </a:rPr>
              <a:t>Grandparents</a:t>
            </a:r>
          </a:p>
          <a:p>
            <a:pPr lvl="1"/>
            <a:r>
              <a:rPr lang="en-US" sz="2800" dirty="0" smtClean="0">
                <a:solidFill>
                  <a:schemeClr val="accent5">
                    <a:lumMod val="75000"/>
                  </a:schemeClr>
                </a:solidFill>
              </a:rPr>
              <a:t>Brothers and sisters</a:t>
            </a:r>
          </a:p>
          <a:p>
            <a:pPr lvl="1"/>
            <a:r>
              <a:rPr lang="en-US" sz="2800" dirty="0" smtClean="0">
                <a:solidFill>
                  <a:schemeClr val="accent5">
                    <a:lumMod val="75000"/>
                  </a:schemeClr>
                </a:solidFill>
              </a:rPr>
              <a:t>Step-children</a:t>
            </a:r>
          </a:p>
          <a:p>
            <a:pPr lvl="1"/>
            <a:r>
              <a:rPr lang="en-US" sz="2800" dirty="0" smtClean="0">
                <a:solidFill>
                  <a:schemeClr val="accent5">
                    <a:lumMod val="75000"/>
                  </a:schemeClr>
                </a:solidFill>
              </a:rPr>
              <a:t>Other relatives</a:t>
            </a:r>
            <a:endParaRPr lang="en-US" sz="2800" dirty="0">
              <a:solidFill>
                <a:schemeClr val="accent5">
                  <a:lumMod val="7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1" y="1411553"/>
            <a:ext cx="4844049" cy="3875239"/>
          </a:xfrm>
          <a:prstGeom prst="rect">
            <a:avLst/>
          </a:prstGeom>
        </p:spPr>
      </p:pic>
      <p:sp>
        <p:nvSpPr>
          <p:cNvPr id="5" name="Rectangle 4"/>
          <p:cNvSpPr/>
          <p:nvPr/>
        </p:nvSpPr>
        <p:spPr>
          <a:xfrm>
            <a:off x="3823064" y="6601422"/>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6" name="Slide Number Placeholder 6"/>
          <p:cNvSpPr txBox="1">
            <a:spLocks/>
          </p:cNvSpPr>
          <p:nvPr/>
        </p:nvSpPr>
        <p:spPr>
          <a:xfrm>
            <a:off x="123106" y="6477000"/>
            <a:ext cx="410295" cy="2285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7</a:t>
            </a:r>
          </a:p>
        </p:txBody>
      </p:sp>
    </p:spTree>
    <p:extLst>
      <p:ext uri="{BB962C8B-B14F-4D97-AF65-F5344CB8AC3E}">
        <p14:creationId xmlns:p14="http://schemas.microsoft.com/office/powerpoint/2010/main" val="2773255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75007" y="3886201"/>
            <a:ext cx="10239883" cy="1523495"/>
          </a:xfrm>
        </p:spPr>
        <p:txBody>
          <a:bodyPr>
            <a:normAutofit/>
          </a:bodyPr>
          <a:lstStyle/>
          <a:p>
            <a:pPr algn="ctr"/>
            <a:r>
              <a:rPr lang="en-US" sz="4800" b="1" dirty="0">
                <a:hlinkClick r:id="rId3"/>
              </a:rPr>
              <a:t>Families Struggling for Work-Life Balance</a:t>
            </a:r>
            <a:r>
              <a:rPr lang="en-US" sz="4800" dirty="0"/>
              <a:t/>
            </a:r>
            <a:br>
              <a:rPr lang="en-US" sz="4800" dirty="0"/>
            </a:br>
            <a:r>
              <a:rPr lang="en-US" sz="1800" dirty="0">
                <a:solidFill>
                  <a:schemeClr val="tx1"/>
                </a:solidFill>
              </a:rPr>
              <a:t>(click on link)</a:t>
            </a:r>
          </a:p>
        </p:txBody>
      </p:sp>
      <p:sp>
        <p:nvSpPr>
          <p:cNvPr id="6" name="Rectangle 5"/>
          <p:cNvSpPr/>
          <p:nvPr/>
        </p:nvSpPr>
        <p:spPr>
          <a:xfrm>
            <a:off x="3823064" y="6601422"/>
            <a:ext cx="4570809" cy="246157"/>
          </a:xfrm>
          <a:prstGeom prst="rect">
            <a:avLst/>
          </a:prstGeom>
        </p:spPr>
        <p:txBody>
          <a:bodyPr>
            <a:spAutoFit/>
          </a:bodyPr>
          <a:lstStyle/>
          <a:p>
            <a:pPr algn="ctr"/>
            <a:r>
              <a:rPr lang="en-US" sz="1000" dirty="0">
                <a:solidFill>
                  <a:schemeClr val="bg1"/>
                </a:solidFill>
                <a:latin typeface="Arial" pitchFamily="34" charset="0"/>
                <a:cs typeface="Arial" pitchFamily="34" charset="0"/>
              </a:rPr>
              <a:t>Copyright © Texas Education Agency, 2014. All rights reserved.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990600"/>
            <a:ext cx="3886200" cy="2590800"/>
          </a:xfrm>
          <a:prstGeom prst="rect">
            <a:avLst/>
          </a:prstGeom>
        </p:spPr>
      </p:pic>
      <p:sp>
        <p:nvSpPr>
          <p:cNvPr id="9" name="Slide Number Placeholder 6"/>
          <p:cNvSpPr txBox="1">
            <a:spLocks/>
          </p:cNvSpPr>
          <p:nvPr/>
        </p:nvSpPr>
        <p:spPr>
          <a:xfrm>
            <a:off x="123106" y="6477000"/>
            <a:ext cx="410295" cy="2285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8</a:t>
            </a:r>
          </a:p>
        </p:txBody>
      </p:sp>
    </p:spTree>
    <p:extLst>
      <p:ext uri="{BB962C8B-B14F-4D97-AF65-F5344CB8AC3E}">
        <p14:creationId xmlns:p14="http://schemas.microsoft.com/office/powerpoint/2010/main" val="299725882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07842" y="2452050"/>
            <a:ext cx="9601252" cy="2667000"/>
          </a:xfrm>
        </p:spPr>
        <p:txBody>
          <a:bodyPr>
            <a:normAutofit/>
          </a:bodyPr>
          <a:lstStyle/>
          <a:p>
            <a:pPr algn="ctr"/>
            <a:r>
              <a:rPr lang="en-US" b="1" dirty="0" smtClean="0">
                <a:solidFill>
                  <a:schemeClr val="accent5">
                    <a:lumMod val="75000"/>
                  </a:schemeClr>
                </a:solidFill>
              </a:rPr>
              <a:t>Time and Energy Management</a:t>
            </a:r>
            <a:endParaRPr lang="en-US" b="1" dirty="0">
              <a:solidFill>
                <a:schemeClr val="accent5">
                  <a:lumMod val="75000"/>
                </a:scheme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2129" y="533400"/>
            <a:ext cx="2405636" cy="3316488"/>
          </a:xfrm>
          <a:prstGeom prst="rect">
            <a:avLst/>
          </a:prstGeom>
        </p:spPr>
      </p:pic>
      <p:sp>
        <p:nvSpPr>
          <p:cNvPr id="10" name="Slide Number Placeholder 6"/>
          <p:cNvSpPr txBox="1">
            <a:spLocks/>
          </p:cNvSpPr>
          <p:nvPr/>
        </p:nvSpPr>
        <p:spPr>
          <a:xfrm>
            <a:off x="123106" y="6477000"/>
            <a:ext cx="410295" cy="2285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9</a:t>
            </a:r>
          </a:p>
        </p:txBody>
      </p:sp>
      <p:sp>
        <p:nvSpPr>
          <p:cNvPr id="11" name="Rectangle 10"/>
          <p:cNvSpPr/>
          <p:nvPr/>
        </p:nvSpPr>
        <p:spPr>
          <a:xfrm>
            <a:off x="3823064" y="6601422"/>
            <a:ext cx="4570809" cy="246157"/>
          </a:xfrm>
          <a:prstGeom prst="rect">
            <a:avLst/>
          </a:prstGeom>
        </p:spPr>
        <p:txBody>
          <a:bodyPr>
            <a:spAutoFit/>
          </a:bodyPr>
          <a:lstStyle/>
          <a:p>
            <a:pPr algn="ctr"/>
            <a:r>
              <a:rPr lang="en-US" sz="1000" dirty="0">
                <a:solidFill>
                  <a:schemeClr val="bg1"/>
                </a:solidFill>
                <a:latin typeface="Arial" pitchFamily="34" charset="0"/>
                <a:cs typeface="Arial" pitchFamily="34" charset="0"/>
              </a:rPr>
              <a:t>Copyright © Texas Education Agency, 2014. All rights reserved.</a:t>
            </a:r>
          </a:p>
        </p:txBody>
      </p:sp>
    </p:spTree>
    <p:extLst>
      <p:ext uri="{BB962C8B-B14F-4D97-AF65-F5344CB8AC3E}">
        <p14:creationId xmlns:p14="http://schemas.microsoft.com/office/powerpoint/2010/main" val="149194271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rkling_Picture_16x9" id="{18260B9E-3590-4EAE-AB27-740A0573DD3C}" vid="{DAAC7FA4-5B61-4218-B15A-07C16D33FF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78097A3-1C2D-46BB-BCF4-08AE1DD8BB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 Balancing Act - Managing a Career and Family in the Hotel Industry</Template>
  <TotalTime>66</TotalTime>
  <Words>899</Words>
  <Application>Microsoft Office PowerPoint</Application>
  <PresentationFormat>Widescreen</PresentationFormat>
  <Paragraphs>165</Paragraphs>
  <Slides>14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THE BALANCING ACT</vt:lpstr>
      <vt:lpstr>Copyright</vt:lpstr>
      <vt:lpstr>Working in the Hotel Industry </vt:lpstr>
      <vt:lpstr>Advantages</vt:lpstr>
      <vt:lpstr>Disadvantages</vt:lpstr>
      <vt:lpstr>Multiple Roles</vt:lpstr>
      <vt:lpstr>Family</vt:lpstr>
      <vt:lpstr>Families Struggling for Work-Life Balance (click on link)</vt:lpstr>
      <vt:lpstr>Time and Energy Management</vt:lpstr>
      <vt:lpstr>Time Saving Techniques</vt:lpstr>
      <vt:lpstr>Managing Your Energy</vt:lpstr>
      <vt:lpstr>Leisure Activities</vt:lpstr>
      <vt:lpstr>Questions?</vt:lpstr>
      <vt:lpstr>References and Resources</vt:lpstr>
    </vt:vector>
  </TitlesOfParts>
  <Manager>Cynthia Moreno</Manager>
  <Company>Stephen F. Austin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 The Balancing Act: Managing a Career and Family - Hotel Management</dc:title>
  <dc:subject>Hospitality and Tourism</dc:subject>
  <dc:creator>Statewide Instructional Resources Development Center</dc:creator>
  <cp:keywords>The Balancing Act: Managing a Career and Family - Hotel Management</cp:keywords>
  <dc:description>© Copyright TEA</dc:description>
  <cp:lastModifiedBy>Cynthia Moreno</cp:lastModifiedBy>
  <cp:revision>7</cp:revision>
  <dcterms:created xsi:type="dcterms:W3CDTF">2014-02-12T03:43:58Z</dcterms:created>
  <dcterms:modified xsi:type="dcterms:W3CDTF">2014-02-12T19:20:29Z</dcterms:modified>
  <cp:category>Hotel Management</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TC040144309991</vt:lpwstr>
  </property>
</Properties>
</file>