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sldIdLst>
    <p:sldId id="321" r:id="rId6"/>
    <p:sldId id="319" r:id="rId7"/>
    <p:sldId id="323"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Samuel Moore "Sam" Walton was an American businessman and entrepreneur born in Kingfisher, Oklahoma. He is best known for founding the retailers Walmart and Sam's Club.</a:t>
            </a:r>
          </a:p>
          <a:p>
            <a:endParaRPr lang="en-US" dirty="0"/>
          </a:p>
          <a:p>
            <a:r>
              <a:rPr lang="en-US" dirty="0"/>
              <a:t>Have students discuss what they believe Sam Walton meant by this statement.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54763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posture is important to all employees.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489706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respond quickly when a guest has a question.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410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hospitality and tourism employees should have a smile as part of their uniform.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7606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41470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Maslow was a psychologist who studied the needs that affect human behavior.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93442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Maslow identified five levels of human needs and placed them in a pyramid.</a:t>
            </a:r>
          </a:p>
          <a:p>
            <a:endParaRPr lang="en-US" dirty="0"/>
          </a:p>
          <a:p>
            <a:r>
              <a:rPr lang="en-US" dirty="0"/>
              <a:t>Most hospitality businesses are able to fulfill guests’ basic physical and safety needs (the first two levels).</a:t>
            </a:r>
          </a:p>
          <a:p>
            <a:endParaRPr lang="en-US" dirty="0"/>
          </a:p>
          <a:p>
            <a:r>
              <a:rPr lang="en-US" dirty="0"/>
              <a:t>What are some examples of guests’ needs at the lower levels?</a:t>
            </a:r>
          </a:p>
          <a:p>
            <a:endParaRPr lang="en-US" dirty="0"/>
          </a:p>
          <a:p>
            <a:r>
              <a:rPr lang="en-US" dirty="0"/>
              <a:t>Physical Needs – food, water, shelter, warmth and physical activity</a:t>
            </a:r>
          </a:p>
          <a:p>
            <a:r>
              <a:rPr lang="en-US" dirty="0"/>
              <a:t>Safety and Security – protection from harm or injury and for security from threats</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7545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Hospitality and tourism businesses also provide ways to meet the higher level needs of their guests. </a:t>
            </a:r>
          </a:p>
          <a:p>
            <a:endParaRPr lang="en-US" dirty="0"/>
          </a:p>
          <a:p>
            <a:r>
              <a:rPr lang="en-US" dirty="0"/>
              <a:t>Can you think of some examples for the upper level needs?</a:t>
            </a:r>
          </a:p>
          <a:p>
            <a:endParaRPr lang="en-US" dirty="0"/>
          </a:p>
          <a:p>
            <a:r>
              <a:rPr lang="en-US" dirty="0"/>
              <a:t>Sense of belonging – eating with friends at a restaurant, attending a conference and going to family functions</a:t>
            </a:r>
          </a:p>
          <a:p>
            <a:r>
              <a:rPr lang="en-US" dirty="0"/>
              <a:t>Self-esteem – staying at a luxury hotel, eating at a five-star restaurant and traveling to major destinations</a:t>
            </a:r>
          </a:p>
          <a:p>
            <a:r>
              <a:rPr lang="en-US" dirty="0"/>
              <a:t>Self-actualization – traveling to foreign countries or taking educational tours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00137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Hospitality and tourism businesses can also meet the higher levels of the hierarchy by providing guests with quality service.</a:t>
            </a:r>
          </a:p>
          <a:p>
            <a:endParaRPr lang="en-US" dirty="0"/>
          </a:p>
          <a:p>
            <a:r>
              <a:rPr lang="en-US" dirty="0"/>
              <a:t>Quality service is service that meets or exceeds customer satisfaction.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288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guests have a great experience in a restaurant or hotel, they are more likely to return and become repeat customers.</a:t>
            </a:r>
          </a:p>
          <a:p>
            <a:endParaRPr lang="en-US" dirty="0"/>
          </a:p>
          <a:p>
            <a:r>
              <a:rPr lang="en-US" dirty="0"/>
              <a:t>They will also talk about this experience with their family and friends, thus increasing the business customer base.</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69739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guest's name acknowledges their identity and boosts their self-esteem.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94906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hospitality and tourism businesses have uniform guidelines that employees must follow.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91452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eye contact with the guest lets them know that you are giving them your total attention.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938226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PPEnl0NlVAM"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The Importance of Customer Service Skills</a:t>
            </a:r>
          </a:p>
          <a:p>
            <a:endParaRPr lang="en-US" dirty="0"/>
          </a:p>
          <a:p>
            <a:pPr lvl="1"/>
            <a:r>
              <a:rPr lang="en-US" dirty="0"/>
              <a:t>Principles of Hospitality and Tourism</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Well-groomed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Image is important</a:t>
            </a:r>
          </a:p>
          <a:p>
            <a:pPr lvl="1"/>
            <a:r>
              <a:rPr lang="en-US" dirty="0"/>
              <a:t>Employees seen by the public should have:</a:t>
            </a:r>
          </a:p>
          <a:p>
            <a:pPr lvl="2"/>
            <a:r>
              <a:rPr lang="en-US" dirty="0"/>
              <a:t>A clean uniform</a:t>
            </a:r>
          </a:p>
          <a:p>
            <a:pPr lvl="2"/>
            <a:r>
              <a:rPr lang="en-US" dirty="0"/>
              <a:t>A good appearance</a:t>
            </a:r>
          </a:p>
          <a:p>
            <a:pPr lvl="2"/>
            <a:r>
              <a:rPr lang="en-US" dirty="0"/>
              <a:t>Good grooming</a:t>
            </a:r>
          </a:p>
          <a:p>
            <a:pPr lvl="1"/>
            <a:endParaRPr lang="en-US" dirty="0"/>
          </a:p>
        </p:txBody>
      </p:sp>
      <p:pic>
        <p:nvPicPr>
          <p:cNvPr id="4" name="Picture 3">
            <a:extLst>
              <a:ext uri="{FF2B5EF4-FFF2-40B4-BE49-F238E27FC236}">
                <a16:creationId xmlns:a16="http://schemas.microsoft.com/office/drawing/2014/main" id="{ED0373C9-F1F1-4069-9FE3-598E17312E21}"/>
              </a:ext>
            </a:extLst>
          </p:cNvPr>
          <p:cNvPicPr>
            <a:picLocks noChangeAspect="1"/>
          </p:cNvPicPr>
          <p:nvPr/>
        </p:nvPicPr>
        <p:blipFill>
          <a:blip r:embed="rId3"/>
          <a:stretch>
            <a:fillRect/>
          </a:stretch>
        </p:blipFill>
        <p:spPr>
          <a:xfrm>
            <a:off x="6725555" y="3265714"/>
            <a:ext cx="4208261" cy="2805507"/>
          </a:xfrm>
          <a:prstGeom prst="rect">
            <a:avLst/>
          </a:prstGeom>
        </p:spPr>
      </p:pic>
    </p:spTree>
    <p:extLst>
      <p:ext uri="{BB962C8B-B14F-4D97-AF65-F5344CB8AC3E}">
        <p14:creationId xmlns:p14="http://schemas.microsoft.com/office/powerpoint/2010/main" val="54044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Eye Contact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powerful act of communication</a:t>
            </a:r>
          </a:p>
          <a:p>
            <a:pPr lvl="1"/>
            <a:r>
              <a:rPr lang="en-US" dirty="0"/>
              <a:t>Indicates a willingness to serve</a:t>
            </a:r>
          </a:p>
          <a:p>
            <a:pPr lvl="1"/>
            <a:r>
              <a:rPr lang="en-US" dirty="0"/>
              <a:t>Shows interest</a:t>
            </a:r>
          </a:p>
          <a:p>
            <a:pPr lvl="1"/>
            <a:endParaRPr lang="en-US" dirty="0"/>
          </a:p>
        </p:txBody>
      </p:sp>
      <p:pic>
        <p:nvPicPr>
          <p:cNvPr id="4" name="Picture 3">
            <a:extLst>
              <a:ext uri="{FF2B5EF4-FFF2-40B4-BE49-F238E27FC236}">
                <a16:creationId xmlns:a16="http://schemas.microsoft.com/office/drawing/2014/main" id="{49D64097-5E0A-421D-AB0D-50117182A658}"/>
              </a:ext>
            </a:extLst>
          </p:cNvPr>
          <p:cNvPicPr>
            <a:picLocks noChangeAspect="1"/>
          </p:cNvPicPr>
          <p:nvPr/>
        </p:nvPicPr>
        <p:blipFill>
          <a:blip r:embed="rId3"/>
          <a:stretch>
            <a:fillRect/>
          </a:stretch>
        </p:blipFill>
        <p:spPr>
          <a:xfrm>
            <a:off x="7496629" y="2576669"/>
            <a:ext cx="2502825" cy="3497738"/>
          </a:xfrm>
          <a:prstGeom prst="rect">
            <a:avLst/>
          </a:prstGeom>
        </p:spPr>
      </p:pic>
    </p:spTree>
    <p:extLst>
      <p:ext uri="{BB962C8B-B14F-4D97-AF65-F5344CB8AC3E}">
        <p14:creationId xmlns:p14="http://schemas.microsoft.com/office/powerpoint/2010/main" val="46783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Posture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Should be relaxed, but alert</a:t>
            </a:r>
          </a:p>
          <a:p>
            <a:pPr lvl="1"/>
            <a:r>
              <a:rPr lang="en-US" dirty="0"/>
              <a:t>Head up</a:t>
            </a:r>
          </a:p>
          <a:p>
            <a:pPr lvl="1"/>
            <a:r>
              <a:rPr lang="en-US" dirty="0"/>
              <a:t>Face should look interested</a:t>
            </a:r>
          </a:p>
          <a:p>
            <a:pPr lvl="1"/>
            <a:r>
              <a:rPr lang="en-US" dirty="0"/>
              <a:t>Project a positive attitude</a:t>
            </a:r>
          </a:p>
          <a:p>
            <a:pPr lvl="1"/>
            <a:endParaRPr lang="en-US" dirty="0"/>
          </a:p>
        </p:txBody>
      </p:sp>
      <p:pic>
        <p:nvPicPr>
          <p:cNvPr id="4" name="Picture 3">
            <a:extLst>
              <a:ext uri="{FF2B5EF4-FFF2-40B4-BE49-F238E27FC236}">
                <a16:creationId xmlns:a16="http://schemas.microsoft.com/office/drawing/2014/main" id="{B7000BA6-E8DF-44CB-B339-B902A9453EB0}"/>
              </a:ext>
            </a:extLst>
          </p:cNvPr>
          <p:cNvPicPr>
            <a:picLocks noChangeAspect="1"/>
          </p:cNvPicPr>
          <p:nvPr/>
        </p:nvPicPr>
        <p:blipFill>
          <a:blip r:embed="rId3"/>
          <a:stretch>
            <a:fillRect/>
          </a:stretch>
        </p:blipFill>
        <p:spPr>
          <a:xfrm>
            <a:off x="6560457" y="3429000"/>
            <a:ext cx="3241246" cy="2160831"/>
          </a:xfrm>
          <a:prstGeom prst="rect">
            <a:avLst/>
          </a:prstGeom>
        </p:spPr>
      </p:pic>
    </p:spTree>
    <p:extLst>
      <p:ext uri="{BB962C8B-B14F-4D97-AF65-F5344CB8AC3E}">
        <p14:creationId xmlns:p14="http://schemas.microsoft.com/office/powerpoint/2010/main" val="185844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Respond quickly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Attitude should be positive</a:t>
            </a:r>
          </a:p>
          <a:p>
            <a:pPr lvl="1"/>
            <a:r>
              <a:rPr lang="en-US" dirty="0"/>
              <a:t>Demonstrate willingness to help</a:t>
            </a:r>
          </a:p>
          <a:p>
            <a:pPr lvl="1"/>
            <a:r>
              <a:rPr lang="en-US" dirty="0"/>
              <a:t>Response should be competent</a:t>
            </a:r>
          </a:p>
          <a:p>
            <a:pPr lvl="1"/>
            <a:r>
              <a:rPr lang="en-US" dirty="0"/>
              <a:t>Show concern</a:t>
            </a:r>
          </a:p>
          <a:p>
            <a:pPr lvl="1"/>
            <a:endParaRPr lang="en-US" dirty="0"/>
          </a:p>
        </p:txBody>
      </p:sp>
      <p:pic>
        <p:nvPicPr>
          <p:cNvPr id="4" name="Picture 3">
            <a:extLst>
              <a:ext uri="{FF2B5EF4-FFF2-40B4-BE49-F238E27FC236}">
                <a16:creationId xmlns:a16="http://schemas.microsoft.com/office/drawing/2014/main" id="{44224EA8-7377-4276-B6FE-4FE72A04254B}"/>
              </a:ext>
            </a:extLst>
          </p:cNvPr>
          <p:cNvPicPr>
            <a:picLocks noChangeAspect="1"/>
          </p:cNvPicPr>
          <p:nvPr/>
        </p:nvPicPr>
        <p:blipFill>
          <a:blip r:embed="rId3"/>
          <a:stretch>
            <a:fillRect/>
          </a:stretch>
        </p:blipFill>
        <p:spPr>
          <a:xfrm>
            <a:off x="8069943" y="2907014"/>
            <a:ext cx="2165149" cy="3247724"/>
          </a:xfrm>
          <a:prstGeom prst="rect">
            <a:avLst/>
          </a:prstGeom>
        </p:spPr>
      </p:pic>
    </p:spTree>
    <p:extLst>
      <p:ext uri="{BB962C8B-B14F-4D97-AF65-F5344CB8AC3E}">
        <p14:creationId xmlns:p14="http://schemas.microsoft.com/office/powerpoint/2010/main" val="392697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Smile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Demonstrates:</a:t>
            </a:r>
          </a:p>
          <a:p>
            <a:pPr lvl="2"/>
            <a:r>
              <a:rPr lang="en-US" dirty="0"/>
              <a:t>An eagerness to help</a:t>
            </a:r>
          </a:p>
          <a:p>
            <a:pPr lvl="2"/>
            <a:r>
              <a:rPr lang="en-US" dirty="0"/>
              <a:t>Care and warmth</a:t>
            </a:r>
          </a:p>
          <a:p>
            <a:pPr lvl="2"/>
            <a:r>
              <a:rPr lang="en-US" dirty="0"/>
              <a:t>Friendliness </a:t>
            </a:r>
          </a:p>
          <a:p>
            <a:pPr lvl="2"/>
            <a:r>
              <a:rPr lang="en-US" dirty="0"/>
              <a:t>Respect</a:t>
            </a:r>
          </a:p>
          <a:p>
            <a:pPr lvl="1"/>
            <a:r>
              <a:rPr lang="en-US" dirty="0"/>
              <a:t>Also shows you enjoy your job!</a:t>
            </a:r>
          </a:p>
          <a:p>
            <a:pPr lvl="1"/>
            <a:endParaRPr lang="en-US" dirty="0"/>
          </a:p>
        </p:txBody>
      </p:sp>
      <p:pic>
        <p:nvPicPr>
          <p:cNvPr id="4" name="Picture 3">
            <a:extLst>
              <a:ext uri="{FF2B5EF4-FFF2-40B4-BE49-F238E27FC236}">
                <a16:creationId xmlns:a16="http://schemas.microsoft.com/office/drawing/2014/main" id="{1C4C9D47-96C8-4FD9-B865-5E784431AF60}"/>
              </a:ext>
            </a:extLst>
          </p:cNvPr>
          <p:cNvPicPr>
            <a:picLocks noChangeAspect="1"/>
          </p:cNvPicPr>
          <p:nvPr/>
        </p:nvPicPr>
        <p:blipFill>
          <a:blip r:embed="rId3"/>
          <a:stretch>
            <a:fillRect/>
          </a:stretch>
        </p:blipFill>
        <p:spPr>
          <a:xfrm>
            <a:off x="8133451" y="3004457"/>
            <a:ext cx="2991039" cy="2995911"/>
          </a:xfrm>
          <a:prstGeom prst="rect">
            <a:avLst/>
          </a:prstGeom>
        </p:spPr>
      </p:pic>
    </p:spTree>
    <p:extLst>
      <p:ext uri="{BB962C8B-B14F-4D97-AF65-F5344CB8AC3E}">
        <p14:creationId xmlns:p14="http://schemas.microsoft.com/office/powerpoint/2010/main" val="47455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in the Life of a Guest Services Manager</a:t>
            </a:r>
            <a:br>
              <a:rPr lang="en-US" dirty="0"/>
            </a:br>
            <a:r>
              <a:rPr lang="en-US" dirty="0"/>
              <a:t>Disney Cruise Line Jobs</a:t>
            </a:r>
          </a:p>
        </p:txBody>
      </p:sp>
      <p:pic>
        <p:nvPicPr>
          <p:cNvPr id="4" name="PPEnl0NlVAM">
            <a:extLst>
              <a:ext uri="{FF2B5EF4-FFF2-40B4-BE49-F238E27FC236}">
                <a16:creationId xmlns:a16="http://schemas.microsoft.com/office/drawing/2014/main" id="{FD837BC8-BFA8-4688-82B2-2EB0D1A7BD4A}"/>
              </a:ext>
            </a:extLst>
          </p:cNvPr>
          <p:cNvPicPr>
            <a:picLocks noRot="1" noChangeAspect="1"/>
          </p:cNvPicPr>
          <p:nvPr>
            <a:videoFile r:link="rId1"/>
          </p:nvPr>
        </p:nvPicPr>
        <p:blipFill>
          <a:blip r:embed="rId4"/>
          <a:stretch>
            <a:fillRect/>
          </a:stretch>
        </p:blipFill>
        <p:spPr>
          <a:xfrm>
            <a:off x="3708400" y="2141943"/>
            <a:ext cx="5451920" cy="3066705"/>
          </a:xfrm>
          <a:prstGeom prst="rect">
            <a:avLst/>
          </a:prstGeom>
        </p:spPr>
      </p:pic>
      <p:pic>
        <p:nvPicPr>
          <p:cNvPr id="5" name="Picture 4">
            <a:extLst>
              <a:ext uri="{FF2B5EF4-FFF2-40B4-BE49-F238E27FC236}">
                <a16:creationId xmlns:a16="http://schemas.microsoft.com/office/drawing/2014/main" id="{DB582359-7963-44A7-9BCD-B2C0358EFF5A}"/>
              </a:ext>
            </a:extLst>
          </p:cNvPr>
          <p:cNvPicPr>
            <a:picLocks noChangeAspect="1"/>
          </p:cNvPicPr>
          <p:nvPr/>
        </p:nvPicPr>
        <p:blipFill>
          <a:blip r:embed="rId5"/>
          <a:stretch>
            <a:fillRect/>
          </a:stretch>
        </p:blipFill>
        <p:spPr>
          <a:xfrm>
            <a:off x="5476308" y="5305385"/>
            <a:ext cx="1761897" cy="499915"/>
          </a:xfrm>
          <a:prstGeom prst="rect">
            <a:avLst/>
          </a:prstGeom>
        </p:spPr>
      </p:pic>
    </p:spTree>
    <p:extLst>
      <p:ext uri="{BB962C8B-B14F-4D97-AF65-F5344CB8AC3E}">
        <p14:creationId xmlns:p14="http://schemas.microsoft.com/office/powerpoint/2010/main" val="138401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E30AB747-DAD2-47F9-ACD6-857982497411}"/>
              </a:ext>
            </a:extLst>
          </p:cNvPr>
          <p:cNvPicPr>
            <a:picLocks noGrp="1" noChangeAspect="1"/>
          </p:cNvPicPr>
          <p:nvPr>
            <p:ph sz="half" idx="1"/>
          </p:nvPr>
        </p:nvPicPr>
        <p:blipFill>
          <a:blip r:embed="rId2"/>
          <a:stretch>
            <a:fillRect/>
          </a:stretch>
        </p:blipFill>
        <p:spPr>
          <a:xfrm>
            <a:off x="4616879" y="2138664"/>
            <a:ext cx="3304318" cy="3298222"/>
          </a:xfrm>
          <a:prstGeom prst="rect">
            <a:avLst/>
          </a:prstGeom>
        </p:spPr>
      </p:pic>
    </p:spTree>
    <p:extLst>
      <p:ext uri="{BB962C8B-B14F-4D97-AF65-F5344CB8AC3E}">
        <p14:creationId xmlns:p14="http://schemas.microsoft.com/office/powerpoint/2010/main" val="338359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Book:</a:t>
            </a:r>
          </a:p>
          <a:p>
            <a:pPr lvl="2"/>
            <a:r>
              <a:rPr lang="en-US" sz="2000" dirty="0"/>
              <a:t>Remarkable service: a guide to winning and keeping customers for servers, managers and restaurant owners. (2009). Hoboken, NJ: John Wiley &amp; Sons.</a:t>
            </a:r>
          </a:p>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Hospitality services reference book. (2001). The Curriculum Center for Family and Consumer Sciences. Lubbock, TX.</a:t>
            </a:r>
          </a:p>
          <a:p>
            <a:pPr lvl="2"/>
            <a:r>
              <a:rPr lang="en-US" sz="2000" dirty="0"/>
              <a:t>Reynolds, J. S. (2010). Hospitality services: Food &amp; lodging. Tinley Park, IL: </a:t>
            </a:r>
            <a:r>
              <a:rPr lang="en-US" sz="2000" dirty="0" err="1"/>
              <a:t>Goodheart</a:t>
            </a:r>
            <a:r>
              <a:rPr lang="en-US" sz="2000" dirty="0"/>
              <a:t>-Wilcox Company.</a:t>
            </a:r>
          </a:p>
          <a:p>
            <a:pPr lvl="1"/>
            <a:r>
              <a:rPr lang="en-US" sz="2000" dirty="0"/>
              <a:t>YouTube™ video:</a:t>
            </a:r>
          </a:p>
          <a:p>
            <a:pPr lvl="2"/>
            <a:r>
              <a:rPr lang="en-US" sz="2000" dirty="0"/>
              <a:t>Beauty and the Beast - Be Our Guest </a:t>
            </a:r>
          </a:p>
          <a:p>
            <a:pPr lvl="2"/>
            <a:r>
              <a:rPr lang="en-US" sz="2000" dirty="0"/>
              <a:t>Be Our Guest song from Beauty and the Beast</a:t>
            </a:r>
          </a:p>
          <a:p>
            <a:pPr lvl="2"/>
            <a:r>
              <a:rPr lang="en-US" sz="2000" dirty="0"/>
              <a:t>http://youtu.be/afzmwAKUppU</a:t>
            </a:r>
          </a:p>
          <a:p>
            <a:pPr lvl="1"/>
            <a:endParaRPr lang="en-US" dirty="0"/>
          </a:p>
        </p:txBody>
      </p:sp>
    </p:spTree>
    <p:extLst>
      <p:ext uri="{BB962C8B-B14F-4D97-AF65-F5344CB8AC3E}">
        <p14:creationId xmlns:p14="http://schemas.microsoft.com/office/powerpoint/2010/main" val="14626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total customer experience with that business</a:t>
            </a:r>
          </a:p>
          <a:p>
            <a:pPr marL="0" lvl="1" indent="0" algn="ctr">
              <a:buNone/>
            </a:pPr>
            <a:r>
              <a:rPr lang="en-US" dirty="0"/>
              <a:t>“There is only one boss. The customer. </a:t>
            </a:r>
          </a:p>
          <a:p>
            <a:pPr marL="0" lvl="1" indent="0" algn="ctr">
              <a:buNone/>
            </a:pPr>
            <a:r>
              <a:rPr lang="en-US" dirty="0"/>
              <a:t>And he can fire everybody in the company from the chairman on down, simply by spending his money somewhere else.”</a:t>
            </a:r>
          </a:p>
          <a:p>
            <a:pPr marL="0" lvl="1" indent="0" algn="ctr">
              <a:buNone/>
            </a:pPr>
            <a:r>
              <a:rPr lang="en-US" dirty="0"/>
              <a:t>									-Sam Walton</a:t>
            </a:r>
          </a:p>
          <a:p>
            <a:pPr marL="0" lvl="1" indent="0" algn="ctr">
              <a:buNone/>
            </a:pPr>
            <a:endParaRPr lang="en-US" dirty="0"/>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Guest Needs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Abraham Maslow</a:t>
            </a:r>
          </a:p>
          <a:p>
            <a:pPr lvl="1"/>
            <a:endParaRPr lang="en-US" dirty="0"/>
          </a:p>
        </p:txBody>
      </p:sp>
      <p:pic>
        <p:nvPicPr>
          <p:cNvPr id="4" name="Picture 3">
            <a:extLst>
              <a:ext uri="{FF2B5EF4-FFF2-40B4-BE49-F238E27FC236}">
                <a16:creationId xmlns:a16="http://schemas.microsoft.com/office/drawing/2014/main" id="{205452CC-5B12-4A2F-B199-C450768C856D}"/>
              </a:ext>
            </a:extLst>
          </p:cNvPr>
          <p:cNvPicPr>
            <a:picLocks noChangeAspect="1"/>
          </p:cNvPicPr>
          <p:nvPr/>
        </p:nvPicPr>
        <p:blipFill>
          <a:blip r:embed="rId3"/>
          <a:stretch>
            <a:fillRect/>
          </a:stretch>
        </p:blipFill>
        <p:spPr>
          <a:xfrm>
            <a:off x="5312229" y="2252465"/>
            <a:ext cx="2264654" cy="3388134"/>
          </a:xfrm>
          <a:prstGeom prst="rect">
            <a:avLst/>
          </a:prstGeom>
        </p:spPr>
      </p:pic>
    </p:spTree>
    <p:extLst>
      <p:ext uri="{BB962C8B-B14F-4D97-AF65-F5344CB8AC3E}">
        <p14:creationId xmlns:p14="http://schemas.microsoft.com/office/powerpoint/2010/main" val="78619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Maslow’s Hierarchy of Needs in Hospitality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needs of the lower level of the pyramid must be met before the next higher need on the pyramid can be met</a:t>
            </a:r>
          </a:p>
          <a:p>
            <a:pPr lvl="1"/>
            <a:endParaRPr lang="en-US" dirty="0"/>
          </a:p>
        </p:txBody>
      </p:sp>
      <p:pic>
        <p:nvPicPr>
          <p:cNvPr id="4" name="Picture 3">
            <a:extLst>
              <a:ext uri="{FF2B5EF4-FFF2-40B4-BE49-F238E27FC236}">
                <a16:creationId xmlns:a16="http://schemas.microsoft.com/office/drawing/2014/main" id="{CE8B168A-FA0E-4AE9-973E-13C0A8501217}"/>
              </a:ext>
            </a:extLst>
          </p:cNvPr>
          <p:cNvPicPr>
            <a:picLocks noChangeAspect="1"/>
          </p:cNvPicPr>
          <p:nvPr/>
        </p:nvPicPr>
        <p:blipFill>
          <a:blip r:embed="rId3"/>
          <a:stretch>
            <a:fillRect/>
          </a:stretch>
        </p:blipFill>
        <p:spPr>
          <a:xfrm>
            <a:off x="3991429" y="2507602"/>
            <a:ext cx="3913164" cy="3453498"/>
          </a:xfrm>
          <a:prstGeom prst="rect">
            <a:avLst/>
          </a:prstGeom>
        </p:spPr>
      </p:pic>
    </p:spTree>
    <p:extLst>
      <p:ext uri="{BB962C8B-B14F-4D97-AF65-F5344CB8AC3E}">
        <p14:creationId xmlns:p14="http://schemas.microsoft.com/office/powerpoint/2010/main" val="27040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Needs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high-level needs are more complex but are as important for human development</a:t>
            </a:r>
          </a:p>
          <a:p>
            <a:pPr lvl="1"/>
            <a:endParaRPr lang="en-US" dirty="0"/>
          </a:p>
        </p:txBody>
      </p:sp>
      <p:pic>
        <p:nvPicPr>
          <p:cNvPr id="4" name="Picture 3">
            <a:extLst>
              <a:ext uri="{FF2B5EF4-FFF2-40B4-BE49-F238E27FC236}">
                <a16:creationId xmlns:a16="http://schemas.microsoft.com/office/drawing/2014/main" id="{BAF5C632-EE01-4642-A878-64D68BDB8996}"/>
              </a:ext>
            </a:extLst>
          </p:cNvPr>
          <p:cNvPicPr>
            <a:picLocks noChangeAspect="1"/>
          </p:cNvPicPr>
          <p:nvPr/>
        </p:nvPicPr>
        <p:blipFill>
          <a:blip r:embed="rId3"/>
          <a:stretch>
            <a:fillRect/>
          </a:stretch>
        </p:blipFill>
        <p:spPr>
          <a:xfrm>
            <a:off x="4059576" y="2421608"/>
            <a:ext cx="4072848" cy="3733130"/>
          </a:xfrm>
          <a:prstGeom prst="rect">
            <a:avLst/>
          </a:prstGeom>
        </p:spPr>
      </p:pic>
    </p:spTree>
    <p:extLst>
      <p:ext uri="{BB962C8B-B14F-4D97-AF65-F5344CB8AC3E}">
        <p14:creationId xmlns:p14="http://schemas.microsoft.com/office/powerpoint/2010/main" val="127586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Quality Service</a:t>
            </a:r>
          </a:p>
        </p:txBody>
      </p:sp>
      <p:pic>
        <p:nvPicPr>
          <p:cNvPr id="4" name="Content Placeholder 3">
            <a:extLst>
              <a:ext uri="{FF2B5EF4-FFF2-40B4-BE49-F238E27FC236}">
                <a16:creationId xmlns:a16="http://schemas.microsoft.com/office/drawing/2014/main" id="{C166CB6B-BA99-404B-8845-9F24561B4DF8}"/>
              </a:ext>
            </a:extLst>
          </p:cNvPr>
          <p:cNvPicPr>
            <a:picLocks noGrp="1" noChangeAspect="1"/>
          </p:cNvPicPr>
          <p:nvPr>
            <p:ph sz="half" idx="1"/>
          </p:nvPr>
        </p:nvPicPr>
        <p:blipFill>
          <a:blip r:embed="rId3"/>
          <a:stretch>
            <a:fillRect/>
          </a:stretch>
        </p:blipFill>
        <p:spPr>
          <a:xfrm>
            <a:off x="4147446" y="2367284"/>
            <a:ext cx="4243184" cy="2840982"/>
          </a:xfrm>
          <a:prstGeom prst="rect">
            <a:avLst/>
          </a:prstGeom>
        </p:spPr>
      </p:pic>
    </p:spTree>
    <p:extLst>
      <p:ext uri="{BB962C8B-B14F-4D97-AF65-F5344CB8AC3E}">
        <p14:creationId xmlns:p14="http://schemas.microsoft.com/office/powerpoint/2010/main" val="127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Hospitality Employees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Employees who are focused on guest needs have these characteristics:</a:t>
            </a:r>
          </a:p>
          <a:p>
            <a:pPr lvl="2"/>
            <a:r>
              <a:rPr lang="en-US" dirty="0"/>
              <a:t>Address guests by name</a:t>
            </a:r>
          </a:p>
          <a:p>
            <a:pPr lvl="2"/>
            <a:r>
              <a:rPr lang="en-US" dirty="0"/>
              <a:t>Are well-groomed</a:t>
            </a:r>
          </a:p>
          <a:p>
            <a:pPr lvl="2"/>
            <a:r>
              <a:rPr lang="en-US" dirty="0"/>
              <a:t>Have good posture</a:t>
            </a:r>
          </a:p>
          <a:p>
            <a:pPr lvl="2"/>
            <a:r>
              <a:rPr lang="en-US" dirty="0"/>
              <a:t>Make eye contact</a:t>
            </a:r>
          </a:p>
          <a:p>
            <a:pPr lvl="2"/>
            <a:r>
              <a:rPr lang="en-US" dirty="0"/>
              <a:t>Respond quickly to requests</a:t>
            </a:r>
          </a:p>
          <a:p>
            <a:pPr lvl="2"/>
            <a:r>
              <a:rPr lang="en-US" dirty="0"/>
              <a:t>Smile</a:t>
            </a:r>
          </a:p>
          <a:p>
            <a:pPr lvl="1"/>
            <a:endParaRPr lang="en-US" dirty="0"/>
          </a:p>
        </p:txBody>
      </p:sp>
      <p:pic>
        <p:nvPicPr>
          <p:cNvPr id="4" name="Picture 3">
            <a:extLst>
              <a:ext uri="{FF2B5EF4-FFF2-40B4-BE49-F238E27FC236}">
                <a16:creationId xmlns:a16="http://schemas.microsoft.com/office/drawing/2014/main" id="{EE29207A-E97D-48C6-AA86-382F4E6F3475}"/>
              </a:ext>
            </a:extLst>
          </p:cNvPr>
          <p:cNvPicPr>
            <a:picLocks noChangeAspect="1"/>
          </p:cNvPicPr>
          <p:nvPr/>
        </p:nvPicPr>
        <p:blipFill>
          <a:blip r:embed="rId3"/>
          <a:stretch>
            <a:fillRect/>
          </a:stretch>
        </p:blipFill>
        <p:spPr>
          <a:xfrm>
            <a:off x="8280401" y="2963750"/>
            <a:ext cx="2029350" cy="3036618"/>
          </a:xfrm>
          <a:prstGeom prst="rect">
            <a:avLst/>
          </a:prstGeom>
        </p:spPr>
      </p:pic>
    </p:spTree>
    <p:extLst>
      <p:ext uri="{BB962C8B-B14F-4D97-AF65-F5344CB8AC3E}">
        <p14:creationId xmlns:p14="http://schemas.microsoft.com/office/powerpoint/2010/main" val="40358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Guest’s Name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 the guest’s name whenever possible</a:t>
            </a:r>
          </a:p>
          <a:p>
            <a:pPr lvl="1"/>
            <a:r>
              <a:rPr lang="en-US" dirty="0"/>
              <a:t>Guests feel important and welcome</a:t>
            </a:r>
          </a:p>
          <a:p>
            <a:pPr lvl="1"/>
            <a:r>
              <a:rPr lang="en-US" dirty="0"/>
              <a:t>Are more likely to return</a:t>
            </a:r>
          </a:p>
          <a:p>
            <a:pPr lvl="1"/>
            <a:endParaRPr lang="en-US" dirty="0"/>
          </a:p>
        </p:txBody>
      </p:sp>
      <p:pic>
        <p:nvPicPr>
          <p:cNvPr id="4" name="Picture 3">
            <a:extLst>
              <a:ext uri="{FF2B5EF4-FFF2-40B4-BE49-F238E27FC236}">
                <a16:creationId xmlns:a16="http://schemas.microsoft.com/office/drawing/2014/main" id="{8F4B3E6A-8DBC-4F26-86B4-7F870F869A54}"/>
              </a:ext>
            </a:extLst>
          </p:cNvPr>
          <p:cNvPicPr>
            <a:picLocks noChangeAspect="1"/>
          </p:cNvPicPr>
          <p:nvPr/>
        </p:nvPicPr>
        <p:blipFill>
          <a:blip r:embed="rId3"/>
          <a:stretch>
            <a:fillRect/>
          </a:stretch>
        </p:blipFill>
        <p:spPr>
          <a:xfrm>
            <a:off x="7358743" y="3229429"/>
            <a:ext cx="2886152" cy="2645640"/>
          </a:xfrm>
          <a:prstGeom prst="rect">
            <a:avLst/>
          </a:prstGeom>
        </p:spPr>
      </p:pic>
    </p:spTree>
    <p:extLst>
      <p:ext uri="{BB962C8B-B14F-4D97-AF65-F5344CB8AC3E}">
        <p14:creationId xmlns:p14="http://schemas.microsoft.com/office/powerpoint/2010/main" val="36759108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dcmitype/"/>
    <ds:schemaRef ds:uri="http://purl.org/dc/elements/1.1/"/>
    <ds:schemaRef ds:uri="http://schemas.openxmlformats.org/package/2006/metadata/core-properties"/>
    <ds:schemaRef ds:uri="05d88611-e516-4d1a-b12e-39107e78b3d0"/>
    <ds:schemaRef ds:uri="http://schemas.microsoft.com/office/2006/documentManagement/types"/>
    <ds:schemaRef ds:uri="http://schemas.microsoft.com/sharepoint/v3"/>
    <ds:schemaRef ds:uri="http://www.w3.org/XML/1998/namespace"/>
    <ds:schemaRef ds:uri="http://schemas.microsoft.com/office/2006/metadata/properties"/>
    <ds:schemaRef ds:uri="http://schemas.microsoft.com/office/infopath/2007/PartnerControls"/>
    <ds:schemaRef ds:uri="56ea17bb-c96d-4826-b465-01eec0dd23dd"/>
    <ds:schemaRef ds:uri="http://purl.org/dc/te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152</TotalTime>
  <Words>742</Words>
  <Application>Microsoft Office PowerPoint</Application>
  <PresentationFormat>Widescreen</PresentationFormat>
  <Paragraphs>112</Paragraphs>
  <Slides>17</Slides>
  <Notes>13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Customer Service</vt:lpstr>
      <vt:lpstr>Guest Needs</vt:lpstr>
      <vt:lpstr>Maslow’s Hierarchy of Needs in Hospitality</vt:lpstr>
      <vt:lpstr>Basic Needs</vt:lpstr>
      <vt:lpstr>Quality Service</vt:lpstr>
      <vt:lpstr>Hospitality Employees</vt:lpstr>
      <vt:lpstr>Guest’s Name</vt:lpstr>
      <vt:lpstr>Well-groomed</vt:lpstr>
      <vt:lpstr>Eye Contact</vt:lpstr>
      <vt:lpstr>Posture</vt:lpstr>
      <vt:lpstr>Respond quickly</vt:lpstr>
      <vt:lpstr>Smile</vt:lpstr>
      <vt:lpstr>Day in the Life of a Guest Services Manager Disney Cruise Line Jobs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2017-11-28T16:06:22Z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