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52"/>
  </p:notesMasterIdLst>
  <p:handoutMasterIdLst>
    <p:handoutMasterId r:id="rId53"/>
  </p:handoutMasterIdLst>
  <p:sldIdLst>
    <p:sldId id="322" r:id="rId6"/>
    <p:sldId id="319" r:id="rId7"/>
    <p:sldId id="323" r:id="rId8"/>
    <p:sldId id="324" r:id="rId9"/>
    <p:sldId id="325" r:id="rId10"/>
    <p:sldId id="326" r:id="rId11"/>
    <p:sldId id="327" r:id="rId12"/>
    <p:sldId id="366" r:id="rId13"/>
    <p:sldId id="367" r:id="rId14"/>
    <p:sldId id="368" r:id="rId15"/>
    <p:sldId id="369" r:id="rId16"/>
    <p:sldId id="328" r:id="rId17"/>
    <p:sldId id="329" r:id="rId18"/>
    <p:sldId id="330" r:id="rId19"/>
    <p:sldId id="331" r:id="rId20"/>
    <p:sldId id="332" r:id="rId21"/>
    <p:sldId id="333" r:id="rId22"/>
    <p:sldId id="334" r:id="rId23"/>
    <p:sldId id="370" r:id="rId24"/>
    <p:sldId id="371" r:id="rId25"/>
    <p:sldId id="335" r:id="rId26"/>
    <p:sldId id="372" r:id="rId27"/>
    <p:sldId id="336" r:id="rId28"/>
    <p:sldId id="337" r:id="rId29"/>
    <p:sldId id="338" r:id="rId30"/>
    <p:sldId id="339" r:id="rId31"/>
    <p:sldId id="340" r:id="rId32"/>
    <p:sldId id="373" r:id="rId33"/>
    <p:sldId id="341" r:id="rId34"/>
    <p:sldId id="342" r:id="rId35"/>
    <p:sldId id="343" r:id="rId36"/>
    <p:sldId id="344" r:id="rId37"/>
    <p:sldId id="345" r:id="rId38"/>
    <p:sldId id="346" r:id="rId39"/>
    <p:sldId id="347" r:id="rId40"/>
    <p:sldId id="348" r:id="rId41"/>
    <p:sldId id="374" r:id="rId42"/>
    <p:sldId id="349" r:id="rId43"/>
    <p:sldId id="350" r:id="rId44"/>
    <p:sldId id="351" r:id="rId45"/>
    <p:sldId id="352" r:id="rId46"/>
    <p:sldId id="353" r:id="rId47"/>
    <p:sldId id="354" r:id="rId48"/>
    <p:sldId id="375" r:id="rId49"/>
    <p:sldId id="376" r:id="rId50"/>
    <p:sldId id="377" r:id="rId5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52996" autoAdjust="0"/>
  </p:normalViewPr>
  <p:slideViewPr>
    <p:cSldViewPr snapToGrid="0">
      <p:cViewPr>
        <p:scale>
          <a:sx n="63" d="100"/>
          <a:sy n="63" d="100"/>
        </p:scale>
        <p:origin x="820"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07-Jan-18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07-Jan-18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Technology is a great source to obtain information on just about any subject such as animals, politics, and families. </a:t>
            </a:r>
          </a:p>
          <a:p>
            <a:r>
              <a:rPr lang="en-US" sz="1200" b="0" i="0" u="none" strike="noStrike" kern="1200" baseline="0" dirty="0">
                <a:solidFill>
                  <a:schemeClr val="tx1"/>
                </a:solidFill>
                <a:latin typeface="+mn-lt"/>
                <a:ea typeface="+mn-ea"/>
                <a:cs typeface="+mn-cs"/>
              </a:rPr>
              <a:t>It allows for telecommuting –working from home using computer and Internet </a:t>
            </a:r>
          </a:p>
          <a:p>
            <a:r>
              <a:rPr lang="en-US" sz="1200" b="0" i="0" u="none" strike="noStrike" kern="1200" baseline="0" dirty="0">
                <a:solidFill>
                  <a:schemeClr val="tx1"/>
                </a:solidFill>
                <a:latin typeface="+mn-lt"/>
                <a:ea typeface="+mn-ea"/>
                <a:cs typeface="+mn-cs"/>
              </a:rPr>
              <a:t>Communication-keep in touch with others at all times via technology </a:t>
            </a:r>
          </a:p>
          <a:p>
            <a:r>
              <a:rPr lang="en-US" sz="1200" b="0" i="0" u="none" strike="noStrike" kern="1200" baseline="0" dirty="0">
                <a:solidFill>
                  <a:schemeClr val="tx1"/>
                </a:solidFill>
                <a:latin typeface="+mn-lt"/>
                <a:ea typeface="+mn-ea"/>
                <a:cs typeface="+mn-cs"/>
              </a:rPr>
              <a:t>It is also a great tool to provide entertainment. You can watch movies, play games, and listen to music. </a:t>
            </a:r>
          </a:p>
          <a:p>
            <a:r>
              <a:rPr lang="en-US" sz="1200" b="0" i="0" u="none" strike="noStrike" kern="1200" baseline="0" dirty="0">
                <a:solidFill>
                  <a:schemeClr val="tx1"/>
                </a:solidFill>
                <a:latin typeface="+mn-lt"/>
                <a:ea typeface="+mn-ea"/>
                <a:cs typeface="+mn-cs"/>
              </a:rPr>
              <a:t>Ask students what they have used technology for. Their answers will vary. </a:t>
            </a:r>
          </a:p>
          <a:p>
            <a:r>
              <a:rPr lang="en-US" sz="1200" b="0" i="0" u="none" strike="noStrike" kern="1200" baseline="0" dirty="0">
                <a:solidFill>
                  <a:schemeClr val="tx1"/>
                </a:solidFill>
                <a:latin typeface="+mn-lt"/>
                <a:ea typeface="+mn-ea"/>
                <a:cs typeface="+mn-cs"/>
              </a:rPr>
              <a:t>How have televisions become “smart”? </a:t>
            </a:r>
          </a:p>
          <a:p>
            <a:r>
              <a:rPr lang="en-US" sz="1200" b="0" i="0" u="none" strike="noStrike" kern="1200" baseline="0" dirty="0">
                <a:solidFill>
                  <a:schemeClr val="tx1"/>
                </a:solidFill>
                <a:latin typeface="+mn-lt"/>
                <a:ea typeface="+mn-ea"/>
                <a:cs typeface="+mn-cs"/>
              </a:rPr>
              <a:t>What would happen if you could not text for an entire day? </a:t>
            </a:r>
          </a:p>
          <a:p>
            <a:r>
              <a:rPr lang="en-US" sz="1200" b="0" i="0" u="none" strike="noStrike" kern="1200" baseline="0" dirty="0">
                <a:solidFill>
                  <a:schemeClr val="tx1"/>
                </a:solidFill>
                <a:latin typeface="+mn-lt"/>
                <a:ea typeface="+mn-ea"/>
                <a:cs typeface="+mn-cs"/>
              </a:rPr>
              <a:t>How would you describe a day without the use of technology? </a:t>
            </a:r>
          </a:p>
          <a:p>
            <a:r>
              <a:rPr lang="en-US" sz="1200" b="0" i="0" u="none" strike="noStrike" kern="1200" baseline="0" dirty="0">
                <a:solidFill>
                  <a:schemeClr val="tx1"/>
                </a:solidFill>
                <a:latin typeface="+mn-lt"/>
                <a:ea typeface="+mn-ea"/>
                <a:cs typeface="+mn-cs"/>
              </a:rPr>
              <a:t>What is a blog? Do you blog? </a:t>
            </a:r>
          </a:p>
          <a:p>
            <a:r>
              <a:rPr lang="en-US" sz="1200" b="0" i="0" u="none" strike="noStrike" kern="1200" baseline="0" dirty="0">
                <a:solidFill>
                  <a:schemeClr val="tx1"/>
                </a:solidFill>
                <a:latin typeface="+mn-lt"/>
                <a:ea typeface="+mn-ea"/>
                <a:cs typeface="+mn-cs"/>
              </a:rPr>
              <a:t>How has the social media impacted technology?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063844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According to “The Demographics of Social Media Users”—</a:t>
            </a:r>
          </a:p>
          <a:p>
            <a:r>
              <a:rPr lang="en-US" sz="1200" b="0" i="0" u="none" strike="noStrike" kern="1200" baseline="0" dirty="0">
                <a:solidFill>
                  <a:schemeClr val="tx1"/>
                </a:solidFill>
                <a:latin typeface="+mn-lt"/>
                <a:ea typeface="+mn-ea"/>
                <a:cs typeface="+mn-cs"/>
              </a:rPr>
              <a:t>What percentage of women ages 18-29, use Facebook? (answer: 67%) </a:t>
            </a:r>
          </a:p>
          <a:p>
            <a:r>
              <a:rPr lang="en-US" sz="1200" b="0" i="0" u="none" strike="noStrike" kern="1200" baseline="0" dirty="0">
                <a:solidFill>
                  <a:schemeClr val="tx1"/>
                </a:solidFill>
                <a:latin typeface="+mn-lt"/>
                <a:ea typeface="+mn-ea"/>
                <a:cs typeface="+mn-cs"/>
              </a:rPr>
              <a:t>Pinterest is used more often by what age group? (answer: women, under 50, whites with some college education) </a:t>
            </a:r>
          </a:p>
          <a:p>
            <a:r>
              <a:rPr lang="en-US" sz="1200" b="0" i="0" u="none" strike="noStrike" kern="1200" baseline="0" dirty="0">
                <a:solidFill>
                  <a:schemeClr val="tx1"/>
                </a:solidFill>
                <a:latin typeface="+mn-lt"/>
                <a:ea typeface="+mn-ea"/>
                <a:cs typeface="+mn-cs"/>
              </a:rPr>
              <a:t>What age group has a 13% interest in Instagram? (answer: adults, ages 18-29, African-Americans, Latinos, women and urban residents) </a:t>
            </a:r>
          </a:p>
          <a:p>
            <a:r>
              <a:rPr lang="en-US" sz="1200" b="0" i="0" u="none" strike="noStrike" kern="1200" baseline="0" dirty="0">
                <a:solidFill>
                  <a:schemeClr val="tx1"/>
                </a:solidFill>
                <a:latin typeface="+mn-lt"/>
                <a:ea typeface="+mn-ea"/>
                <a:cs typeface="+mn-cs"/>
              </a:rPr>
              <a:t>Pew Internet </a:t>
            </a:r>
          </a:p>
          <a:p>
            <a:r>
              <a:rPr lang="en-US" sz="1200" b="0" i="0" u="none" strike="noStrike" kern="1200" baseline="0" dirty="0">
                <a:solidFill>
                  <a:schemeClr val="tx1"/>
                </a:solidFill>
                <a:latin typeface="+mn-lt"/>
                <a:ea typeface="+mn-ea"/>
                <a:cs typeface="+mn-cs"/>
              </a:rPr>
              <a:t>The State of Social Media Users </a:t>
            </a:r>
          </a:p>
          <a:p>
            <a:r>
              <a:rPr lang="en-US" sz="1200" b="0" i="0" u="none" strike="noStrike" kern="1200" baseline="0" dirty="0">
                <a:solidFill>
                  <a:schemeClr val="tx1"/>
                </a:solidFill>
                <a:latin typeface="+mn-lt"/>
                <a:ea typeface="+mn-ea"/>
                <a:cs typeface="+mn-cs"/>
              </a:rPr>
              <a:t>http://pewinternet.org/Reports/2013/Social-media-users/The-State-of-Social-Media-Users.aspx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02594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many cell phones do you have in your family? </a:t>
            </a:r>
          </a:p>
          <a:p>
            <a:r>
              <a:rPr lang="en-US" sz="1200" b="0" i="0" u="none" strike="noStrike" kern="1200" baseline="0" dirty="0">
                <a:solidFill>
                  <a:schemeClr val="tx1"/>
                </a:solidFill>
                <a:latin typeface="+mn-lt"/>
                <a:ea typeface="+mn-ea"/>
                <a:cs typeface="+mn-cs"/>
              </a:rPr>
              <a:t>Do you have a fax machine? </a:t>
            </a:r>
          </a:p>
          <a:p>
            <a:r>
              <a:rPr lang="en-US" sz="1200" b="0" i="0" u="none" strike="noStrike" kern="1200" baseline="0" dirty="0">
                <a:solidFill>
                  <a:schemeClr val="tx1"/>
                </a:solidFill>
                <a:latin typeface="+mn-lt"/>
                <a:ea typeface="+mn-ea"/>
                <a:cs typeface="+mn-cs"/>
              </a:rPr>
              <a:t>Do you send out e-mails or do you prefer other methods of social networking? </a:t>
            </a:r>
          </a:p>
          <a:p>
            <a:r>
              <a:rPr lang="en-US" sz="1200" b="0" i="0" u="none" strike="noStrike" kern="1200" baseline="0" dirty="0">
                <a:solidFill>
                  <a:schemeClr val="tx1"/>
                </a:solidFill>
                <a:latin typeface="+mn-lt"/>
                <a:ea typeface="+mn-ea"/>
                <a:cs typeface="+mn-cs"/>
              </a:rPr>
              <a:t>How many text messages do you or does your family send/or receive a day? </a:t>
            </a:r>
          </a:p>
          <a:p>
            <a:r>
              <a:rPr lang="en-US" sz="1200" b="0" i="0" u="none" strike="noStrike" kern="1200" baseline="0" dirty="0">
                <a:solidFill>
                  <a:schemeClr val="tx1"/>
                </a:solidFill>
                <a:latin typeface="+mn-lt"/>
                <a:ea typeface="+mn-ea"/>
                <a:cs typeface="+mn-cs"/>
              </a:rPr>
              <a:t>How has social networks improved communication between people? </a:t>
            </a:r>
          </a:p>
          <a:p>
            <a:r>
              <a:rPr lang="en-US" sz="1200" b="0" i="0" u="none" strike="noStrike" kern="1200" baseline="0" dirty="0">
                <a:solidFill>
                  <a:schemeClr val="tx1"/>
                </a:solidFill>
                <a:latin typeface="+mn-lt"/>
                <a:ea typeface="+mn-ea"/>
                <a:cs typeface="+mn-cs"/>
              </a:rPr>
              <a:t>How many of you have a wireless stereo headset? What are the advantages and disadvantages of using this type of device? </a:t>
            </a:r>
          </a:p>
          <a:p>
            <a:r>
              <a:rPr lang="en-US" sz="1200" b="0" i="0" u="none" strike="noStrike" kern="1200" baseline="0" dirty="0">
                <a:solidFill>
                  <a:schemeClr val="tx1"/>
                </a:solidFill>
                <a:latin typeface="+mn-lt"/>
                <a:ea typeface="+mn-ea"/>
                <a:cs typeface="+mn-cs"/>
              </a:rPr>
              <a:t>Which group in the family life cycle would benefit greatly with this type of technology? Why?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8517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do you think would happen to you if you could not have any access to technology for a day? How would that impact your life? </a:t>
            </a:r>
          </a:p>
          <a:p>
            <a:r>
              <a:rPr lang="en-US" sz="1200" b="0" i="0" u="none" strike="noStrike" kern="1200" baseline="0" dirty="0">
                <a:solidFill>
                  <a:schemeClr val="tx1"/>
                </a:solidFill>
                <a:latin typeface="+mn-lt"/>
                <a:ea typeface="+mn-ea"/>
                <a:cs typeface="+mn-cs"/>
              </a:rPr>
              <a:t>What would happen to the family if they did not have access to any technology for a week? </a:t>
            </a:r>
          </a:p>
          <a:p>
            <a:r>
              <a:rPr lang="en-US" sz="1200" b="0" i="0" u="none" strike="noStrike" kern="1200" baseline="0" dirty="0">
                <a:solidFill>
                  <a:schemeClr val="tx1"/>
                </a:solidFill>
                <a:latin typeface="+mn-lt"/>
                <a:ea typeface="+mn-ea"/>
                <a:cs typeface="+mn-cs"/>
              </a:rPr>
              <a:t>What would happen to businesses if they did not have access to any technology for a week? </a:t>
            </a:r>
          </a:p>
          <a:p>
            <a:r>
              <a:rPr lang="en-US" sz="1200" b="0" i="0" u="none" strike="noStrike" kern="1200" baseline="0" dirty="0">
                <a:solidFill>
                  <a:schemeClr val="tx1"/>
                </a:solidFill>
                <a:latin typeface="+mn-lt"/>
                <a:ea typeface="+mn-ea"/>
                <a:cs typeface="+mn-cs"/>
              </a:rPr>
              <a:t>How does technology affect the family life cycle and family structures? </a:t>
            </a:r>
          </a:p>
          <a:p>
            <a:r>
              <a:rPr lang="en-US" sz="1200" b="0" i="0" u="none" strike="noStrike" kern="1200" baseline="0" dirty="0">
                <a:solidFill>
                  <a:schemeClr val="tx1"/>
                </a:solidFill>
                <a:latin typeface="+mn-lt"/>
                <a:ea typeface="+mn-ea"/>
                <a:cs typeface="+mn-cs"/>
              </a:rPr>
              <a:t>Do you bank online? </a:t>
            </a:r>
          </a:p>
          <a:p>
            <a:r>
              <a:rPr lang="en-US" sz="1200" b="0" i="0" u="none" strike="noStrike" kern="1200" baseline="0" dirty="0">
                <a:solidFill>
                  <a:schemeClr val="tx1"/>
                </a:solidFill>
                <a:latin typeface="+mn-lt"/>
                <a:ea typeface="+mn-ea"/>
                <a:cs typeface="+mn-cs"/>
              </a:rPr>
              <a:t>How often do use an ATM machine? </a:t>
            </a:r>
          </a:p>
          <a:p>
            <a:r>
              <a:rPr lang="en-US" sz="1200" b="0" i="0" u="none" strike="noStrike" kern="1200" baseline="0" dirty="0">
                <a:solidFill>
                  <a:schemeClr val="tx1"/>
                </a:solidFill>
                <a:latin typeface="+mn-lt"/>
                <a:ea typeface="+mn-ea"/>
                <a:cs typeface="+mn-cs"/>
              </a:rPr>
              <a:t>Do you know how much the bank charges you for making a withdrawal? </a:t>
            </a:r>
          </a:p>
          <a:p>
            <a:r>
              <a:rPr lang="en-US" sz="1200" b="0" i="0" u="none" strike="noStrike" kern="1200" baseline="0" dirty="0">
                <a:solidFill>
                  <a:schemeClr val="tx1"/>
                </a:solidFill>
                <a:latin typeface="+mn-lt"/>
                <a:ea typeface="+mn-ea"/>
                <a:cs typeface="+mn-cs"/>
              </a:rPr>
              <a:t>What advances are there in the banking industry? (Example: scanning a check to be deposited into your account) </a:t>
            </a:r>
          </a:p>
          <a:p>
            <a:r>
              <a:rPr lang="en-US" sz="1200" b="0" i="0" u="none" strike="noStrike" kern="1200" baseline="0" dirty="0">
                <a:solidFill>
                  <a:schemeClr val="tx1"/>
                </a:solidFill>
                <a:latin typeface="+mn-lt"/>
                <a:ea typeface="+mn-ea"/>
                <a:cs typeface="+mn-cs"/>
              </a:rPr>
              <a:t>Which group in the family life cycle would benefit greatly with this type of technology? Why?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71829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will list and discuss the benefits of technology in the medical field.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55032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Have students discuss the advances in each area. </a:t>
            </a:r>
          </a:p>
          <a:p>
            <a:r>
              <a:rPr lang="en-US" sz="1200" b="0" i="0" u="none" strike="noStrike" kern="1200" baseline="0" dirty="0">
                <a:solidFill>
                  <a:schemeClr val="tx1"/>
                </a:solidFill>
                <a:latin typeface="+mn-lt"/>
                <a:ea typeface="+mn-ea"/>
                <a:cs typeface="+mn-cs"/>
              </a:rPr>
              <a:t>Technology in the medical field has allowed the ability for individuals with chronic illness to have productive lives. Not sure? Here are some examples: </a:t>
            </a:r>
          </a:p>
          <a:p>
            <a:r>
              <a:rPr lang="en-US" sz="1200" b="0" i="0" u="none" strike="noStrike" kern="1200" baseline="0" dirty="0">
                <a:solidFill>
                  <a:schemeClr val="tx1"/>
                </a:solidFill>
                <a:latin typeface="+mn-lt"/>
                <a:ea typeface="+mn-ea"/>
                <a:cs typeface="+mn-cs"/>
              </a:rPr>
              <a:t>• Ability for diabetics to test their blood sugar at home and, more recently, to carry insulin without the need for refrigeration. </a:t>
            </a:r>
          </a:p>
          <a:p>
            <a:r>
              <a:rPr lang="en-US" sz="1200" b="0" i="0" u="none" strike="noStrike" kern="1200" baseline="0" dirty="0">
                <a:solidFill>
                  <a:schemeClr val="tx1"/>
                </a:solidFill>
                <a:latin typeface="+mn-lt"/>
                <a:ea typeface="+mn-ea"/>
                <a:cs typeface="+mn-cs"/>
              </a:rPr>
              <a:t>• Heart failure patients have the ability to transmit body weight, blood pressure and other important risk factors to a remote physician. </a:t>
            </a:r>
          </a:p>
          <a:p>
            <a:r>
              <a:rPr lang="en-US" sz="1200" b="0" i="0" u="none" strike="noStrike" kern="1200" baseline="0" dirty="0">
                <a:solidFill>
                  <a:schemeClr val="tx1"/>
                </a:solidFill>
                <a:latin typeface="+mn-lt"/>
                <a:ea typeface="+mn-ea"/>
                <a:cs typeface="+mn-cs"/>
              </a:rPr>
              <a:t>• Radiologist can interpret an x-ray remotely. </a:t>
            </a:r>
          </a:p>
          <a:p>
            <a:r>
              <a:rPr lang="en-US" sz="1200" b="0" i="0" u="none" strike="noStrike" kern="1200" baseline="0" dirty="0">
                <a:solidFill>
                  <a:schemeClr val="tx1"/>
                </a:solidFill>
                <a:latin typeface="+mn-lt"/>
                <a:ea typeface="+mn-ea"/>
                <a:cs typeface="+mn-cs"/>
              </a:rPr>
              <a:t>• Dialysis patients can perform dialysis at home.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Which group in the family life cycle would benefit greatly with this type of technology? Why?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66851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Have students discuss the advances in each area. </a:t>
            </a:r>
          </a:p>
          <a:p>
            <a:r>
              <a:rPr lang="en-US" sz="1200" b="0" i="0" u="none" strike="noStrike" kern="1200" baseline="0" dirty="0">
                <a:solidFill>
                  <a:schemeClr val="tx1"/>
                </a:solidFill>
                <a:latin typeface="+mn-lt"/>
                <a:ea typeface="+mn-ea"/>
                <a:cs typeface="+mn-cs"/>
              </a:rPr>
              <a:t>On a larger scale, hospitals and physician offices can incorporate computerized physician order entry (CPOE) to avoid adverse drug reactions. Individuals can create their own personal electronic health records, or EHR, so that they can carry their medial information from physician to physician. </a:t>
            </a:r>
          </a:p>
          <a:p>
            <a:r>
              <a:rPr lang="en-US" sz="1200" b="0" i="0" u="none" strike="noStrike" kern="1200" baseline="0" dirty="0">
                <a:solidFill>
                  <a:schemeClr val="tx1"/>
                </a:solidFill>
                <a:latin typeface="+mn-lt"/>
                <a:ea typeface="+mn-ea"/>
                <a:cs typeface="+mn-cs"/>
              </a:rPr>
              <a:t>A new and better bionic hand under development connects directly to the nervous system and could one day return dexterity and sensation to amputees, researchers say. </a:t>
            </a:r>
          </a:p>
          <a:p>
            <a:r>
              <a:rPr lang="en-US" sz="1200" b="0" i="0" u="none" strike="noStrike" kern="1200" baseline="0" dirty="0">
                <a:solidFill>
                  <a:schemeClr val="tx1"/>
                </a:solidFill>
                <a:latin typeface="+mn-lt"/>
                <a:ea typeface="+mn-ea"/>
                <a:cs typeface="+mn-cs"/>
              </a:rPr>
              <a:t>Tiny, glowing robots could soon be injected into the eye to alert doctors of low oxygen levels that can lead to blindness. </a:t>
            </a:r>
          </a:p>
          <a:p>
            <a:r>
              <a:rPr lang="en-US" sz="1200" b="0" i="0" u="none" strike="noStrike" kern="1200" baseline="0" dirty="0">
                <a:solidFill>
                  <a:schemeClr val="tx1"/>
                </a:solidFill>
                <a:latin typeface="+mn-lt"/>
                <a:ea typeface="+mn-ea"/>
                <a:cs typeface="+mn-cs"/>
              </a:rPr>
              <a:t>Led by Bradley Nelson, a professor of robotics and intelligent systems at ETH-Zurich, researchers created devices a millimeter in length and one third of a millimeter in width that, once injected, can be steered through the eye’s vitreous fluid via external magnetic fields. </a:t>
            </a:r>
          </a:p>
          <a:p>
            <a:r>
              <a:rPr lang="en-US" sz="1200" b="0" i="0" u="none" strike="noStrike" kern="1200" baseline="0" dirty="0">
                <a:solidFill>
                  <a:schemeClr val="tx1"/>
                </a:solidFill>
                <a:latin typeface="+mn-lt"/>
                <a:ea typeface="+mn-ea"/>
                <a:cs typeface="+mn-cs"/>
              </a:rPr>
              <a:t>Which group in the family life cycle would benefit greatly with this type of technology? Why?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81802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37831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67451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medicine, medical devices/surgery, research and basic CPR advances. </a:t>
            </a:r>
          </a:p>
          <a:p>
            <a:r>
              <a:rPr lang="en-US" sz="1200" b="0" i="0" u="none" strike="noStrike" kern="1200" baseline="0" dirty="0">
                <a:solidFill>
                  <a:schemeClr val="tx1"/>
                </a:solidFill>
                <a:latin typeface="+mn-lt"/>
                <a:ea typeface="+mn-ea"/>
                <a:cs typeface="+mn-cs"/>
              </a:rPr>
              <a:t>Oregon Live </a:t>
            </a:r>
          </a:p>
          <a:p>
            <a:r>
              <a:rPr lang="en-US" sz="1200" b="0" i="0" u="none" strike="noStrike" kern="1200" baseline="0" dirty="0">
                <a:solidFill>
                  <a:schemeClr val="tx1"/>
                </a:solidFill>
                <a:latin typeface="+mn-lt"/>
                <a:ea typeface="+mn-ea"/>
                <a:cs typeface="+mn-cs"/>
              </a:rPr>
              <a:t>Healthy Heart 2013: High-tech advances help keep cardiac problems under control. </a:t>
            </a:r>
          </a:p>
          <a:p>
            <a:r>
              <a:rPr lang="en-US" sz="1200" b="0" i="0" u="none" strike="noStrike" kern="1200" baseline="0" dirty="0">
                <a:solidFill>
                  <a:schemeClr val="tx1"/>
                </a:solidFill>
                <a:latin typeface="+mn-lt"/>
                <a:ea typeface="+mn-ea"/>
                <a:cs typeface="+mn-cs"/>
              </a:rPr>
              <a:t>http://www.oregonlive.com/health/index.ssf/2013/02/healthy_heart_2013_high-tech_a.html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05707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Jean Piaget, Lawrence Kohlberg, and even William Shakespeare have written about the developmental stages individuals pass through as their lives move from birth to death. Jay Haley, in 1973, identified a model of similar stages for families. Each of Haley’s six stages involves different emotional and physical processes. </a:t>
            </a:r>
          </a:p>
          <a:p>
            <a:r>
              <a:rPr lang="en-US" sz="1200" b="0" i="0" u="none" strike="noStrike" kern="1200" baseline="0" dirty="0">
                <a:solidFill>
                  <a:schemeClr val="tx1"/>
                </a:solidFill>
                <a:latin typeface="+mn-lt"/>
                <a:ea typeface="+mn-ea"/>
                <a:cs typeface="+mn-cs"/>
              </a:rPr>
              <a:t>The stages of the Family Life Cycle can be described as: </a:t>
            </a:r>
          </a:p>
          <a:p>
            <a:r>
              <a:rPr lang="en-US" sz="1200" b="0" i="0" u="none" strike="noStrike" kern="1200" baseline="0" dirty="0">
                <a:solidFill>
                  <a:schemeClr val="tx1"/>
                </a:solidFill>
                <a:latin typeface="+mn-lt"/>
                <a:ea typeface="+mn-ea"/>
                <a:cs typeface="+mn-cs"/>
              </a:rPr>
              <a:t>•Leaving home </a:t>
            </a:r>
          </a:p>
          <a:p>
            <a:r>
              <a:rPr lang="en-US" sz="1200" b="0" i="0" u="none" strike="noStrike" kern="1200" baseline="0" dirty="0">
                <a:solidFill>
                  <a:schemeClr val="tx1"/>
                </a:solidFill>
                <a:latin typeface="+mn-lt"/>
                <a:ea typeface="+mn-ea"/>
                <a:cs typeface="+mn-cs"/>
              </a:rPr>
              <a:t>•Getting married or committing to a couple relationship </a:t>
            </a:r>
          </a:p>
          <a:p>
            <a:r>
              <a:rPr lang="en-US" sz="1200" b="0" i="0" u="none" strike="noStrike" kern="1200" baseline="0" dirty="0">
                <a:solidFill>
                  <a:schemeClr val="tx1"/>
                </a:solidFill>
                <a:latin typeface="+mn-lt"/>
                <a:ea typeface="+mn-ea"/>
                <a:cs typeface="+mn-cs"/>
              </a:rPr>
              <a:t>•Parenting the first child </a:t>
            </a:r>
          </a:p>
          <a:p>
            <a:r>
              <a:rPr lang="en-US" sz="1200" b="0" i="0" u="none" strike="noStrike" kern="1200" baseline="0" dirty="0">
                <a:solidFill>
                  <a:schemeClr val="tx1"/>
                </a:solidFill>
                <a:latin typeface="+mn-lt"/>
                <a:ea typeface="+mn-ea"/>
                <a:cs typeface="+mn-cs"/>
              </a:rPr>
              <a:t>•Living with an adolescent—adolescent years </a:t>
            </a:r>
          </a:p>
          <a:p>
            <a:r>
              <a:rPr lang="en-US" sz="1200" b="0" i="0" u="none" strike="noStrike" kern="1200" baseline="0" dirty="0">
                <a:solidFill>
                  <a:schemeClr val="tx1"/>
                </a:solidFill>
                <a:latin typeface="+mn-lt"/>
                <a:ea typeface="+mn-ea"/>
                <a:cs typeface="+mn-cs"/>
              </a:rPr>
              <a:t>•Launching the children—empty nest years </a:t>
            </a:r>
          </a:p>
          <a:p>
            <a:r>
              <a:rPr lang="en-US" sz="1200" b="0" i="0" u="none" strike="noStrike" kern="1200" baseline="0" dirty="0">
                <a:solidFill>
                  <a:schemeClr val="tx1"/>
                </a:solidFill>
                <a:latin typeface="+mn-lt"/>
                <a:ea typeface="+mn-ea"/>
                <a:cs typeface="+mn-cs"/>
              </a:rPr>
              <a:t>•Retirement and old age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stages do not occur in exactly the same way in all families. Some families can be in two stages at one time. For example, the same family could be living with an adolescent and launching an older child. Remember, the family life stages are fluid, without rigid boundaries, and that they can encompass the emotional, intellectual, physical, and spiritual aspects of life. </a:t>
            </a:r>
          </a:p>
          <a:p>
            <a:r>
              <a:rPr lang="en-US" sz="1200" b="0" i="0" u="none" strike="noStrike" kern="1200" baseline="0" dirty="0">
                <a:solidFill>
                  <a:schemeClr val="tx1"/>
                </a:solidFill>
                <a:latin typeface="+mn-lt"/>
                <a:ea typeface="+mn-ea"/>
                <a:cs typeface="+mn-cs"/>
              </a:rPr>
              <a:t>What are the technological considerations related to the family life cycle? </a:t>
            </a:r>
          </a:p>
          <a:p>
            <a:r>
              <a:rPr lang="en-US" sz="1200" b="0" i="0" u="none" strike="noStrike" kern="1200" baseline="0" dirty="0">
                <a:solidFill>
                  <a:schemeClr val="tx1"/>
                </a:solidFill>
                <a:latin typeface="+mn-lt"/>
                <a:ea typeface="+mn-ea"/>
                <a:cs typeface="+mn-cs"/>
              </a:rPr>
              <a:t>What stage do you think people use the most technology? Why? </a:t>
            </a:r>
          </a:p>
          <a:p>
            <a:r>
              <a:rPr lang="en-US" sz="1200" b="0" i="0" u="none" strike="noStrike" kern="1200" baseline="0" dirty="0">
                <a:solidFill>
                  <a:schemeClr val="tx1"/>
                </a:solidFill>
                <a:latin typeface="+mn-lt"/>
                <a:ea typeface="+mn-ea"/>
                <a:cs typeface="+mn-cs"/>
              </a:rPr>
              <a:t>Does technology have an impact on the family life cycle?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people with special needs–hearing impaired, sight, mobility and speech: </a:t>
            </a:r>
          </a:p>
          <a:p>
            <a:r>
              <a:rPr lang="en-US" sz="1200" b="0" i="0" u="none" strike="noStrike" kern="1200" baseline="0" dirty="0">
                <a:solidFill>
                  <a:schemeClr val="tx1"/>
                </a:solidFill>
                <a:latin typeface="+mn-lt"/>
                <a:ea typeface="+mn-ea"/>
                <a:cs typeface="+mn-cs"/>
              </a:rPr>
              <a:t>• There is equipment such as flashing lights to alert of fire </a:t>
            </a:r>
          </a:p>
          <a:p>
            <a:r>
              <a:rPr lang="en-US" sz="1200" b="0" i="0" u="none" strike="noStrike" kern="1200" baseline="0" dirty="0">
                <a:solidFill>
                  <a:schemeClr val="tx1"/>
                </a:solidFill>
                <a:latin typeface="+mn-lt"/>
                <a:ea typeface="+mn-ea"/>
                <a:cs typeface="+mn-cs"/>
              </a:rPr>
              <a:t>• Open captions on the television for hearing impaired </a:t>
            </a:r>
          </a:p>
          <a:p>
            <a:r>
              <a:rPr lang="en-US" sz="1200" b="0" i="0" u="none" strike="noStrike" kern="1200" baseline="0" dirty="0">
                <a:solidFill>
                  <a:schemeClr val="tx1"/>
                </a:solidFill>
                <a:latin typeface="+mn-lt"/>
                <a:ea typeface="+mn-ea"/>
                <a:cs typeface="+mn-cs"/>
              </a:rPr>
              <a:t>• People with limited use of their hands can use a sip and puff keyboard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are some other technological advances for people with special needs–hearing impaired, sight, mobility and speech? </a:t>
            </a:r>
          </a:p>
          <a:p>
            <a:r>
              <a:rPr lang="en-US" sz="1200" b="0" i="0" u="none" strike="noStrike" kern="1200" baseline="0" dirty="0">
                <a:solidFill>
                  <a:schemeClr val="tx1"/>
                </a:solidFill>
                <a:latin typeface="+mn-lt"/>
                <a:ea typeface="+mn-ea"/>
                <a:cs typeface="+mn-cs"/>
              </a:rPr>
              <a:t>Which group in the family life cycle would benefit greatly with this type of technology? Why?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22878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people with special needs–hearing impaired, sight, mobility and speech: </a:t>
            </a:r>
          </a:p>
          <a:p>
            <a:r>
              <a:rPr lang="en-US" sz="1200" b="0" i="0" u="none" strike="noStrike" kern="1200" baseline="0" dirty="0">
                <a:solidFill>
                  <a:schemeClr val="tx1"/>
                </a:solidFill>
                <a:latin typeface="+mn-lt"/>
                <a:ea typeface="+mn-ea"/>
                <a:cs typeface="+mn-cs"/>
              </a:rPr>
              <a:t>• There is equipment such as flashing lights to alert of fire </a:t>
            </a:r>
          </a:p>
          <a:p>
            <a:r>
              <a:rPr lang="en-US" sz="1200" b="0" i="0" u="none" strike="noStrike" kern="1200" baseline="0" dirty="0">
                <a:solidFill>
                  <a:schemeClr val="tx1"/>
                </a:solidFill>
                <a:latin typeface="+mn-lt"/>
                <a:ea typeface="+mn-ea"/>
                <a:cs typeface="+mn-cs"/>
              </a:rPr>
              <a:t>• Open captions on the television for hearing impaired </a:t>
            </a:r>
          </a:p>
          <a:p>
            <a:r>
              <a:rPr lang="en-US" sz="1200" b="0" i="0" u="none" strike="noStrike" kern="1200" baseline="0" dirty="0">
                <a:solidFill>
                  <a:schemeClr val="tx1"/>
                </a:solidFill>
                <a:latin typeface="+mn-lt"/>
                <a:ea typeface="+mn-ea"/>
                <a:cs typeface="+mn-cs"/>
              </a:rPr>
              <a:t>• People with limited use of their hands can use a sip and puff keyboard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are some other technological advances for people with special needs–hearing impaired, sight, mobility and speech? </a:t>
            </a:r>
          </a:p>
          <a:p>
            <a:r>
              <a:rPr lang="en-US" sz="1200" b="0" i="0" u="none" strike="noStrike" kern="1200" baseline="0" dirty="0">
                <a:solidFill>
                  <a:schemeClr val="tx1"/>
                </a:solidFill>
                <a:latin typeface="+mn-lt"/>
                <a:ea typeface="+mn-ea"/>
                <a:cs typeface="+mn-cs"/>
              </a:rPr>
              <a:t>Which group in the family life cycle would benefit greatly with this type of technology? Why?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830813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Health Science Channel.com </a:t>
            </a:r>
          </a:p>
          <a:p>
            <a:r>
              <a:rPr lang="en-US" sz="1200" b="0" i="0" u="none" strike="noStrike" kern="1200" baseline="0" dirty="0">
                <a:solidFill>
                  <a:schemeClr val="tx1"/>
                </a:solidFill>
                <a:latin typeface="+mn-lt"/>
                <a:ea typeface="+mn-ea"/>
                <a:cs typeface="+mn-cs"/>
              </a:rPr>
              <a:t>In this fertility video learn about the advances in assisted reproductive technology that allow many couples to achieve their dream of starting a family. </a:t>
            </a:r>
          </a:p>
          <a:p>
            <a:r>
              <a:rPr lang="en-US" sz="1200" b="0" i="0" u="none" strike="noStrike" kern="1200" baseline="0" dirty="0">
                <a:solidFill>
                  <a:schemeClr val="tx1"/>
                </a:solidFill>
                <a:latin typeface="+mn-lt"/>
                <a:ea typeface="+mn-ea"/>
                <a:cs typeface="+mn-cs"/>
              </a:rPr>
              <a:t>http://video.answers.com/information-on-fertility-252526783 </a:t>
            </a:r>
          </a:p>
          <a:p>
            <a:r>
              <a:rPr lang="en-US" sz="1200" b="0" i="0" u="none" strike="noStrike" kern="1200" baseline="0" dirty="0">
                <a:solidFill>
                  <a:schemeClr val="tx1"/>
                </a:solidFill>
                <a:latin typeface="+mn-lt"/>
                <a:ea typeface="+mn-ea"/>
                <a:cs typeface="+mn-cs"/>
              </a:rPr>
              <a:t>Which group in the family life cycle would benefit greatly with this type of technology? Why?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969903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Free Apps are available to: </a:t>
            </a:r>
          </a:p>
          <a:p>
            <a:r>
              <a:rPr lang="en-US" sz="1200" b="0" i="0" u="none" strike="noStrike" kern="1200" baseline="0" dirty="0">
                <a:solidFill>
                  <a:schemeClr val="tx1"/>
                </a:solidFill>
                <a:latin typeface="+mn-lt"/>
                <a:ea typeface="+mn-ea"/>
                <a:cs typeface="+mn-cs"/>
              </a:rPr>
              <a:t>• Get refill reminders when RX’s are ready. </a:t>
            </a:r>
          </a:p>
          <a:p>
            <a:r>
              <a:rPr lang="en-US" sz="1200" b="0" i="0" u="none" strike="noStrike" kern="1200" baseline="0" dirty="0">
                <a:solidFill>
                  <a:schemeClr val="tx1"/>
                </a:solidFill>
                <a:latin typeface="+mn-lt"/>
                <a:ea typeface="+mn-ea"/>
                <a:cs typeface="+mn-cs"/>
              </a:rPr>
              <a:t>• Scan your Rx label, choose preferred location, submit and pick up at your local pharmacy. </a:t>
            </a:r>
          </a:p>
          <a:p>
            <a:r>
              <a:rPr lang="en-US" sz="1200" b="0" i="0" u="none" strike="noStrike" kern="1200" baseline="0" dirty="0">
                <a:solidFill>
                  <a:schemeClr val="tx1"/>
                </a:solidFill>
                <a:latin typeface="+mn-lt"/>
                <a:ea typeface="+mn-ea"/>
                <a:cs typeface="+mn-cs"/>
              </a:rPr>
              <a:t>• Pill reminder can be set up as a helpful reminder to keep you on track. </a:t>
            </a:r>
          </a:p>
          <a:p>
            <a:r>
              <a:rPr lang="en-US" sz="1200" b="0" i="0" u="none" strike="noStrike" kern="1200" baseline="0" dirty="0">
                <a:solidFill>
                  <a:schemeClr val="tx1"/>
                </a:solidFill>
                <a:latin typeface="+mn-lt"/>
                <a:ea typeface="+mn-ea"/>
                <a:cs typeface="+mn-cs"/>
              </a:rPr>
              <a:t>• Transfer prescriptions--easily transfer your prescriptions to the pharmacy by taking a picture of your Rx label from another pharmacy. </a:t>
            </a:r>
          </a:p>
          <a:p>
            <a:r>
              <a:rPr lang="en-US" sz="1200" b="0" i="0" u="none" strike="noStrike" kern="1200" baseline="0" dirty="0">
                <a:solidFill>
                  <a:schemeClr val="tx1"/>
                </a:solidFill>
                <a:latin typeface="+mn-lt"/>
                <a:ea typeface="+mn-ea"/>
                <a:cs typeface="+mn-cs"/>
              </a:rPr>
              <a:t>• Text alerts to notify you when your prescription is ready.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Which group in the family life cycle would benefit greatly with this type of technology? Why?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972447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many states, you can get your test results directly from the lab on your Apple® iPhone, BlackBerry® or Android™ smartphone, by using a mobile app. </a:t>
            </a:r>
          </a:p>
          <a:p>
            <a:r>
              <a:rPr lang="en-US" sz="1200" b="0" i="0" u="none" strike="noStrike" kern="1200" baseline="0" dirty="0">
                <a:solidFill>
                  <a:schemeClr val="tx1"/>
                </a:solidFill>
                <a:latin typeface="+mn-lt"/>
                <a:ea typeface="+mn-ea"/>
                <a:cs typeface="+mn-cs"/>
              </a:rPr>
              <a:t>If your healthcare provider uses an app friendly system and has agreed to release your results to you, you can access them online. To do so, you’ll need to connect your account with a personal health record program. </a:t>
            </a:r>
          </a:p>
          <a:p>
            <a:r>
              <a:rPr lang="en-US" sz="1200" b="0" i="0" u="none" strike="noStrike" kern="1200" baseline="0" dirty="0">
                <a:solidFill>
                  <a:schemeClr val="tx1"/>
                </a:solidFill>
                <a:latin typeface="+mn-lt"/>
                <a:ea typeface="+mn-ea"/>
                <a:cs typeface="+mn-cs"/>
              </a:rPr>
              <a:t>You can also schedule your own appointments for lab tests from your computer. </a:t>
            </a:r>
          </a:p>
          <a:p>
            <a:r>
              <a:rPr lang="en-US" sz="1200" b="0" i="0" u="none" strike="noStrike" kern="1200" baseline="0" dirty="0">
                <a:solidFill>
                  <a:schemeClr val="tx1"/>
                </a:solidFill>
                <a:latin typeface="+mn-lt"/>
                <a:ea typeface="+mn-ea"/>
                <a:cs typeface="+mn-cs"/>
              </a:rPr>
              <a:t>You can share essential health and emergency information with local doctors. </a:t>
            </a:r>
          </a:p>
          <a:p>
            <a:r>
              <a:rPr lang="en-US" sz="1200" b="0" i="0" u="none" strike="noStrike" kern="1200" baseline="0" dirty="0">
                <a:solidFill>
                  <a:schemeClr val="tx1"/>
                </a:solidFill>
                <a:latin typeface="+mn-lt"/>
                <a:ea typeface="+mn-ea"/>
                <a:cs typeface="+mn-cs"/>
              </a:rPr>
              <a:t>Travel history and vaccination records on hand and up-to-date can also be uploaded and stored. </a:t>
            </a:r>
          </a:p>
          <a:p>
            <a:r>
              <a:rPr lang="en-US" sz="1200" b="0" i="0" u="none" strike="noStrike" kern="1200" baseline="0" dirty="0">
                <a:solidFill>
                  <a:schemeClr val="tx1"/>
                </a:solidFill>
                <a:latin typeface="+mn-lt"/>
                <a:ea typeface="+mn-ea"/>
                <a:cs typeface="+mn-cs"/>
              </a:rPr>
              <a:t>You can have instant access to allergy information and medical information. </a:t>
            </a:r>
          </a:p>
          <a:p>
            <a:r>
              <a:rPr lang="en-US" sz="1200" b="0" i="0" u="none" strike="noStrike" kern="1200" baseline="0" dirty="0">
                <a:solidFill>
                  <a:schemeClr val="tx1"/>
                </a:solidFill>
                <a:latin typeface="+mn-lt"/>
                <a:ea typeface="+mn-ea"/>
                <a:cs typeface="+mn-cs"/>
              </a:rPr>
              <a:t>You can also store emergency contacts and information. </a:t>
            </a:r>
          </a:p>
          <a:p>
            <a:r>
              <a:rPr lang="en-US" sz="1200" b="0" i="0" u="none" strike="noStrike" kern="1200" baseline="0" dirty="0">
                <a:solidFill>
                  <a:schemeClr val="tx1"/>
                </a:solidFill>
                <a:latin typeface="+mn-lt"/>
                <a:ea typeface="+mn-ea"/>
                <a:cs typeface="+mn-cs"/>
              </a:rPr>
              <a:t>Which group in the family life cycle would benefit greatly with this type of technology? Why?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222420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Have students discuss how technology is used for entertainment.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6110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have these technological advances impacted the family life cycle?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4168740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have these technological advances impacted the family life cycle?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968681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Internet can be researched for information on job openings. </a:t>
            </a:r>
          </a:p>
          <a:p>
            <a:r>
              <a:rPr lang="en-US" sz="1200" b="0" i="0" u="none" strike="noStrike" kern="1200" baseline="0" dirty="0">
                <a:solidFill>
                  <a:schemeClr val="tx1"/>
                </a:solidFill>
                <a:latin typeface="+mn-lt"/>
                <a:ea typeface="+mn-ea"/>
                <a:cs typeface="+mn-cs"/>
              </a:rPr>
              <a:t>Websites provide information, services, or products (résumés and portfolios) for job searching efforts. </a:t>
            </a:r>
          </a:p>
          <a:p>
            <a:r>
              <a:rPr lang="en-US" sz="1200" b="0" i="0" u="none" strike="noStrike" kern="1200" baseline="0" dirty="0">
                <a:solidFill>
                  <a:schemeClr val="tx1"/>
                </a:solidFill>
                <a:latin typeface="+mn-lt"/>
                <a:ea typeface="+mn-ea"/>
                <a:cs typeface="+mn-cs"/>
              </a:rPr>
              <a:t>You can find job vacancies by accessing websites of companies and applying online. </a:t>
            </a:r>
          </a:p>
          <a:p>
            <a:r>
              <a:rPr lang="en-US" sz="1200" b="0" i="0" u="none" strike="noStrike" kern="1200" baseline="0" dirty="0">
                <a:solidFill>
                  <a:schemeClr val="tx1"/>
                </a:solidFill>
                <a:latin typeface="+mn-lt"/>
                <a:ea typeface="+mn-ea"/>
                <a:cs typeface="+mn-cs"/>
              </a:rPr>
              <a:t>There are millions of job openings posted on the Internet on a weekly basis. Job applications are easily accessible online. </a:t>
            </a:r>
          </a:p>
          <a:p>
            <a:r>
              <a:rPr lang="en-US" sz="1200" b="0" i="0" u="none" strike="noStrike" kern="1200" baseline="0" dirty="0">
                <a:solidFill>
                  <a:schemeClr val="tx1"/>
                </a:solidFill>
                <a:latin typeface="+mn-lt"/>
                <a:ea typeface="+mn-ea"/>
                <a:cs typeface="+mn-cs"/>
              </a:rPr>
              <a:t>Have you ever applied for a job online? What are the advantages and disadvantages of applying for a job online? </a:t>
            </a:r>
          </a:p>
          <a:p>
            <a:r>
              <a:rPr lang="en-US" sz="1200" b="0" i="0" u="none" strike="noStrike" kern="1200" baseline="0" dirty="0">
                <a:solidFill>
                  <a:schemeClr val="tx1"/>
                </a:solidFill>
                <a:latin typeface="+mn-lt"/>
                <a:ea typeface="+mn-ea"/>
                <a:cs typeface="+mn-cs"/>
              </a:rPr>
              <a:t>Have you ever applied for a job at a kiosk at the place of business? </a:t>
            </a:r>
          </a:p>
          <a:p>
            <a:r>
              <a:rPr lang="en-US" sz="1200" b="0" i="0" u="none" strike="noStrike" kern="1200" baseline="0" dirty="0">
                <a:solidFill>
                  <a:schemeClr val="tx1"/>
                </a:solidFill>
                <a:latin typeface="+mn-lt"/>
                <a:ea typeface="+mn-ea"/>
                <a:cs typeface="+mn-cs"/>
              </a:rPr>
              <a:t>Examples of websites: </a:t>
            </a:r>
          </a:p>
          <a:p>
            <a:r>
              <a:rPr lang="en-US" sz="1200" b="0" i="0" u="none" strike="noStrike" kern="1200" baseline="0" dirty="0">
                <a:solidFill>
                  <a:schemeClr val="tx1"/>
                </a:solidFill>
                <a:latin typeface="+mn-lt"/>
                <a:ea typeface="+mn-ea"/>
                <a:cs typeface="+mn-cs"/>
              </a:rPr>
              <a:t>Texas Workforce-www.twc.state.tx </a:t>
            </a:r>
          </a:p>
          <a:p>
            <a:r>
              <a:rPr lang="en-US" sz="1200" b="0" i="0" u="none" strike="noStrike" kern="1200" baseline="0" dirty="0">
                <a:solidFill>
                  <a:schemeClr val="tx1"/>
                </a:solidFill>
                <a:latin typeface="+mn-lt"/>
                <a:ea typeface="+mn-ea"/>
                <a:cs typeface="+mn-cs"/>
              </a:rPr>
              <a:t>Monster.com </a:t>
            </a:r>
          </a:p>
          <a:p>
            <a:r>
              <a:rPr lang="en-US" sz="1200" b="0" i="0" u="none" strike="noStrike" kern="1200" baseline="0" dirty="0">
                <a:solidFill>
                  <a:schemeClr val="tx1"/>
                </a:solidFill>
                <a:latin typeface="+mn-lt"/>
                <a:ea typeface="+mn-ea"/>
                <a:cs typeface="+mn-cs"/>
              </a:rPr>
              <a:t>Careerbuilder.com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2811537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•Devices can take the place of one-to-one contact between people </a:t>
            </a:r>
          </a:p>
          <a:p>
            <a:r>
              <a:rPr lang="en-US" sz="1200" b="0" i="0" u="none" strike="noStrike" kern="1200" baseline="0" dirty="0">
                <a:solidFill>
                  <a:schemeClr val="tx1"/>
                </a:solidFill>
                <a:latin typeface="+mn-lt"/>
                <a:ea typeface="+mn-ea"/>
                <a:cs typeface="+mn-cs"/>
              </a:rPr>
              <a:t>•Computers take away from active play, social activities, and homework. How many hours have you spent playing videos games and being on your phone? </a:t>
            </a:r>
          </a:p>
          <a:p>
            <a:r>
              <a:rPr lang="en-US" sz="1200" b="0" i="0" u="none" strike="noStrike" kern="1200" baseline="0" dirty="0">
                <a:solidFill>
                  <a:schemeClr val="tx1"/>
                </a:solidFill>
                <a:latin typeface="+mn-lt"/>
                <a:ea typeface="+mn-ea"/>
                <a:cs typeface="+mn-cs"/>
              </a:rPr>
              <a:t>•Technology changes faster today than ever before </a:t>
            </a:r>
          </a:p>
          <a:p>
            <a:r>
              <a:rPr lang="en-US" sz="1200" b="0" i="0" u="none" strike="noStrike" kern="1200" baseline="0" dirty="0">
                <a:solidFill>
                  <a:schemeClr val="tx1"/>
                </a:solidFill>
                <a:latin typeface="+mn-lt"/>
                <a:ea typeface="+mn-ea"/>
                <a:cs typeface="+mn-cs"/>
              </a:rPr>
              <a:t>•You have to make decisions about purchasing new technology and have to adapt to new technology changes </a:t>
            </a:r>
          </a:p>
          <a:p>
            <a:r>
              <a:rPr lang="en-US" sz="1200" b="0" i="0" u="none" strike="noStrike" kern="1200" baseline="0" dirty="0">
                <a:solidFill>
                  <a:schemeClr val="tx1"/>
                </a:solidFill>
                <a:latin typeface="+mn-lt"/>
                <a:ea typeface="+mn-ea"/>
                <a:cs typeface="+mn-cs"/>
              </a:rPr>
              <a:t>•Can be confusing and stressful making choices </a:t>
            </a:r>
          </a:p>
          <a:p>
            <a:r>
              <a:rPr lang="en-US" sz="1200" b="0" i="0" u="none" strike="noStrike" kern="1200" baseline="0" dirty="0">
                <a:solidFill>
                  <a:schemeClr val="tx1"/>
                </a:solidFill>
                <a:latin typeface="+mn-lt"/>
                <a:ea typeface="+mn-ea"/>
                <a:cs typeface="+mn-cs"/>
              </a:rPr>
              <a:t>•Pressure on families to have what others have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420505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Today, there are many different family structures. There is no one best structure as long as the family members are happy and fulfilled individuals. </a:t>
            </a:r>
          </a:p>
          <a:p>
            <a:r>
              <a:rPr lang="en-US" sz="1200" b="0" i="0" u="none" strike="noStrike" kern="1200" baseline="0" dirty="0">
                <a:solidFill>
                  <a:schemeClr val="tx1"/>
                </a:solidFill>
                <a:latin typeface="+mn-lt"/>
                <a:ea typeface="+mn-ea"/>
                <a:cs typeface="+mn-cs"/>
              </a:rPr>
              <a:t>The six common structures in society today are the: </a:t>
            </a:r>
          </a:p>
          <a:p>
            <a:r>
              <a:rPr lang="en-US" sz="1200" b="0" i="0" u="none" strike="noStrike" kern="1200" baseline="0" dirty="0">
                <a:solidFill>
                  <a:schemeClr val="tx1"/>
                </a:solidFill>
                <a:latin typeface="+mn-lt"/>
                <a:ea typeface="+mn-ea"/>
                <a:cs typeface="+mn-cs"/>
              </a:rPr>
              <a:t>•two-parent </a:t>
            </a:r>
          </a:p>
          <a:p>
            <a:r>
              <a:rPr lang="en-US" sz="1200" b="0" i="0" u="none" strike="noStrike" kern="1200" baseline="0" dirty="0">
                <a:solidFill>
                  <a:schemeClr val="tx1"/>
                </a:solidFill>
                <a:latin typeface="+mn-lt"/>
                <a:ea typeface="+mn-ea"/>
                <a:cs typeface="+mn-cs"/>
              </a:rPr>
              <a:t>•single parent </a:t>
            </a:r>
          </a:p>
          <a:p>
            <a:r>
              <a:rPr lang="en-US" sz="1200" b="0" i="0" u="none" strike="noStrike" kern="1200" baseline="0" dirty="0">
                <a:solidFill>
                  <a:schemeClr val="tx1"/>
                </a:solidFill>
                <a:latin typeface="+mn-lt"/>
                <a:ea typeface="+mn-ea"/>
                <a:cs typeface="+mn-cs"/>
              </a:rPr>
              <a:t>•stepfamily </a:t>
            </a:r>
          </a:p>
          <a:p>
            <a:r>
              <a:rPr lang="en-US" sz="1200" b="0" i="0" u="none" strike="noStrike" kern="1200" baseline="0" dirty="0">
                <a:solidFill>
                  <a:schemeClr val="tx1"/>
                </a:solidFill>
                <a:latin typeface="+mn-lt"/>
                <a:ea typeface="+mn-ea"/>
                <a:cs typeface="+mn-cs"/>
              </a:rPr>
              <a:t>•extended kinship </a:t>
            </a:r>
          </a:p>
          <a:p>
            <a:r>
              <a:rPr lang="en-US" sz="1200" b="0" i="0" u="none" strike="noStrike" kern="1200" baseline="0" dirty="0">
                <a:solidFill>
                  <a:schemeClr val="tx1"/>
                </a:solidFill>
                <a:latin typeface="+mn-lt"/>
                <a:ea typeface="+mn-ea"/>
                <a:cs typeface="+mn-cs"/>
              </a:rPr>
              <a:t>•foster family </a:t>
            </a:r>
          </a:p>
          <a:p>
            <a:r>
              <a:rPr lang="en-US" sz="1200" b="0" i="0" u="none" strike="noStrike" kern="1200" baseline="0" dirty="0">
                <a:solidFill>
                  <a:schemeClr val="tx1"/>
                </a:solidFill>
                <a:latin typeface="+mn-lt"/>
                <a:ea typeface="+mn-ea"/>
                <a:cs typeface="+mn-cs"/>
              </a:rPr>
              <a:t>•adoptive family structures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two-parent family is made up of a married couple and their biological children. One or both parents may work outside the home. This is also called a nuclear family. Activities and events center around the family. In 2009, 83 percent of children living in families maintained by two married parents had at least one parent who worked year round, full time. In contrast, 54 percent of children living in families maintained by a single father and 44 percent of children living in families maintained by a single mother had a parent who worked year round, full time. </a:t>
            </a:r>
          </a:p>
          <a:p>
            <a:r>
              <a:rPr lang="en-US" sz="1200" b="0" i="0" u="none" strike="noStrike" kern="1200" baseline="0" dirty="0">
                <a:solidFill>
                  <a:schemeClr val="tx1"/>
                </a:solidFill>
                <a:latin typeface="+mn-lt"/>
                <a:ea typeface="+mn-ea"/>
                <a:cs typeface="+mn-cs"/>
              </a:rPr>
              <a:t>The single-parent family occurs as the result of divorce, separation, death of a spouse, or having children outside of marriage. In 2010, 66 percent of children ages 0–17 lived with two married parents, down from 77 percent in 1980. In 2010, 23 percent of children lived with only their mother, 3 percent lived with only their father, and 4 percent lived with neither of their parents. Being a single parent, the sole head of the household, can be stressful. Single parents must provide for the same needs and wants as all parents. </a:t>
            </a:r>
          </a:p>
          <a:p>
            <a:r>
              <a:rPr lang="en-US" sz="1200" b="0" i="0" u="none" strike="noStrike" kern="1200" baseline="0" dirty="0">
                <a:solidFill>
                  <a:schemeClr val="tx1"/>
                </a:solidFill>
                <a:latin typeface="+mn-lt"/>
                <a:ea typeface="+mn-ea"/>
                <a:cs typeface="+mn-cs"/>
              </a:rPr>
              <a:t>The stepfamily occurs when either or both spouses have been married before and have one or more children from the previous marriage. Relationships in stepfamilies can be rewarding and challenging. When families have been combined, it may bring financial tensions to the family. Space, time, and energy resources must be allocated with thought and consideration. Each family has to be dedicated and positive in making the new family system work. </a:t>
            </a:r>
          </a:p>
          <a:p>
            <a:r>
              <a:rPr lang="en-US" sz="1200" b="0" i="0" u="none" strike="noStrike" kern="1200" baseline="0" dirty="0">
                <a:solidFill>
                  <a:schemeClr val="tx1"/>
                </a:solidFill>
                <a:latin typeface="+mn-lt"/>
                <a:ea typeface="+mn-ea"/>
                <a:cs typeface="+mn-cs"/>
              </a:rPr>
              <a:t>The extended kinship family occurs when several generations of a family live together. It can be a mixture of grandparents, parents, children, aunts, uncles, and cousins in the same household. In many foreign countries, extended kinship families are very common. There are advantages of this type of family, including interaction between family members of all age groups. This can be an opportunity to educate and appreciate each other. Sometimes aging parents are the focus of this type of family. Middle-age has taken on a new image in recent years, partly due to finances. Some sociologists have labeled today’s middle-aged couples as the “sandwich generation.” The couple is often “sandwiched” between caring for their own children and their aging parents. </a:t>
            </a:r>
          </a:p>
          <a:p>
            <a:r>
              <a:rPr lang="en-US" sz="1200" b="0" i="0" u="none" strike="noStrike" kern="1200" baseline="0" dirty="0">
                <a:solidFill>
                  <a:schemeClr val="tx1"/>
                </a:solidFill>
                <a:latin typeface="+mn-lt"/>
                <a:ea typeface="+mn-ea"/>
                <a:cs typeface="+mn-cs"/>
              </a:rPr>
              <a:t>Foster parents try to make their home loving, caring, and inviting to foster children. They are reimbursed only for the child’s expenses. The challenges lie in the type of child that may be in their homes. Some children are often abused, neglected, angry, frightened, and resentful of their situation. Adjustments must be made for both parties involved. </a:t>
            </a:r>
          </a:p>
          <a:p>
            <a:r>
              <a:rPr lang="en-US" sz="1200" b="0" i="0" u="none" strike="noStrike" kern="1200" baseline="0" dirty="0">
                <a:solidFill>
                  <a:schemeClr val="tx1"/>
                </a:solidFill>
                <a:latin typeface="+mn-lt"/>
                <a:ea typeface="+mn-ea"/>
                <a:cs typeface="+mn-cs"/>
              </a:rPr>
              <a:t>The adoptive family chooses to adopt and raise a child. The child is legally theirs, and adoption can be just as fulfilling as having a biological child. Most couples prefer to adopt a newborn; however, children of all ages can be adopted. </a:t>
            </a:r>
          </a:p>
          <a:p>
            <a:r>
              <a:rPr lang="en-US" sz="1200" b="0" i="0" u="none" strike="noStrike" kern="1200" baseline="0" dirty="0">
                <a:solidFill>
                  <a:schemeClr val="tx1"/>
                </a:solidFill>
                <a:latin typeface="+mn-lt"/>
                <a:ea typeface="+mn-ea"/>
                <a:cs typeface="+mn-cs"/>
              </a:rPr>
              <a:t>How would you compare a stepfamily and extended kinship family? </a:t>
            </a:r>
          </a:p>
          <a:p>
            <a:r>
              <a:rPr lang="en-US" sz="1200" b="0" i="0" u="none" strike="noStrike" kern="1200" baseline="0" dirty="0">
                <a:solidFill>
                  <a:schemeClr val="tx1"/>
                </a:solidFill>
                <a:latin typeface="+mn-lt"/>
                <a:ea typeface="+mn-ea"/>
                <a:cs typeface="+mn-cs"/>
              </a:rPr>
              <a:t>Can you identify the type of family you are currently living in?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766274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•Parents need to pay attention to what their children are doing with modern technology. They need to put the home computer in a central location in the home where use can be monitored. </a:t>
            </a:r>
          </a:p>
          <a:p>
            <a:r>
              <a:rPr lang="en-US" sz="1200" b="0" i="0" u="none" strike="noStrike" kern="1200" baseline="0" dirty="0">
                <a:solidFill>
                  <a:schemeClr val="tx1"/>
                </a:solidFill>
                <a:latin typeface="+mn-lt"/>
                <a:ea typeface="+mn-ea"/>
                <a:cs typeface="+mn-cs"/>
              </a:rPr>
              <a:t>•Children should be warned to not give out any personal information online </a:t>
            </a:r>
          </a:p>
          <a:p>
            <a:r>
              <a:rPr lang="en-US" sz="1200" b="0" i="0" u="none" strike="noStrike" kern="1200" baseline="0" dirty="0">
                <a:solidFill>
                  <a:schemeClr val="tx1"/>
                </a:solidFill>
                <a:latin typeface="+mn-lt"/>
                <a:ea typeface="+mn-ea"/>
                <a:cs typeface="+mn-cs"/>
              </a:rPr>
              <a:t>•Children should be warned about chatting online with strangers </a:t>
            </a:r>
          </a:p>
          <a:p>
            <a:r>
              <a:rPr lang="en-US" sz="1200" b="0" i="0" u="none" strike="noStrike" kern="1200" baseline="0" dirty="0">
                <a:solidFill>
                  <a:schemeClr val="tx1"/>
                </a:solidFill>
                <a:latin typeface="+mn-lt"/>
                <a:ea typeface="+mn-ea"/>
                <a:cs typeface="+mn-cs"/>
              </a:rPr>
              <a:t>For younger tweens, parental control—including filtering and monitoring tools–can be effective. However, many middle school children have the technical know-how to find a way to get around them. If children aren’t already using the Internet for their homework, this is when they’re likely to start. It’s also when they can discover resources for hobbies and other interests. Many tweens are adept at finding information online. That’s often helpful to the rest of the family, but they still need adult guidance to help them understand which sources are trustworthy.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879232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Share with Care What you post online could have an impact on people in the real world. To learn more about how your online actions can have real-world consequences visit: http://youtu.be/m_JB9mA_O3c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1785271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Stand Up to Cyberbullying You can help stop cyberbullies by standing up for yourself or someone else. To learn more about cyberbullying visit: http://onguardonline.gov/articles/0028-cyberbullying http://youtu.be/lN2fuKPDzHA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2115448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will see that although there are many benefits to the all the technology available to us, it has also caused hindrances and hardships to families. </a:t>
            </a:r>
          </a:p>
          <a:p>
            <a:r>
              <a:rPr lang="en-US" sz="1200" b="0" i="0" u="none" strike="noStrike" kern="1200" baseline="0" dirty="0">
                <a:solidFill>
                  <a:schemeClr val="tx1"/>
                </a:solidFill>
                <a:latin typeface="+mn-lt"/>
                <a:ea typeface="+mn-ea"/>
                <a:cs typeface="+mn-cs"/>
              </a:rPr>
              <a:t>Although we have many advances in technology to help with everyday life, it has become a barrier between family members and friends. We do not communicate nor spend time with each other as we once did. People do not have to verbally communicate anymore because we have "gadgets" that do it for us. This has had an effect on the way we interact with others and has affected quality time with family and friends. </a:t>
            </a:r>
          </a:p>
          <a:p>
            <a:r>
              <a:rPr lang="en-US" sz="1200" b="0" i="0" u="none" strike="noStrike" kern="1200" baseline="0" dirty="0">
                <a:solidFill>
                  <a:schemeClr val="tx1"/>
                </a:solidFill>
                <a:latin typeface="+mn-lt"/>
                <a:ea typeface="+mn-ea"/>
                <a:cs typeface="+mn-cs"/>
              </a:rPr>
              <a:t>Family life –togetherness and communication are threatened. </a:t>
            </a:r>
          </a:p>
          <a:p>
            <a:r>
              <a:rPr lang="en-US" sz="1200" b="0" i="0" u="none" strike="noStrike" kern="1200" baseline="0" dirty="0">
                <a:solidFill>
                  <a:schemeClr val="tx1"/>
                </a:solidFill>
                <a:latin typeface="+mn-lt"/>
                <a:ea typeface="+mn-ea"/>
                <a:cs typeface="+mn-cs"/>
              </a:rPr>
              <a:t>Cars –adults and teens go off in different directions (spend less time together). </a:t>
            </a:r>
          </a:p>
          <a:p>
            <a:r>
              <a:rPr lang="en-US" sz="1200" b="0" i="0" u="none" strike="noStrike" kern="1200" baseline="0" dirty="0">
                <a:solidFill>
                  <a:schemeClr val="tx1"/>
                </a:solidFill>
                <a:latin typeface="+mn-lt"/>
                <a:ea typeface="+mn-ea"/>
                <a:cs typeface="+mn-cs"/>
              </a:rPr>
              <a:t>We will see that it is important to monitor technological advances in our families and have a plan for effective management of technology. </a:t>
            </a:r>
          </a:p>
          <a:p>
            <a:r>
              <a:rPr lang="en-US" sz="1200" b="0" i="0" u="none" strike="noStrike" kern="1200" baseline="0" dirty="0">
                <a:solidFill>
                  <a:schemeClr val="tx1"/>
                </a:solidFill>
                <a:latin typeface="+mn-lt"/>
                <a:ea typeface="+mn-ea"/>
                <a:cs typeface="+mn-cs"/>
              </a:rPr>
              <a:t>Do you text and drive? Is this effective management of technology? Have you had an accident due to texting and driving?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1298370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Texting and Driving Accidents </a:t>
            </a:r>
          </a:p>
          <a:p>
            <a:r>
              <a:rPr lang="en-US" sz="1200" b="0" i="0" u="none" strike="noStrike" kern="1200" baseline="0" dirty="0">
                <a:solidFill>
                  <a:schemeClr val="tx1"/>
                </a:solidFill>
                <a:latin typeface="+mn-lt"/>
                <a:ea typeface="+mn-ea"/>
                <a:cs typeface="+mn-cs"/>
              </a:rPr>
              <a:t>Consequences of texting and driving. Please don't text and drive! </a:t>
            </a:r>
          </a:p>
          <a:p>
            <a:r>
              <a:rPr lang="en-US" sz="1200" b="0" i="0" u="none" strike="noStrike" kern="1200" baseline="0" dirty="0">
                <a:solidFill>
                  <a:schemeClr val="tx1"/>
                </a:solidFill>
                <a:latin typeface="+mn-lt"/>
                <a:ea typeface="+mn-ea"/>
                <a:cs typeface="+mn-cs"/>
              </a:rPr>
              <a:t>http://youtu.be/WGg9YOpGuwc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1519711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Although technology was meant to help with time management, what people have in effect done to themselves is added more to their schedules and lifestyles. They had the mindset that they were incorporating time saving tools into their daily routine and lives. Instead of taking advantage of the extra time saved by resting and spending family time, more things were squeezed in. This in turn has caused added stress into the lives of people. </a:t>
            </a:r>
          </a:p>
          <a:p>
            <a:r>
              <a:rPr lang="en-US" sz="1200" b="0" i="0" u="none" strike="noStrike" kern="1200" baseline="0" dirty="0">
                <a:solidFill>
                  <a:schemeClr val="tx1"/>
                </a:solidFill>
                <a:latin typeface="+mn-lt"/>
                <a:ea typeface="+mn-ea"/>
                <a:cs typeface="+mn-cs"/>
              </a:rPr>
              <a:t>We now have to make an effort to add physical activity into our lifestyles.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36</a:t>
            </a:fld>
            <a:endParaRPr lang="en-US"/>
          </a:p>
        </p:txBody>
      </p:sp>
    </p:spTree>
    <p:extLst>
      <p:ext uri="{BB962C8B-B14F-4D97-AF65-F5344CB8AC3E}">
        <p14:creationId xmlns:p14="http://schemas.microsoft.com/office/powerpoint/2010/main" val="3458424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Some of the effects of technological advances on families throughout the family life cycle include potential benefits of genetically engineered food: </a:t>
            </a:r>
          </a:p>
          <a:p>
            <a:r>
              <a:rPr lang="en-US" sz="1200" b="0" i="0" u="none" strike="noStrike" kern="1200" baseline="0" dirty="0">
                <a:solidFill>
                  <a:schemeClr val="tx1"/>
                </a:solidFill>
                <a:latin typeface="+mn-lt"/>
                <a:ea typeface="+mn-ea"/>
                <a:cs typeface="+mn-cs"/>
              </a:rPr>
              <a:t>•More nutritious food </a:t>
            </a:r>
          </a:p>
          <a:p>
            <a:r>
              <a:rPr lang="en-US" sz="1200" b="0" i="0" u="none" strike="noStrike" kern="1200" baseline="0" dirty="0">
                <a:solidFill>
                  <a:schemeClr val="tx1"/>
                </a:solidFill>
                <a:latin typeface="+mn-lt"/>
                <a:ea typeface="+mn-ea"/>
                <a:cs typeface="+mn-cs"/>
              </a:rPr>
              <a:t>•Tastier food </a:t>
            </a:r>
          </a:p>
          <a:p>
            <a:r>
              <a:rPr lang="en-US" sz="1200" b="0" i="0" u="none" strike="noStrike" kern="1200" baseline="0" dirty="0">
                <a:solidFill>
                  <a:schemeClr val="tx1"/>
                </a:solidFill>
                <a:latin typeface="+mn-lt"/>
                <a:ea typeface="+mn-ea"/>
                <a:cs typeface="+mn-cs"/>
              </a:rPr>
              <a:t>•Disease-and drought-resistant plants that require fewer environmental resources (water, fertilizer, etc.) </a:t>
            </a:r>
          </a:p>
          <a:p>
            <a:r>
              <a:rPr lang="en-US" sz="1200" b="0" i="0" u="none" strike="noStrike" kern="1200" baseline="0" dirty="0">
                <a:solidFill>
                  <a:schemeClr val="tx1"/>
                </a:solidFill>
                <a:latin typeface="+mn-lt"/>
                <a:ea typeface="+mn-ea"/>
                <a:cs typeface="+mn-cs"/>
              </a:rPr>
              <a:t>•Decreased use of pesticides </a:t>
            </a:r>
          </a:p>
          <a:p>
            <a:r>
              <a:rPr lang="en-US" sz="1200" b="0" i="0" u="none" strike="noStrike" kern="1200" baseline="0" dirty="0">
                <a:solidFill>
                  <a:schemeClr val="tx1"/>
                </a:solidFill>
                <a:latin typeface="+mn-lt"/>
                <a:ea typeface="+mn-ea"/>
                <a:cs typeface="+mn-cs"/>
              </a:rPr>
              <a:t>•Increased supply of food with reduced cost and longer shelf life </a:t>
            </a:r>
          </a:p>
          <a:p>
            <a:r>
              <a:rPr lang="en-US" sz="1200" b="0" i="0" u="none" strike="noStrike" kern="1200" baseline="0" dirty="0">
                <a:solidFill>
                  <a:schemeClr val="tx1"/>
                </a:solidFill>
                <a:latin typeface="+mn-lt"/>
                <a:ea typeface="+mn-ea"/>
                <a:cs typeface="+mn-cs"/>
              </a:rPr>
              <a:t>•Faster growing plants and animals </a:t>
            </a:r>
          </a:p>
          <a:p>
            <a:r>
              <a:rPr lang="en-US" sz="1200" b="0" i="0" u="none" strike="noStrike" kern="1200" baseline="0" dirty="0">
                <a:solidFill>
                  <a:schemeClr val="tx1"/>
                </a:solidFill>
                <a:latin typeface="+mn-lt"/>
                <a:ea typeface="+mn-ea"/>
                <a:cs typeface="+mn-cs"/>
              </a:rPr>
              <a:t>•Food with more desirable traits, such as potatoes that absorb less fat when fried </a:t>
            </a:r>
          </a:p>
          <a:p>
            <a:r>
              <a:rPr lang="en-US" sz="1200" b="0" i="0" u="none" strike="noStrike" kern="1200" baseline="0" dirty="0">
                <a:solidFill>
                  <a:schemeClr val="tx1"/>
                </a:solidFill>
                <a:latin typeface="+mn-lt"/>
                <a:ea typeface="+mn-ea"/>
                <a:cs typeface="+mn-cs"/>
              </a:rPr>
              <a:t>•Medicinal foods that could be used as vaccines or other medications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Potential risks include: </a:t>
            </a:r>
          </a:p>
          <a:p>
            <a:r>
              <a:rPr lang="en-US" sz="1200" b="0" i="0" u="none" strike="noStrike" kern="1200" baseline="0" dirty="0">
                <a:solidFill>
                  <a:schemeClr val="tx1"/>
                </a:solidFill>
                <a:latin typeface="+mn-lt"/>
                <a:ea typeface="+mn-ea"/>
                <a:cs typeface="+mn-cs"/>
              </a:rPr>
              <a:t>•Modified plants or animals may have genetic changes that are unexpected and harmful. </a:t>
            </a:r>
          </a:p>
          <a:p>
            <a:r>
              <a:rPr lang="en-US" sz="1200" b="0" i="0" u="none" strike="noStrike" kern="1200" baseline="0" dirty="0">
                <a:solidFill>
                  <a:schemeClr val="tx1"/>
                </a:solidFill>
                <a:latin typeface="+mn-lt"/>
                <a:ea typeface="+mn-ea"/>
                <a:cs typeface="+mn-cs"/>
              </a:rPr>
              <a:t>•Modified organisms may interbreed with natural organisms and out-compete them, leading to extinction of the original organism or to other unpredictable environmental effects. </a:t>
            </a:r>
          </a:p>
          <a:p>
            <a:r>
              <a:rPr lang="en-US" sz="1200" b="0" i="0" u="none" strike="noStrike" kern="1200" baseline="0" dirty="0">
                <a:solidFill>
                  <a:schemeClr val="tx1"/>
                </a:solidFill>
                <a:latin typeface="+mn-lt"/>
                <a:ea typeface="+mn-ea"/>
                <a:cs typeface="+mn-cs"/>
              </a:rPr>
              <a:t>•Plants may be less resistant to some pests and more susceptible to others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Tomatoes, potatoes, squash, corn, and soybeans have been genetically altered through biotechnology. Many more foods have engineered ingredients and more are being developed. Check with the Food and Drug Administration (FDA) for more information. </a:t>
            </a:r>
          </a:p>
          <a:p>
            <a:r>
              <a:rPr lang="en-US" sz="1200" b="0" i="0" u="none" strike="noStrike" kern="1200" baseline="0" dirty="0">
                <a:solidFill>
                  <a:schemeClr val="tx1"/>
                </a:solidFill>
                <a:latin typeface="+mn-lt"/>
                <a:ea typeface="+mn-ea"/>
                <a:cs typeface="+mn-cs"/>
              </a:rPr>
              <a:t>Genetically engineered foods are generally regarded as safe. There has been no adequate testing, however, to ensure complete safety. There are no reports of illness or injury due to genetically engineered foods. Each new genetically engineered food will have to be judged individually.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37</a:t>
            </a:fld>
            <a:endParaRPr lang="en-US"/>
          </a:p>
        </p:txBody>
      </p:sp>
    </p:spTree>
    <p:extLst>
      <p:ext uri="{BB962C8B-B14F-4D97-AF65-F5344CB8AC3E}">
        <p14:creationId xmlns:p14="http://schemas.microsoft.com/office/powerpoint/2010/main" val="1626463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Technology is fast paced and expensive. Just as soon as equipment is purchased you will see that a newer, faster, and better system is out. Parents have to tell their children that they can’t purchase every new piece of technology that is available.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38</a:t>
            </a:fld>
            <a:endParaRPr lang="en-US"/>
          </a:p>
        </p:txBody>
      </p:sp>
    </p:spTree>
    <p:extLst>
      <p:ext uri="{BB962C8B-B14F-4D97-AF65-F5344CB8AC3E}">
        <p14:creationId xmlns:p14="http://schemas.microsoft.com/office/powerpoint/2010/main" val="1726100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Everyone still has to manage their financial accounts. Now with the quick and easily accessible ATM’s, credit cards, and credit lines, some people tend to get in trouble with their finances. It’s better to have a budget set and plan for any extra purchases. </a:t>
            </a:r>
          </a:p>
          <a:p>
            <a:r>
              <a:rPr lang="en-US" sz="1200" b="0" i="0" u="none" strike="noStrike" kern="1200" baseline="0" dirty="0">
                <a:solidFill>
                  <a:schemeClr val="tx1"/>
                </a:solidFill>
                <a:latin typeface="+mn-lt"/>
                <a:ea typeface="+mn-ea"/>
                <a:cs typeface="+mn-cs"/>
              </a:rPr>
              <a:t>What are the advantages and disadvantages of online banking? </a:t>
            </a:r>
          </a:p>
          <a:p>
            <a:r>
              <a:rPr lang="en-US" sz="1200" b="0" i="0" u="none" strike="noStrike" kern="1200" baseline="0" dirty="0">
                <a:solidFill>
                  <a:schemeClr val="tx1"/>
                </a:solidFill>
                <a:latin typeface="+mn-lt"/>
                <a:ea typeface="+mn-ea"/>
                <a:cs typeface="+mn-cs"/>
              </a:rPr>
              <a:t>Do you bank online? </a:t>
            </a:r>
          </a:p>
          <a:p>
            <a:r>
              <a:rPr lang="en-US" sz="1200" b="0" i="0" u="none" strike="noStrike" kern="1200" baseline="0" dirty="0">
                <a:solidFill>
                  <a:schemeClr val="tx1"/>
                </a:solidFill>
                <a:latin typeface="+mn-lt"/>
                <a:ea typeface="+mn-ea"/>
                <a:cs typeface="+mn-cs"/>
              </a:rPr>
              <a:t>Do you use your phone to check your balances and expenditures? </a:t>
            </a:r>
          </a:p>
          <a:p>
            <a:r>
              <a:rPr lang="en-US" sz="1200" b="0" i="0" u="none" strike="noStrike" kern="1200" baseline="0" dirty="0">
                <a:solidFill>
                  <a:schemeClr val="tx1"/>
                </a:solidFill>
                <a:latin typeface="+mn-lt"/>
                <a:ea typeface="+mn-ea"/>
                <a:cs typeface="+mn-cs"/>
              </a:rPr>
              <a:t>Is this a safe way to bank? </a:t>
            </a:r>
          </a:p>
          <a:p>
            <a:r>
              <a:rPr lang="en-US" sz="1200" b="0" i="0" u="none" strike="noStrike" kern="1200" baseline="0" dirty="0">
                <a:solidFill>
                  <a:schemeClr val="tx1"/>
                </a:solidFill>
                <a:latin typeface="+mn-lt"/>
                <a:ea typeface="+mn-ea"/>
                <a:cs typeface="+mn-cs"/>
              </a:rPr>
              <a:t>Do you scan your checks to deposit them into your checking or savings account?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39</a:t>
            </a:fld>
            <a:endParaRPr lang="en-US"/>
          </a:p>
        </p:txBody>
      </p:sp>
    </p:spTree>
    <p:extLst>
      <p:ext uri="{BB962C8B-B14F-4D97-AF65-F5344CB8AC3E}">
        <p14:creationId xmlns:p14="http://schemas.microsoft.com/office/powerpoint/2010/main" val="1372760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has technology helped the environment? </a:t>
            </a:r>
          </a:p>
          <a:p>
            <a:r>
              <a:rPr lang="en-US" sz="1200" b="0" i="0" u="none" strike="noStrike" kern="1200" baseline="0" dirty="0">
                <a:solidFill>
                  <a:schemeClr val="tx1"/>
                </a:solidFill>
                <a:latin typeface="+mn-lt"/>
                <a:ea typeface="+mn-ea"/>
                <a:cs typeface="+mn-cs"/>
              </a:rPr>
              <a:t>How has technology had a negative impact on the environment? </a:t>
            </a:r>
          </a:p>
          <a:p>
            <a:r>
              <a:rPr lang="en-US" sz="1200" b="0" i="0" u="none" strike="noStrike" kern="1200" baseline="0" dirty="0">
                <a:solidFill>
                  <a:schemeClr val="tx1"/>
                </a:solidFill>
                <a:latin typeface="+mn-lt"/>
                <a:ea typeface="+mn-ea"/>
                <a:cs typeface="+mn-cs"/>
              </a:rPr>
              <a:t>What impact do these two factors have on the family life cycle? </a:t>
            </a:r>
          </a:p>
          <a:p>
            <a:r>
              <a:rPr lang="en-US" sz="1200" b="0" i="0" u="none" strike="noStrike" kern="1200" baseline="0" dirty="0">
                <a:solidFill>
                  <a:schemeClr val="tx1"/>
                </a:solidFill>
                <a:latin typeface="+mn-lt"/>
                <a:ea typeface="+mn-ea"/>
                <a:cs typeface="+mn-cs"/>
              </a:rPr>
              <a:t>Why is it important to go paperless with bills and bank statements?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40</a:t>
            </a:fld>
            <a:endParaRPr lang="en-US"/>
          </a:p>
        </p:txBody>
      </p:sp>
    </p:spTree>
    <p:extLst>
      <p:ext uri="{BB962C8B-B14F-4D97-AF65-F5344CB8AC3E}">
        <p14:creationId xmlns:p14="http://schemas.microsoft.com/office/powerpoint/2010/main" val="316923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Have students name each of these technology devices. Ask them how this is a benefit to the family and how it is a drawback. Which is it more? Would you suggest buying it? </a:t>
            </a:r>
          </a:p>
          <a:p>
            <a:r>
              <a:rPr lang="en-US" sz="1200" b="0" i="0" u="none" strike="noStrike" kern="1200" baseline="0" dirty="0">
                <a:solidFill>
                  <a:schemeClr val="tx1"/>
                </a:solidFill>
                <a:latin typeface="+mn-lt"/>
                <a:ea typeface="+mn-ea"/>
                <a:cs typeface="+mn-cs"/>
              </a:rPr>
              <a:t>Items listed: </a:t>
            </a:r>
          </a:p>
          <a:p>
            <a:r>
              <a:rPr lang="en-US" sz="1200" b="0" i="0" u="none" strike="noStrike" kern="1200" baseline="0" dirty="0">
                <a:solidFill>
                  <a:schemeClr val="tx1"/>
                </a:solidFill>
                <a:latin typeface="+mn-lt"/>
                <a:ea typeface="+mn-ea"/>
                <a:cs typeface="+mn-cs"/>
              </a:rPr>
              <a:t>Top left to right…cell phone, flat screen T.V., and laptop. </a:t>
            </a:r>
          </a:p>
          <a:p>
            <a:r>
              <a:rPr lang="en-US" sz="1200" b="0" i="0" u="none" strike="noStrike" kern="1200" baseline="0" dirty="0">
                <a:solidFill>
                  <a:schemeClr val="tx1"/>
                </a:solidFill>
                <a:latin typeface="+mn-lt"/>
                <a:ea typeface="+mn-ea"/>
                <a:cs typeface="+mn-cs"/>
              </a:rPr>
              <a:t>Bottom row: electric smart car, microwave oven, and ATM machine.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488434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use of electronic products has grown substantially over the past two decades, changing the way and the speed in which we communicate and how we get information and entertainment. According to the Consumer Electronics Association (CEA), Americans now own approximately 24 electronic products per household. </a:t>
            </a:r>
          </a:p>
          <a:p>
            <a:r>
              <a:rPr lang="en-US" sz="1200" b="0" i="0" u="none" strike="noStrike" kern="1200" baseline="0" dirty="0">
                <a:solidFill>
                  <a:schemeClr val="tx1"/>
                </a:solidFill>
                <a:latin typeface="+mn-lt"/>
                <a:ea typeface="+mn-ea"/>
                <a:cs typeface="+mn-cs"/>
              </a:rPr>
              <a:t>Electronic waste, e-waste, e-scrap, or waste electrical and electronic equipment (WEEE) describes discarded electrical or electronic devices. There is a lack of consensus as to whether the term should apply to resale, reuse, and refurbishing industries, or only to a product that cannot be used for its intended purpose. Informal processing of electronic waste in developing countries may cause serious health and pollution problems, though these countries are also most likely to reuse and repair electronics. </a:t>
            </a:r>
          </a:p>
          <a:p>
            <a:r>
              <a:rPr lang="en-US" sz="1200" b="0" i="0" u="none" strike="noStrike" kern="1200" baseline="0" dirty="0">
                <a:solidFill>
                  <a:schemeClr val="tx1"/>
                </a:solidFill>
                <a:latin typeface="+mn-lt"/>
                <a:ea typeface="+mn-ea"/>
                <a:cs typeface="+mn-cs"/>
              </a:rPr>
              <a:t>All electronic scrap components, such as CRTs, may contain contaminants such as lead, cadmium, beryllium, or brominated flame retardants. Even in developed countries, recycling and disposal of e-waste may involve significant risk to workers and communities and great care must be taken to avoid unsafe exposure in recycling operations and leaching of material such as heavy metals from landfills and incinerator ashes. Scrap industry and USA EPA officials agree that materials should be managed with caution. </a:t>
            </a:r>
          </a:p>
          <a:p>
            <a:r>
              <a:rPr lang="en-US" sz="1200" b="0" i="0" u="none" strike="noStrike" kern="1200" baseline="0" dirty="0">
                <a:solidFill>
                  <a:schemeClr val="tx1"/>
                </a:solidFill>
                <a:latin typeface="+mn-lt"/>
                <a:ea typeface="+mn-ea"/>
                <a:cs typeface="+mn-cs"/>
              </a:rPr>
              <a:t>Donating used electronics for reuse extends the lives of valuable products. Recycling electronics prevents valuable materials from going into the waste stream. Consumers now have many options to recycle or donate for reuse their used electronics. Many computer, TV, and cell phone manufacturers, as well as electronics retailers offer some kind of take back program or sponsor recycling events. About half of the states currently have laws on disposal and recycling of electronics and several other states are considering passing similar laws. </a:t>
            </a:r>
          </a:p>
          <a:p>
            <a:r>
              <a:rPr lang="en-US" sz="1200" b="0" i="0" u="none" strike="noStrike" kern="1200" baseline="0" dirty="0">
                <a:solidFill>
                  <a:schemeClr val="tx1"/>
                </a:solidFill>
                <a:latin typeface="+mn-lt"/>
                <a:ea typeface="+mn-ea"/>
                <a:cs typeface="+mn-cs"/>
              </a:rPr>
              <a:t>Unfortunately not every electronic recycler follows environmentally sound recycling practices; however, responsible electronics recyclers and </a:t>
            </a:r>
            <a:r>
              <a:rPr lang="en-US" sz="1200" b="0" i="0" u="none" strike="noStrike" kern="1200" baseline="0" dirty="0" err="1">
                <a:solidFill>
                  <a:schemeClr val="tx1"/>
                </a:solidFill>
                <a:latin typeface="+mn-lt"/>
                <a:ea typeface="+mn-ea"/>
                <a:cs typeface="+mn-cs"/>
              </a:rPr>
              <a:t>refurbishers</a:t>
            </a:r>
            <a:r>
              <a:rPr lang="en-US" sz="1200" b="0" i="0" u="none" strike="noStrike" kern="1200" baseline="0" dirty="0">
                <a:solidFill>
                  <a:schemeClr val="tx1"/>
                </a:solidFill>
                <a:latin typeface="+mn-lt"/>
                <a:ea typeface="+mn-ea"/>
                <a:cs typeface="+mn-cs"/>
              </a:rPr>
              <a:t> can now become certified by demonstrating to an accredited, independent third party that they meet available standards on responsible recycling practices. EPA encourages all electronics recyclers to become certified and all customers to choose certified recyclers. </a:t>
            </a:r>
          </a:p>
          <a:p>
            <a:r>
              <a:rPr lang="en-US" sz="1200" b="0" i="0" u="none" strike="noStrike" kern="1200" baseline="0" dirty="0">
                <a:solidFill>
                  <a:schemeClr val="tx1"/>
                </a:solidFill>
                <a:latin typeface="+mn-lt"/>
                <a:ea typeface="+mn-ea"/>
                <a:cs typeface="+mn-cs"/>
              </a:rPr>
              <a:t>How should we dispose phone batteries? </a:t>
            </a:r>
          </a:p>
          <a:p>
            <a:r>
              <a:rPr lang="en-US" sz="1200" b="0" i="0" u="none" strike="noStrike" kern="1200" baseline="0" dirty="0">
                <a:solidFill>
                  <a:schemeClr val="tx1"/>
                </a:solidFill>
                <a:latin typeface="+mn-lt"/>
                <a:ea typeface="+mn-ea"/>
                <a:cs typeface="+mn-cs"/>
              </a:rPr>
              <a:t>Electronics Donation and Recycling </a:t>
            </a:r>
          </a:p>
          <a:p>
            <a:r>
              <a:rPr lang="en-US" sz="1200" b="0" i="0" u="none" strike="noStrike" kern="1200" baseline="0" dirty="0">
                <a:solidFill>
                  <a:schemeClr val="tx1"/>
                </a:solidFill>
                <a:latin typeface="+mn-lt"/>
                <a:ea typeface="+mn-ea"/>
                <a:cs typeface="+mn-cs"/>
              </a:rPr>
              <a:t>Electronic products are made from valuable resources and materials, including metals, plastics, and glass; all of which require energy to mine and manufacture. </a:t>
            </a:r>
          </a:p>
          <a:p>
            <a:r>
              <a:rPr lang="en-US" sz="1200" b="0" i="0" u="none" strike="noStrike" kern="1200" baseline="0" dirty="0">
                <a:solidFill>
                  <a:schemeClr val="tx1"/>
                </a:solidFill>
                <a:latin typeface="+mn-lt"/>
                <a:ea typeface="+mn-ea"/>
                <a:cs typeface="+mn-cs"/>
              </a:rPr>
              <a:t>http://www.epa.gov/wastes/conserve/materials/ecycling/donate.htm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41</a:t>
            </a:fld>
            <a:endParaRPr lang="en-US"/>
          </a:p>
        </p:txBody>
      </p:sp>
    </p:spTree>
    <p:extLst>
      <p:ext uri="{BB962C8B-B14F-4D97-AF65-F5344CB8AC3E}">
        <p14:creationId xmlns:p14="http://schemas.microsoft.com/office/powerpoint/2010/main" val="3753248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42</a:t>
            </a:fld>
            <a:endParaRPr lang="en-US"/>
          </a:p>
        </p:txBody>
      </p:sp>
    </p:spTree>
    <p:extLst>
      <p:ext uri="{BB962C8B-B14F-4D97-AF65-F5344CB8AC3E}">
        <p14:creationId xmlns:p14="http://schemas.microsoft.com/office/powerpoint/2010/main" val="151937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43</a:t>
            </a:fld>
            <a:endParaRPr lang="en-US"/>
          </a:p>
        </p:txBody>
      </p:sp>
    </p:spTree>
    <p:extLst>
      <p:ext uri="{BB962C8B-B14F-4D97-AF65-F5344CB8AC3E}">
        <p14:creationId xmlns:p14="http://schemas.microsoft.com/office/powerpoint/2010/main" val="2934147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44</a:t>
            </a:fld>
            <a:endParaRPr lang="en-US"/>
          </a:p>
        </p:txBody>
      </p:sp>
    </p:spTree>
    <p:extLst>
      <p:ext uri="{BB962C8B-B14F-4D97-AF65-F5344CB8AC3E}">
        <p14:creationId xmlns:p14="http://schemas.microsoft.com/office/powerpoint/2010/main" val="3606219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45</a:t>
            </a:fld>
            <a:endParaRPr lang="en-US"/>
          </a:p>
        </p:txBody>
      </p:sp>
    </p:spTree>
    <p:extLst>
      <p:ext uri="{BB962C8B-B14F-4D97-AF65-F5344CB8AC3E}">
        <p14:creationId xmlns:p14="http://schemas.microsoft.com/office/powerpoint/2010/main" val="3285668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46</a:t>
            </a:fld>
            <a:endParaRPr lang="en-US"/>
          </a:p>
        </p:txBody>
      </p:sp>
    </p:spTree>
    <p:extLst>
      <p:ext uri="{BB962C8B-B14F-4D97-AF65-F5344CB8AC3E}">
        <p14:creationId xmlns:p14="http://schemas.microsoft.com/office/powerpoint/2010/main" val="152807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has technology made your life carefree, stress free and healthier? How?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47628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Name five ways people use technology on a daily basis.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23044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•People are expected to be “computer literate”.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•Personal computers are in most every home.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•Businesses allow for employees to telecommute.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•Computer games and online chat rooms provide recreation.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•Students use Internet for research and writing papers for school. </a:t>
            </a:r>
          </a:p>
          <a:p>
            <a:r>
              <a:rPr lang="en-US" sz="1200" b="0" i="0" u="none" strike="noStrike" kern="1200" baseline="0" dirty="0">
                <a:solidFill>
                  <a:schemeClr val="tx1"/>
                </a:solidFill>
                <a:latin typeface="+mn-lt"/>
                <a:ea typeface="+mn-ea"/>
                <a:cs typeface="+mn-cs"/>
              </a:rPr>
              <a:t>Can you elaborate on the reasons why technology is so beneficial to schools and the learning process today? </a:t>
            </a:r>
          </a:p>
          <a:p>
            <a:r>
              <a:rPr lang="en-US" sz="1200" b="0" i="0" u="none" strike="noStrike" kern="1200" baseline="0" dirty="0">
                <a:solidFill>
                  <a:schemeClr val="tx1"/>
                </a:solidFill>
                <a:latin typeface="+mn-lt"/>
                <a:ea typeface="+mn-ea"/>
                <a:cs typeface="+mn-cs"/>
              </a:rPr>
              <a:t>How is technology related to recreation? </a:t>
            </a:r>
          </a:p>
          <a:p>
            <a:r>
              <a:rPr lang="en-US" sz="1200" b="0" i="0" u="none" strike="noStrike" kern="1200" baseline="0" dirty="0">
                <a:solidFill>
                  <a:schemeClr val="tx1"/>
                </a:solidFill>
                <a:latin typeface="+mn-lt"/>
                <a:ea typeface="+mn-ea"/>
                <a:cs typeface="+mn-cs"/>
              </a:rPr>
              <a:t>Can you identify ways employers use technology at the workplace?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59213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Computers allow for communicating with others, gathering information, and sharing information with others. </a:t>
            </a:r>
          </a:p>
          <a:p>
            <a:r>
              <a:rPr lang="en-US" sz="1200" b="0" i="0" u="none" strike="noStrike" kern="1200" baseline="0" dirty="0">
                <a:solidFill>
                  <a:schemeClr val="tx1"/>
                </a:solidFill>
                <a:latin typeface="+mn-lt"/>
                <a:ea typeface="+mn-ea"/>
                <a:cs typeface="+mn-cs"/>
              </a:rPr>
              <a:t>People can go online to pay bills, e-mail others, fax information, and shop online 24/7. </a:t>
            </a:r>
          </a:p>
          <a:p>
            <a:r>
              <a:rPr lang="en-US" sz="1200" b="0" i="0" u="none" strike="noStrike" kern="1200" baseline="0" dirty="0">
                <a:solidFill>
                  <a:schemeClr val="tx1"/>
                </a:solidFill>
                <a:latin typeface="+mn-lt"/>
                <a:ea typeface="+mn-ea"/>
                <a:cs typeface="+mn-cs"/>
              </a:rPr>
              <a:t>Cell phones allow for 24 hour contact with friends and family. </a:t>
            </a:r>
          </a:p>
          <a:p>
            <a:r>
              <a:rPr lang="en-US" sz="1200" b="0" i="0" u="none" strike="noStrike" kern="1200" baseline="0" dirty="0">
                <a:solidFill>
                  <a:schemeClr val="tx1"/>
                </a:solidFill>
                <a:latin typeface="+mn-lt"/>
                <a:ea typeface="+mn-ea"/>
                <a:cs typeface="+mn-cs"/>
              </a:rPr>
              <a:t>Technology allows us to know what is going on all over the world at the click of a button. </a:t>
            </a:r>
          </a:p>
          <a:p>
            <a:r>
              <a:rPr lang="en-US" sz="1200" b="0" i="0" u="none" strike="noStrike" kern="1200" baseline="0" dirty="0">
                <a:solidFill>
                  <a:schemeClr val="tx1"/>
                </a:solidFill>
                <a:latin typeface="+mn-lt"/>
                <a:ea typeface="+mn-ea"/>
                <a:cs typeface="+mn-cs"/>
              </a:rPr>
              <a:t>What makes a “smart phone” so smart? </a:t>
            </a:r>
          </a:p>
          <a:p>
            <a:r>
              <a:rPr lang="en-US" sz="1200" b="0" i="0" u="none" strike="noStrike" kern="1200" baseline="0" dirty="0">
                <a:solidFill>
                  <a:schemeClr val="tx1"/>
                </a:solidFill>
                <a:latin typeface="+mn-lt"/>
                <a:ea typeface="+mn-ea"/>
                <a:cs typeface="+mn-cs"/>
              </a:rPr>
              <a:t>How would you compare a flip phone to a smart phone? </a:t>
            </a:r>
          </a:p>
          <a:p>
            <a:r>
              <a:rPr lang="en-US" sz="1200" b="0" i="0" u="none" strike="noStrike" kern="1200" baseline="0" dirty="0">
                <a:solidFill>
                  <a:schemeClr val="tx1"/>
                </a:solidFill>
                <a:latin typeface="+mn-lt"/>
                <a:ea typeface="+mn-ea"/>
                <a:cs typeface="+mn-cs"/>
              </a:rPr>
              <a:t>How many of you have shopped online before? What are the benefits? What are the drawbacks? </a:t>
            </a:r>
          </a:p>
          <a:p>
            <a:r>
              <a:rPr lang="en-US" sz="1200" b="0" i="0" u="none" strike="noStrike" kern="1200" baseline="0" dirty="0">
                <a:solidFill>
                  <a:schemeClr val="tx1"/>
                </a:solidFill>
                <a:latin typeface="+mn-lt"/>
                <a:ea typeface="+mn-ea"/>
                <a:cs typeface="+mn-cs"/>
              </a:rPr>
              <a:t>Do you or your parents pay bills online? What are the benefits? What are the drawbacks? </a:t>
            </a:r>
          </a:p>
          <a:p>
            <a:r>
              <a:rPr lang="en-US" sz="1200" b="0" i="0" u="none" strike="noStrike" kern="1200" baseline="0" dirty="0">
                <a:solidFill>
                  <a:schemeClr val="tx1"/>
                </a:solidFill>
                <a:latin typeface="+mn-lt"/>
                <a:ea typeface="+mn-ea"/>
                <a:cs typeface="+mn-cs"/>
              </a:rPr>
              <a:t>What is “Cyber Monday”? What are some incentives offered by merchants to attract people to shop online? Examples: free shipping and handling, coupons, special offers, buy one get one free and shipping directly to the store for customer pick-up. </a:t>
            </a:r>
          </a:p>
          <a:p>
            <a:r>
              <a:rPr lang="en-US" sz="1200" b="0" i="0" u="none" strike="noStrike" kern="1200" baseline="0" dirty="0">
                <a:solidFill>
                  <a:schemeClr val="tx1"/>
                </a:solidFill>
                <a:latin typeface="+mn-lt"/>
                <a:ea typeface="+mn-ea"/>
                <a:cs typeface="+mn-cs"/>
              </a:rPr>
              <a:t>What percentage of people shop online? According to Commerce Times, 85 percent of net surfers shop online. The reasons are the ability to shop during off-hours, saving time, avoiding trips to the store, being able to buy from non-local merchants, better prices, shopping without salesperson pressure and easier comparison shopping. </a:t>
            </a:r>
          </a:p>
          <a:p>
            <a:r>
              <a:rPr lang="en-US" sz="1200" b="0" i="0" u="none" strike="noStrike" kern="1200" baseline="0" dirty="0">
                <a:solidFill>
                  <a:schemeClr val="tx1"/>
                </a:solidFill>
                <a:latin typeface="+mn-lt"/>
                <a:ea typeface="+mn-ea"/>
                <a:cs typeface="+mn-cs"/>
              </a:rPr>
              <a:t>Which group in the family life cycle would benefit greatly with this type of technology? Why?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583531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has technology impacted the entertainment industry, political world, live news updates, and communicating with others?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730014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pewinternet.org/Reports/2013/Social-media-users/The-State-of-Social-Media-Users.asp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regonlive.com/health/index.ssf/2013/02/healthy_heart_2013_high-tech_a.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video.answers.com/information-on-fertility-252526783"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youtu.be/m_JB9mA_O3c"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youtu.be/lN2fuKPDzHA"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youtu.be/WGg9YOpGuwc"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epa.gov/wastes/conserve/materials/ecycling/donate.ht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video.answers.com/information-on-fertility-25252678"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45666" y="1371173"/>
            <a:ext cx="7462935" cy="3413772"/>
          </a:xfrm>
        </p:spPr>
        <p:txBody>
          <a:bodyPr>
            <a:noAutofit/>
          </a:bodyPr>
          <a:lstStyle/>
          <a:p>
            <a:r>
              <a:rPr lang="en-US" dirty="0"/>
              <a:t>The Impact Of Technology  On The Family Life Cycle</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 And Benefits Of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has technology impacted the entertainment  industry, political world, and live news updates and  communicating with others?</a:t>
            </a:r>
          </a:p>
        </p:txBody>
      </p:sp>
      <p:sp>
        <p:nvSpPr>
          <p:cNvPr id="5" name="object 4">
            <a:extLst>
              <a:ext uri="{FF2B5EF4-FFF2-40B4-BE49-F238E27FC236}">
                <a16:creationId xmlns:a16="http://schemas.microsoft.com/office/drawing/2014/main" id="{A98BA8E1-7D8D-4932-9C5B-4313B488E348}"/>
              </a:ext>
            </a:extLst>
          </p:cNvPr>
          <p:cNvSpPr/>
          <p:nvPr/>
        </p:nvSpPr>
        <p:spPr>
          <a:xfrm>
            <a:off x="4187515" y="2951517"/>
            <a:ext cx="3848100" cy="234302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189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 And Benefits Of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Source of information and entertainment</a:t>
            </a:r>
          </a:p>
          <a:p>
            <a:pPr lvl="1"/>
            <a:r>
              <a:rPr lang="en-US" dirty="0"/>
              <a:t>News and current updates</a:t>
            </a:r>
          </a:p>
          <a:p>
            <a:pPr lvl="1"/>
            <a:r>
              <a:rPr lang="en-US" dirty="0"/>
              <a:t>Political analysis</a:t>
            </a:r>
          </a:p>
          <a:p>
            <a:pPr lvl="1"/>
            <a:r>
              <a:rPr lang="en-US" dirty="0"/>
              <a:t>Allows for telecommuting</a:t>
            </a:r>
          </a:p>
          <a:p>
            <a:pPr lvl="1"/>
            <a:r>
              <a:rPr lang="en-US" dirty="0"/>
              <a:t>Communication</a:t>
            </a:r>
          </a:p>
        </p:txBody>
      </p:sp>
      <p:sp>
        <p:nvSpPr>
          <p:cNvPr id="5" name="object 6">
            <a:extLst>
              <a:ext uri="{FF2B5EF4-FFF2-40B4-BE49-F238E27FC236}">
                <a16:creationId xmlns:a16="http://schemas.microsoft.com/office/drawing/2014/main" id="{7DFE9314-D674-46ED-9226-5C8C237DF140}"/>
              </a:ext>
            </a:extLst>
          </p:cNvPr>
          <p:cNvSpPr/>
          <p:nvPr/>
        </p:nvSpPr>
        <p:spPr>
          <a:xfrm>
            <a:off x="7594600" y="3312039"/>
            <a:ext cx="3124200" cy="2082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80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Demographics of Social  Media Users-2013</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spc="-5" dirty="0">
                <a:solidFill>
                  <a:srgbClr val="CC9900"/>
                </a:solidFill>
                <a:uFill>
                  <a:solidFill>
                    <a:srgbClr val="CC9900"/>
                  </a:solidFill>
                </a:uFill>
                <a:cs typeface="Century Gothic"/>
                <a:hlinkClick r:id="rId3"/>
              </a:rPr>
              <a:t>The State </a:t>
            </a:r>
            <a:r>
              <a:rPr lang="en-US" u="heavy" dirty="0">
                <a:solidFill>
                  <a:srgbClr val="CC9900"/>
                </a:solidFill>
                <a:uFill>
                  <a:solidFill>
                    <a:srgbClr val="CC9900"/>
                  </a:solidFill>
                </a:uFill>
                <a:cs typeface="Century Gothic"/>
                <a:hlinkClick r:id="rId3"/>
              </a:rPr>
              <a:t>of </a:t>
            </a:r>
            <a:r>
              <a:rPr lang="en-US" u="heavy" spc="-5" dirty="0">
                <a:solidFill>
                  <a:srgbClr val="CC9900"/>
                </a:solidFill>
                <a:uFill>
                  <a:solidFill>
                    <a:srgbClr val="CC9900"/>
                  </a:solidFill>
                </a:uFill>
                <a:cs typeface="Century Gothic"/>
                <a:hlinkClick r:id="rId3"/>
              </a:rPr>
              <a:t>Social </a:t>
            </a:r>
            <a:r>
              <a:rPr lang="en-US" u="heavy" dirty="0">
                <a:solidFill>
                  <a:srgbClr val="CC9900"/>
                </a:solidFill>
                <a:uFill>
                  <a:solidFill>
                    <a:srgbClr val="CC9900"/>
                  </a:solidFill>
                </a:uFill>
                <a:cs typeface="Century Gothic"/>
                <a:hlinkClick r:id="rId3"/>
              </a:rPr>
              <a:t>Media</a:t>
            </a:r>
            <a:r>
              <a:rPr lang="en-US" u="heavy" spc="-80" dirty="0">
                <a:solidFill>
                  <a:srgbClr val="CC9900"/>
                </a:solidFill>
                <a:uFill>
                  <a:solidFill>
                    <a:srgbClr val="CC9900"/>
                  </a:solidFill>
                </a:uFill>
                <a:cs typeface="Century Gothic"/>
                <a:hlinkClick r:id="rId3"/>
              </a:rPr>
              <a:t> </a:t>
            </a:r>
            <a:r>
              <a:rPr lang="en-US" u="heavy" spc="-10" dirty="0">
                <a:solidFill>
                  <a:srgbClr val="CC9900"/>
                </a:solidFill>
                <a:uFill>
                  <a:solidFill>
                    <a:srgbClr val="CC9900"/>
                  </a:solidFill>
                </a:uFill>
                <a:cs typeface="Century Gothic"/>
                <a:hlinkClick r:id="rId3"/>
              </a:rPr>
              <a:t>Users</a:t>
            </a:r>
            <a:br>
              <a:rPr lang="en-US" u="heavy" spc="-10" dirty="0">
                <a:uFill>
                  <a:solidFill>
                    <a:srgbClr val="CC9900"/>
                  </a:solidFill>
                </a:uFill>
                <a:cs typeface="Century Gothic"/>
              </a:rPr>
            </a:br>
            <a:r>
              <a:rPr lang="en-US" dirty="0">
                <a:cs typeface="Century Gothic"/>
              </a:rPr>
              <a:t>(Click on</a:t>
            </a:r>
            <a:r>
              <a:rPr lang="en-US" spc="-60" dirty="0">
                <a:cs typeface="Century Gothic"/>
              </a:rPr>
              <a:t> </a:t>
            </a:r>
            <a:r>
              <a:rPr lang="en-US" dirty="0">
                <a:cs typeface="Century Gothic"/>
              </a:rPr>
              <a:t>link)</a:t>
            </a:r>
          </a:p>
          <a:p>
            <a:pPr lvl="1"/>
            <a:endParaRPr lang="en-US" dirty="0"/>
          </a:p>
          <a:p>
            <a:endParaRPr lang="en-US" dirty="0"/>
          </a:p>
        </p:txBody>
      </p:sp>
    </p:spTree>
    <p:extLst>
      <p:ext uri="{BB962C8B-B14F-4D97-AF65-F5344CB8AC3E}">
        <p14:creationId xmlns:p14="http://schemas.microsoft.com/office/powerpoint/2010/main" val="124646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Improved</a:t>
            </a:r>
            <a:r>
              <a:rPr lang="en-US" spc="-30" dirty="0"/>
              <a:t> </a:t>
            </a:r>
            <a:r>
              <a:rPr lang="en-US" dirty="0"/>
              <a:t>Communication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Cell phones</a:t>
            </a:r>
          </a:p>
          <a:p>
            <a:pPr lvl="1"/>
            <a:r>
              <a:rPr lang="en-US" dirty="0"/>
              <a:t>Fax machines</a:t>
            </a:r>
          </a:p>
          <a:p>
            <a:pPr lvl="1"/>
            <a:r>
              <a:rPr lang="en-US" dirty="0"/>
              <a:t>E-mail</a:t>
            </a:r>
          </a:p>
          <a:p>
            <a:pPr lvl="1"/>
            <a:r>
              <a:rPr lang="en-US" dirty="0"/>
              <a:t>Internet</a:t>
            </a:r>
          </a:p>
          <a:p>
            <a:pPr lvl="1"/>
            <a:r>
              <a:rPr lang="en-US" dirty="0"/>
              <a:t>Text messages</a:t>
            </a:r>
          </a:p>
          <a:p>
            <a:pPr lvl="1"/>
            <a:r>
              <a:rPr lang="en-US" dirty="0"/>
              <a:t>Blogging</a:t>
            </a:r>
          </a:p>
          <a:p>
            <a:pPr lvl="1"/>
            <a:r>
              <a:rPr lang="en-US" dirty="0"/>
              <a:t>Social networks</a:t>
            </a:r>
          </a:p>
          <a:p>
            <a:pPr lvl="1"/>
            <a:r>
              <a:rPr lang="en-US" dirty="0"/>
              <a:t>Instant messaging</a:t>
            </a:r>
          </a:p>
          <a:p>
            <a:pPr lvl="1"/>
            <a:r>
              <a:rPr lang="en-US" dirty="0"/>
              <a:t>Vehicles with Bluetooth</a:t>
            </a:r>
          </a:p>
        </p:txBody>
      </p:sp>
    </p:spTree>
    <p:extLst>
      <p:ext uri="{BB962C8B-B14F-4D97-AF65-F5344CB8AC3E}">
        <p14:creationId xmlns:p14="http://schemas.microsoft.com/office/powerpoint/2010/main" val="135142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Convenience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Kitchen appliances</a:t>
            </a:r>
          </a:p>
          <a:p>
            <a:pPr lvl="1"/>
            <a:r>
              <a:rPr lang="en-US" dirty="0"/>
              <a:t>Convenience food</a:t>
            </a:r>
          </a:p>
          <a:p>
            <a:pPr lvl="1"/>
            <a:r>
              <a:rPr lang="en-US" dirty="0"/>
              <a:t>Banking Online</a:t>
            </a:r>
          </a:p>
          <a:p>
            <a:pPr lvl="1"/>
            <a:r>
              <a:rPr lang="en-US" dirty="0"/>
              <a:t>24 hour phone availability</a:t>
            </a:r>
          </a:p>
          <a:p>
            <a:pPr lvl="1"/>
            <a:r>
              <a:rPr lang="en-US" dirty="0"/>
              <a:t>24 hour Internet availability</a:t>
            </a:r>
          </a:p>
          <a:p>
            <a:pPr lvl="1"/>
            <a:r>
              <a:rPr lang="en-US" dirty="0"/>
              <a:t>24 hour shopping availability</a:t>
            </a:r>
          </a:p>
        </p:txBody>
      </p:sp>
      <p:sp>
        <p:nvSpPr>
          <p:cNvPr id="4" name="object 6">
            <a:extLst>
              <a:ext uri="{FF2B5EF4-FFF2-40B4-BE49-F238E27FC236}">
                <a16:creationId xmlns:a16="http://schemas.microsoft.com/office/drawing/2014/main" id="{30281481-8BE0-48CE-BF92-C0EEC3958EBE}"/>
              </a:ext>
            </a:extLst>
          </p:cNvPr>
          <p:cNvSpPr/>
          <p:nvPr/>
        </p:nvSpPr>
        <p:spPr>
          <a:xfrm>
            <a:off x="7493000" y="2311425"/>
            <a:ext cx="2834640" cy="188899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6345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Health And Medical Advances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are the benefits of technology in the medical  field?</a:t>
            </a:r>
          </a:p>
        </p:txBody>
      </p:sp>
    </p:spTree>
    <p:extLst>
      <p:ext uri="{BB962C8B-B14F-4D97-AF65-F5344CB8AC3E}">
        <p14:creationId xmlns:p14="http://schemas.microsoft.com/office/powerpoint/2010/main" val="425782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Health </a:t>
            </a:r>
            <a:r>
              <a:rPr lang="en-US" spc="0" dirty="0"/>
              <a:t>And </a:t>
            </a:r>
            <a:r>
              <a:rPr lang="en-US" dirty="0"/>
              <a:t>Medical</a:t>
            </a:r>
            <a:r>
              <a:rPr lang="en-US" spc="-25" dirty="0"/>
              <a:t> </a:t>
            </a:r>
            <a:r>
              <a:rPr lang="en-US" dirty="0"/>
              <a:t>Advances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Pacemakers</a:t>
            </a:r>
          </a:p>
          <a:p>
            <a:pPr lvl="1"/>
            <a:r>
              <a:rPr lang="en-US" dirty="0"/>
              <a:t>Dialysis machines</a:t>
            </a:r>
          </a:p>
          <a:p>
            <a:pPr lvl="1"/>
            <a:r>
              <a:rPr lang="en-US" dirty="0"/>
              <a:t>Organ transplants</a:t>
            </a:r>
          </a:p>
          <a:p>
            <a:pPr lvl="1"/>
            <a:r>
              <a:rPr lang="en-US" dirty="0"/>
              <a:t>Laser surgery</a:t>
            </a:r>
          </a:p>
          <a:p>
            <a:pPr lvl="1"/>
            <a:r>
              <a:rPr lang="en-US" dirty="0"/>
              <a:t>Robotic surgery</a:t>
            </a:r>
          </a:p>
          <a:p>
            <a:pPr lvl="1"/>
            <a:r>
              <a:rPr lang="en-US" dirty="0"/>
              <a:t>Diabetes</a:t>
            </a:r>
          </a:p>
          <a:p>
            <a:pPr lvl="1"/>
            <a:r>
              <a:rPr lang="en-US" dirty="0"/>
              <a:t>Heart patients</a:t>
            </a:r>
          </a:p>
        </p:txBody>
      </p:sp>
    </p:spTree>
    <p:extLst>
      <p:ext uri="{BB962C8B-B14F-4D97-AF65-F5344CB8AC3E}">
        <p14:creationId xmlns:p14="http://schemas.microsoft.com/office/powerpoint/2010/main" val="148874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Health </a:t>
            </a:r>
            <a:r>
              <a:rPr lang="en-US" spc="0" dirty="0"/>
              <a:t>And </a:t>
            </a:r>
            <a:r>
              <a:rPr lang="en-US" dirty="0"/>
              <a:t>Medical</a:t>
            </a:r>
            <a:r>
              <a:rPr lang="en-US" spc="-25" dirty="0"/>
              <a:t> </a:t>
            </a:r>
            <a:r>
              <a:rPr lang="en-US" dirty="0"/>
              <a:t>Advances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Computerized physician order entry</a:t>
            </a:r>
          </a:p>
          <a:p>
            <a:pPr lvl="1"/>
            <a:r>
              <a:rPr lang="en-US" dirty="0"/>
              <a:t>X-Rays</a:t>
            </a:r>
          </a:p>
          <a:p>
            <a:pPr lvl="1"/>
            <a:r>
              <a:rPr lang="en-US" dirty="0"/>
              <a:t>Ultrasounds</a:t>
            </a:r>
          </a:p>
          <a:p>
            <a:pPr lvl="1"/>
            <a:r>
              <a:rPr lang="en-US" dirty="0"/>
              <a:t>Fertility treatments</a:t>
            </a:r>
          </a:p>
          <a:p>
            <a:pPr lvl="1"/>
            <a:r>
              <a:rPr lang="en-US" dirty="0"/>
              <a:t>Prosthetic technologies</a:t>
            </a:r>
          </a:p>
          <a:p>
            <a:pPr lvl="1"/>
            <a:r>
              <a:rPr lang="en-US" dirty="0"/>
              <a:t>Blindness</a:t>
            </a:r>
          </a:p>
        </p:txBody>
      </p:sp>
      <p:sp>
        <p:nvSpPr>
          <p:cNvPr id="4" name="object 6">
            <a:extLst>
              <a:ext uri="{FF2B5EF4-FFF2-40B4-BE49-F238E27FC236}">
                <a16:creationId xmlns:a16="http://schemas.microsoft.com/office/drawing/2014/main" id="{F57A98C8-C6FF-4982-AFD0-1F8AC0DC8B23}"/>
              </a:ext>
            </a:extLst>
          </p:cNvPr>
          <p:cNvSpPr/>
          <p:nvPr/>
        </p:nvSpPr>
        <p:spPr>
          <a:xfrm>
            <a:off x="6817360" y="3049980"/>
            <a:ext cx="3581400" cy="2387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3152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Heart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technological advances have there been in  the cardiovascular field?</a:t>
            </a:r>
          </a:p>
        </p:txBody>
      </p:sp>
    </p:spTree>
    <p:extLst>
      <p:ext uri="{BB962C8B-B14F-4D97-AF65-F5344CB8AC3E}">
        <p14:creationId xmlns:p14="http://schemas.microsoft.com/office/powerpoint/2010/main" val="174291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Heart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State of the art technology</a:t>
            </a:r>
          </a:p>
          <a:p>
            <a:pPr lvl="1"/>
            <a:r>
              <a:rPr lang="en-US" dirty="0"/>
              <a:t>Innovative treatment options</a:t>
            </a:r>
          </a:p>
          <a:p>
            <a:pPr lvl="1"/>
            <a:r>
              <a:rPr lang="en-US" dirty="0"/>
              <a:t>Patient-centered care</a:t>
            </a:r>
          </a:p>
          <a:p>
            <a:pPr lvl="1"/>
            <a:r>
              <a:rPr lang="en-US" dirty="0"/>
              <a:t>Advanced treatments</a:t>
            </a:r>
          </a:p>
          <a:p>
            <a:pPr lvl="1"/>
            <a:r>
              <a:rPr lang="en-US" dirty="0"/>
              <a:t>Emergency capabilities</a:t>
            </a:r>
          </a:p>
          <a:p>
            <a:pPr lvl="1"/>
            <a:r>
              <a:rPr lang="en-US" dirty="0"/>
              <a:t>Heart health screening</a:t>
            </a:r>
          </a:p>
        </p:txBody>
      </p:sp>
      <p:sp>
        <p:nvSpPr>
          <p:cNvPr id="4" name="object 6">
            <a:extLst>
              <a:ext uri="{FF2B5EF4-FFF2-40B4-BE49-F238E27FC236}">
                <a16:creationId xmlns:a16="http://schemas.microsoft.com/office/drawing/2014/main" id="{DA75E979-9A97-4FA6-B512-9CE5A207B162}"/>
              </a:ext>
            </a:extLst>
          </p:cNvPr>
          <p:cNvSpPr/>
          <p:nvPr/>
        </p:nvSpPr>
        <p:spPr>
          <a:xfrm>
            <a:off x="7091680" y="1976120"/>
            <a:ext cx="3556000" cy="2667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6329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Heart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spc="-5" dirty="0">
                <a:uFill>
                  <a:solidFill>
                    <a:srgbClr val="CC9900"/>
                  </a:solidFill>
                </a:uFill>
                <a:cs typeface="Century Gothic"/>
                <a:hlinkClick r:id="rId3"/>
              </a:rPr>
              <a:t>Healthy Heart 2013: </a:t>
            </a:r>
            <a:r>
              <a:rPr lang="en-US" u="heavy" dirty="0">
                <a:uFill>
                  <a:solidFill>
                    <a:srgbClr val="CC9900"/>
                  </a:solidFill>
                </a:uFill>
                <a:cs typeface="Century Gothic"/>
                <a:hlinkClick r:id="rId3"/>
              </a:rPr>
              <a:t>High-tech Advances </a:t>
            </a:r>
            <a:r>
              <a:rPr lang="en-US" u="heavy" spc="-5" dirty="0">
                <a:uFill>
                  <a:solidFill>
                    <a:srgbClr val="CC9900"/>
                  </a:solidFill>
                </a:uFill>
                <a:cs typeface="Century Gothic"/>
                <a:hlinkClick r:id="rId3"/>
              </a:rPr>
              <a:t>Help</a:t>
            </a:r>
            <a:r>
              <a:rPr lang="en-US" u="heavy" spc="-140" dirty="0">
                <a:uFill>
                  <a:solidFill>
                    <a:srgbClr val="CC9900"/>
                  </a:solidFill>
                </a:uFill>
                <a:cs typeface="Century Gothic"/>
                <a:hlinkClick r:id="rId3"/>
              </a:rPr>
              <a:t> </a:t>
            </a:r>
            <a:r>
              <a:rPr lang="en-US" u="heavy" dirty="0">
                <a:uFill>
                  <a:solidFill>
                    <a:srgbClr val="CC9900"/>
                  </a:solidFill>
                </a:uFill>
                <a:cs typeface="Century Gothic"/>
                <a:hlinkClick r:id="rId3"/>
              </a:rPr>
              <a:t>Keep </a:t>
            </a:r>
            <a:r>
              <a:rPr lang="en-US" dirty="0">
                <a:cs typeface="Century Gothic"/>
              </a:rPr>
              <a:t> </a:t>
            </a:r>
            <a:r>
              <a:rPr lang="en-US" u="heavy" dirty="0">
                <a:uFill>
                  <a:solidFill>
                    <a:srgbClr val="CC9900"/>
                  </a:solidFill>
                </a:uFill>
                <a:cs typeface="Century Gothic"/>
                <a:hlinkClick r:id="rId3"/>
              </a:rPr>
              <a:t>Cardiac </a:t>
            </a:r>
            <a:r>
              <a:rPr lang="en-US" u="heavy" spc="-5" dirty="0">
                <a:uFill>
                  <a:solidFill>
                    <a:srgbClr val="CC9900"/>
                  </a:solidFill>
                </a:uFill>
                <a:cs typeface="Century Gothic"/>
                <a:hlinkClick r:id="rId3"/>
              </a:rPr>
              <a:t>Problems Under</a:t>
            </a:r>
            <a:r>
              <a:rPr lang="en-US" u="heavy" spc="-15" dirty="0">
                <a:uFill>
                  <a:solidFill>
                    <a:srgbClr val="CC9900"/>
                  </a:solidFill>
                </a:uFill>
                <a:cs typeface="Century Gothic"/>
                <a:hlinkClick r:id="rId3"/>
              </a:rPr>
              <a:t> </a:t>
            </a:r>
            <a:r>
              <a:rPr lang="en-US" u="heavy" dirty="0">
                <a:uFill>
                  <a:solidFill>
                    <a:srgbClr val="CC9900"/>
                  </a:solidFill>
                </a:uFill>
                <a:cs typeface="Century Gothic"/>
                <a:hlinkClick r:id="rId3"/>
              </a:rPr>
              <a:t>Control</a:t>
            </a:r>
            <a:br>
              <a:rPr lang="en-US" u="heavy" dirty="0">
                <a:uFill>
                  <a:solidFill>
                    <a:srgbClr val="CC9900"/>
                  </a:solidFill>
                </a:uFill>
                <a:cs typeface="Century Gothic"/>
              </a:rPr>
            </a:br>
            <a:r>
              <a:rPr lang="en-US" spc="-5" dirty="0">
                <a:cs typeface="Century Gothic"/>
              </a:rPr>
              <a:t>(click </a:t>
            </a:r>
            <a:r>
              <a:rPr lang="en-US" dirty="0">
                <a:cs typeface="Century Gothic"/>
              </a:rPr>
              <a:t>on</a:t>
            </a:r>
            <a:r>
              <a:rPr lang="en-US" spc="-40" dirty="0">
                <a:cs typeface="Century Gothic"/>
              </a:rPr>
              <a:t> </a:t>
            </a:r>
            <a:r>
              <a:rPr lang="en-US" dirty="0">
                <a:cs typeface="Century Gothic"/>
              </a:rPr>
              <a:t>link)</a:t>
            </a:r>
          </a:p>
          <a:p>
            <a:pPr lvl="1"/>
            <a:endParaRPr lang="en-US" dirty="0"/>
          </a:p>
        </p:txBody>
      </p:sp>
      <p:sp>
        <p:nvSpPr>
          <p:cNvPr id="4" name="object 6">
            <a:extLst>
              <a:ext uri="{FF2B5EF4-FFF2-40B4-BE49-F238E27FC236}">
                <a16:creationId xmlns:a16="http://schemas.microsoft.com/office/drawing/2014/main" id="{DAAA5388-C1EC-4289-A209-48C8AA0F1D4F}"/>
              </a:ext>
            </a:extLst>
          </p:cNvPr>
          <p:cNvSpPr/>
          <p:nvPr/>
        </p:nvSpPr>
        <p:spPr>
          <a:xfrm>
            <a:off x="4892040" y="3002280"/>
            <a:ext cx="1914144" cy="268338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39584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People </a:t>
            </a:r>
            <a:r>
              <a:rPr lang="en-US" dirty="0"/>
              <a:t>With </a:t>
            </a:r>
            <a:r>
              <a:rPr lang="en-US" spc="-5" dirty="0"/>
              <a:t>Special</a:t>
            </a:r>
            <a:r>
              <a:rPr lang="en-US" spc="-35" dirty="0"/>
              <a:t> </a:t>
            </a:r>
            <a:r>
              <a:rPr lang="en-US" spc="-5" dirty="0"/>
              <a:t>Needs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are some technological breakthroughs that empower people with special needs?</a:t>
            </a:r>
          </a:p>
        </p:txBody>
      </p:sp>
      <p:sp>
        <p:nvSpPr>
          <p:cNvPr id="4" name="object 6">
            <a:extLst>
              <a:ext uri="{FF2B5EF4-FFF2-40B4-BE49-F238E27FC236}">
                <a16:creationId xmlns:a16="http://schemas.microsoft.com/office/drawing/2014/main" id="{7D33A4B2-126C-45D8-A3CB-47A2083F09B5}"/>
              </a:ext>
            </a:extLst>
          </p:cNvPr>
          <p:cNvSpPr/>
          <p:nvPr/>
        </p:nvSpPr>
        <p:spPr>
          <a:xfrm>
            <a:off x="5059680" y="3063240"/>
            <a:ext cx="2281047" cy="237434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99701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People </a:t>
            </a:r>
            <a:r>
              <a:rPr lang="en-US" dirty="0"/>
              <a:t>With </a:t>
            </a:r>
            <a:r>
              <a:rPr lang="en-US" spc="-5" dirty="0"/>
              <a:t>Special</a:t>
            </a:r>
            <a:r>
              <a:rPr lang="en-US" spc="-35" dirty="0"/>
              <a:t> </a:t>
            </a:r>
            <a:r>
              <a:rPr lang="en-US" spc="-5" dirty="0"/>
              <a:t>Needs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Hearing impaired</a:t>
            </a:r>
          </a:p>
          <a:p>
            <a:pPr lvl="1"/>
            <a:r>
              <a:rPr lang="en-US" dirty="0"/>
              <a:t>Sight</a:t>
            </a:r>
          </a:p>
          <a:p>
            <a:pPr lvl="1"/>
            <a:r>
              <a:rPr lang="en-US" dirty="0"/>
              <a:t>Mobility</a:t>
            </a:r>
          </a:p>
          <a:p>
            <a:pPr lvl="1"/>
            <a:r>
              <a:rPr lang="en-US" dirty="0"/>
              <a:t>Speech</a:t>
            </a:r>
          </a:p>
        </p:txBody>
      </p:sp>
      <p:sp>
        <p:nvSpPr>
          <p:cNvPr id="5" name="object 6">
            <a:extLst>
              <a:ext uri="{FF2B5EF4-FFF2-40B4-BE49-F238E27FC236}">
                <a16:creationId xmlns:a16="http://schemas.microsoft.com/office/drawing/2014/main" id="{5573133A-2A62-43AC-9A7F-E77F0544B1A7}"/>
              </a:ext>
            </a:extLst>
          </p:cNvPr>
          <p:cNvSpPr/>
          <p:nvPr/>
        </p:nvSpPr>
        <p:spPr>
          <a:xfrm>
            <a:off x="6380480" y="3288919"/>
            <a:ext cx="3962400" cy="243116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50813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Assisted Reproductive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dirty="0">
                <a:uFill>
                  <a:solidFill>
                    <a:srgbClr val="CC9900"/>
                  </a:solidFill>
                </a:uFill>
                <a:cs typeface="Century Gothic"/>
                <a:hlinkClick r:id="rId3"/>
              </a:rPr>
              <a:t>Information on</a:t>
            </a:r>
            <a:r>
              <a:rPr lang="en-US" u="heavy" spc="-75" dirty="0">
                <a:uFill>
                  <a:solidFill>
                    <a:srgbClr val="CC9900"/>
                  </a:solidFill>
                </a:uFill>
                <a:cs typeface="Century Gothic"/>
                <a:hlinkClick r:id="rId3"/>
              </a:rPr>
              <a:t> </a:t>
            </a:r>
            <a:r>
              <a:rPr lang="en-US" u="heavy" spc="-5" dirty="0">
                <a:uFill>
                  <a:solidFill>
                    <a:srgbClr val="CC9900"/>
                  </a:solidFill>
                </a:uFill>
                <a:cs typeface="Century Gothic"/>
                <a:hlinkClick r:id="rId3"/>
              </a:rPr>
              <a:t>Fertility</a:t>
            </a:r>
            <a:br>
              <a:rPr lang="en-US" u="heavy" dirty="0">
                <a:uFill>
                  <a:solidFill>
                    <a:srgbClr val="CC9900"/>
                  </a:solidFill>
                </a:uFill>
                <a:cs typeface="Century Gothic"/>
              </a:rPr>
            </a:br>
            <a:r>
              <a:rPr lang="en-US" spc="-5" dirty="0">
                <a:cs typeface="Century Gothic"/>
              </a:rPr>
              <a:t>(click </a:t>
            </a:r>
            <a:r>
              <a:rPr lang="en-US" dirty="0">
                <a:cs typeface="Century Gothic"/>
              </a:rPr>
              <a:t>on</a:t>
            </a:r>
            <a:r>
              <a:rPr lang="en-US" spc="-50" dirty="0">
                <a:cs typeface="Century Gothic"/>
              </a:rPr>
              <a:t> </a:t>
            </a:r>
            <a:r>
              <a:rPr lang="en-US" dirty="0">
                <a:cs typeface="Century Gothic"/>
              </a:rPr>
              <a:t>link)</a:t>
            </a:r>
          </a:p>
          <a:p>
            <a:pPr lvl="1"/>
            <a:endParaRPr lang="en-US" dirty="0"/>
          </a:p>
          <a:p>
            <a:endParaRPr lang="en-US" dirty="0"/>
          </a:p>
        </p:txBody>
      </p:sp>
    </p:spTree>
    <p:extLst>
      <p:ext uri="{BB962C8B-B14F-4D97-AF65-F5344CB8AC3E}">
        <p14:creationId xmlns:p14="http://schemas.microsoft.com/office/powerpoint/2010/main" val="1583573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Pharmacy Apps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Free Apps</a:t>
            </a:r>
          </a:p>
          <a:p>
            <a:pPr lvl="2"/>
            <a:r>
              <a:rPr lang="en-US" sz="2400" dirty="0"/>
              <a:t>Refill reminders</a:t>
            </a:r>
          </a:p>
          <a:p>
            <a:pPr lvl="2"/>
            <a:r>
              <a:rPr lang="en-US" sz="2400" dirty="0"/>
              <a:t>Refill by scan</a:t>
            </a:r>
          </a:p>
          <a:p>
            <a:pPr lvl="2"/>
            <a:r>
              <a:rPr lang="en-US" sz="2400" dirty="0"/>
              <a:t>Pill reminder</a:t>
            </a:r>
          </a:p>
          <a:p>
            <a:pPr lvl="2"/>
            <a:r>
              <a:rPr lang="en-US" sz="2400" dirty="0"/>
              <a:t>Transfer prescriptions</a:t>
            </a:r>
          </a:p>
          <a:p>
            <a:pPr lvl="2"/>
            <a:r>
              <a:rPr lang="en-US" sz="2400" dirty="0"/>
              <a:t>Text alerts</a:t>
            </a:r>
          </a:p>
        </p:txBody>
      </p:sp>
      <p:sp>
        <p:nvSpPr>
          <p:cNvPr id="4" name="object 6">
            <a:extLst>
              <a:ext uri="{FF2B5EF4-FFF2-40B4-BE49-F238E27FC236}">
                <a16:creationId xmlns:a16="http://schemas.microsoft.com/office/drawing/2014/main" id="{AE4F27C0-1745-4D13-8747-149F7655D43B}"/>
              </a:ext>
            </a:extLst>
          </p:cNvPr>
          <p:cNvSpPr/>
          <p:nvPr/>
        </p:nvSpPr>
        <p:spPr>
          <a:xfrm>
            <a:off x="7645400" y="1868424"/>
            <a:ext cx="2496312" cy="312115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4713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Diagnostics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Free Apps</a:t>
            </a:r>
          </a:p>
          <a:p>
            <a:pPr lvl="2"/>
            <a:r>
              <a:rPr lang="en-US" sz="2400" dirty="0"/>
              <a:t>Via your smartphone</a:t>
            </a:r>
          </a:p>
          <a:p>
            <a:pPr lvl="2"/>
            <a:r>
              <a:rPr lang="en-US" sz="2400" dirty="0"/>
              <a:t>On your computer</a:t>
            </a:r>
          </a:p>
          <a:p>
            <a:pPr lvl="2"/>
            <a:r>
              <a:rPr lang="en-US" sz="2400" dirty="0"/>
              <a:t>Make appointments</a:t>
            </a:r>
          </a:p>
          <a:p>
            <a:pPr lvl="2"/>
            <a:r>
              <a:rPr lang="en-US" sz="2400" dirty="0"/>
              <a:t>See, store, and monitor personal information</a:t>
            </a:r>
          </a:p>
        </p:txBody>
      </p:sp>
      <p:sp>
        <p:nvSpPr>
          <p:cNvPr id="4" name="object 6">
            <a:extLst>
              <a:ext uri="{FF2B5EF4-FFF2-40B4-BE49-F238E27FC236}">
                <a16:creationId xmlns:a16="http://schemas.microsoft.com/office/drawing/2014/main" id="{4CBE1C0E-F051-4423-8220-388F9D709791}"/>
              </a:ext>
            </a:extLst>
          </p:cNvPr>
          <p:cNvSpPr/>
          <p:nvPr/>
        </p:nvSpPr>
        <p:spPr>
          <a:xfrm>
            <a:off x="4800600" y="4013200"/>
            <a:ext cx="2590800" cy="170992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46480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Entertainment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TV and DVD</a:t>
            </a:r>
          </a:p>
          <a:p>
            <a:pPr lvl="1"/>
            <a:r>
              <a:rPr lang="en-US" dirty="0"/>
              <a:t>Online movie and programs rental service</a:t>
            </a:r>
          </a:p>
          <a:p>
            <a:pPr lvl="1"/>
            <a:r>
              <a:rPr lang="en-US" dirty="0"/>
              <a:t>Satellite services</a:t>
            </a:r>
          </a:p>
          <a:p>
            <a:pPr lvl="1"/>
            <a:r>
              <a:rPr lang="en-US" dirty="0"/>
              <a:t>Computer games</a:t>
            </a:r>
          </a:p>
          <a:p>
            <a:pPr lvl="1"/>
            <a:r>
              <a:rPr lang="en-US" dirty="0"/>
              <a:t>Amusement parks</a:t>
            </a:r>
          </a:p>
        </p:txBody>
      </p:sp>
      <p:sp>
        <p:nvSpPr>
          <p:cNvPr id="4" name="object 6">
            <a:extLst>
              <a:ext uri="{FF2B5EF4-FFF2-40B4-BE49-F238E27FC236}">
                <a16:creationId xmlns:a16="http://schemas.microsoft.com/office/drawing/2014/main" id="{EA9DDBE2-5C93-4D97-932B-62EC00C7B7D3}"/>
              </a:ext>
            </a:extLst>
          </p:cNvPr>
          <p:cNvSpPr/>
          <p:nvPr/>
        </p:nvSpPr>
        <p:spPr>
          <a:xfrm>
            <a:off x="7604760" y="3787579"/>
            <a:ext cx="2819400" cy="206375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52660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Safety Factors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How have	technological advances impacted safety  factors in the family life cycle?</a:t>
            </a:r>
          </a:p>
        </p:txBody>
      </p:sp>
    </p:spTree>
    <p:extLst>
      <p:ext uri="{BB962C8B-B14F-4D97-AF65-F5344CB8AC3E}">
        <p14:creationId xmlns:p14="http://schemas.microsoft.com/office/powerpoint/2010/main" val="184985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Safety Factors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Security systems</a:t>
            </a:r>
          </a:p>
          <a:p>
            <a:pPr lvl="1"/>
            <a:r>
              <a:rPr lang="en-US" dirty="0"/>
              <a:t>Air bags</a:t>
            </a:r>
          </a:p>
          <a:p>
            <a:pPr lvl="1"/>
            <a:r>
              <a:rPr lang="en-US" dirty="0"/>
              <a:t>Child car seats</a:t>
            </a:r>
          </a:p>
          <a:p>
            <a:pPr lvl="1"/>
            <a:r>
              <a:rPr lang="en-US" dirty="0"/>
              <a:t>Home security</a:t>
            </a:r>
          </a:p>
          <a:p>
            <a:pPr lvl="1"/>
            <a:r>
              <a:rPr lang="en-US" dirty="0"/>
              <a:t>Subscription only-vehicle and emergency roadside</a:t>
            </a:r>
          </a:p>
          <a:p>
            <a:pPr lvl="1"/>
            <a:r>
              <a:rPr lang="en-US" dirty="0"/>
              <a:t>assistance</a:t>
            </a:r>
          </a:p>
          <a:p>
            <a:pPr lvl="1"/>
            <a:r>
              <a:rPr lang="en-US" dirty="0"/>
              <a:t>Car alarms</a:t>
            </a:r>
          </a:p>
          <a:p>
            <a:pPr lvl="1"/>
            <a:r>
              <a:rPr lang="en-US" dirty="0"/>
              <a:t>Traffic lights</a:t>
            </a:r>
          </a:p>
        </p:txBody>
      </p:sp>
    </p:spTree>
    <p:extLst>
      <p:ext uri="{BB962C8B-B14F-4D97-AF65-F5344CB8AC3E}">
        <p14:creationId xmlns:p14="http://schemas.microsoft.com/office/powerpoint/2010/main" val="3342189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Opportunities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Research career opportunities</a:t>
            </a:r>
          </a:p>
          <a:p>
            <a:pPr lvl="1"/>
            <a:r>
              <a:rPr lang="en-US" dirty="0"/>
              <a:t>Résumé and portfolio assistance</a:t>
            </a:r>
          </a:p>
          <a:p>
            <a:pPr lvl="1"/>
            <a:r>
              <a:rPr lang="en-US" dirty="0"/>
              <a:t>Job vacancies</a:t>
            </a:r>
          </a:p>
        </p:txBody>
      </p:sp>
      <p:sp>
        <p:nvSpPr>
          <p:cNvPr id="4" name="object 6">
            <a:extLst>
              <a:ext uri="{FF2B5EF4-FFF2-40B4-BE49-F238E27FC236}">
                <a16:creationId xmlns:a16="http://schemas.microsoft.com/office/drawing/2014/main" id="{4E8FAF34-212E-48EC-8906-63227250FCD3}"/>
              </a:ext>
            </a:extLst>
          </p:cNvPr>
          <p:cNvSpPr/>
          <p:nvPr/>
        </p:nvSpPr>
        <p:spPr>
          <a:xfrm>
            <a:off x="7503160" y="2006600"/>
            <a:ext cx="2852928" cy="3962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4043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a:t>
            </a:r>
            <a:r>
              <a:rPr lang="en-US" spc="-5" dirty="0"/>
              <a:t>Family Life </a:t>
            </a:r>
            <a:r>
              <a:rPr lang="en-US" dirty="0"/>
              <a:t>Cycle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Leaving home</a:t>
            </a:r>
          </a:p>
          <a:p>
            <a:pPr lvl="1"/>
            <a:r>
              <a:rPr lang="en-US" dirty="0"/>
              <a:t>Getting married or committing to a couple relationship</a:t>
            </a:r>
          </a:p>
          <a:p>
            <a:pPr lvl="1"/>
            <a:r>
              <a:rPr lang="en-US" dirty="0"/>
              <a:t>Parenting the first child</a:t>
            </a:r>
          </a:p>
          <a:p>
            <a:pPr lvl="1"/>
            <a:r>
              <a:rPr lang="en-US" dirty="0"/>
              <a:t>Adolescent years</a:t>
            </a:r>
          </a:p>
          <a:p>
            <a:pPr lvl="1"/>
            <a:r>
              <a:rPr lang="en-US" dirty="0"/>
              <a:t>Empty nest years</a:t>
            </a:r>
          </a:p>
          <a:p>
            <a:pPr lvl="1"/>
            <a:r>
              <a:rPr lang="en-US" dirty="0"/>
              <a:t>Retirement and old  age</a:t>
            </a:r>
          </a:p>
          <a:p>
            <a:pPr lvl="1"/>
            <a:endParaRPr lang="en-US" dirty="0"/>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Drawbacks Of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Devices replace actual human contact</a:t>
            </a:r>
          </a:p>
          <a:p>
            <a:pPr lvl="1"/>
            <a:r>
              <a:rPr lang="en-US" dirty="0"/>
              <a:t>Time consuming</a:t>
            </a:r>
          </a:p>
          <a:p>
            <a:pPr lvl="1"/>
            <a:r>
              <a:rPr lang="en-US" dirty="0"/>
              <a:t>Technology changes</a:t>
            </a:r>
          </a:p>
          <a:p>
            <a:pPr lvl="1"/>
            <a:r>
              <a:rPr lang="en-US" dirty="0"/>
              <a:t>Adapt to new technology</a:t>
            </a:r>
          </a:p>
          <a:p>
            <a:pPr lvl="1"/>
            <a:r>
              <a:rPr lang="en-US" dirty="0"/>
              <a:t>Stressful</a:t>
            </a:r>
          </a:p>
          <a:p>
            <a:pPr lvl="1"/>
            <a:r>
              <a:rPr lang="en-US" dirty="0"/>
              <a:t>Social pressures</a:t>
            </a:r>
          </a:p>
        </p:txBody>
      </p:sp>
    </p:spTree>
    <p:extLst>
      <p:ext uri="{BB962C8B-B14F-4D97-AF65-F5344CB8AC3E}">
        <p14:creationId xmlns:p14="http://schemas.microsoft.com/office/powerpoint/2010/main" val="2774140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Drawbacks Of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Parents need to pay attention</a:t>
            </a:r>
          </a:p>
          <a:p>
            <a:pPr lvl="1"/>
            <a:r>
              <a:rPr lang="en-US" dirty="0"/>
              <a:t>Children should be warned</a:t>
            </a:r>
          </a:p>
        </p:txBody>
      </p:sp>
      <p:sp>
        <p:nvSpPr>
          <p:cNvPr id="4" name="object 8">
            <a:extLst>
              <a:ext uri="{FF2B5EF4-FFF2-40B4-BE49-F238E27FC236}">
                <a16:creationId xmlns:a16="http://schemas.microsoft.com/office/drawing/2014/main" id="{975F6C40-8ABF-4279-AB49-B5DFE91AE56F}"/>
              </a:ext>
            </a:extLst>
          </p:cNvPr>
          <p:cNvSpPr/>
          <p:nvPr/>
        </p:nvSpPr>
        <p:spPr>
          <a:xfrm>
            <a:off x="4778065" y="2981960"/>
            <a:ext cx="2667000" cy="2667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0464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Online Consequences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spc="-5" dirty="0">
                <a:uFill>
                  <a:solidFill>
                    <a:srgbClr val="CC9900"/>
                  </a:solidFill>
                </a:uFill>
                <a:cs typeface="Century Gothic"/>
                <a:hlinkClick r:id="rId3"/>
              </a:rPr>
              <a:t>Share </a:t>
            </a:r>
            <a:r>
              <a:rPr lang="en-US" u="heavy" dirty="0">
                <a:uFill>
                  <a:solidFill>
                    <a:srgbClr val="CC9900"/>
                  </a:solidFill>
                </a:uFill>
                <a:cs typeface="Century Gothic"/>
                <a:hlinkClick r:id="rId3"/>
              </a:rPr>
              <a:t>with</a:t>
            </a:r>
            <a:r>
              <a:rPr lang="en-US" u="heavy" spc="-90" dirty="0">
                <a:uFill>
                  <a:solidFill>
                    <a:srgbClr val="CC9900"/>
                  </a:solidFill>
                </a:uFill>
                <a:cs typeface="Century Gothic"/>
                <a:hlinkClick r:id="rId3"/>
              </a:rPr>
              <a:t> </a:t>
            </a:r>
            <a:r>
              <a:rPr lang="en-US" u="heavy" dirty="0">
                <a:uFill>
                  <a:solidFill>
                    <a:srgbClr val="CC9900"/>
                  </a:solidFill>
                </a:uFill>
                <a:cs typeface="Century Gothic"/>
                <a:hlinkClick r:id="rId3"/>
              </a:rPr>
              <a:t>Care </a:t>
            </a:r>
            <a:br>
              <a:rPr lang="en-US" u="heavy" dirty="0">
                <a:uFill>
                  <a:solidFill>
                    <a:srgbClr val="CC9900"/>
                  </a:solidFill>
                </a:uFill>
                <a:cs typeface="Century Gothic"/>
              </a:rPr>
            </a:br>
            <a:r>
              <a:rPr lang="en-US" dirty="0">
                <a:cs typeface="Century Gothic"/>
              </a:rPr>
              <a:t>(click on</a:t>
            </a:r>
            <a:r>
              <a:rPr lang="en-US" spc="-85" dirty="0">
                <a:cs typeface="Century Gothic"/>
              </a:rPr>
              <a:t> </a:t>
            </a:r>
            <a:r>
              <a:rPr lang="en-US" dirty="0">
                <a:cs typeface="Century Gothic"/>
              </a:rPr>
              <a:t>link)</a:t>
            </a:r>
          </a:p>
          <a:p>
            <a:pPr lvl="1"/>
            <a:endParaRPr lang="en-US" dirty="0"/>
          </a:p>
          <a:p>
            <a:endParaRPr lang="en-US" dirty="0"/>
          </a:p>
        </p:txBody>
      </p:sp>
    </p:spTree>
    <p:extLst>
      <p:ext uri="{BB962C8B-B14F-4D97-AF65-F5344CB8AC3E}">
        <p14:creationId xmlns:p14="http://schemas.microsoft.com/office/powerpoint/2010/main" val="974424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Stand Up To Cyberbullying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dirty="0">
                <a:uFill>
                  <a:solidFill>
                    <a:srgbClr val="CC9900"/>
                  </a:solidFill>
                </a:uFill>
                <a:cs typeface="Century Gothic"/>
                <a:hlinkClick r:id="rId3"/>
              </a:rPr>
              <a:t>Cyber</a:t>
            </a:r>
            <a:r>
              <a:rPr lang="en-US" u="heavy" spc="-10" dirty="0">
                <a:uFill>
                  <a:solidFill>
                    <a:srgbClr val="CC9900"/>
                  </a:solidFill>
                </a:uFill>
                <a:cs typeface="Century Gothic"/>
                <a:hlinkClick r:id="rId3"/>
              </a:rPr>
              <a:t>b</a:t>
            </a:r>
            <a:r>
              <a:rPr lang="en-US" u="heavy" dirty="0">
                <a:uFill>
                  <a:solidFill>
                    <a:srgbClr val="CC9900"/>
                  </a:solidFill>
                </a:uFill>
                <a:cs typeface="Century Gothic"/>
                <a:hlinkClick r:id="rId3"/>
              </a:rPr>
              <a:t>ully</a:t>
            </a:r>
            <a:r>
              <a:rPr lang="en-US" u="heavy" spc="15" dirty="0">
                <a:uFill>
                  <a:solidFill>
                    <a:srgbClr val="CC9900"/>
                  </a:solidFill>
                </a:uFill>
                <a:cs typeface="Century Gothic"/>
                <a:hlinkClick r:id="rId3"/>
              </a:rPr>
              <a:t>i</a:t>
            </a:r>
            <a:r>
              <a:rPr lang="en-US" u="heavy" dirty="0">
                <a:uFill>
                  <a:solidFill>
                    <a:srgbClr val="CC9900"/>
                  </a:solidFill>
                </a:uFill>
                <a:cs typeface="Century Gothic"/>
                <a:hlinkClick r:id="rId3"/>
              </a:rPr>
              <a:t>ng </a:t>
            </a:r>
            <a:br>
              <a:rPr lang="en-US" u="heavy" dirty="0">
                <a:uFill>
                  <a:solidFill>
                    <a:srgbClr val="CC9900"/>
                  </a:solidFill>
                </a:uFill>
                <a:cs typeface="Century Gothic"/>
              </a:rPr>
            </a:br>
            <a:r>
              <a:rPr lang="en-US" dirty="0">
                <a:cs typeface="Century Gothic"/>
              </a:rPr>
              <a:t>(click on</a:t>
            </a:r>
            <a:r>
              <a:rPr lang="en-US" spc="-110" dirty="0">
                <a:cs typeface="Century Gothic"/>
              </a:rPr>
              <a:t> </a:t>
            </a:r>
            <a:r>
              <a:rPr lang="en-US" dirty="0">
                <a:cs typeface="Century Gothic"/>
              </a:rPr>
              <a:t>link)</a:t>
            </a:r>
          </a:p>
          <a:p>
            <a:pPr lvl="1"/>
            <a:endParaRPr lang="en-US" dirty="0"/>
          </a:p>
          <a:p>
            <a:endParaRPr lang="en-US" dirty="0"/>
          </a:p>
        </p:txBody>
      </p:sp>
    </p:spTree>
    <p:extLst>
      <p:ext uri="{BB962C8B-B14F-4D97-AF65-F5344CB8AC3E}">
        <p14:creationId xmlns:p14="http://schemas.microsoft.com/office/powerpoint/2010/main" val="3953969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Negative Implications</a:t>
            </a:r>
            <a:r>
              <a:rPr lang="en-US" spc="-125" dirty="0"/>
              <a:t> </a:t>
            </a:r>
            <a:r>
              <a:rPr lang="en-US" spc="-5" dirty="0"/>
              <a:t>of </a:t>
            </a:r>
            <a:r>
              <a:rPr lang="en-US" dirty="0"/>
              <a:t>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Hindrance</a:t>
            </a:r>
          </a:p>
          <a:p>
            <a:pPr lvl="1"/>
            <a:r>
              <a:rPr lang="en-US" dirty="0"/>
              <a:t>Barrier</a:t>
            </a:r>
          </a:p>
          <a:p>
            <a:pPr lvl="1"/>
            <a:r>
              <a:rPr lang="en-US" dirty="0"/>
              <a:t>Limited verbal communication</a:t>
            </a:r>
          </a:p>
          <a:p>
            <a:pPr lvl="1"/>
            <a:r>
              <a:rPr lang="en-US" dirty="0"/>
              <a:t>Less face to face time</a:t>
            </a:r>
          </a:p>
        </p:txBody>
      </p:sp>
      <p:sp>
        <p:nvSpPr>
          <p:cNvPr id="4" name="Content Placeholder 3">
            <a:extLst>
              <a:ext uri="{FF2B5EF4-FFF2-40B4-BE49-F238E27FC236}">
                <a16:creationId xmlns:a16="http://schemas.microsoft.com/office/drawing/2014/main" id="{301762E7-7A20-4A79-8E3E-F07CDBCBA571}"/>
              </a:ext>
            </a:extLst>
          </p:cNvPr>
          <p:cNvSpPr>
            <a:spLocks noGrp="1"/>
          </p:cNvSpPr>
          <p:nvPr>
            <p:ph sz="half" idx="10"/>
          </p:nvPr>
        </p:nvSpPr>
        <p:spPr/>
        <p:txBody>
          <a:bodyPr/>
          <a:lstStyle/>
          <a:p>
            <a:pPr lvl="1"/>
            <a:r>
              <a:rPr lang="en-US" dirty="0"/>
              <a:t>Hardships</a:t>
            </a:r>
          </a:p>
          <a:p>
            <a:pPr lvl="1"/>
            <a:r>
              <a:rPr lang="en-US" dirty="0"/>
              <a:t>Accidents due to texting</a:t>
            </a:r>
          </a:p>
          <a:p>
            <a:pPr lvl="1"/>
            <a:r>
              <a:rPr lang="en-US" dirty="0"/>
              <a:t>High cost of car insurance</a:t>
            </a:r>
          </a:p>
          <a:p>
            <a:pPr lvl="1"/>
            <a:r>
              <a:rPr lang="en-US" dirty="0"/>
              <a:t>Death!</a:t>
            </a:r>
          </a:p>
        </p:txBody>
      </p:sp>
    </p:spTree>
    <p:extLst>
      <p:ext uri="{BB962C8B-B14F-4D97-AF65-F5344CB8AC3E}">
        <p14:creationId xmlns:p14="http://schemas.microsoft.com/office/powerpoint/2010/main" val="797907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Technology Hardship</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dirty="0">
                <a:uFill>
                  <a:solidFill>
                    <a:srgbClr val="CC9900"/>
                  </a:solidFill>
                </a:uFill>
                <a:cs typeface="Century Gothic"/>
                <a:hlinkClick r:id="rId3"/>
              </a:rPr>
              <a:t>Texting </a:t>
            </a:r>
            <a:r>
              <a:rPr lang="en-US" u="heavy" spc="-5" dirty="0">
                <a:uFill>
                  <a:solidFill>
                    <a:srgbClr val="CC9900"/>
                  </a:solidFill>
                </a:uFill>
                <a:cs typeface="Century Gothic"/>
                <a:hlinkClick r:id="rId3"/>
              </a:rPr>
              <a:t>and</a:t>
            </a:r>
            <a:r>
              <a:rPr lang="en-US" u="heavy" spc="-95" dirty="0">
                <a:uFill>
                  <a:solidFill>
                    <a:srgbClr val="CC9900"/>
                  </a:solidFill>
                </a:uFill>
                <a:cs typeface="Century Gothic"/>
                <a:hlinkClick r:id="rId3"/>
              </a:rPr>
              <a:t> </a:t>
            </a:r>
            <a:r>
              <a:rPr lang="en-US" u="heavy" spc="-5" dirty="0">
                <a:uFill>
                  <a:solidFill>
                    <a:srgbClr val="CC9900"/>
                  </a:solidFill>
                </a:uFill>
                <a:cs typeface="Century Gothic"/>
                <a:hlinkClick r:id="rId3"/>
              </a:rPr>
              <a:t>Driving </a:t>
            </a:r>
            <a:r>
              <a:rPr lang="en-US" spc="-5" dirty="0">
                <a:cs typeface="Century Gothic"/>
              </a:rPr>
              <a:t> </a:t>
            </a:r>
            <a:br>
              <a:rPr lang="en-US" spc="-5" dirty="0">
                <a:cs typeface="Century Gothic"/>
              </a:rPr>
            </a:br>
            <a:r>
              <a:rPr lang="en-US" dirty="0">
                <a:cs typeface="Century Gothic"/>
              </a:rPr>
              <a:t>(click on</a:t>
            </a:r>
            <a:r>
              <a:rPr lang="en-US" spc="-75" dirty="0">
                <a:cs typeface="Century Gothic"/>
              </a:rPr>
              <a:t> </a:t>
            </a:r>
            <a:r>
              <a:rPr lang="en-US" dirty="0">
                <a:cs typeface="Century Gothic"/>
              </a:rPr>
              <a:t>link)</a:t>
            </a:r>
          </a:p>
          <a:p>
            <a:pPr lvl="1"/>
            <a:endParaRPr lang="en-US" dirty="0"/>
          </a:p>
          <a:p>
            <a:endParaRPr lang="en-US" dirty="0"/>
          </a:p>
        </p:txBody>
      </p:sp>
    </p:spTree>
    <p:extLst>
      <p:ext uri="{BB962C8B-B14F-4D97-AF65-F5344CB8AC3E}">
        <p14:creationId xmlns:p14="http://schemas.microsoft.com/office/powerpoint/2010/main" val="3589323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36089"/>
            <a:ext cx="10059452" cy="876300"/>
          </a:xfrm>
        </p:spPr>
        <p:txBody>
          <a:bodyPr/>
          <a:lstStyle/>
          <a:p>
            <a:r>
              <a:rPr lang="en-US" dirty="0"/>
              <a:t>Health</a:t>
            </a:r>
            <a:r>
              <a:rPr lang="en-US" spc="-5" dirty="0"/>
              <a:t> </a:t>
            </a:r>
            <a:r>
              <a:rPr lang="en-US" dirty="0"/>
              <a:t>Concerns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Technology can lead to sedentary lifestyles</a:t>
            </a:r>
          </a:p>
          <a:p>
            <a:pPr lvl="2"/>
            <a:r>
              <a:rPr lang="en-US" sz="2400" dirty="0"/>
              <a:t>Riding lawn mowers</a:t>
            </a:r>
          </a:p>
          <a:p>
            <a:pPr lvl="2"/>
            <a:r>
              <a:rPr lang="en-US" sz="2400" dirty="0"/>
              <a:t>Television</a:t>
            </a:r>
          </a:p>
          <a:p>
            <a:pPr lvl="2"/>
            <a:r>
              <a:rPr lang="en-US" sz="2400" dirty="0"/>
              <a:t>Computers</a:t>
            </a:r>
          </a:p>
          <a:p>
            <a:pPr lvl="2"/>
            <a:r>
              <a:rPr lang="en-US" sz="2400" dirty="0"/>
              <a:t>Cars</a:t>
            </a:r>
          </a:p>
          <a:p>
            <a:pPr lvl="2"/>
            <a:r>
              <a:rPr lang="en-US" sz="2400" dirty="0"/>
              <a:t>Garage door openers</a:t>
            </a:r>
          </a:p>
        </p:txBody>
      </p:sp>
      <p:sp>
        <p:nvSpPr>
          <p:cNvPr id="4" name="object 6">
            <a:extLst>
              <a:ext uri="{FF2B5EF4-FFF2-40B4-BE49-F238E27FC236}">
                <a16:creationId xmlns:a16="http://schemas.microsoft.com/office/drawing/2014/main" id="{275C34F2-B793-46B2-A573-DCE3AE7C0377}"/>
              </a:ext>
            </a:extLst>
          </p:cNvPr>
          <p:cNvSpPr/>
          <p:nvPr/>
        </p:nvSpPr>
        <p:spPr>
          <a:xfrm>
            <a:off x="7650480" y="3048000"/>
            <a:ext cx="3018155" cy="270256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85053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36089"/>
            <a:ext cx="10059452" cy="876300"/>
          </a:xfrm>
        </p:spPr>
        <p:txBody>
          <a:bodyPr/>
          <a:lstStyle/>
          <a:p>
            <a:r>
              <a:rPr lang="en-US" dirty="0"/>
              <a:t>Health</a:t>
            </a:r>
            <a:r>
              <a:rPr lang="en-US" spc="-5" dirty="0"/>
              <a:t> </a:t>
            </a:r>
            <a:r>
              <a:rPr lang="en-US" dirty="0"/>
              <a:t>Concerns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Nutrition:	Fast foods – high in calories, fat, and salt</a:t>
            </a:r>
          </a:p>
          <a:p>
            <a:pPr lvl="1"/>
            <a:r>
              <a:rPr lang="en-US" dirty="0"/>
              <a:t>Food is genetically altered</a:t>
            </a:r>
          </a:p>
        </p:txBody>
      </p:sp>
      <p:sp>
        <p:nvSpPr>
          <p:cNvPr id="5" name="object 6">
            <a:extLst>
              <a:ext uri="{FF2B5EF4-FFF2-40B4-BE49-F238E27FC236}">
                <a16:creationId xmlns:a16="http://schemas.microsoft.com/office/drawing/2014/main" id="{199A8675-F588-4162-9E66-3FF064125DCB}"/>
              </a:ext>
            </a:extLst>
          </p:cNvPr>
          <p:cNvSpPr/>
          <p:nvPr/>
        </p:nvSpPr>
        <p:spPr>
          <a:xfrm>
            <a:off x="3992880" y="3312160"/>
            <a:ext cx="3657600" cy="2438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80579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Cost And Value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Advanced techniques and equipment are expensive</a:t>
            </a:r>
          </a:p>
        </p:txBody>
      </p:sp>
      <p:sp>
        <p:nvSpPr>
          <p:cNvPr id="4" name="object 4">
            <a:extLst>
              <a:ext uri="{FF2B5EF4-FFF2-40B4-BE49-F238E27FC236}">
                <a16:creationId xmlns:a16="http://schemas.microsoft.com/office/drawing/2014/main" id="{6DE67A90-D207-4E40-BFEE-8724BFA614F7}"/>
              </a:ext>
            </a:extLst>
          </p:cNvPr>
          <p:cNvSpPr/>
          <p:nvPr/>
        </p:nvSpPr>
        <p:spPr>
          <a:xfrm>
            <a:off x="3810000" y="2429002"/>
            <a:ext cx="4572000" cy="326567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8605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Makes Things Too Easy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Easy access to cash and credit can create  problems for some families</a:t>
            </a:r>
          </a:p>
          <a:p>
            <a:pPr lvl="1"/>
            <a:r>
              <a:rPr lang="en-US" dirty="0"/>
              <a:t>Can cause over spending</a:t>
            </a:r>
          </a:p>
        </p:txBody>
      </p:sp>
      <p:sp>
        <p:nvSpPr>
          <p:cNvPr id="4" name="object 6">
            <a:extLst>
              <a:ext uri="{FF2B5EF4-FFF2-40B4-BE49-F238E27FC236}">
                <a16:creationId xmlns:a16="http://schemas.microsoft.com/office/drawing/2014/main" id="{CE03B2FB-CA23-4861-A28A-47E41125E97F}"/>
              </a:ext>
            </a:extLst>
          </p:cNvPr>
          <p:cNvSpPr/>
          <p:nvPr/>
        </p:nvSpPr>
        <p:spPr>
          <a:xfrm>
            <a:off x="4522234" y="2794000"/>
            <a:ext cx="2496311" cy="312115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79886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Structures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Two-parent</a:t>
            </a:r>
          </a:p>
          <a:p>
            <a:pPr lvl="1"/>
            <a:r>
              <a:rPr lang="en-US" dirty="0"/>
              <a:t>Single parent</a:t>
            </a:r>
          </a:p>
          <a:p>
            <a:pPr lvl="1"/>
            <a:r>
              <a:rPr lang="en-US" dirty="0"/>
              <a:t>Stepfamily</a:t>
            </a:r>
          </a:p>
          <a:p>
            <a:pPr lvl="1"/>
            <a:r>
              <a:rPr lang="en-US" dirty="0"/>
              <a:t>Extended kinship</a:t>
            </a:r>
          </a:p>
          <a:p>
            <a:pPr lvl="1"/>
            <a:r>
              <a:rPr lang="en-US" dirty="0"/>
              <a:t>Foster family</a:t>
            </a:r>
          </a:p>
          <a:p>
            <a:pPr lvl="1"/>
            <a:r>
              <a:rPr lang="en-US" dirty="0"/>
              <a:t>Adoptive family  structures</a:t>
            </a:r>
          </a:p>
        </p:txBody>
      </p:sp>
      <p:sp>
        <p:nvSpPr>
          <p:cNvPr id="4" name="object 6">
            <a:extLst>
              <a:ext uri="{FF2B5EF4-FFF2-40B4-BE49-F238E27FC236}">
                <a16:creationId xmlns:a16="http://schemas.microsoft.com/office/drawing/2014/main" id="{EE12B57A-111E-46D1-9DB9-F60D712C9D5D}"/>
              </a:ext>
            </a:extLst>
          </p:cNvPr>
          <p:cNvSpPr/>
          <p:nvPr/>
        </p:nvSpPr>
        <p:spPr>
          <a:xfrm>
            <a:off x="7691120" y="2172716"/>
            <a:ext cx="2551938" cy="28310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44928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Environment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Chemical wastes enter water, earth and the air</a:t>
            </a:r>
          </a:p>
          <a:p>
            <a:pPr lvl="1"/>
            <a:r>
              <a:rPr lang="en-US" dirty="0"/>
              <a:t>Technology uses up energy and natural resources</a:t>
            </a:r>
          </a:p>
        </p:txBody>
      </p:sp>
      <p:sp>
        <p:nvSpPr>
          <p:cNvPr id="4" name="object 6">
            <a:extLst>
              <a:ext uri="{FF2B5EF4-FFF2-40B4-BE49-F238E27FC236}">
                <a16:creationId xmlns:a16="http://schemas.microsoft.com/office/drawing/2014/main" id="{4A2FF709-ADE5-49C2-A10D-AFCD2B243669}"/>
              </a:ext>
            </a:extLst>
          </p:cNvPr>
          <p:cNvSpPr/>
          <p:nvPr/>
        </p:nvSpPr>
        <p:spPr>
          <a:xfrm>
            <a:off x="4424680" y="2667000"/>
            <a:ext cx="3028950" cy="3276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0166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Electronic</a:t>
            </a:r>
            <a:r>
              <a:rPr lang="en-US" spc="-5" dirty="0"/>
              <a:t> </a:t>
            </a:r>
            <a:r>
              <a:rPr lang="en-US" dirty="0"/>
              <a:t>Waste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Discard electrical or electronic devices safely</a:t>
            </a:r>
          </a:p>
          <a:p>
            <a:pPr lvl="1"/>
            <a:r>
              <a:rPr lang="en-US" dirty="0"/>
              <a:t>May involve a risk to the environment</a:t>
            </a:r>
          </a:p>
          <a:p>
            <a:pPr lvl="1"/>
            <a:r>
              <a:rPr lang="en-US" u="heavy" spc="-5" dirty="0">
                <a:solidFill>
                  <a:srgbClr val="CC9900"/>
                </a:solidFill>
                <a:uFill>
                  <a:solidFill>
                    <a:srgbClr val="CC9900"/>
                  </a:solidFill>
                </a:uFill>
                <a:cs typeface="Century Gothic"/>
                <a:hlinkClick r:id="rId3"/>
              </a:rPr>
              <a:t>Electronics Donation and</a:t>
            </a:r>
            <a:r>
              <a:rPr lang="en-US" u="heavy" spc="-35" dirty="0">
                <a:solidFill>
                  <a:srgbClr val="CC9900"/>
                </a:solidFill>
                <a:uFill>
                  <a:solidFill>
                    <a:srgbClr val="CC9900"/>
                  </a:solidFill>
                </a:uFill>
                <a:cs typeface="Century Gothic"/>
                <a:hlinkClick r:id="rId3"/>
              </a:rPr>
              <a:t> </a:t>
            </a:r>
            <a:r>
              <a:rPr lang="en-US" u="heavy" spc="-5" dirty="0">
                <a:solidFill>
                  <a:srgbClr val="CC9900"/>
                </a:solidFill>
                <a:uFill>
                  <a:solidFill>
                    <a:srgbClr val="CC9900"/>
                  </a:solidFill>
                </a:uFill>
                <a:cs typeface="Century Gothic"/>
                <a:hlinkClick r:id="rId3"/>
              </a:rPr>
              <a:t>Recycling</a:t>
            </a:r>
            <a:br>
              <a:rPr lang="en-US" u="heavy" dirty="0">
                <a:uFill>
                  <a:solidFill>
                    <a:srgbClr val="CC9900"/>
                  </a:solidFill>
                </a:uFill>
                <a:cs typeface="Century Gothic"/>
              </a:rPr>
            </a:br>
            <a:r>
              <a:rPr lang="en-US" spc="-5" dirty="0">
                <a:cs typeface="Century Gothic"/>
              </a:rPr>
              <a:t>(click </a:t>
            </a:r>
            <a:r>
              <a:rPr lang="en-US" dirty="0">
                <a:cs typeface="Century Gothic"/>
              </a:rPr>
              <a:t>on</a:t>
            </a:r>
            <a:r>
              <a:rPr lang="en-US" spc="-40" dirty="0">
                <a:cs typeface="Century Gothic"/>
              </a:rPr>
              <a:t> </a:t>
            </a:r>
            <a:r>
              <a:rPr lang="en-US" dirty="0">
                <a:cs typeface="Century Gothic"/>
              </a:rPr>
              <a:t>link)</a:t>
            </a:r>
          </a:p>
        </p:txBody>
      </p:sp>
    </p:spTree>
    <p:extLst>
      <p:ext uri="{BB962C8B-B14F-4D97-AF65-F5344CB8AC3E}">
        <p14:creationId xmlns:p14="http://schemas.microsoft.com/office/powerpoint/2010/main" val="3359693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
        <p:nvSpPr>
          <p:cNvPr id="6" name="object 4">
            <a:extLst>
              <a:ext uri="{FF2B5EF4-FFF2-40B4-BE49-F238E27FC236}">
                <a16:creationId xmlns:a16="http://schemas.microsoft.com/office/drawing/2014/main" id="{9372347C-4877-451F-A1F4-761459E51C41}"/>
              </a:ext>
            </a:extLst>
          </p:cNvPr>
          <p:cNvSpPr/>
          <p:nvPr/>
        </p:nvSpPr>
        <p:spPr>
          <a:xfrm>
            <a:off x="3862387" y="2037080"/>
            <a:ext cx="4467225" cy="318668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52460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References </a:t>
            </a:r>
            <a:r>
              <a:rPr lang="en-US" spc="0" dirty="0"/>
              <a:t>And</a:t>
            </a:r>
            <a:r>
              <a:rPr lang="en-US" spc="-5" dirty="0"/>
              <a:t> </a:t>
            </a:r>
            <a:r>
              <a:rPr lang="en-US" dirty="0"/>
              <a:t>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Clip Art: Used with permission from Microsoft.</a:t>
            </a:r>
          </a:p>
          <a:p>
            <a:pPr lvl="1"/>
            <a:r>
              <a:rPr lang="en-US" sz="2000" dirty="0"/>
              <a:t>Textbook:</a:t>
            </a:r>
          </a:p>
          <a:p>
            <a:pPr lvl="2"/>
            <a:r>
              <a:rPr lang="en-US" sz="2000" dirty="0"/>
              <a:t>Decker, C. (2011). Child Development Early Stages Through Age 12. (7th ed., 50-73, 61-63). Tinley Park: </a:t>
            </a:r>
            <a:r>
              <a:rPr lang="en-US" sz="2000" dirty="0" err="1"/>
              <a:t>Goodheart</a:t>
            </a:r>
            <a:r>
              <a:rPr lang="en-US" sz="2000" dirty="0"/>
              <a:t>-Willcox Company, Inc.</a:t>
            </a:r>
          </a:p>
          <a:p>
            <a:pPr lvl="1"/>
            <a:r>
              <a:rPr lang="en-US" sz="2000" dirty="0"/>
              <a:t>Websites:</a:t>
            </a:r>
          </a:p>
          <a:p>
            <a:pPr lvl="2"/>
            <a:r>
              <a:rPr lang="en-US" sz="2000" dirty="0"/>
              <a:t>Bureau of Labor Statistics</a:t>
            </a:r>
            <a:br>
              <a:rPr lang="en-US" sz="2000" dirty="0"/>
            </a:br>
            <a:r>
              <a:rPr lang="en-US" sz="2000" dirty="0"/>
              <a:t>What Effects do Macroeconomic Conditions Have on Families’ Time Together?  http://www.bls.gov/ore/pdf/ec120030.pdf</a:t>
            </a:r>
          </a:p>
          <a:p>
            <a:pPr lvl="2"/>
            <a:r>
              <a:rPr lang="en-US" sz="2000" dirty="0"/>
              <a:t>Electronics Donation and Recycling</a:t>
            </a:r>
            <a:br>
              <a:rPr lang="en-US" sz="2000" dirty="0"/>
            </a:br>
            <a:r>
              <a:rPr lang="en-US" sz="2000" dirty="0"/>
              <a:t>Electronic products are made from valuable resources and materials, including metals, plastics, and glass, all of which require energy to mine and manufacture.  http://www.epa.gov/wastes/conserve/materials/ecycling/donate.htm</a:t>
            </a:r>
          </a:p>
          <a:p>
            <a:pPr lvl="1"/>
            <a:endParaRPr lang="en-US" sz="2000" dirty="0"/>
          </a:p>
        </p:txBody>
      </p:sp>
    </p:spTree>
    <p:extLst>
      <p:ext uri="{BB962C8B-B14F-4D97-AF65-F5344CB8AC3E}">
        <p14:creationId xmlns:p14="http://schemas.microsoft.com/office/powerpoint/2010/main" val="2462716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References </a:t>
            </a:r>
            <a:r>
              <a:rPr lang="en-US" spc="0" dirty="0"/>
              <a:t>And</a:t>
            </a:r>
            <a:r>
              <a:rPr lang="en-US" spc="-5" dirty="0"/>
              <a:t> </a:t>
            </a:r>
            <a:r>
              <a:rPr lang="en-US" dirty="0"/>
              <a:t>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Forum on Child and Family Statistics</a:t>
            </a:r>
            <a:br>
              <a:rPr lang="en-US" sz="2000" dirty="0"/>
            </a:br>
            <a:r>
              <a:rPr lang="en-US" sz="2000" dirty="0"/>
              <a:t>The Federal Interagency Forum on Child and Family Statistics, or the Forum, is a working group of Federal  agencies that collect, analyze, and report data on issues related to children and families. The Forum has  partners from 22 Federal agencies as well as partners in private research organizations.  </a:t>
            </a:r>
            <a:br>
              <a:rPr lang="en-US" sz="2000" dirty="0"/>
            </a:br>
            <a:r>
              <a:rPr lang="en-US" sz="2000" dirty="0"/>
              <a:t>http://www.childstats.gov/index.asp</a:t>
            </a:r>
          </a:p>
          <a:p>
            <a:pPr lvl="2"/>
            <a:r>
              <a:rPr lang="en-US" sz="2000" dirty="0"/>
              <a:t>Health Science Channel.com</a:t>
            </a:r>
            <a:br>
              <a:rPr lang="en-US" sz="2000" dirty="0"/>
            </a:br>
            <a:r>
              <a:rPr lang="en-US" sz="2000" dirty="0"/>
              <a:t>In this fertility video learn about the advances in assisted reproductive technology that allow many couples to achieve their dream of starting a family to  achieve fertility.</a:t>
            </a:r>
            <a:br>
              <a:rPr lang="en-US" sz="2000" dirty="0"/>
            </a:br>
            <a:r>
              <a:rPr lang="en-US" sz="2000" dirty="0">
                <a:hlinkClick r:id="rId3"/>
              </a:rPr>
              <a:t>http://video.answers.com/information-on-fertility-25252678</a:t>
            </a:r>
            <a:endParaRPr lang="en-US" sz="2000" dirty="0"/>
          </a:p>
          <a:p>
            <a:pPr lvl="2"/>
            <a:r>
              <a:rPr lang="en-US" sz="2000" dirty="0"/>
              <a:t>Maternal and Child Health</a:t>
            </a:r>
            <a:br>
              <a:rPr lang="en-US" sz="2000" dirty="0"/>
            </a:br>
            <a:r>
              <a:rPr lang="en-US" sz="2000" dirty="0"/>
              <a:t>The Federal Title V Maternal and Child Health program has provided a foundation for ensuring the health of the nation’s mothers, women, children, and youth, including children and youth with special health care  needs, and their families.</a:t>
            </a:r>
            <a:br>
              <a:rPr lang="en-US" sz="2000" dirty="0"/>
            </a:br>
            <a:r>
              <a:rPr lang="en-US" sz="2000" dirty="0"/>
              <a:t>http://mchb.hrsa.gov/</a:t>
            </a:r>
          </a:p>
          <a:p>
            <a:pPr lvl="1"/>
            <a:endParaRPr lang="en-US" sz="2000" dirty="0"/>
          </a:p>
        </p:txBody>
      </p:sp>
    </p:spTree>
    <p:extLst>
      <p:ext uri="{BB962C8B-B14F-4D97-AF65-F5344CB8AC3E}">
        <p14:creationId xmlns:p14="http://schemas.microsoft.com/office/powerpoint/2010/main" val="2470475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References </a:t>
            </a:r>
            <a:r>
              <a:rPr lang="en-US" spc="0" dirty="0"/>
              <a:t>And</a:t>
            </a:r>
            <a:r>
              <a:rPr lang="en-US" spc="-5" dirty="0"/>
              <a:t> </a:t>
            </a:r>
            <a:r>
              <a:rPr lang="en-US" dirty="0"/>
              <a:t>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369620"/>
            <a:ext cx="11146536" cy="4734318"/>
          </a:xfrm>
        </p:spPr>
        <p:txBody>
          <a:bodyPr/>
          <a:lstStyle/>
          <a:p>
            <a:pPr lvl="1"/>
            <a:r>
              <a:rPr lang="en-US" sz="2000" dirty="0"/>
              <a:t>Websites:</a:t>
            </a:r>
          </a:p>
          <a:p>
            <a:pPr lvl="2"/>
            <a:r>
              <a:rPr lang="en-US" sz="2000" dirty="0"/>
              <a:t>Medline Plus</a:t>
            </a:r>
            <a:br>
              <a:rPr lang="en-US" sz="2000" dirty="0"/>
            </a:br>
            <a:r>
              <a:rPr lang="en-US" sz="2000" dirty="0"/>
              <a:t>Genetically engineered foods have had foreign genes (genes from other plants or animals)  inserted into their genetic codes.  http://www.nlm.nih.gov/medlineplus/ency/article/002432.htm</a:t>
            </a:r>
          </a:p>
          <a:p>
            <a:pPr lvl="2"/>
            <a:r>
              <a:rPr lang="en-US" sz="2000" dirty="0"/>
              <a:t>OnGuard Online: Protect Kids Online</a:t>
            </a:r>
            <a:br>
              <a:rPr lang="en-US" sz="2000" dirty="0"/>
            </a:br>
            <a:r>
              <a:rPr lang="en-US" sz="2000" dirty="0"/>
              <a:t>Kids have lots of opportunities for socializing online, but they come with certain risks.  Parents can help reduce these risks by talking to kids about making safe, responsible  decisions.</a:t>
            </a:r>
            <a:br>
              <a:rPr lang="en-US" sz="2000" dirty="0"/>
            </a:br>
            <a:r>
              <a:rPr lang="en-US" sz="2000" dirty="0"/>
              <a:t>http://www.onguardonline.gov/</a:t>
            </a:r>
          </a:p>
          <a:p>
            <a:pPr lvl="2"/>
            <a:r>
              <a:rPr lang="en-US" sz="2000" dirty="0"/>
              <a:t>Oregon Live</a:t>
            </a:r>
            <a:br>
              <a:rPr lang="en-US" sz="2000" dirty="0"/>
            </a:br>
            <a:r>
              <a:rPr lang="en-US" sz="2000" dirty="0"/>
              <a:t>Healthy Heart 2013: High-tech advances help keep cardiac problems under control.  http://www.oregonlive.com/health/index.ssf/2013/02/healthy_heart_2013_high-tech_a.html</a:t>
            </a:r>
          </a:p>
          <a:p>
            <a:pPr lvl="2"/>
            <a:r>
              <a:rPr lang="en-US" sz="2000" dirty="0"/>
              <a:t>Pew Internet</a:t>
            </a:r>
            <a:br>
              <a:rPr lang="en-US" sz="2000" dirty="0"/>
            </a:br>
            <a:r>
              <a:rPr lang="en-US" sz="2000" dirty="0"/>
              <a:t>The State of Social Media Users</a:t>
            </a:r>
            <a:br>
              <a:rPr lang="en-US" sz="2000" dirty="0"/>
            </a:br>
            <a:r>
              <a:rPr lang="en-US" sz="2000" dirty="0"/>
              <a:t>http://pewinternet.org/Reports/2013/Social-media-users/The-State-of-Social-Media-Users.aspx</a:t>
            </a:r>
          </a:p>
          <a:p>
            <a:pPr lvl="1"/>
            <a:endParaRPr lang="en-US" sz="2000" dirty="0"/>
          </a:p>
        </p:txBody>
      </p:sp>
    </p:spTree>
    <p:extLst>
      <p:ext uri="{BB962C8B-B14F-4D97-AF65-F5344CB8AC3E}">
        <p14:creationId xmlns:p14="http://schemas.microsoft.com/office/powerpoint/2010/main" val="3575466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References </a:t>
            </a:r>
            <a:r>
              <a:rPr lang="en-US" spc="0" dirty="0"/>
              <a:t>And</a:t>
            </a:r>
            <a:r>
              <a:rPr lang="en-US" spc="-5" dirty="0"/>
              <a:t> </a:t>
            </a:r>
            <a:r>
              <a:rPr lang="en-US" dirty="0"/>
              <a:t>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1146536" cy="4734318"/>
          </a:xfrm>
        </p:spPr>
        <p:txBody>
          <a:bodyPr/>
          <a:lstStyle/>
          <a:p>
            <a:pPr lvl="1"/>
            <a:r>
              <a:rPr lang="en-US" sz="2000" dirty="0"/>
              <a:t>YouTube:</a:t>
            </a:r>
          </a:p>
          <a:p>
            <a:pPr lvl="2"/>
            <a:r>
              <a:rPr lang="en-US" sz="2000" dirty="0"/>
              <a:t>Share with Care</a:t>
            </a:r>
            <a:br>
              <a:rPr lang="en-US" sz="2000" dirty="0"/>
            </a:br>
            <a:r>
              <a:rPr lang="en-US" sz="2000" dirty="0"/>
              <a:t>What you post online could have an impact on people in the real world. To learn more about  how your online actions can have real-world consequences</a:t>
            </a:r>
            <a:br>
              <a:rPr lang="en-US" sz="2000" dirty="0"/>
            </a:br>
            <a:r>
              <a:rPr lang="en-US" sz="2000" dirty="0"/>
              <a:t>visit http://onguardonline.gov/articles/0033a-share-care  http://youtu.be/m_JB9mA_O3c</a:t>
            </a:r>
          </a:p>
          <a:p>
            <a:pPr lvl="2"/>
            <a:r>
              <a:rPr lang="en-US" sz="2000" dirty="0"/>
              <a:t>Stand Up to Cyberbullying</a:t>
            </a:r>
            <a:br>
              <a:rPr lang="en-US" sz="2000" dirty="0"/>
            </a:br>
            <a:r>
              <a:rPr lang="en-US" sz="2000" dirty="0"/>
              <a:t>You can help stop cyberbullies by standing up for yourself or someone else. To learn more about  cyberbullying visit: http://onguardonline.gov/articles/0028-cyberbullying  http://youtu.be/lN2fuKPDzHA</a:t>
            </a:r>
          </a:p>
          <a:p>
            <a:pPr lvl="2"/>
            <a:r>
              <a:rPr lang="en-US" sz="2000" dirty="0"/>
              <a:t>Texting and Driving Accidents</a:t>
            </a:r>
            <a:br>
              <a:rPr lang="en-US" sz="2000" dirty="0"/>
            </a:br>
            <a:r>
              <a:rPr lang="en-US" sz="2000" dirty="0"/>
              <a:t>Consequences of texting and driving. Please don't text and drive!  http://youtu.be/WGg9YOpGuwc</a:t>
            </a:r>
          </a:p>
          <a:p>
            <a:pPr lvl="1"/>
            <a:endParaRPr lang="en-US" sz="2000" dirty="0"/>
          </a:p>
        </p:txBody>
      </p:sp>
    </p:spTree>
    <p:extLst>
      <p:ext uri="{BB962C8B-B14F-4D97-AF65-F5344CB8AC3E}">
        <p14:creationId xmlns:p14="http://schemas.microsoft.com/office/powerpoint/2010/main" val="208677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Technology In The</a:t>
            </a:r>
            <a:r>
              <a:rPr lang="en-US" spc="-25" dirty="0"/>
              <a:t> </a:t>
            </a:r>
            <a:r>
              <a:rPr lang="en-US" dirty="0"/>
              <a:t>Home</a:t>
            </a:r>
          </a:p>
        </p:txBody>
      </p:sp>
      <p:sp>
        <p:nvSpPr>
          <p:cNvPr id="4" name="object 5">
            <a:extLst>
              <a:ext uri="{FF2B5EF4-FFF2-40B4-BE49-F238E27FC236}">
                <a16:creationId xmlns:a16="http://schemas.microsoft.com/office/drawing/2014/main" id="{EB783882-08B0-4BB5-8BB7-288CAB35543C}"/>
              </a:ext>
            </a:extLst>
          </p:cNvPr>
          <p:cNvSpPr/>
          <p:nvPr/>
        </p:nvSpPr>
        <p:spPr>
          <a:xfrm>
            <a:off x="2588850" y="1524048"/>
            <a:ext cx="1956647" cy="1622915"/>
          </a:xfrm>
          <a:prstGeom prst="rect">
            <a:avLst/>
          </a:prstGeom>
          <a:blipFill>
            <a:blip r:embed="rId3"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617D5F70-B490-45E8-84FE-178B56271186}"/>
              </a:ext>
            </a:extLst>
          </p:cNvPr>
          <p:cNvSpPr/>
          <p:nvPr/>
        </p:nvSpPr>
        <p:spPr>
          <a:xfrm>
            <a:off x="4784011" y="1385093"/>
            <a:ext cx="1784002" cy="1803238"/>
          </a:xfrm>
          <a:prstGeom prst="rect">
            <a:avLst/>
          </a:prstGeom>
          <a:blipFill>
            <a:blip r:embed="rId4" cstate="print"/>
            <a:stretch>
              <a:fillRect/>
            </a:stretch>
          </a:blipFill>
        </p:spPr>
        <p:txBody>
          <a:bodyPr wrap="square" lIns="0" tIns="0" rIns="0" bIns="0" rtlCol="0"/>
          <a:lstStyle/>
          <a:p>
            <a:endParaRPr/>
          </a:p>
        </p:txBody>
      </p:sp>
      <p:sp>
        <p:nvSpPr>
          <p:cNvPr id="6" name="object 7">
            <a:extLst>
              <a:ext uri="{FF2B5EF4-FFF2-40B4-BE49-F238E27FC236}">
                <a16:creationId xmlns:a16="http://schemas.microsoft.com/office/drawing/2014/main" id="{9CDD401F-F0A2-4A5C-B134-E8DF1D0C58E3}"/>
              </a:ext>
            </a:extLst>
          </p:cNvPr>
          <p:cNvSpPr/>
          <p:nvPr/>
        </p:nvSpPr>
        <p:spPr>
          <a:xfrm>
            <a:off x="7007331" y="1438781"/>
            <a:ext cx="2595819" cy="1683022"/>
          </a:xfrm>
          <a:prstGeom prst="rect">
            <a:avLst/>
          </a:prstGeom>
          <a:blipFill>
            <a:blip r:embed="rId5" cstate="print"/>
            <a:stretch>
              <a:fillRect/>
            </a:stretch>
          </a:blipFill>
        </p:spPr>
        <p:txBody>
          <a:bodyPr wrap="square" lIns="0" tIns="0" rIns="0" bIns="0" rtlCol="0"/>
          <a:lstStyle/>
          <a:p>
            <a:endParaRPr/>
          </a:p>
        </p:txBody>
      </p:sp>
      <p:sp>
        <p:nvSpPr>
          <p:cNvPr id="7" name="object 8">
            <a:extLst>
              <a:ext uri="{FF2B5EF4-FFF2-40B4-BE49-F238E27FC236}">
                <a16:creationId xmlns:a16="http://schemas.microsoft.com/office/drawing/2014/main" id="{342F6FE9-1DAA-447F-9211-F921C7AAA8C3}"/>
              </a:ext>
            </a:extLst>
          </p:cNvPr>
          <p:cNvSpPr/>
          <p:nvPr/>
        </p:nvSpPr>
        <p:spPr>
          <a:xfrm>
            <a:off x="7243998" y="3634918"/>
            <a:ext cx="2122483" cy="1983562"/>
          </a:xfrm>
          <a:prstGeom prst="rect">
            <a:avLst/>
          </a:prstGeom>
          <a:blipFill>
            <a:blip r:embed="rId6" cstate="print"/>
            <a:stretch>
              <a:fillRect/>
            </a:stretch>
          </a:blipFill>
        </p:spPr>
        <p:txBody>
          <a:bodyPr wrap="square" lIns="0" tIns="0" rIns="0" bIns="0" rtlCol="0"/>
          <a:lstStyle/>
          <a:p>
            <a:endParaRPr/>
          </a:p>
        </p:txBody>
      </p:sp>
      <p:sp>
        <p:nvSpPr>
          <p:cNvPr id="8" name="object 9">
            <a:extLst>
              <a:ext uri="{FF2B5EF4-FFF2-40B4-BE49-F238E27FC236}">
                <a16:creationId xmlns:a16="http://schemas.microsoft.com/office/drawing/2014/main" id="{97B3ECE5-5979-4D4E-861B-DEF4E8028F3A}"/>
              </a:ext>
            </a:extLst>
          </p:cNvPr>
          <p:cNvSpPr/>
          <p:nvPr/>
        </p:nvSpPr>
        <p:spPr>
          <a:xfrm>
            <a:off x="4982348" y="3941864"/>
            <a:ext cx="1387327" cy="1240036"/>
          </a:xfrm>
          <a:prstGeom prst="rect">
            <a:avLst/>
          </a:prstGeom>
          <a:blipFill>
            <a:blip r:embed="rId7" cstate="print"/>
            <a:stretch>
              <a:fillRect/>
            </a:stretch>
          </a:blipFill>
        </p:spPr>
        <p:txBody>
          <a:bodyPr wrap="square" lIns="0" tIns="0" rIns="0" bIns="0" rtlCol="0"/>
          <a:lstStyle/>
          <a:p>
            <a:endParaRPr/>
          </a:p>
        </p:txBody>
      </p:sp>
      <p:sp>
        <p:nvSpPr>
          <p:cNvPr id="9" name="object 10">
            <a:extLst>
              <a:ext uri="{FF2B5EF4-FFF2-40B4-BE49-F238E27FC236}">
                <a16:creationId xmlns:a16="http://schemas.microsoft.com/office/drawing/2014/main" id="{285D6486-BB7A-406B-BC3C-F846263ED546}"/>
              </a:ext>
            </a:extLst>
          </p:cNvPr>
          <p:cNvSpPr/>
          <p:nvPr/>
        </p:nvSpPr>
        <p:spPr>
          <a:xfrm>
            <a:off x="2578652" y="3505285"/>
            <a:ext cx="1727125" cy="2113195"/>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8398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 And Benefits Of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With all of technology that has been added to the  lives of people, lives should be more carefree, stress  free, and we should be healthier</a:t>
            </a:r>
          </a:p>
        </p:txBody>
      </p:sp>
      <p:sp>
        <p:nvSpPr>
          <p:cNvPr id="4" name="object 4">
            <a:extLst>
              <a:ext uri="{FF2B5EF4-FFF2-40B4-BE49-F238E27FC236}">
                <a16:creationId xmlns:a16="http://schemas.microsoft.com/office/drawing/2014/main" id="{F9EE6234-B98B-4DBB-BC73-2DCDF82CD7E0}"/>
              </a:ext>
            </a:extLst>
          </p:cNvPr>
          <p:cNvSpPr/>
          <p:nvPr/>
        </p:nvSpPr>
        <p:spPr>
          <a:xfrm>
            <a:off x="4541083" y="2600921"/>
            <a:ext cx="3140964" cy="312572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0307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 And Benefits Of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Name five ways families use technology on a daily basis.</a:t>
            </a:r>
          </a:p>
        </p:txBody>
      </p:sp>
      <p:sp>
        <p:nvSpPr>
          <p:cNvPr id="4" name="object 4">
            <a:extLst>
              <a:ext uri="{FF2B5EF4-FFF2-40B4-BE49-F238E27FC236}">
                <a16:creationId xmlns:a16="http://schemas.microsoft.com/office/drawing/2014/main" id="{04B49B47-5724-4761-874E-625456956CD9}"/>
              </a:ext>
            </a:extLst>
          </p:cNvPr>
          <p:cNvSpPr/>
          <p:nvPr/>
        </p:nvSpPr>
        <p:spPr>
          <a:xfrm>
            <a:off x="4851400" y="2499360"/>
            <a:ext cx="2489200" cy="3124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0562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 And Benefits Of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“Computer literate”</a:t>
            </a:r>
          </a:p>
          <a:p>
            <a:pPr lvl="1"/>
            <a:r>
              <a:rPr lang="en-US" dirty="0"/>
              <a:t>Personal computers</a:t>
            </a:r>
          </a:p>
          <a:p>
            <a:pPr lvl="1"/>
            <a:r>
              <a:rPr lang="en-US" dirty="0"/>
              <a:t>Telecommute</a:t>
            </a:r>
          </a:p>
          <a:p>
            <a:pPr lvl="1"/>
            <a:r>
              <a:rPr lang="en-US" dirty="0"/>
              <a:t>Provides recreation</a:t>
            </a:r>
          </a:p>
          <a:p>
            <a:pPr lvl="1"/>
            <a:r>
              <a:rPr lang="en-US" dirty="0"/>
              <a:t>Educational purposes</a:t>
            </a:r>
          </a:p>
        </p:txBody>
      </p:sp>
      <p:sp>
        <p:nvSpPr>
          <p:cNvPr id="5" name="object 6">
            <a:extLst>
              <a:ext uri="{FF2B5EF4-FFF2-40B4-BE49-F238E27FC236}">
                <a16:creationId xmlns:a16="http://schemas.microsoft.com/office/drawing/2014/main" id="{D5F4DAF4-2B85-40C2-AB72-EF765165F7DD}"/>
              </a:ext>
            </a:extLst>
          </p:cNvPr>
          <p:cNvSpPr/>
          <p:nvPr/>
        </p:nvSpPr>
        <p:spPr>
          <a:xfrm>
            <a:off x="7426960" y="2301240"/>
            <a:ext cx="2867914" cy="189280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6995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 And Benefits Of  Technology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Communicating with others</a:t>
            </a:r>
          </a:p>
          <a:p>
            <a:pPr lvl="1"/>
            <a:r>
              <a:rPr lang="en-US" dirty="0"/>
              <a:t>Shopping online</a:t>
            </a:r>
          </a:p>
          <a:p>
            <a:pPr lvl="1"/>
            <a:r>
              <a:rPr lang="en-US" dirty="0"/>
              <a:t>Pay bills online</a:t>
            </a:r>
          </a:p>
          <a:p>
            <a:pPr lvl="1"/>
            <a:r>
              <a:rPr lang="en-US" dirty="0"/>
              <a:t>24-hour contact with friends and family</a:t>
            </a:r>
          </a:p>
          <a:p>
            <a:pPr lvl="1"/>
            <a:r>
              <a:rPr lang="en-US" dirty="0"/>
              <a:t>Instant news and updates</a:t>
            </a:r>
          </a:p>
        </p:txBody>
      </p:sp>
      <p:sp>
        <p:nvSpPr>
          <p:cNvPr id="5" name="object 6">
            <a:extLst>
              <a:ext uri="{FF2B5EF4-FFF2-40B4-BE49-F238E27FC236}">
                <a16:creationId xmlns:a16="http://schemas.microsoft.com/office/drawing/2014/main" id="{984D2B73-C15B-4737-9E1E-3AD9B086B4E9}"/>
              </a:ext>
            </a:extLst>
          </p:cNvPr>
          <p:cNvSpPr/>
          <p:nvPr/>
        </p:nvSpPr>
        <p:spPr>
          <a:xfrm>
            <a:off x="7680960" y="3870960"/>
            <a:ext cx="2861182" cy="2057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3412326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130</TotalTime>
  <Words>5010</Words>
  <Application>Microsoft Office PowerPoint</Application>
  <PresentationFormat>Widescreen</PresentationFormat>
  <Paragraphs>469</Paragraphs>
  <Slides>46</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.AppleSystemUIFont</vt:lpstr>
      <vt:lpstr>Arial</vt:lpstr>
      <vt:lpstr>Calibri</vt:lpstr>
      <vt:lpstr>Century Gothic</vt:lpstr>
      <vt:lpstr>Open Sans</vt:lpstr>
      <vt:lpstr>Open Sans SemiBold</vt:lpstr>
      <vt:lpstr>2_Office Theme</vt:lpstr>
      <vt:lpstr>3_Office Theme</vt:lpstr>
      <vt:lpstr>The Impact Of Technology  On The Family Life Cycle</vt:lpstr>
      <vt:lpstr>PowerPoint Presentation</vt:lpstr>
      <vt:lpstr>The Family Life Cycle</vt:lpstr>
      <vt:lpstr>Family Structures</vt:lpstr>
      <vt:lpstr>Technology In The Home</vt:lpstr>
      <vt:lpstr>Influences And Benefits Of  Technology</vt:lpstr>
      <vt:lpstr>Influences And Benefits Of  Technology</vt:lpstr>
      <vt:lpstr>Influences And Benefits Of  Technology</vt:lpstr>
      <vt:lpstr>Influences And Benefits Of  Technology</vt:lpstr>
      <vt:lpstr>Influences And Benefits Of  Technology</vt:lpstr>
      <vt:lpstr>Influences And Benefits Of  Technology</vt:lpstr>
      <vt:lpstr>The Demographics of Social  Media Users-2013</vt:lpstr>
      <vt:lpstr>Improved Communication</vt:lpstr>
      <vt:lpstr>Convenience</vt:lpstr>
      <vt:lpstr>Health And Medical Advances</vt:lpstr>
      <vt:lpstr>Health And Medical Advances</vt:lpstr>
      <vt:lpstr>Health And Medical Advances</vt:lpstr>
      <vt:lpstr>Heart Technology</vt:lpstr>
      <vt:lpstr>Heart Technology</vt:lpstr>
      <vt:lpstr>Heart Technology</vt:lpstr>
      <vt:lpstr>People With Special Needs</vt:lpstr>
      <vt:lpstr>People With Special Needs</vt:lpstr>
      <vt:lpstr>Assisted Reproductive  Technology</vt:lpstr>
      <vt:lpstr>Pharmacy Apps</vt:lpstr>
      <vt:lpstr>Diagnostics</vt:lpstr>
      <vt:lpstr>Entertainment</vt:lpstr>
      <vt:lpstr>Safety Factors</vt:lpstr>
      <vt:lpstr>Safety Factors</vt:lpstr>
      <vt:lpstr>Career Opportunities</vt:lpstr>
      <vt:lpstr>Drawbacks Of Technology</vt:lpstr>
      <vt:lpstr>Drawbacks Of Technology</vt:lpstr>
      <vt:lpstr>Online Consequences</vt:lpstr>
      <vt:lpstr>Stand Up To Cyberbullying</vt:lpstr>
      <vt:lpstr>Negative Implications of Technology</vt:lpstr>
      <vt:lpstr>Technology Hardship</vt:lpstr>
      <vt:lpstr>Health Concerns</vt:lpstr>
      <vt:lpstr>Health Concerns</vt:lpstr>
      <vt:lpstr>Cost And Value</vt:lpstr>
      <vt:lpstr>Makes Things Too Easy</vt:lpstr>
      <vt:lpstr>Environment</vt:lpstr>
      <vt:lpstr>Electronic Waste</vt:lpstr>
      <vt:lpstr>Questions?</vt:lpstr>
      <vt:lpstr>References And Resources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10</cp:revision>
  <cp:lastPrinted>2017-07-07T16:17:37Z</cp:lastPrinted>
  <dcterms:created xsi:type="dcterms:W3CDTF">2017-07-11T23:58:30Z</dcterms:created>
  <dcterms:modified xsi:type="dcterms:W3CDTF">2018-01-06T20:17:32Z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