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sldIdLst>
    <p:sldId id="340" r:id="rId6"/>
    <p:sldId id="319" r:id="rId7"/>
    <p:sldId id="323" r:id="rId8"/>
    <p:sldId id="324" r:id="rId9"/>
    <p:sldId id="325" r:id="rId10"/>
    <p:sldId id="326" r:id="rId11"/>
    <p:sldId id="327" r:id="rId12"/>
    <p:sldId id="341" r:id="rId13"/>
    <p:sldId id="342" r:id="rId14"/>
    <p:sldId id="343" r:id="rId15"/>
    <p:sldId id="344" r:id="rId16"/>
    <p:sldId id="345" r:id="rId17"/>
    <p:sldId id="328" r:id="rId18"/>
    <p:sldId id="329" r:id="rId19"/>
    <p:sldId id="330" r:id="rId20"/>
    <p:sldId id="331" r:id="rId21"/>
    <p:sldId id="332" r:id="rId22"/>
    <p:sldId id="333" r:id="rId23"/>
    <p:sldId id="334" r:id="rId24"/>
    <p:sldId id="346" r:id="rId25"/>
    <p:sldId id="335" r:id="rId26"/>
    <p:sldId id="336" r:id="rId27"/>
    <p:sldId id="337" r:id="rId28"/>
    <p:sldId id="338" r:id="rId29"/>
    <p:sldId id="347" r:id="rId30"/>
    <p:sldId id="348" r:id="rId31"/>
    <p:sldId id="349" r:id="rId32"/>
    <p:sldId id="350" r:id="rId33"/>
    <p:sldId id="351" r:id="rId34"/>
    <p:sldId id="352" r:id="rId35"/>
    <p:sldId id="353" r:id="rId36"/>
    <p:sldId id="339"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4" autoAdjust="0"/>
    <p:restoredTop sz="91518" autoAdjust="0"/>
  </p:normalViewPr>
  <p:slideViewPr>
    <p:cSldViewPr snapToGrid="0">
      <p:cViewPr varScale="1">
        <p:scale>
          <a:sx n="87" d="100"/>
          <a:sy n="87" d="100"/>
        </p:scale>
        <p:origin x="640" y="19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12/1/17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Special needs are the individual requirements (in education) of a child from a disadvantaged background or a child with a mental, emotional or physical disability or one who is at a high risk of developing one. Understanding these needs helps in caring for these children. A variety of professionals can help these children with special needs. Educators should know the district’s policy for referring children to special services. Educators must also know how to create a positive environment for children with special needs in their care.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3107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child has a communication disorder when he or she is unable to speak or understand spoken language. The condition may</a:t>
            </a:r>
            <a:r>
              <a:rPr lang="en-US" baseline="0" dirty="0" smtClean="0"/>
              <a:t> also be referred to as a speech impairment. Four categories of speech impairments are identified:</a:t>
            </a:r>
          </a:p>
          <a:p>
            <a:pPr marL="171450" indent="-171450">
              <a:buFont typeface="Arial" panose="020B0604020202020204" pitchFamily="34" charset="0"/>
              <a:buChar char="•"/>
            </a:pPr>
            <a:r>
              <a:rPr lang="en-US" baseline="0" dirty="0" smtClean="0"/>
              <a:t>Articulation disorders – affect speech around production</a:t>
            </a:r>
          </a:p>
          <a:p>
            <a:pPr marL="171450" indent="-171450">
              <a:buFont typeface="Arial" panose="020B0604020202020204" pitchFamily="34" charset="0"/>
              <a:buChar char="•"/>
            </a:pPr>
            <a:r>
              <a:rPr lang="en-US" baseline="0" dirty="0" smtClean="0"/>
              <a:t>Fluency disorders – affect the rate and rhythm of speech</a:t>
            </a:r>
          </a:p>
          <a:p>
            <a:pPr marL="171450" indent="-171450">
              <a:buFont typeface="Arial" panose="020B0604020202020204" pitchFamily="34" charset="0"/>
              <a:buChar char="•"/>
            </a:pPr>
            <a:r>
              <a:rPr lang="en-US" baseline="0" dirty="0" smtClean="0"/>
              <a:t>Language disorders – affect the child’s ability to express or understand word meanings or the correct order of the parts of speech in a sentence</a:t>
            </a:r>
          </a:p>
          <a:p>
            <a:pPr marL="171450" indent="-171450">
              <a:buFont typeface="Arial" panose="020B0604020202020204" pitchFamily="34" charset="0"/>
              <a:buChar char="•"/>
            </a:pPr>
            <a:r>
              <a:rPr lang="en-US" baseline="0" dirty="0" smtClean="0"/>
              <a:t>Voice disorders – affect the pitch, loudness or quality of the voice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Educators who care for children with communication disorders need to learn about each child’s special needs. The following guidelines apply to children with speech impairments:</a:t>
            </a:r>
          </a:p>
          <a:p>
            <a:pPr marL="171450" indent="-171450">
              <a:buFont typeface="Arial" panose="020B0604020202020204" pitchFamily="34" charset="0"/>
              <a:buChar char="•"/>
            </a:pPr>
            <a:r>
              <a:rPr lang="en-US" baseline="0" dirty="0" smtClean="0"/>
              <a:t>Be patient when listening. Give the child your full attention and plenty of time to speak.</a:t>
            </a:r>
          </a:p>
          <a:p>
            <a:pPr marL="171450" indent="-171450">
              <a:buFont typeface="Arial" panose="020B0604020202020204" pitchFamily="34" charset="0"/>
              <a:buChar char="•"/>
            </a:pPr>
            <a:r>
              <a:rPr lang="en-US" baseline="0" dirty="0" smtClean="0"/>
              <a:t>Know where the child is in regard to learning language, and help the child move to the next level.</a:t>
            </a:r>
          </a:p>
          <a:p>
            <a:pPr marL="171450" indent="-171450">
              <a:buFont typeface="Arial" panose="020B0604020202020204" pitchFamily="34" charset="0"/>
              <a:buChar char="•"/>
            </a:pPr>
            <a:r>
              <a:rPr lang="en-US" baseline="0" dirty="0" smtClean="0"/>
              <a:t>Provide activities and objects to increase the child’s vocabulary. </a:t>
            </a:r>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96135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 who exhibit</a:t>
            </a:r>
            <a:r>
              <a:rPr lang="en-US" baseline="0" dirty="0" smtClean="0"/>
              <a:t> unusual</a:t>
            </a:r>
            <a:r>
              <a:rPr lang="en-US" dirty="0" smtClean="0"/>
              <a:t> behavior</a:t>
            </a:r>
            <a:r>
              <a:rPr lang="en-US" baseline="0" dirty="0" smtClean="0"/>
              <a:t> regularly over a long period of time may have an emotional/behavioral disorder. Unusual behaviors are behaviors that are not appropriate for the child’s age or cultural group. Experts have named many categories for behavioral disorders in children. The two major categories are hyperactive-aggressive and anxious-withdrawn.</a:t>
            </a:r>
          </a:p>
          <a:p>
            <a:endParaRPr lang="en-US" baseline="0" dirty="0" smtClean="0"/>
          </a:p>
          <a:p>
            <a:r>
              <a:rPr lang="en-US" baseline="0" dirty="0" smtClean="0"/>
              <a:t>The child who is hyperactive-aggressive may demonstrate the following characteristics: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Inappropriate attention-seeking behavior</a:t>
            </a:r>
          </a:p>
          <a:p>
            <a:pPr marL="171450" indent="-171450">
              <a:buFont typeface="Arial" panose="020B0604020202020204" pitchFamily="34" charset="0"/>
              <a:buChar char="•"/>
            </a:pPr>
            <a:r>
              <a:rPr lang="en-US" baseline="0" dirty="0" smtClean="0"/>
              <a:t>Need for frequent intervention from adults</a:t>
            </a:r>
          </a:p>
          <a:p>
            <a:pPr marL="171450" indent="-171450">
              <a:buFont typeface="Arial" panose="020B0604020202020204" pitchFamily="34" charset="0"/>
              <a:buChar char="•"/>
            </a:pPr>
            <a:r>
              <a:rPr lang="en-US" baseline="0" dirty="0" smtClean="0"/>
              <a:t>Solitary, disordered and agitated play style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child who is anxious-withdrawn may demonstrate the following characteristics:</a:t>
            </a:r>
          </a:p>
          <a:p>
            <a:pPr marL="171450" indent="-171450">
              <a:buFont typeface="Arial" panose="020B0604020202020204" pitchFamily="34" charset="0"/>
              <a:buChar char="•"/>
            </a:pPr>
            <a:r>
              <a:rPr lang="en-US" baseline="0" dirty="0" smtClean="0"/>
              <a:t>Lack of self-confidence</a:t>
            </a:r>
          </a:p>
          <a:p>
            <a:pPr marL="171450" indent="-171450">
              <a:buFont typeface="Arial" panose="020B0604020202020204" pitchFamily="34" charset="0"/>
              <a:buChar char="•"/>
            </a:pPr>
            <a:r>
              <a:rPr lang="en-US" baseline="0" dirty="0" smtClean="0"/>
              <a:t>Shyness or watching from a distance</a:t>
            </a:r>
          </a:p>
          <a:p>
            <a:pPr marL="171450" indent="-171450">
              <a:buFont typeface="Arial" panose="020B0604020202020204" pitchFamily="34" charset="0"/>
              <a:buChar char="•"/>
            </a:pPr>
            <a:r>
              <a:rPr lang="en-US" baseline="0" dirty="0" smtClean="0"/>
              <a:t>Tendency to be depressed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Any behavior of children who are hyperactive-aggressive or anxious-withdrawn may be seen in normally developing children. However, such behaviors or emotional states occur more frequently among children with these disorders.</a:t>
            </a:r>
          </a:p>
          <a:p>
            <a:pPr marL="0" indent="0">
              <a:buFont typeface="Arial" panose="020B0604020202020204" pitchFamily="34" charset="0"/>
              <a:buNone/>
            </a:pPr>
            <a:endParaRPr lang="en-US" baseline="0" dirty="0" smtClean="0"/>
          </a:p>
          <a:p>
            <a:r>
              <a:rPr lang="en-US" dirty="0" smtClean="0"/>
              <a:t>Patience, self-confidence and good child guidance techniques are very important</a:t>
            </a:r>
            <a:r>
              <a:rPr lang="en-US" baseline="0" dirty="0" smtClean="0"/>
              <a:t> for educators of children with emotional/behavioral disorders. Some of the following guidelines may be used:</a:t>
            </a:r>
          </a:p>
          <a:p>
            <a:pPr marL="171450" indent="-171450">
              <a:buFont typeface="Arial" panose="020B0604020202020204" pitchFamily="34" charset="0"/>
              <a:buChar char="•"/>
            </a:pPr>
            <a:r>
              <a:rPr lang="en-US" baseline="0" dirty="0" smtClean="0"/>
              <a:t>Establish and consistently apply classroom or group rules.</a:t>
            </a:r>
          </a:p>
          <a:p>
            <a:pPr marL="171450" indent="-171450">
              <a:buFont typeface="Arial" panose="020B0604020202020204" pitchFamily="34" charset="0"/>
              <a:buChar char="•"/>
            </a:pPr>
            <a:r>
              <a:rPr lang="en-US" baseline="0" dirty="0" smtClean="0"/>
              <a:t>Learn as much as possible about the child’s strengths, needs and responses.</a:t>
            </a:r>
          </a:p>
          <a:p>
            <a:pPr marL="171450" indent="-171450">
              <a:buFont typeface="Arial" panose="020B0604020202020204" pitchFamily="34" charset="0"/>
              <a:buChar char="•"/>
            </a:pPr>
            <a:r>
              <a:rPr lang="en-US" baseline="0" dirty="0" smtClean="0"/>
              <a:t>Learn to use effective guidance techniques for group management and for teaching appropriate behavior.</a:t>
            </a:r>
          </a:p>
          <a:p>
            <a:pPr marL="171450" indent="-171450">
              <a:buFont typeface="Arial" panose="020B0604020202020204" pitchFamily="34" charset="0"/>
              <a:buChar char="•"/>
            </a:pPr>
            <a:r>
              <a:rPr lang="en-US" baseline="0" dirty="0" smtClean="0"/>
              <a:t>Plan and adjust surroundings to avoid encouraging inappropriate behavior.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What characteristics might be displayed by a child who is hyperactive-aggressive? </a:t>
            </a:r>
          </a:p>
          <a:p>
            <a:pPr marL="0" indent="0">
              <a:buFont typeface="Arial" panose="020B0604020202020204" pitchFamily="34" charset="0"/>
              <a:buNone/>
            </a:pPr>
            <a:r>
              <a:rPr lang="en-US" baseline="0" dirty="0" smtClean="0"/>
              <a:t>What characteristics might be displayed by a child who is anxious-withdrawn?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7556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Education</a:t>
            </a:r>
            <a:r>
              <a:rPr lang="en-US" baseline="0" dirty="0" smtClean="0"/>
              <a:t> Agency (TEA) </a:t>
            </a:r>
            <a:r>
              <a:rPr lang="en-US" sz="1200" b="0" i="0" kern="1200" dirty="0" smtClean="0">
                <a:solidFill>
                  <a:schemeClr val="tx1"/>
                </a:solidFill>
                <a:effectLst/>
                <a:latin typeface="+mn-lt"/>
                <a:ea typeface="+mn-ea"/>
                <a:cs typeface="+mn-cs"/>
              </a:rPr>
              <a:t>state goal for G/T students is to ensure that those students who participate in G/T services demonstrate skills in self-directed learning, thinking, research and communication. G/T students develop innovative products and sophisticated performances that reflect individuality and creativity and are targeted to an audience outside the classroom.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Teacher note: Click on both pictures to</a:t>
            </a:r>
            <a:r>
              <a:rPr lang="en-US" sz="1200" b="0" i="0" kern="1200" baseline="0" dirty="0" smtClean="0">
                <a:solidFill>
                  <a:schemeClr val="tx1"/>
                </a:solidFill>
                <a:effectLst/>
                <a:latin typeface="+mn-lt"/>
                <a:ea typeface="+mn-ea"/>
                <a:cs typeface="+mn-cs"/>
              </a:rPr>
              <a:t> discuss TEA’s state plan for G/T students.</a:t>
            </a:r>
            <a:endParaRPr lang="en-US" dirty="0" smtClean="0"/>
          </a:p>
          <a:p>
            <a:endParaRPr lang="en-US" dirty="0" smtClean="0"/>
          </a:p>
          <a:p>
            <a:r>
              <a:rPr lang="en-US" dirty="0" smtClean="0"/>
              <a:t>Texas Education Agency</a:t>
            </a:r>
          </a:p>
          <a:p>
            <a:r>
              <a:rPr lang="en-US" sz="1200" b="0" i="0" kern="1200" dirty="0" smtClean="0">
                <a:solidFill>
                  <a:schemeClr val="tx1"/>
                </a:solidFill>
                <a:effectLst/>
                <a:latin typeface="+mn-lt"/>
                <a:ea typeface="+mn-ea"/>
                <a:cs typeface="+mn-cs"/>
              </a:rPr>
              <a:t>The Texas Administrative Code on Gifted/Talented Education (TAC) </a:t>
            </a:r>
            <a:r>
              <a:rPr lang="en-US" sz="1200" b="0" i="0" u="sng" kern="1200" dirty="0" smtClean="0">
                <a:solidFill>
                  <a:schemeClr val="tx1"/>
                </a:solidFill>
                <a:effectLst/>
                <a:latin typeface="+mn-lt"/>
                <a:ea typeface="+mn-ea"/>
                <a:cs typeface="+mn-cs"/>
              </a:rPr>
              <a:t>§89.1-§89.5</a:t>
            </a:r>
            <a:r>
              <a:rPr lang="en-US" sz="1200" b="0" i="0" u="none" kern="1200" dirty="0" smtClean="0">
                <a:solidFill>
                  <a:schemeClr val="tx1"/>
                </a:solidFill>
                <a:effectLst/>
                <a:latin typeface="+mn-lt"/>
                <a:ea typeface="+mn-ea"/>
                <a:cs typeface="+mn-cs"/>
              </a:rPr>
              <a:t>.</a:t>
            </a:r>
            <a:endParaRPr lang="en-US" b="0" dirty="0" smtClean="0"/>
          </a:p>
          <a:p>
            <a:r>
              <a:rPr lang="en-US" dirty="0" smtClean="0"/>
              <a:t>http://</a:t>
            </a:r>
            <a:r>
              <a:rPr lang="en-US" dirty="0" err="1" smtClean="0"/>
              <a:t>ritter.tea.state.tx.us</a:t>
            </a:r>
            <a:r>
              <a:rPr lang="en-US" dirty="0" smtClean="0"/>
              <a:t>/rules/tac/chapter089/ch089a.html</a:t>
            </a:r>
          </a:p>
          <a:p>
            <a:endParaRPr lang="en-US" dirty="0" smtClean="0"/>
          </a:p>
          <a:p>
            <a:r>
              <a:rPr lang="en-US" dirty="0" smtClean="0"/>
              <a:t>Texas Education Agency</a:t>
            </a:r>
          </a:p>
          <a:p>
            <a:r>
              <a:rPr lang="en-US" sz="1200" b="0" i="0" kern="1200" dirty="0" smtClean="0">
                <a:solidFill>
                  <a:schemeClr val="tx1"/>
                </a:solidFill>
                <a:effectLst/>
                <a:latin typeface="+mn-lt"/>
                <a:ea typeface="+mn-ea"/>
                <a:cs typeface="+mn-cs"/>
              </a:rPr>
              <a:t>The state plan provides requirements for and guidance to districts as they meet the unique needs of the gifted/talented population in Texas.</a:t>
            </a:r>
            <a:endParaRPr lang="en-US" dirty="0" smtClean="0"/>
          </a:p>
          <a:p>
            <a:r>
              <a:rPr lang="en-US" dirty="0" smtClean="0"/>
              <a:t>http://</a:t>
            </a:r>
            <a:r>
              <a:rPr lang="en-US" dirty="0" err="1" smtClean="0"/>
              <a:t>tea.texas.gov</a:t>
            </a:r>
            <a:r>
              <a:rPr lang="en-US" dirty="0" smtClean="0"/>
              <a:t>/</a:t>
            </a:r>
            <a:r>
              <a:rPr lang="en-US" dirty="0" err="1" smtClean="0"/>
              <a:t>Curriculum_and_Instructional_Programs</a:t>
            </a:r>
            <a:r>
              <a:rPr lang="en-US" dirty="0" smtClean="0"/>
              <a:t>/</a:t>
            </a:r>
            <a:r>
              <a:rPr lang="en-US" dirty="0" err="1" smtClean="0"/>
              <a:t>Special_Student_Populations</a:t>
            </a:r>
            <a:r>
              <a:rPr lang="en-US" dirty="0" smtClean="0"/>
              <a:t>/</a:t>
            </a:r>
            <a:r>
              <a:rPr lang="en-US" dirty="0" err="1" smtClean="0"/>
              <a:t>Gifted_and_Talented_Education</a:t>
            </a:r>
            <a:r>
              <a:rPr lang="en-US" dirty="0" smtClean="0"/>
              <a:t>/</a:t>
            </a:r>
            <a:r>
              <a:rPr lang="en-US" dirty="0" err="1" smtClean="0"/>
              <a:t>Gifted_Talented_Education</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824967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law requires that educators providing services to gifted/talented students have the following qualifications as</a:t>
            </a:r>
            <a:r>
              <a:rPr lang="en-US" baseline="0" dirty="0" smtClean="0"/>
              <a:t> </a:t>
            </a:r>
            <a:r>
              <a:rPr lang="en-US" dirty="0" smtClean="0"/>
              <a:t>stated in the Texas Administrative Code §89.2 (http://</a:t>
            </a:r>
            <a:r>
              <a:rPr lang="en-US" dirty="0" err="1" smtClean="0"/>
              <a:t>ritter.tea.state.tx.us</a:t>
            </a:r>
            <a:r>
              <a:rPr lang="en-US" dirty="0" smtClean="0"/>
              <a:t>/rules/tac/chapter089/ch089a.html.)</a:t>
            </a:r>
            <a:r>
              <a:rPr lang="en-US" baseline="0" dirty="0" smtClean="0"/>
              <a:t> </a:t>
            </a:r>
            <a:r>
              <a:rPr lang="en-US" dirty="0" smtClean="0"/>
              <a:t>School districts shall ensure that:</a:t>
            </a:r>
          </a:p>
          <a:p>
            <a:endParaRPr lang="en-US" dirty="0" smtClean="0"/>
          </a:p>
          <a:p>
            <a:pPr marL="228600" indent="-228600">
              <a:buAutoNum type="arabicParenBoth"/>
            </a:pPr>
            <a:r>
              <a:rPr lang="en-US" dirty="0" smtClean="0"/>
              <a:t>Prior to assignment in the program, teachers who provide instruction and services that are a part of the</a:t>
            </a:r>
            <a:r>
              <a:rPr lang="en-US" baseline="0" dirty="0" smtClean="0"/>
              <a:t> </a:t>
            </a:r>
            <a:r>
              <a:rPr lang="en-US" dirty="0" smtClean="0"/>
              <a:t>program for gifted students have a minimum of 30 hours of staff</a:t>
            </a:r>
            <a:r>
              <a:rPr lang="en-US" baseline="0" dirty="0" smtClean="0"/>
              <a:t> </a:t>
            </a:r>
            <a:r>
              <a:rPr lang="en-US" dirty="0" smtClean="0"/>
              <a:t>development that includes nature and</a:t>
            </a:r>
            <a:r>
              <a:rPr lang="en-US" baseline="0" dirty="0" smtClean="0"/>
              <a:t> </a:t>
            </a:r>
            <a:r>
              <a:rPr lang="en-US" dirty="0" smtClean="0"/>
              <a:t>needs of gifted/talented students, assessing student needs, and curriculum and instruction for gifted</a:t>
            </a:r>
            <a:r>
              <a:rPr lang="en-US" baseline="0" dirty="0" smtClean="0"/>
              <a:t> </a:t>
            </a:r>
            <a:r>
              <a:rPr lang="en-US" dirty="0" smtClean="0"/>
              <a:t>students;</a:t>
            </a:r>
          </a:p>
          <a:p>
            <a:pPr marL="228600" indent="-228600">
              <a:buAutoNum type="arabicParenBoth"/>
            </a:pPr>
            <a:r>
              <a:rPr lang="en-US" dirty="0" smtClean="0"/>
              <a:t>Teachers without training required in paragraph (1) of this section who provide instruction and services</a:t>
            </a:r>
            <a:r>
              <a:rPr lang="en-US" baseline="0" dirty="0" smtClean="0"/>
              <a:t> </a:t>
            </a:r>
            <a:r>
              <a:rPr lang="en-US" dirty="0" smtClean="0"/>
              <a:t>that are part of the gifted/talented program must complete the 30-hour training requirement within one</a:t>
            </a:r>
            <a:r>
              <a:rPr lang="en-US" baseline="0" dirty="0" smtClean="0"/>
              <a:t> </a:t>
            </a:r>
            <a:r>
              <a:rPr lang="en-US" dirty="0" smtClean="0"/>
              <a:t>semester;</a:t>
            </a:r>
          </a:p>
          <a:p>
            <a:pPr marL="228600" indent="-228600">
              <a:buAutoNum type="arabicParenBoth"/>
            </a:pPr>
            <a:r>
              <a:rPr lang="en-US" dirty="0" smtClean="0"/>
              <a:t>Teachers who provide instruction and services that are a part of the program for gifted students receive a</a:t>
            </a:r>
            <a:r>
              <a:rPr lang="en-US" baseline="0" dirty="0" smtClean="0"/>
              <a:t> </a:t>
            </a:r>
            <a:r>
              <a:rPr lang="en-US" dirty="0" smtClean="0"/>
              <a:t>minimum of six hours annually of professional development in gifted education; and</a:t>
            </a:r>
          </a:p>
          <a:p>
            <a:pPr marL="228600" indent="-228600">
              <a:buAutoNum type="arabicParenBoth"/>
            </a:pPr>
            <a:r>
              <a:rPr lang="en-US" dirty="0" smtClean="0"/>
              <a:t>Administrators and counselors who have authority for program decisions have a minimum of six hours</a:t>
            </a:r>
            <a:r>
              <a:rPr lang="en-US" baseline="0" dirty="0" smtClean="0"/>
              <a:t> </a:t>
            </a:r>
            <a:r>
              <a:rPr lang="en-US" dirty="0" smtClean="0"/>
              <a:t>of professional development that includes nature and needs of gifted/talented students and program options. </a:t>
            </a:r>
          </a:p>
          <a:p>
            <a:pPr marL="0" indent="0">
              <a:buNone/>
            </a:pPr>
            <a:endParaRPr lang="en-US" dirty="0" smtClean="0"/>
          </a:p>
          <a:p>
            <a:pPr marL="0" indent="0">
              <a:buNone/>
            </a:pPr>
            <a:r>
              <a:rPr lang="en-US" dirty="0" smtClean="0"/>
              <a:t>Teachers must take a gifted and talented supplemental certification test.</a:t>
            </a:r>
            <a:r>
              <a:rPr lang="en-US" baseline="0" dirty="0" smtClean="0"/>
              <a:t> The certification earned through successful challenging of the </a:t>
            </a:r>
            <a:r>
              <a:rPr lang="en-US" baseline="0" dirty="0" err="1" smtClean="0"/>
              <a:t>TExES</a:t>
            </a:r>
            <a:r>
              <a:rPr lang="en-US" baseline="0" dirty="0" smtClean="0"/>
              <a:t> for Gifted and Talented replaces the Gifted and Talented Endorsement previously available through Texas university education programs. It is a supplemental certification for those providing services to gifted and talented students in Texas. </a:t>
            </a:r>
          </a:p>
          <a:p>
            <a:pPr marL="0" indent="0">
              <a:buNone/>
            </a:pPr>
            <a:endParaRPr lang="en-US" baseline="0" dirty="0" smtClean="0"/>
          </a:p>
          <a:p>
            <a:pPr marL="0" indent="0">
              <a:buNone/>
            </a:pPr>
            <a:r>
              <a:rPr lang="en-US" baseline="0" dirty="0" smtClean="0"/>
              <a:t>Why is Continuing Professional Education (CPE) important as an educator? As an educator, it is important to pursue and select learning opportunities that meet the identified needs of students. Professional development is available through each of the </a:t>
            </a:r>
            <a:r>
              <a:rPr lang="en-US" sz="1200" b="0" i="0" kern="1200" dirty="0" smtClean="0">
                <a:solidFill>
                  <a:schemeClr val="tx1"/>
                </a:solidFill>
                <a:effectLst/>
                <a:latin typeface="+mn-lt"/>
                <a:ea typeface="+mn-ea"/>
                <a:cs typeface="+mn-cs"/>
              </a:rPr>
              <a:t>20 Education Service Centers (ESCs) in Texas.</a:t>
            </a:r>
            <a:r>
              <a:rPr lang="en-US" baseline="0" dirty="0" smtClean="0"/>
              <a:t> Written documentation and verification of completed activities applied toward CPE requirements are required. Educators are responsible for maintaining a record of their CPE credits. </a:t>
            </a: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115421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Instructional Decision-Making Procedures: Ensuring Appropriate Instruction for Struggling Students Grades K-12 (2014 University of Texas System/Texas Education Agency)</a:t>
            </a:r>
          </a:p>
          <a:p>
            <a:r>
              <a:rPr lang="en-US" dirty="0" smtClean="0"/>
              <a:t>According</a:t>
            </a:r>
            <a:r>
              <a:rPr lang="en-US" baseline="0" dirty="0" smtClean="0"/>
              <a:t> to the Instructional Decision-Making Procedures: Ensuring Appropriate Instruction for Struggling Students Grades K-12 (2014 University of Texas System/Texas Education Agency), f</a:t>
            </a:r>
            <a:r>
              <a:rPr lang="en-US" dirty="0" smtClean="0"/>
              <a:t>or students who are at-risk for school failure, teacher behavior and class organization play a large role in</a:t>
            </a:r>
            <a:r>
              <a:rPr lang="en-US" baseline="0" dirty="0" smtClean="0"/>
              <a:t> </a:t>
            </a:r>
            <a:r>
              <a:rPr lang="en-US" dirty="0" smtClean="0"/>
              <a:t>creating student behavior. At-risk students are more dependent on the critical teaching behaviors of modeling,</a:t>
            </a:r>
            <a:r>
              <a:rPr lang="en-US" baseline="0" dirty="0" smtClean="0"/>
              <a:t> </a:t>
            </a:r>
            <a:r>
              <a:rPr lang="en-US" dirty="0" smtClean="0"/>
              <a:t>reinforcement, instructional planning</a:t>
            </a:r>
            <a:r>
              <a:rPr lang="en-US" baseline="0" dirty="0" smtClean="0"/>
              <a:t> </a:t>
            </a:r>
            <a:r>
              <a:rPr lang="en-US" dirty="0" smtClean="0"/>
              <a:t>and organization of lessons that are designed to teach mastery. Essential</a:t>
            </a:r>
            <a:r>
              <a:rPr lang="en-US" baseline="0" dirty="0" smtClean="0"/>
              <a:t> </a:t>
            </a:r>
            <a:r>
              <a:rPr lang="en-US" dirty="0" smtClean="0"/>
              <a:t>behavior management practices are listed</a:t>
            </a:r>
            <a:r>
              <a:rPr lang="en-US" baseline="0" dirty="0" smtClean="0"/>
              <a:t> below:</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More positive comments are made following desired behavior than negative comments following inappropriate behavior toward the student in a given day.</a:t>
            </a:r>
          </a:p>
          <a:p>
            <a:pPr marL="171450" lvl="0" indent="-171450">
              <a:buFont typeface="Arial" panose="020B0604020202020204" pitchFamily="34" charset="0"/>
              <a:buChar char="•"/>
            </a:pPr>
            <a:r>
              <a:rPr lang="en-US" sz="1200" dirty="0" smtClean="0"/>
              <a:t>Students have a clear visual path to the material and/or presentation of lessons.</a:t>
            </a:r>
          </a:p>
          <a:p>
            <a:pPr marL="171450" lvl="0" indent="-171450">
              <a:buFont typeface="Arial" panose="020B0604020202020204" pitchFamily="34" charset="0"/>
              <a:buChar char="•"/>
            </a:pPr>
            <a:r>
              <a:rPr lang="en-US" sz="1200" dirty="0" smtClean="0"/>
              <a:t>Teacher effectively redirects misbehavior.</a:t>
            </a:r>
          </a:p>
          <a:p>
            <a:pPr marL="171450" lvl="0" indent="-171450">
              <a:buFont typeface="Arial" panose="020B0604020202020204" pitchFamily="34" charset="0"/>
              <a:buChar char="•"/>
            </a:pPr>
            <a:r>
              <a:rPr lang="en-US" sz="1200" dirty="0" smtClean="0"/>
              <a:t>Teacher effectively uses visual and verbal prompts to elicit appropriate behavior.</a:t>
            </a:r>
            <a:endParaRPr lang="en-US" sz="120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007770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Additional e</a:t>
            </a:r>
            <a:r>
              <a:rPr lang="en-US" dirty="0" smtClean="0"/>
              <a:t>ssential</a:t>
            </a:r>
            <a:r>
              <a:rPr lang="en-US" baseline="0" dirty="0" smtClean="0"/>
              <a:t> </a:t>
            </a:r>
            <a:r>
              <a:rPr lang="en-US" dirty="0" smtClean="0"/>
              <a:t>behavior management practices are listed</a:t>
            </a:r>
            <a:r>
              <a:rPr lang="en-US" baseline="0" dirty="0" smtClean="0"/>
              <a:t> below:</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dirty="0" smtClean="0"/>
              <a:t>The classroom arrangement is conducive to learning. The student has access to pertinent areas, people, or materials.</a:t>
            </a:r>
          </a:p>
          <a:p>
            <a:pPr marL="171450" lvl="0" indent="-171450">
              <a:buFont typeface="Arial" panose="020B0604020202020204" pitchFamily="34" charset="0"/>
              <a:buChar char="•"/>
            </a:pPr>
            <a:r>
              <a:rPr lang="en-US" sz="1200" dirty="0" smtClean="0"/>
              <a:t>The student is likely to get attention from staff for doing what is expected.</a:t>
            </a:r>
          </a:p>
          <a:p>
            <a:pPr marL="171450" lvl="0" indent="-171450">
              <a:buFont typeface="Arial" panose="020B0604020202020204" pitchFamily="34" charset="0"/>
              <a:buChar char="•"/>
            </a:pPr>
            <a:endParaRPr lang="en-US" sz="1200" dirty="0" smtClean="0"/>
          </a:p>
          <a:p>
            <a:pPr marL="0" lvl="0" indent="0">
              <a:buFont typeface="Arial" panose="020B0604020202020204" pitchFamily="34" charset="0"/>
              <a:buNone/>
            </a:pPr>
            <a:r>
              <a:rPr lang="en-US" sz="1200" dirty="0" smtClean="0"/>
              <a:t>Brainstorm ideas to minimize distractions</a:t>
            </a:r>
            <a:r>
              <a:rPr lang="en-US" sz="1200" baseline="0" dirty="0" smtClean="0"/>
              <a:t> in the classroom pictured on the slide.</a:t>
            </a:r>
            <a:endParaRPr lang="en-US" sz="1200"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46828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Source: Instructional Decision-Making Procedures: Ensuring Appropriate Instruction for Struggling Students Grades K-12 (2014 University of Texas System/Texas Education Agency)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Before a student is referred for a special education evaluation, documentation of clear and consistent behavior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management interventions across the school and/or classroom must be made. A referral to special education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appropriate only when a student continues to present challenging behavior despite intervention practices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whose effectiveness is evidenced by the majority of students meeting the behavioral expectations. A particular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behavior pattern must clearly differentiate him or her from other students. If more than 10% of students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 particular classroom or overall school have difficulty meeting a particular behavioral expectation, then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staff should first develop and implement a plan to help all students meet this expectation before individual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supports are developed. It is only when sound school-wide programming and promotion of appropriate behavior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documented and found to be ineffective for a particular student that individualized supports should be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Additional</a:t>
            </a:r>
            <a:r>
              <a:rPr lang="en-US" sz="1200" kern="1200" baseline="0" dirty="0" smtClean="0">
                <a:solidFill>
                  <a:schemeClr val="tx1"/>
                </a:solidFill>
                <a:effectLst/>
                <a:latin typeface="+mn-lt"/>
                <a:ea typeface="+mn-ea"/>
                <a:cs typeface="+mn-cs"/>
              </a:rPr>
              <a:t> evidence-based interventions for behavior include: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Write an intervention plan for student behavior.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Document implementation of the systematic behavioral intervention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indicated in the intervention plan over a reasonable period of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Monitor student progress regularly and frequently and adjust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classroom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Review assessment findings and refine the behavioral intervention.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93764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day in the life of a Special Education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is a profile of the SCB, or school community based special education program at James Hubert Blake high school in Montgomery County, Maryland. A team of teachers, administrators and specialists come together each day to support and teach these students.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youtu.be</a:t>
            </a:r>
            <a:r>
              <a:rPr lang="en-US" dirty="0" smtClean="0"/>
              <a:t>/qh1meBo_m1w</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74912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Educators play an important role in identifying and caring for children with special needs. Through training and experience, educators understand normal patterns of child growth and development. They understand the sequence and age level for developing skills. When an educators sees a major delay or problem in a child’s development, the child is referred to a specialist or other professional for assessment.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Remember that children develop at different rates and that the range of “normal” development is broad. However, early detection of developmental problems is important. The sooner a child is referred, the sooner he or she can begin receiving help.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55785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professional of special</a:t>
            </a:r>
            <a:r>
              <a:rPr lang="en-US" baseline="0" dirty="0" smtClean="0"/>
              <a:t> needs children, you have many important roles to fulfill such as:</a:t>
            </a:r>
          </a:p>
          <a:p>
            <a:endParaRPr lang="en-US" baseline="0" dirty="0" smtClean="0"/>
          </a:p>
          <a:p>
            <a:r>
              <a:rPr lang="en-US" b="1" baseline="0" dirty="0" smtClean="0"/>
              <a:t>Appreciation of individual differences </a:t>
            </a:r>
            <a:r>
              <a:rPr lang="en-US" baseline="0" dirty="0" smtClean="0"/>
              <a:t>– Each child has special qualities which make him or her different from every other child. Educators should develop positive attitudes about individual differences in children. Such attitudes help educators serve as role models for children in their care. Educators should be aware of their own biases and feelings about children with disabilities or gifted children.</a:t>
            </a:r>
          </a:p>
          <a:p>
            <a:endParaRPr lang="en-US" baseline="0" dirty="0" smtClean="0"/>
          </a:p>
          <a:p>
            <a:r>
              <a:rPr lang="en-US" b="1" baseline="0" dirty="0" smtClean="0"/>
              <a:t>Arranging the environment </a:t>
            </a:r>
            <a:r>
              <a:rPr lang="en-US" baseline="0" dirty="0" smtClean="0"/>
              <a:t>– Rooms should be arranged so that children can move around freely and have easy access to all areas used. There should be a large open area for group activities and large muscle play. Several small areas should be planned for learning centers, small group activities or private, quiet activities. Avoid rearranging rooms, especially when children have physical or visual disabilities.</a:t>
            </a:r>
          </a:p>
          <a:p>
            <a:endParaRPr lang="en-US" baseline="0" dirty="0" smtClean="0"/>
          </a:p>
          <a:p>
            <a:r>
              <a:rPr lang="en-US" b="1" baseline="0" dirty="0" smtClean="0"/>
              <a:t>Assessment</a:t>
            </a:r>
            <a:r>
              <a:rPr lang="en-US" baseline="0" dirty="0" smtClean="0"/>
              <a:t> – Assessment involves a detailed evaluation of a child’s growth and development. Professionals determine the child’s areas of strengths and weaknesses and may be able to diagnose certain disabilities. Several professionals may participate in the assessment depending on the child’s needs. Educators can assist children with special needs by giving them individualized care. Such care should be based on a professional assessment and recommendation.</a:t>
            </a:r>
          </a:p>
          <a:p>
            <a:endParaRPr lang="en-US" baseline="0" dirty="0" smtClean="0"/>
          </a:p>
          <a:p>
            <a:r>
              <a:rPr lang="en-US" b="1" baseline="0" dirty="0" smtClean="0"/>
              <a:t>Encouraging cooperation </a:t>
            </a:r>
            <a:r>
              <a:rPr lang="en-US" baseline="0" dirty="0" smtClean="0"/>
              <a:t>– Promote positive interactions by providing materials and learning experiences which encourage cooperation. Such materials as blocks, dramatic play props and table games encourage children to play together. Plan learning experiences that give children a chance to interact positively.</a:t>
            </a:r>
          </a:p>
          <a:p>
            <a:endParaRPr lang="en-US" baseline="0" dirty="0" smtClean="0"/>
          </a:p>
          <a:p>
            <a:r>
              <a:rPr lang="en-US" b="1" baseline="0" dirty="0" smtClean="0"/>
              <a:t>Encouraging independence </a:t>
            </a:r>
            <a:r>
              <a:rPr lang="en-US" baseline="0" dirty="0" smtClean="0"/>
              <a:t>– Independent living is a major lifetime goal of children with disabilities. Educators may be tempted to perform tasks for children with disabilities but should avoid these temptations. Children with disabilities should be allowed to perform everyday tasks that they can do for themselves. This accomplishment builds self-confidence and gives a sense of independence to these children. Children can learn to care for their own needs through new and repeated experiences.</a:t>
            </a:r>
          </a:p>
          <a:p>
            <a:endParaRPr lang="en-US" baseline="0" dirty="0" smtClean="0"/>
          </a:p>
          <a:p>
            <a:r>
              <a:rPr lang="en-US" b="1" baseline="0" dirty="0" smtClean="0"/>
              <a:t>Encouraging positive interactions </a:t>
            </a:r>
            <a:r>
              <a:rPr lang="en-US" baseline="0" dirty="0" smtClean="0"/>
              <a:t>– There are many benefits when all children, with and without special needs, are educated and cared for together. Positive group interactions do not happen automatically. Educators must work to encourage positive group interactions.  Plan and follow a well-balanced daily schedule to allow time to for positive interactions.</a:t>
            </a:r>
          </a:p>
          <a:p>
            <a:endParaRPr lang="en-US" baseline="0" dirty="0" smtClean="0"/>
          </a:p>
          <a:p>
            <a:r>
              <a:rPr lang="en-US" b="1" baseline="0" dirty="0" smtClean="0"/>
              <a:t>Mainstreaming/Inclusion – </a:t>
            </a:r>
            <a:r>
              <a:rPr lang="en-US" b="0" baseline="0" dirty="0" smtClean="0"/>
              <a:t>Mainstreaming is the process of placing individuals with disabilities into the general education or community environment. In mainstreaming, as in partial inclusion, an individual with a disability’s home classroom is a special education classroom; however, students who are mainstreamed will spend most of their day learning side-by-side with their general education peers. In mainstreaming, the students are usually expected to keep up with the rest of their peers without significant supplementary aids and support services. This supports and values having individuals with disabilities interact with students without any disabilities. Inclusion is a philosophy that states all individuals, regardless of ability, should participate within the same environment with necessary support and individualized attention. Children need caring adults to provide love security, safety and a positive environment. They need good surroundings to stimulate and support their development.</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Schedule planning </a:t>
            </a:r>
            <a:r>
              <a:rPr lang="en-US" sz="1200" b="0" i="0" kern="1200" dirty="0" smtClean="0">
                <a:solidFill>
                  <a:schemeClr val="tx1"/>
                </a:solidFill>
                <a:effectLst/>
                <a:latin typeface="+mn-lt"/>
                <a:ea typeface="+mn-ea"/>
                <a:cs typeface="+mn-cs"/>
              </a:rPr>
              <a:t>– The daily schedule may need to be more structured than usual for children</a:t>
            </a:r>
            <a:r>
              <a:rPr lang="en-US" sz="1200" b="0" i="0" kern="1200" baseline="0" dirty="0" smtClean="0">
                <a:solidFill>
                  <a:schemeClr val="tx1"/>
                </a:solidFill>
                <a:effectLst/>
                <a:latin typeface="+mn-lt"/>
                <a:ea typeface="+mn-ea"/>
                <a:cs typeface="+mn-cs"/>
              </a:rPr>
              <a:t> with special needs. Much unstructured playtime may be difficult for such children. During a scheduled free choice time, limit the number of choices given and spend a few minutes directing the child in a specific activity.</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 well-balanced schedule should include carefully planned transition activities. Check on the child’s status in terms of task completion. If needed, delay the transition or remind the child in advance that an activity period is ending.</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What is mainstreaming? Why is the term inclusion often used?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What strategies may an educator use for creating a positive mainstreamed environment?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What are four guidelines for educators working with children with disabilities?</a:t>
            </a: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4977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Heredity and environment</a:t>
            </a:r>
            <a:r>
              <a:rPr lang="en-US" baseline="0" dirty="0" smtClean="0"/>
              <a:t> influence the special needs in individuals. Hereditary factors include the genetic history and make-up of a person. Environmental factors affect the fetus after conception or the child after birth.</a:t>
            </a:r>
          </a:p>
          <a:p>
            <a:endParaRPr lang="en-US" baseline="0" dirty="0" smtClean="0"/>
          </a:p>
          <a:p>
            <a:r>
              <a:rPr lang="en-US" baseline="0" dirty="0" smtClean="0"/>
              <a:t>Many environmental factors can create special needs in children. These factors may include:</a:t>
            </a:r>
          </a:p>
          <a:p>
            <a:endParaRPr lang="en-US" baseline="0" dirty="0" smtClean="0"/>
          </a:p>
          <a:p>
            <a:pPr marL="171450" indent="-171450">
              <a:buFont typeface="Arial" panose="020B0604020202020204" pitchFamily="34" charset="0"/>
              <a:buChar char="•"/>
            </a:pPr>
            <a:r>
              <a:rPr lang="en-US" baseline="0" dirty="0" smtClean="0"/>
              <a:t>Accidents</a:t>
            </a:r>
          </a:p>
          <a:p>
            <a:pPr marL="171450" indent="-171450">
              <a:buFont typeface="Arial" panose="020B0604020202020204" pitchFamily="34" charset="0"/>
              <a:buChar char="•"/>
            </a:pPr>
            <a:r>
              <a:rPr lang="en-US" baseline="0" dirty="0" smtClean="0"/>
              <a:t>Alcohol</a:t>
            </a:r>
          </a:p>
          <a:p>
            <a:pPr marL="171450" indent="-171450">
              <a:buFont typeface="Arial" panose="020B0604020202020204" pitchFamily="34" charset="0"/>
              <a:buChar char="•"/>
            </a:pPr>
            <a:r>
              <a:rPr lang="en-US" baseline="0" dirty="0" smtClean="0"/>
              <a:t>Child abuse</a:t>
            </a:r>
          </a:p>
          <a:p>
            <a:pPr marL="171450" indent="-171450">
              <a:buFont typeface="Arial" panose="020B0604020202020204" pitchFamily="34" charset="0"/>
              <a:buChar char="•"/>
            </a:pPr>
            <a:r>
              <a:rPr lang="en-US" baseline="0" dirty="0" smtClean="0"/>
              <a:t>Drugs</a:t>
            </a:r>
          </a:p>
          <a:p>
            <a:pPr marL="171450" indent="-171450">
              <a:buFont typeface="Arial" panose="020B0604020202020204" pitchFamily="34" charset="0"/>
              <a:buChar char="•"/>
            </a:pPr>
            <a:r>
              <a:rPr lang="en-US" baseline="0" dirty="0" smtClean="0"/>
              <a:t>Illness</a:t>
            </a:r>
          </a:p>
          <a:p>
            <a:pPr marL="171450" indent="-171450">
              <a:buFont typeface="Arial" panose="020B0604020202020204" pitchFamily="34" charset="0"/>
              <a:buChar char="•"/>
            </a:pPr>
            <a:r>
              <a:rPr lang="en-US" baseline="0" dirty="0" smtClean="0"/>
              <a:t>Poor nutrition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How can an illness create a special need? For example, repeated middle ear infections, if untreated, can cause hearing loss. Such hearing loss can result in delayed language development. Poor nutrition, especially a lack of protein, can cause permanent brain damage. Accidents with cars, poisonous substances and unsafe surroundings often cause disabilities in children. Child abuse can lead to physical and emotional disabilities.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Often the exact cause of a child’s disability is unknown. Experts are learning more about the development of children with special needs. Some disabilities can provide  helpful information to parents and others about the prevention of disabling conditions in children.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926097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choice of instructional strategies may mean the difference between success and failure for many learners with special needs.</a:t>
            </a:r>
          </a:p>
          <a:p>
            <a:r>
              <a:rPr lang="en-US" sz="1200" b="0" i="0" kern="1200" dirty="0" smtClean="0">
                <a:solidFill>
                  <a:schemeClr val="tx1"/>
                </a:solidFill>
                <a:effectLst/>
                <a:latin typeface="+mn-lt"/>
                <a:ea typeface="+mn-ea"/>
                <a:cs typeface="+mn-cs"/>
              </a:rPr>
              <a:t>Best practices in instructional strategies include the use of three types:</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kern="1200" dirty="0" smtClean="0">
                <a:solidFill>
                  <a:schemeClr val="tx1"/>
                </a:solidFill>
                <a:effectLst/>
                <a:latin typeface="+mn-lt"/>
                <a:ea typeface="+mn-ea"/>
                <a:cs typeface="+mn-cs"/>
              </a:rPr>
              <a:t>Direct instruction used for the entire class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Small group instruction for a portion of the class</a:t>
            </a:r>
          </a:p>
          <a:p>
            <a:pPr marL="171450" indent="-171450">
              <a:buFont typeface="Arial" panose="020B0604020202020204" pitchFamily="34" charset="0"/>
              <a:buChar char="•"/>
            </a:pPr>
            <a:r>
              <a:rPr lang="en-US" sz="1200" b="0" i="0" u="none" kern="1200" dirty="0" smtClean="0">
                <a:solidFill>
                  <a:schemeClr val="tx1"/>
                </a:solidFill>
                <a:effectLst/>
                <a:latin typeface="+mn-lt"/>
                <a:ea typeface="+mn-ea"/>
                <a:cs typeface="+mn-cs"/>
              </a:rPr>
              <a:t>Differentiated instruction</a:t>
            </a:r>
            <a:r>
              <a:rPr lang="en-US" sz="1200" b="0" i="0" kern="1200" dirty="0" smtClean="0">
                <a:solidFill>
                  <a:schemeClr val="tx1"/>
                </a:solidFill>
                <a:effectLst/>
                <a:latin typeface="+mn-lt"/>
                <a:ea typeface="+mn-ea"/>
                <a:cs typeface="+mn-cs"/>
              </a:rPr>
              <a:t> for an individual student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77872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an</a:t>
            </a:r>
            <a:r>
              <a:rPr lang="en-US" sz="1200" b="0" i="0" kern="1200" baseline="0" dirty="0" smtClean="0">
                <a:solidFill>
                  <a:schemeClr val="tx1"/>
                </a:solidFill>
                <a:effectLst/>
                <a:latin typeface="+mn-lt"/>
                <a:ea typeface="+mn-ea"/>
                <a:cs typeface="+mn-cs"/>
              </a:rPr>
              <a:t> educator, you will be responsible for modifying your instruction to accommodate the special needs students. The </a:t>
            </a:r>
            <a:r>
              <a:rPr lang="en-US" sz="1200" b="0" i="0" kern="1200" dirty="0" smtClean="0">
                <a:solidFill>
                  <a:schemeClr val="tx1"/>
                </a:solidFill>
                <a:effectLst/>
                <a:latin typeface="+mn-lt"/>
                <a:ea typeface="+mn-ea"/>
                <a:cs typeface="+mn-cs"/>
              </a:rPr>
              <a:t>developmental areas</a:t>
            </a:r>
            <a:r>
              <a:rPr lang="en-US" sz="1200" b="0" i="0" kern="1200" baseline="0" dirty="0" smtClean="0">
                <a:solidFill>
                  <a:schemeClr val="tx1"/>
                </a:solidFill>
                <a:effectLst/>
                <a:latin typeface="+mn-lt"/>
                <a:ea typeface="+mn-ea"/>
                <a:cs typeface="+mn-cs"/>
              </a:rPr>
              <a:t> of importance can include:</a:t>
            </a:r>
          </a:p>
          <a:p>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attention and memory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auditory localization and object permanence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concept development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conversation skills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fine motor skills (tactile integration, reaching, grasping, releasing, manipulation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bilateral skills)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functional use of objects and symbolic play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gross motor skills (prone, supine and upright)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imitation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motor and visual object permanence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pencil control and copying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pre-vocabulary/vocabulary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problem-solving</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responses to communication from others</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self-direction</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self-help skills (eating, dressing, grooming)</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social skills</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sound and gestures</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understanding space</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visual-motor skills</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visual perception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visual pursuit and object permanence</a:t>
            </a:r>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773830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baseline="0" dirty="0" err="1" smtClean="0"/>
              <a:t>What</a:t>
            </a:r>
            <a:r>
              <a:rPr lang="fr-FR" baseline="0" dirty="0" smtClean="0"/>
              <a:t> </a:t>
            </a:r>
            <a:r>
              <a:rPr lang="fr-FR" baseline="0" dirty="0" err="1" smtClean="0"/>
              <a:t>is</a:t>
            </a:r>
            <a:r>
              <a:rPr lang="fr-FR" baseline="0" dirty="0" smtClean="0"/>
              <a:t> the </a:t>
            </a:r>
            <a:r>
              <a:rPr lang="fr-FR" baseline="0" dirty="0" err="1" smtClean="0"/>
              <a:t>difference</a:t>
            </a:r>
            <a:r>
              <a:rPr lang="fr-FR" baseline="0" dirty="0" smtClean="0"/>
              <a:t> </a:t>
            </a:r>
            <a:r>
              <a:rPr lang="fr-FR" baseline="0" dirty="0" err="1" smtClean="0"/>
              <a:t>between</a:t>
            </a:r>
            <a:r>
              <a:rPr lang="fr-FR" baseline="0" dirty="0" smtClean="0"/>
              <a:t> a modification and accommodation?</a:t>
            </a:r>
          </a:p>
          <a:p>
            <a:pPr marL="0" indent="0">
              <a:buFont typeface="Arial" panose="020B0604020202020204" pitchFamily="34" charset="0"/>
              <a:buNone/>
            </a:pPr>
            <a:endParaRPr lang="fr-FR" baseline="0" dirty="0" smtClean="0"/>
          </a:p>
          <a:p>
            <a:pPr marL="0" indent="0">
              <a:buFont typeface="Arial" panose="020B0604020202020204" pitchFamily="34" charset="0"/>
              <a:buNone/>
            </a:pPr>
            <a:r>
              <a:rPr lang="fr-FR" baseline="0" dirty="0" smtClean="0"/>
              <a:t>Texas Education Agency</a:t>
            </a:r>
          </a:p>
          <a:p>
            <a:pPr marL="0" indent="0">
              <a:buFont typeface="Arial" panose="020B0604020202020204" pitchFamily="34" charset="0"/>
              <a:buNone/>
            </a:pPr>
            <a:r>
              <a:rPr lang="fr-FR" baseline="0" dirty="0" smtClean="0"/>
              <a:t>Content Modifications vs. </a:t>
            </a:r>
            <a:r>
              <a:rPr lang="fr-FR" baseline="0" dirty="0" err="1" smtClean="0"/>
              <a:t>Instructional</a:t>
            </a:r>
            <a:r>
              <a:rPr lang="fr-FR" baseline="0" dirty="0" smtClean="0"/>
              <a:t> Accommodations</a:t>
            </a:r>
            <a:endParaRPr lang="en-US" baseline="0" dirty="0" smtClean="0"/>
          </a:p>
          <a:p>
            <a:pPr marL="0" indent="0">
              <a:buFont typeface="Arial" panose="020B0604020202020204" pitchFamily="34" charset="0"/>
              <a:buNone/>
            </a:pPr>
            <a:r>
              <a:rPr lang="en-US" baseline="0" dirty="0" smtClean="0"/>
              <a:t>http://</a:t>
            </a:r>
            <a:r>
              <a:rPr lang="en-US" baseline="0" dirty="0" err="1" smtClean="0"/>
              <a:t>www.texasprojectfirst.org</a:t>
            </a:r>
            <a:r>
              <a:rPr lang="en-US" baseline="0" dirty="0" smtClean="0"/>
              <a:t>/</a:t>
            </a:r>
            <a:r>
              <a:rPr lang="en-US" baseline="0" dirty="0" err="1" smtClean="0"/>
              <a:t>ModificationAccommodation.html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20166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Infants</a:t>
            </a:r>
            <a:r>
              <a:rPr lang="en-US" sz="1200" kern="1200" baseline="0" dirty="0" smtClean="0">
                <a:solidFill>
                  <a:schemeClr val="tx1"/>
                </a:solidFill>
                <a:effectLst/>
                <a:latin typeface="+mn-lt"/>
                <a:ea typeface="+mn-ea"/>
                <a:cs typeface="+mn-cs"/>
              </a:rPr>
              <a:t> and Toddlers with Special Needs (</a:t>
            </a:r>
            <a:r>
              <a:rPr lang="en-US" sz="1200" kern="1200" dirty="0" smtClean="0">
                <a:solidFill>
                  <a:schemeClr val="tx1"/>
                </a:solidFill>
                <a:effectLst/>
                <a:latin typeface="+mn-lt"/>
                <a:ea typeface="+mn-ea"/>
                <a:cs typeface="+mn-cs"/>
              </a:rPr>
              <a:t>newborn through two years)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Cognitive Development: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Helping infants develop the concept of object permanence.</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Encouraging vocabulary development.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Helping toddlers to</a:t>
            </a:r>
            <a:r>
              <a:rPr lang="en-US" sz="1200" b="0" i="0" u="none" strike="noStrike" kern="1200" baseline="0" dirty="0" smtClean="0">
                <a:solidFill>
                  <a:schemeClr val="tx1"/>
                </a:solidFill>
                <a:effectLst/>
                <a:latin typeface="+mn-lt"/>
                <a:ea typeface="+mn-ea"/>
                <a:cs typeface="+mn-cs"/>
              </a:rPr>
              <a:t> investigate cause and effect relationships.</a:t>
            </a:r>
            <a:endParaRPr lang="en-US"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Emotional</a:t>
            </a:r>
            <a:r>
              <a:rPr lang="en-US" sz="1200" kern="1200" baseline="0" dirty="0" smtClean="0">
                <a:solidFill>
                  <a:schemeClr val="tx1"/>
                </a:solidFill>
                <a:effectLst/>
                <a:latin typeface="+mn-lt"/>
                <a:ea typeface="+mn-ea"/>
                <a:cs typeface="+mn-cs"/>
              </a:rPr>
              <a:t> and Social Development: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Helping infants develop</a:t>
            </a:r>
            <a:r>
              <a:rPr lang="en-US" sz="1200" b="0" i="0" u="none" strike="noStrike" kern="1200" baseline="0" dirty="0" smtClean="0">
                <a:solidFill>
                  <a:schemeClr val="tx1"/>
                </a:solidFill>
                <a:effectLst/>
                <a:latin typeface="+mn-lt"/>
                <a:ea typeface="+mn-ea"/>
                <a:cs typeface="+mn-cs"/>
              </a:rPr>
              <a:t> independence. Promote positive behavior, self-esteem and self-control.</a:t>
            </a:r>
            <a:endParaRPr lang="en-US"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Helping toddlers develop confidence in recognizing emotions in others.</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Encouraging</a:t>
            </a:r>
            <a:r>
              <a:rPr lang="en-US" sz="1200" b="0" i="0" u="none" strike="noStrike" kern="1200" baseline="0" dirty="0" smtClean="0">
                <a:solidFill>
                  <a:schemeClr val="tx1"/>
                </a:solidFill>
                <a:effectLst/>
                <a:latin typeface="+mn-lt"/>
                <a:ea typeface="+mn-ea"/>
                <a:cs typeface="+mn-cs"/>
              </a:rPr>
              <a:t> confidence and expand independence.</a:t>
            </a:r>
          </a:p>
          <a:p>
            <a:pPr marL="171450" indent="-171450" rtl="0" eaLnBrk="1" fontAlgn="t" latinLnBrk="0" hangingPunct="1">
              <a:buFont typeface="Arial" panose="020B0604020202020204" pitchFamily="34" charset="0"/>
              <a:buChar char="•"/>
            </a:pPr>
            <a:endParaRPr lang="en-US" sz="1200" b="0" i="0" u="none" strike="noStrike" kern="1200" baseline="0" dirty="0" smtClean="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200" b="0" i="0" u="none" strike="noStrike" kern="1200" baseline="0" dirty="0" smtClean="0">
                <a:solidFill>
                  <a:schemeClr val="tx1"/>
                </a:solidFill>
                <a:effectLst/>
                <a:latin typeface="+mn-lt"/>
                <a:ea typeface="+mn-ea"/>
                <a:cs typeface="+mn-cs"/>
              </a:rPr>
              <a:t>Physical Development: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For infants, providing a safe environment to encourage</a:t>
            </a:r>
            <a:r>
              <a:rPr lang="en-US" sz="1200" b="0" i="0" u="none" strike="noStrike" kern="1200" baseline="0" dirty="0" smtClean="0">
                <a:solidFill>
                  <a:schemeClr val="tx1"/>
                </a:solidFill>
                <a:effectLst/>
                <a:latin typeface="+mn-lt"/>
                <a:ea typeface="+mn-ea"/>
                <a:cs typeface="+mn-cs"/>
              </a:rPr>
              <a:t> crawling, walking and independence.</a:t>
            </a:r>
            <a:endParaRPr lang="en-US"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For toddlers, encouraging large and small muscle development.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Encouraging good nutritional habits.</a:t>
            </a:r>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53167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The Early Childhood Outcomes Center, November 2009</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Eligible children with disabilities, ages 3-21, are entitled to receive a free appropriate public education (FAPE) under the Individuals with Disabilities Act (IDEA). In Texas, school district Preschool Programs for Children with Disabilities (PPCD) provide special education and related services for eligible children with disabilities ages 3-5. PPCD refers to the services provided by the school district, not to the place where they are provided.  Eligible children may receive PPCD services in a variety of settings such as pre-kindergarten, resource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self-contained classrooms or in community settings such as Head Start and pre-school.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Early Childhood Technical Assistance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outcomes team of the ECTA Center provides national leadership in assisting states with the implementation of high-quality child and family outcomes measurement for early intervention and early childhood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a:t>
            </a:r>
            <a:r>
              <a:rPr lang="en-US" sz="1200" b="0" i="0" kern="1200" dirty="0" err="1" smtClean="0">
                <a:solidFill>
                  <a:schemeClr val="tx1"/>
                </a:solidFill>
                <a:effectLst/>
                <a:latin typeface="+mn-lt"/>
                <a:ea typeface="+mn-ea"/>
                <a:cs typeface="+mn-cs"/>
              </a:rPr>
              <a:t>ectacenter.org</a:t>
            </a:r>
            <a:r>
              <a:rPr lang="en-US" sz="1200" b="0" i="0" kern="1200" dirty="0" smtClean="0">
                <a:solidFill>
                  <a:schemeClr val="tx1"/>
                </a:solidFill>
                <a:effectLst/>
                <a:latin typeface="+mn-lt"/>
                <a:ea typeface="+mn-ea"/>
                <a:cs typeface="+mn-cs"/>
              </a:rPr>
              <a:t>/eco/</a:t>
            </a:r>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445355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The University of North Texas in partnership with the Texas Education Agency </a:t>
            </a:r>
          </a:p>
          <a:p>
            <a:endParaRPr lang="en-US" dirty="0" smtClean="0"/>
          </a:p>
          <a:p>
            <a:r>
              <a:rPr lang="en-US" dirty="0" smtClean="0"/>
              <a:t>Early to middle</a:t>
            </a:r>
            <a:r>
              <a:rPr lang="en-US" baseline="0" dirty="0" smtClean="0"/>
              <a:t> childhood stage </a:t>
            </a:r>
            <a:r>
              <a:rPr lang="en-US" dirty="0" smtClean="0"/>
              <a:t>(ages six through</a:t>
            </a:r>
            <a:r>
              <a:rPr lang="en-US" baseline="0" dirty="0" smtClean="0"/>
              <a:t> ten years)</a:t>
            </a:r>
          </a:p>
          <a:p>
            <a:endParaRPr lang="en-US" baseline="0" dirty="0" smtClean="0"/>
          </a:p>
          <a:p>
            <a:r>
              <a:rPr lang="en-US" baseline="0" dirty="0" smtClean="0"/>
              <a:t>Presentation Accommodations</a:t>
            </a:r>
          </a:p>
          <a:p>
            <a:r>
              <a:rPr lang="en-US" baseline="0" dirty="0" smtClean="0"/>
              <a:t>Is there a problem with the way in which the student can see, hear, or read the lesson? Allow students to access information in ways that do not require them to visually read standard print. These alternate modes of access are auditory, multi-sensory, tactile and visual. Example of presentation accommodations include:</a:t>
            </a:r>
          </a:p>
          <a:p>
            <a:r>
              <a:rPr lang="en-US" baseline="0" dirty="0" smtClean="0"/>
              <a:t>• Presenting instructions orally </a:t>
            </a:r>
          </a:p>
          <a:p>
            <a:r>
              <a:rPr lang="en-US" baseline="0" dirty="0" smtClean="0"/>
              <a:t>• Providing a designated reader</a:t>
            </a:r>
          </a:p>
          <a:p>
            <a:endParaRPr lang="en-US" baseline="0" dirty="0" smtClean="0"/>
          </a:p>
          <a:p>
            <a:r>
              <a:rPr lang="en-US" baseline="0" dirty="0" smtClean="0"/>
              <a:t>Response Accommodations</a:t>
            </a:r>
          </a:p>
          <a:p>
            <a:r>
              <a:rPr lang="en-US" baseline="0" dirty="0" smtClean="0"/>
              <a:t>Does the student have problems manipulating items, or is there something that might pose a problem with the student due to the way in which a response is required? If</a:t>
            </a:r>
          </a:p>
          <a:p>
            <a:r>
              <a:rPr lang="en-US" baseline="0" dirty="0" smtClean="0"/>
              <a:t>possible, change the response. By changing the response, you can allow students to complete activities, assignments and assessments in different ways or to solve or</a:t>
            </a:r>
          </a:p>
          <a:p>
            <a:r>
              <a:rPr lang="en-US" baseline="0" dirty="0" smtClean="0"/>
              <a:t>organize problems using some type of assistive device or organizer.</a:t>
            </a:r>
          </a:p>
          <a:p>
            <a:endParaRPr lang="en-US" baseline="0" dirty="0" smtClean="0"/>
          </a:p>
          <a:p>
            <a:r>
              <a:rPr lang="en-US" baseline="0" dirty="0" smtClean="0"/>
              <a:t>Setting Accommodations</a:t>
            </a:r>
          </a:p>
          <a:p>
            <a:r>
              <a:rPr lang="en-US" baseline="0" dirty="0" smtClean="0"/>
              <a:t>If the student has a problem focusing on work when there are a large number of students in the class, this may be a possible choice. These students can be easily distracted by others or have behaviors that are distracting to others. Change the location in which a test or assignment is given or the conditions of the assessment setting.</a:t>
            </a:r>
          </a:p>
          <a:p>
            <a:r>
              <a:rPr lang="en-US" baseline="0" dirty="0" smtClean="0"/>
              <a:t>• Administering a test in private room or alternative test site</a:t>
            </a:r>
          </a:p>
          <a:p>
            <a:r>
              <a:rPr lang="en-US" baseline="0" dirty="0" smtClean="0"/>
              <a:t>• Administering a test in small group setting</a:t>
            </a:r>
          </a:p>
          <a:p>
            <a:endParaRPr lang="en-US" baseline="0" dirty="0" smtClean="0"/>
          </a:p>
          <a:p>
            <a:r>
              <a:rPr lang="en-US" baseline="0" dirty="0" smtClean="0"/>
              <a:t>Timing and Scheduling Accommodations</a:t>
            </a:r>
          </a:p>
          <a:p>
            <a:r>
              <a:rPr lang="en-US" baseline="0" dirty="0" smtClean="0"/>
              <a:t>Increase the allowable length of time to complete an assessment or assignment and perhaps change the way that time is organized.</a:t>
            </a:r>
          </a:p>
          <a:p>
            <a:r>
              <a:rPr lang="en-US" baseline="0" dirty="0" smtClean="0"/>
              <a:t>Timing</a:t>
            </a:r>
          </a:p>
          <a:p>
            <a:r>
              <a:rPr lang="en-US" baseline="0" dirty="0" smtClean="0"/>
              <a:t>• Allowing frequent breaks</a:t>
            </a:r>
          </a:p>
          <a:p>
            <a:r>
              <a:rPr lang="en-US" baseline="0" dirty="0" smtClean="0"/>
              <a:t>• Extending allotted time for a test</a:t>
            </a:r>
          </a:p>
          <a:p>
            <a:endParaRPr lang="en-US" baseline="0" dirty="0" smtClean="0"/>
          </a:p>
          <a:p>
            <a:r>
              <a:rPr lang="en-US" baseline="0" dirty="0" smtClean="0"/>
              <a:t>Scheduling</a:t>
            </a:r>
          </a:p>
          <a:p>
            <a:r>
              <a:rPr lang="en-US" baseline="0" dirty="0" smtClean="0"/>
              <a:t>• Administering a test in several timed sessions or over several days</a:t>
            </a:r>
          </a:p>
          <a:p>
            <a:r>
              <a:rPr lang="en-US" baseline="0" dirty="0" smtClean="0"/>
              <a:t>• Allowing subtests to be taken in a different order</a:t>
            </a:r>
          </a:p>
          <a:p>
            <a:r>
              <a:rPr lang="en-US" baseline="0" dirty="0" smtClean="0"/>
              <a:t>• Administering a test at a specific time of day</a:t>
            </a:r>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1166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p>
          <a:p>
            <a:r>
              <a:rPr lang="en-US" dirty="0" smtClean="0"/>
              <a:t>Avoid euphemisms like “physically</a:t>
            </a:r>
            <a:r>
              <a:rPr lang="en-US" baseline="0" dirty="0" smtClean="0"/>
              <a:t> challenged” or “differently abled”.</a:t>
            </a:r>
          </a:p>
          <a:p>
            <a:r>
              <a:rPr lang="en-US" baseline="0" dirty="0" smtClean="0"/>
              <a:t>Using old world words such as “crippled” or handicapped” is also inappropriate.</a:t>
            </a:r>
          </a:p>
          <a:p>
            <a:r>
              <a:rPr lang="en-US" baseline="0" dirty="0" smtClean="0"/>
              <a:t>Students with disabilities are not victims – they do not “suffer from cerebral palsy or mental retardation”.</a:t>
            </a:r>
          </a:p>
          <a:p>
            <a:r>
              <a:rPr lang="en-US" baseline="0" dirty="0" smtClean="0"/>
              <a:t>Also when referring to students in wheelchairs – they use the chair and are not “confined” to it.</a:t>
            </a:r>
          </a:p>
          <a:p>
            <a:endParaRPr lang="en-US" baseline="0" dirty="0" smtClean="0"/>
          </a:p>
          <a:p>
            <a:r>
              <a:rPr lang="en-US" dirty="0" smtClean="0"/>
              <a:t>Source: Texas A&amp;M </a:t>
            </a:r>
            <a:r>
              <a:rPr lang="en-US" dirty="0" err="1" smtClean="0"/>
              <a:t>AgriLife</a:t>
            </a:r>
            <a:r>
              <a:rPr lang="en-US" dirty="0" smtClean="0"/>
              <a:t> Extension</a:t>
            </a:r>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66679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807248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Remember:</a:t>
            </a:r>
          </a:p>
          <a:p>
            <a:r>
              <a:rPr lang="en-US" smtClean="0"/>
              <a:t>Avoid euphemisms like “physically</a:t>
            </a:r>
            <a:r>
              <a:rPr lang="en-US" baseline="0" smtClean="0"/>
              <a:t> challenged” or “differently abled”.</a:t>
            </a:r>
          </a:p>
          <a:p>
            <a:r>
              <a:rPr lang="en-US" baseline="0" smtClean="0"/>
              <a:t>Using old world words such as “crippled” or handicapped” is also inappropriate.</a:t>
            </a:r>
          </a:p>
          <a:p>
            <a:r>
              <a:rPr lang="en-US" baseline="0" smtClean="0"/>
              <a:t>Students with disabilities are not victims – they do not “suffer from cerebral palsy or mental retardation”.</a:t>
            </a:r>
          </a:p>
          <a:p>
            <a:r>
              <a:rPr lang="en-US" baseline="0" smtClean="0"/>
              <a:t>Also when referring to students in wheelchairs – they use the chair and are not “confined” to it.</a:t>
            </a:r>
          </a:p>
          <a:p>
            <a:endParaRPr lang="en-US" baseline="0" smtClean="0"/>
          </a:p>
          <a:p>
            <a:r>
              <a:rPr lang="en-US" smtClean="0"/>
              <a:t>Source: Texas A&amp;M AgriLife Extension</a:t>
            </a:r>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567186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124865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disability is any condition that prevents, delays or interferes</a:t>
            </a:r>
            <a:r>
              <a:rPr lang="en-US" baseline="0" dirty="0" smtClean="0"/>
              <a:t> with a child’s normal achievement and development. Developmental disabilities impair a child’s cognitive functioning. Learning disabilities result in reasoning and perceptual problems.  Physical disabilities include deformities and diseases of the spine, bone, muscles and joints, as well as other health problems. Sensory disabilities include hearing and vision problems. There are other disabilities which may be related to speech and language disorders. Additionally, there can be behavioral problems which impact social and emotional adjustments.</a:t>
            </a:r>
          </a:p>
          <a:p>
            <a:endParaRPr lang="en-US" baseline="0" dirty="0" smtClean="0"/>
          </a:p>
          <a:p>
            <a:r>
              <a:rPr lang="en-US" baseline="0" dirty="0" smtClean="0"/>
              <a:t>Another category of special needs is often referred to as “gifted and talented”. Giftedness refers to children with a greater than average ability to learn, reason and create. </a:t>
            </a:r>
          </a:p>
          <a:p>
            <a:endParaRPr lang="en-US" baseline="0" dirty="0" smtClean="0"/>
          </a:p>
          <a:p>
            <a:r>
              <a:rPr lang="en-US" baseline="0" dirty="0" smtClean="0"/>
              <a:t>Other disabilities may be related to speech and language disorders. Behavioral problems include social and emotional adjustments. Giftedness refers to children with a greater than average ability to learn, reason and create. Often this category is called “gifted and talented.” Children with special needs are classified on the basis of the area of greater need. Each child has unique needs, so these categories can only be used to describe the child in general terms.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90153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45847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Developmental disabilities</a:t>
            </a:r>
            <a:r>
              <a:rPr lang="en-US" baseline="0" dirty="0" smtClean="0"/>
              <a:t> involve cognitive functions which are much lower than average. Poor cognitive development usually prevents a person from functioning well in everyday life. Such deficiencies are obvious during a child’s life.</a:t>
            </a:r>
          </a:p>
          <a:p>
            <a:endParaRPr lang="en-US" baseline="0" dirty="0" smtClean="0"/>
          </a:p>
          <a:p>
            <a:r>
              <a:rPr lang="en-US" baseline="0" dirty="0" smtClean="0"/>
              <a:t>Developmental disabilities are some of the most common causes of special needs in children. In the past, children with developmental disabilities were referred to as children with mental retardation. Today the disability is called </a:t>
            </a:r>
            <a:r>
              <a:rPr lang="en-US" sz="1200" b="0" i="0" kern="1200" baseline="0" dirty="0"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ntellectual disability (ID). Children identified with developmental</a:t>
            </a:r>
            <a:r>
              <a:rPr lang="en-US" sz="1200" b="0" i="0" kern="1200" baseline="0" dirty="0" smtClean="0">
                <a:solidFill>
                  <a:schemeClr val="tx1"/>
                </a:solidFill>
                <a:effectLst/>
                <a:latin typeface="+mn-lt"/>
                <a:ea typeface="+mn-ea"/>
                <a:cs typeface="+mn-cs"/>
              </a:rPr>
              <a:t> disabilities are grouped into four categories: mild, moderate, severe and profound. Child care programs are most likely to include children with mild or moderate developmental disabilities, rather than children with severe or profound disabilities. These children may be slower than average in some areas of their development. They learn to use the toilet, feed themselves or talk several months later than most children their age. In the classroom, the child with a developmental disability generally needs more time and more repetition to learn new tasks. Tasks should be broken down and presented in a step-by-step manner. Some goals for the care and education of children with developmental disabilities are as follows:</a:t>
            </a:r>
          </a:p>
          <a:p>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Expanding language skills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Increasing attention span</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Learning self-help skills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Mastering basic concepts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72325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learning</a:t>
            </a:r>
            <a:r>
              <a:rPr lang="en-US" baseline="0" dirty="0" smtClean="0"/>
              <a:t> disability involves a disorder in understanding or using spoken or written language. A child with a learning disability may be unable to listen, think, speak, spell or do mathematical problems.</a:t>
            </a:r>
          </a:p>
          <a:p>
            <a:endParaRPr lang="en-US" baseline="0" dirty="0" smtClean="0"/>
          </a:p>
          <a:p>
            <a:r>
              <a:rPr lang="en-US" baseline="0" dirty="0" smtClean="0"/>
              <a:t>Learning disabilities are most obvious in the academic classroom settings. Therefore, children with learning disabilities may not be diagnosed until the elementary school years. Traits of learning disabilities in young children may include hyperactivity, impulsiveness, perception (recognition) problems or poor memory. Each of these characteristics in some way makes learning difficult for children with learning disabilities. </a:t>
            </a:r>
          </a:p>
          <a:p>
            <a:endParaRPr lang="en-US" baseline="0" dirty="0" smtClean="0"/>
          </a:p>
          <a:p>
            <a:r>
              <a:rPr lang="en-US" baseline="0" dirty="0" smtClean="0"/>
              <a:t>There are many theories about what causes learning disabilities. Causes may range from genetic defects to diet. Knowing the exact nature of each child’s needs helps in caring for children.</a:t>
            </a:r>
          </a:p>
          <a:p>
            <a:endParaRPr lang="en-US" baseline="0" dirty="0" smtClean="0"/>
          </a:p>
          <a:p>
            <a:r>
              <a:rPr lang="en-US" baseline="0" dirty="0" smtClean="0"/>
              <a:t>Why are learning disabilities frequently not diagnosed until a child is in school?</a:t>
            </a:r>
          </a:p>
          <a:p>
            <a:endParaRPr lang="en-US" baseline="0" dirty="0" smtClean="0"/>
          </a:p>
          <a:p>
            <a:r>
              <a:rPr lang="en-US" baseline="0" dirty="0" smtClean="0"/>
              <a:t>What symptoms of learning disabilities can caregivers look for in preschool children?</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9215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strategies are suggestions for working with learning-disabled children:</a:t>
            </a:r>
          </a:p>
          <a:p>
            <a:pPr marL="171450" indent="-171450">
              <a:buFont typeface="Arial" panose="020B0604020202020204" pitchFamily="34" charset="0"/>
              <a:buChar char="•"/>
            </a:pPr>
            <a:r>
              <a:rPr lang="en-US" baseline="0" dirty="0" smtClean="0"/>
              <a:t>behavior modification</a:t>
            </a:r>
          </a:p>
          <a:p>
            <a:pPr marL="171450" indent="-171450">
              <a:buFont typeface="Arial" panose="020B0604020202020204" pitchFamily="34" charset="0"/>
              <a:buChar char="•"/>
            </a:pPr>
            <a:r>
              <a:rPr lang="en-US" baseline="0" dirty="0" smtClean="0"/>
              <a:t>multi-sensory training</a:t>
            </a:r>
          </a:p>
          <a:p>
            <a:pPr marL="171450" indent="-171450">
              <a:buFont typeface="Arial" panose="020B0604020202020204" pitchFamily="34" charset="0"/>
              <a:buChar char="•"/>
            </a:pPr>
            <a:r>
              <a:rPr lang="en-US" baseline="0" dirty="0" smtClean="0"/>
              <a:t>task analysis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Task analysis involves breaking down a job into small steps. For example, teaching a child how to brush his or her teeth may be broken down into holding a tube of toothpaste, unscrewing the cap, putting toothpaste on the brush, and each of the other small steps involved in the process.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Multi-sensory training helps children learn through use of several senses at one time. An example might be guiding children outdoors to watch, listen, look and hunt for various items which are described by the caregiver.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Behavior modification is a method of changing a person’s behavior through carefully planned consequences for specific behaviors. For example, behavior modification is often used to teach self-help skills such as learning to use the restroom or cleaning up after oneself. For each appropriate behavior the child exhibits, the caregiver responds with praise, a reward or some type of positive reinforcement.</a:t>
            </a: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31734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Educators who care for children</a:t>
            </a:r>
            <a:r>
              <a:rPr lang="en-US" baseline="0" dirty="0" smtClean="0"/>
              <a:t> with physical disabilities need to learn about each child’s special needs. Some of the following guidelines may apply:</a:t>
            </a:r>
          </a:p>
          <a:p>
            <a:endParaRPr lang="en-US" baseline="0" dirty="0" smtClean="0"/>
          </a:p>
          <a:p>
            <a:pPr marL="171450" indent="-171450">
              <a:buFont typeface="Arial" panose="020B0604020202020204" pitchFamily="34" charset="0"/>
              <a:buChar char="•"/>
            </a:pPr>
            <a:r>
              <a:rPr lang="en-US" baseline="0" dirty="0" smtClean="0"/>
              <a:t>Arrange the environment to allow freedom of movement for the child. Remove the physical barriers.</a:t>
            </a:r>
          </a:p>
          <a:p>
            <a:pPr marL="171450" indent="-171450">
              <a:buFont typeface="Arial" panose="020B0604020202020204" pitchFamily="34" charset="0"/>
              <a:buChar char="•"/>
            </a:pPr>
            <a:r>
              <a:rPr lang="en-US" baseline="0" dirty="0" smtClean="0"/>
              <a:t>Check the child’s equipment frequently to be sure it is working and fitting properly.</a:t>
            </a:r>
          </a:p>
          <a:p>
            <a:pPr marL="171450" indent="-171450">
              <a:buFont typeface="Arial" panose="020B0604020202020204" pitchFamily="34" charset="0"/>
              <a:buChar char="•"/>
            </a:pPr>
            <a:r>
              <a:rPr lang="en-US" baseline="0" dirty="0" smtClean="0"/>
              <a:t>Help the child learn self-help skills.</a:t>
            </a:r>
          </a:p>
          <a:p>
            <a:pPr marL="171450" indent="-171450">
              <a:buFont typeface="Arial" panose="020B0604020202020204" pitchFamily="34" charset="0"/>
              <a:buChar char="•"/>
            </a:pPr>
            <a:r>
              <a:rPr lang="en-US" baseline="0" dirty="0" smtClean="0"/>
              <a:t>Encourage the child to be actively involved with the group.</a:t>
            </a:r>
          </a:p>
          <a:p>
            <a:pPr marL="171450" indent="-171450">
              <a:buFont typeface="Arial" panose="020B0604020202020204" pitchFamily="34" charset="0"/>
              <a:buChar char="•"/>
            </a:pPr>
            <a:r>
              <a:rPr lang="en-US" baseline="0" dirty="0" smtClean="0"/>
              <a:t>Know first aid procedures for the child with epilepsy or other chronic health problems.</a:t>
            </a:r>
          </a:p>
          <a:p>
            <a:pPr marL="171450" indent="-171450">
              <a:buFont typeface="Arial" panose="020B0604020202020204" pitchFamily="34" charset="0"/>
              <a:buChar char="•"/>
            </a:pPr>
            <a:r>
              <a:rPr lang="en-US" baseline="0" dirty="0" smtClean="0"/>
              <a:t>Know how to help the child with braces, a prosthesis (an artificial body part, such as an artificial arm or leg) or other equipment.</a:t>
            </a:r>
          </a:p>
          <a:p>
            <a:pPr marL="171450" indent="-171450">
              <a:buFont typeface="Arial" panose="020B0604020202020204" pitchFamily="34" charset="0"/>
              <a:buChar char="•"/>
            </a:pPr>
            <a:r>
              <a:rPr lang="en-US" baseline="0" dirty="0" smtClean="0"/>
              <a:t>Learn from the child’s therapists how to properly position the child.</a:t>
            </a:r>
          </a:p>
          <a:p>
            <a:pPr marL="171450" indent="-171450">
              <a:buFont typeface="Arial" panose="020B0604020202020204" pitchFamily="34" charset="0"/>
              <a:buChar char="•"/>
            </a:pPr>
            <a:r>
              <a:rPr lang="en-US" baseline="0" dirty="0" smtClean="0"/>
              <a:t>Work with dietitians or specialists to follow the child’s nutritional program.</a:t>
            </a:r>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2041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 and hearing problems fall into the category of sensory disabilities. Loss or impaired use of a sense greatly affects a child’s life and learning abilities, but does not necessarily impact their intelligence. With good support and education, they can adapt to</a:t>
            </a:r>
            <a:r>
              <a:rPr lang="en-US" baseline="0" dirty="0" smtClean="0"/>
              <a:t> </a:t>
            </a:r>
            <a:r>
              <a:rPr lang="en-US" dirty="0" smtClean="0"/>
              <a:t>their disabilities and live more fulfilling</a:t>
            </a:r>
            <a:r>
              <a:rPr lang="en-US" baseline="0" dirty="0" smtClean="0"/>
              <a:t> </a:t>
            </a:r>
            <a:r>
              <a:rPr lang="en-US" dirty="0" smtClean="0"/>
              <a:t>lives. </a:t>
            </a:r>
          </a:p>
          <a:p>
            <a:endParaRPr lang="en-US" dirty="0" smtClean="0"/>
          </a:p>
          <a:p>
            <a:r>
              <a:rPr lang="en-US" dirty="0" smtClean="0"/>
              <a:t>Children with visual impairments have vision problems even after corrective measures have been taken. They may be partially sighted (having lost most or all vision) or may be blind. Some children who are legally blind still tend to have a small amount of vision.</a:t>
            </a:r>
          </a:p>
          <a:p>
            <a:endParaRPr lang="en-US" baseline="0" dirty="0" smtClean="0"/>
          </a:p>
          <a:p>
            <a:r>
              <a:rPr lang="en-US" baseline="0" dirty="0" smtClean="0"/>
              <a:t>Children who are blind from birth or early infancy tend to progress slower in some areas. For example, poor vision makes it more difficult to understand object permanence and gain locomotor skills. Children with visual impairments cannot gather as much information from their surroundings as sighted children. Therefore, their experiences are limited. Their development of concepts about the world may be slower. Professionals can teach children such skills as mobility, Braille reading or use of visual aids.</a:t>
            </a:r>
            <a:endParaRPr lang="en-US" dirty="0" smtClean="0"/>
          </a:p>
          <a:p>
            <a:endParaRPr lang="en-US" dirty="0" smtClean="0"/>
          </a:p>
          <a:p>
            <a:r>
              <a:rPr lang="en-US" dirty="0" smtClean="0"/>
              <a:t>Educators who work with visually impaired children can aid their development in the following ways:</a:t>
            </a:r>
          </a:p>
          <a:p>
            <a:endParaRPr lang="en-US" dirty="0" smtClean="0"/>
          </a:p>
          <a:p>
            <a:pPr marL="171450" indent="-171450">
              <a:buFont typeface="Arial" panose="020B0604020202020204" pitchFamily="34" charset="0"/>
              <a:buChar char="•"/>
            </a:pPr>
            <a:r>
              <a:rPr lang="en-US" dirty="0" smtClean="0"/>
              <a:t>Encourage</a:t>
            </a:r>
            <a:r>
              <a:rPr lang="en-US" baseline="0" dirty="0" smtClean="0"/>
              <a:t> children to make full use of any remaining vision.</a:t>
            </a:r>
          </a:p>
          <a:p>
            <a:pPr marL="171450" indent="-171450">
              <a:buFont typeface="Arial" panose="020B0604020202020204" pitchFamily="34" charset="0"/>
              <a:buChar char="•"/>
            </a:pPr>
            <a:r>
              <a:rPr lang="en-US" baseline="0" dirty="0" smtClean="0"/>
              <a:t>Help children develop other senses fully.</a:t>
            </a:r>
          </a:p>
          <a:p>
            <a:pPr marL="171450" indent="-171450">
              <a:buFont typeface="Arial" panose="020B0604020202020204" pitchFamily="34" charset="0"/>
              <a:buChar char="•"/>
            </a:pPr>
            <a:r>
              <a:rPr lang="en-US" baseline="0" dirty="0" smtClean="0"/>
              <a:t>Organize an environment so that it is easy to move around.</a:t>
            </a:r>
          </a:p>
          <a:p>
            <a:pPr marL="171450" indent="-171450">
              <a:buFont typeface="Arial" panose="020B0604020202020204" pitchFamily="34" charset="0"/>
              <a:buChar char="•"/>
            </a:pPr>
            <a:r>
              <a:rPr lang="en-US" baseline="0" dirty="0" smtClean="0"/>
              <a:t>Translate what others learn through vision into one of their other senses.</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73368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Children with hearing impairments may be classified according to their degree of hearing loss. Children with limited hearing</a:t>
            </a:r>
            <a:r>
              <a:rPr lang="en-US" baseline="0" dirty="0" smtClean="0"/>
              <a:t> </a:t>
            </a:r>
            <a:r>
              <a:rPr lang="en-US" dirty="0" smtClean="0"/>
              <a:t>will not be able to hear soft sounds, such as a whisper. They may need to use a hearing aid. Children who are classified as deaf are not easily able to hear spoken language, but they may be able to hear sounds like thunder. These children need special training to learn communication skills.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Children who have hearing impairments have trouble with listening and speaking skills. Their needs differ depending on when the hearing loss occurred. During the first three or four years, children with normal hearing learn many language skills. Children who lose their hearing before learning to talk need special training to learn to speak.</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Educators who work with children who have hearing impairments need to be aware of each child’s individual needs. In general, educators may use strategies such as: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Cooperate with each child’s speech therapist. Learn how to speak for lip reading or master sign language. Be able to communicate with the child in his or her own way.</a:t>
            </a:r>
          </a:p>
          <a:p>
            <a:pPr marL="171450" indent="-171450">
              <a:buFont typeface="Arial" panose="020B0604020202020204" pitchFamily="34" charset="0"/>
              <a:buChar char="•"/>
            </a:pPr>
            <a:r>
              <a:rPr lang="en-US" baseline="0" dirty="0" smtClean="0"/>
              <a:t>Encourage children to use as much of their remaining hearing as possible.</a:t>
            </a:r>
          </a:p>
          <a:p>
            <a:pPr marL="171450" indent="-171450">
              <a:buFont typeface="Arial" panose="020B0604020202020204" pitchFamily="34" charset="0"/>
              <a:buChar char="•"/>
            </a:pPr>
            <a:r>
              <a:rPr lang="en-US" baseline="0" dirty="0" smtClean="0"/>
              <a:t>Face the children when speaking to them.</a:t>
            </a:r>
          </a:p>
          <a:p>
            <a:pPr marL="171450" indent="-171450">
              <a:buFont typeface="Arial" panose="020B0604020202020204" pitchFamily="34" charset="0"/>
              <a:buChar char="•"/>
            </a:pPr>
            <a:r>
              <a:rPr lang="en-US" baseline="0" dirty="0" smtClean="0"/>
              <a:t>Use a natural tone of voice and avoid exaggerated lip movements.</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40627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xmlns=""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ritter.tea.state.tx.us/rules/tac/chapter089/ch089a.html" TargetMode="External"/><Relationship Id="rId4" Type="http://schemas.openxmlformats.org/officeDocument/2006/relationships/image" Target="../media/image15.jpeg"/><Relationship Id="rId5" Type="http://schemas.openxmlformats.org/officeDocument/2006/relationships/hyperlink" Target="http://tea.texas.gov/Curriculum_and_Instructional_Programs/Special_Student_Populations/Gifted_and_Talented_Education/Gifted_Talented_Education/" TargetMode="External"/><Relationship Id="rId6"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youtu.be/qh1meBo_m1w" TargetMode="External"/><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www.texasprojectfirst.org/ModificationAccommodation.html" TargetMode="External"/><Relationship Id="rId4"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idea.ed.gov/" TargetMode="External"/><Relationship Id="rId4" Type="http://schemas.openxmlformats.org/officeDocument/2006/relationships/hyperlink" Target="http://tea.texas.gov/Curriculum_and_Instructional_Programs/Special_Education" TargetMode="External"/><Relationship Id="rId5" Type="http://schemas.openxmlformats.org/officeDocument/2006/relationships/hyperlink" Target="http://www.twu.edu/inspire/least-restrictive.asp"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hyperlink" Target="http://ectacenter.org/eco/" TargetMode="External"/><Relationship Id="rId4" Type="http://schemas.openxmlformats.org/officeDocument/2006/relationships/hyperlink" Target="http://resources.buildingrti.utexas.org/PDF/Instructional_Decision-making_Procedures.pdf" TargetMode="External"/><Relationship Id="rId5" Type="http://schemas.openxmlformats.org/officeDocument/2006/relationships/hyperlink" Target="http://www.eeoc.gov/employers/upload/poster_screen_reader_optimized.pdf" TargetMode="External"/><Relationship Id="rId6" Type="http://schemas.openxmlformats.org/officeDocument/2006/relationships/hyperlink" Target="http://www.ada.gov/cguide.pdf" TargetMode="External"/><Relationship Id="rId7" Type="http://schemas.openxmlformats.org/officeDocument/2006/relationships/hyperlink" Target="http://youtu.be/qh1meBo_m1w"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The Education of Students with Special Needs</a:t>
            </a:r>
            <a:endParaRPr lang="en-US" dirty="0"/>
          </a:p>
          <a:p>
            <a:pPr lvl="1"/>
            <a:r>
              <a:rPr lang="en-US" dirty="0"/>
              <a:t>Human Growth and Development</a:t>
            </a:r>
          </a:p>
        </p:txBody>
      </p:sp>
    </p:spTree>
    <p:extLst>
      <p:ext uri="{BB962C8B-B14F-4D97-AF65-F5344CB8AC3E}">
        <p14:creationId xmlns:p14="http://schemas.microsoft.com/office/powerpoint/2010/main" val="184297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Sensory Disabilities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Educators who work with visually impaired children can aid their development in the many ways.</a:t>
            </a:r>
          </a:p>
          <a:p>
            <a:pPr marL="0" lvl="1"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238" y="1761990"/>
            <a:ext cx="3184742" cy="4392748"/>
          </a:xfrm>
          <a:prstGeom prst="rect">
            <a:avLst/>
          </a:prstGeom>
        </p:spPr>
      </p:pic>
    </p:spTree>
    <p:extLst>
      <p:ext uri="{BB962C8B-B14F-4D97-AF65-F5344CB8AC3E}">
        <p14:creationId xmlns:p14="http://schemas.microsoft.com/office/powerpoint/2010/main" val="85516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Sensory Disabilities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Educators who work with children who have hearing impairments need to be aware of each child’s individual needs. </a:t>
            </a:r>
          </a:p>
          <a:p>
            <a:pPr marL="0" lvl="1"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719" y="2843213"/>
            <a:ext cx="4735261" cy="3158419"/>
          </a:xfrm>
          <a:prstGeom prst="rect">
            <a:avLst/>
          </a:prstGeom>
        </p:spPr>
      </p:pic>
    </p:spTree>
    <p:extLst>
      <p:ext uri="{BB962C8B-B14F-4D97-AF65-F5344CB8AC3E}">
        <p14:creationId xmlns:p14="http://schemas.microsoft.com/office/powerpoint/2010/main" val="45597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Communication Disorders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Educators who care for children with communication disorders need to learn about each child’s special needs. The following guidelines apply to children with speech impairments:</a:t>
            </a:r>
          </a:p>
          <a:p>
            <a:pPr lvl="2"/>
            <a:r>
              <a:rPr lang="en-US" dirty="0"/>
              <a:t>Accept and reinforce all attempts by the child to use speech</a:t>
            </a:r>
          </a:p>
          <a:p>
            <a:pPr lvl="2"/>
            <a:r>
              <a:rPr lang="en-US" dirty="0"/>
              <a:t>Be a good speech model</a:t>
            </a:r>
          </a:p>
          <a:p>
            <a:pPr marL="0" lvl="1"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960" y="3237267"/>
            <a:ext cx="4374020" cy="2917471"/>
          </a:xfrm>
          <a:prstGeom prst="rect">
            <a:avLst/>
          </a:prstGeom>
        </p:spPr>
      </p:pic>
    </p:spTree>
    <p:extLst>
      <p:ext uri="{BB962C8B-B14F-4D97-AF65-F5344CB8AC3E}">
        <p14:creationId xmlns:p14="http://schemas.microsoft.com/office/powerpoint/2010/main" val="187199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Emotional/Behavioral Disorders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Hyperactive-aggressive</a:t>
            </a:r>
          </a:p>
          <a:p>
            <a:pPr lvl="2"/>
            <a:r>
              <a:rPr lang="en-US" dirty="0"/>
              <a:t>Defiant toward adults</a:t>
            </a:r>
          </a:p>
          <a:p>
            <a:pPr lvl="2"/>
            <a:r>
              <a:rPr lang="en-US" dirty="0"/>
              <a:t>Destruction of property</a:t>
            </a:r>
          </a:p>
          <a:p>
            <a:pPr lvl="2"/>
            <a:r>
              <a:rPr lang="en-US" dirty="0"/>
              <a:t>Inability to stay with a task or wait to be </a:t>
            </a:r>
            <a:r>
              <a:rPr lang="en-US" dirty="0" smtClean="0"/>
              <a:t>rewarded</a:t>
            </a:r>
            <a:endParaRPr lang="en-US" dirty="0"/>
          </a:p>
        </p:txBody>
      </p:sp>
      <p:sp>
        <p:nvSpPr>
          <p:cNvPr id="5" name="Content Placeholder 4"/>
          <p:cNvSpPr>
            <a:spLocks noGrp="1"/>
          </p:cNvSpPr>
          <p:nvPr>
            <p:ph sz="half" idx="10"/>
          </p:nvPr>
        </p:nvSpPr>
        <p:spPr/>
        <p:txBody>
          <a:bodyPr/>
          <a:lstStyle/>
          <a:p>
            <a:pPr lvl="1"/>
            <a:r>
              <a:rPr lang="en-US" dirty="0" smtClean="0"/>
              <a:t>Anxious-withdrawn</a:t>
            </a:r>
          </a:p>
          <a:p>
            <a:pPr lvl="2"/>
            <a:r>
              <a:rPr lang="en-US" dirty="0"/>
              <a:t>Ability to be easily frustrated</a:t>
            </a:r>
          </a:p>
          <a:p>
            <a:pPr lvl="2"/>
            <a:r>
              <a:rPr lang="en-US" dirty="0"/>
              <a:t>Excessive dependence on adults and peer leaders</a:t>
            </a:r>
          </a:p>
          <a:p>
            <a:pPr lvl="2"/>
            <a:r>
              <a:rPr lang="en-US" dirty="0"/>
              <a:t>Fearfulness</a:t>
            </a:r>
          </a:p>
          <a:p>
            <a:pPr lvl="1"/>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390" y="4121722"/>
            <a:ext cx="3048000" cy="2033016"/>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Gifted and Talented Educational </a:t>
            </a:r>
            <a:r>
              <a:rPr lang="en-US" dirty="0" smtClean="0"/>
              <a:t>Resources </a:t>
            </a:r>
            <a:r>
              <a:rPr lang="en-US" dirty="0"/>
              <a:t>in Texas</a:t>
            </a:r>
            <a:endParaRPr lang="en-US" dirty="0"/>
          </a:p>
        </p:txBody>
      </p:sp>
      <p:sp>
        <p:nvSpPr>
          <p:cNvPr id="5" name="Content Placeholder 4"/>
          <p:cNvSpPr>
            <a:spLocks noGrp="1"/>
          </p:cNvSpPr>
          <p:nvPr>
            <p:ph sz="half" idx="1"/>
          </p:nvPr>
        </p:nvSpPr>
        <p:spPr/>
        <p:txBody>
          <a:bodyPr/>
          <a:lstStyle/>
          <a:p>
            <a:pPr lvl="1"/>
            <a:r>
              <a:rPr lang="en-US" dirty="0"/>
              <a:t>Texas Administrative Code on Gifted/Talented Education</a:t>
            </a:r>
          </a:p>
          <a:p>
            <a:endParaRPr lang="en-US" dirty="0"/>
          </a:p>
        </p:txBody>
      </p:sp>
      <p:sp>
        <p:nvSpPr>
          <p:cNvPr id="6" name="Content Placeholder 5"/>
          <p:cNvSpPr>
            <a:spLocks noGrp="1"/>
          </p:cNvSpPr>
          <p:nvPr>
            <p:ph sz="half" idx="10"/>
          </p:nvPr>
        </p:nvSpPr>
        <p:spPr>
          <a:xfrm>
            <a:off x="6491287" y="1420420"/>
            <a:ext cx="5328050" cy="4734318"/>
          </a:xfrm>
        </p:spPr>
        <p:txBody>
          <a:bodyPr/>
          <a:lstStyle/>
          <a:p>
            <a:pPr lvl="1"/>
            <a:r>
              <a:rPr lang="en-US" dirty="0"/>
              <a:t>State Plan</a:t>
            </a:r>
          </a:p>
          <a:p>
            <a:endParaRPr lang="en-US" dirty="0"/>
          </a:p>
        </p:txBody>
      </p:sp>
      <p:pic>
        <p:nvPicPr>
          <p:cNvPr id="7" name="Content Placeholder 1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62" y="2541071"/>
            <a:ext cx="3737654" cy="2493015"/>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8339" y="2348757"/>
            <a:ext cx="4013945" cy="2685329"/>
          </a:xfrm>
          <a:prstGeom prst="rect">
            <a:avLst/>
          </a:prstGeom>
        </p:spPr>
      </p:pic>
    </p:spTree>
    <p:extLst>
      <p:ext uri="{BB962C8B-B14F-4D97-AF65-F5344CB8AC3E}">
        <p14:creationId xmlns:p14="http://schemas.microsoft.com/office/powerpoint/2010/main" val="107764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Implications for Educators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a:xfrm>
            <a:off x="740528" y="1463283"/>
            <a:ext cx="5934382" cy="4734318"/>
          </a:xfrm>
        </p:spPr>
        <p:txBody>
          <a:bodyPr/>
          <a:lstStyle/>
          <a:p>
            <a:pPr lvl="1"/>
            <a:r>
              <a:rPr lang="en-US" dirty="0"/>
              <a:t>Educators providing services to G/T students must have the following</a:t>
            </a:r>
            <a:r>
              <a:rPr lang="en-US" dirty="0" smtClean="0"/>
              <a:t>:</a:t>
            </a:r>
            <a:endParaRPr lang="en-US" dirty="0"/>
          </a:p>
          <a:p>
            <a:pPr lvl="2"/>
            <a:r>
              <a:rPr lang="en-US" dirty="0"/>
              <a:t>In Texas, minimum of 30 hours of staff development that includes nature and needs of gifted/talented students, assessing student needs, and curriculum and instruction for gifted students.</a:t>
            </a:r>
          </a:p>
          <a:p>
            <a:pPr lvl="2"/>
            <a:r>
              <a:rPr lang="en-US" dirty="0"/>
              <a:t>Completion of G/T supplemental certification test.</a:t>
            </a:r>
          </a:p>
          <a:p>
            <a:pPr lvl="2"/>
            <a:r>
              <a:rPr lang="en-US" dirty="0"/>
              <a:t>Additional hours annually of professional development.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070" y="3500313"/>
            <a:ext cx="4043910" cy="2697288"/>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Effective Instructional Practices for Teaching Positive Behavior</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457200" lvl="1" indent="-457200"/>
            <a:r>
              <a:rPr lang="en-US" dirty="0"/>
              <a:t>Classroom expectations are clearly presented as related to school-wide rules.</a:t>
            </a:r>
          </a:p>
          <a:p>
            <a:pPr marL="457200" lvl="1" indent="-457200"/>
            <a:r>
              <a:rPr lang="en-US" dirty="0"/>
              <a:t>Classroom expectations are taught, reviewed and promoted throughout the school day.</a:t>
            </a:r>
          </a:p>
          <a:p>
            <a:pPr marL="0" lvl="1"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746" y="2574504"/>
            <a:ext cx="3580234" cy="3580234"/>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Effective Instructional Practices for Teaching Positive Behavior</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Teacher provides verbal (or other) reinforcement for achieving academic goals and for meeting behavioral expectations.</a:t>
            </a:r>
          </a:p>
          <a:p>
            <a:pPr lvl="2"/>
            <a:r>
              <a:rPr lang="en-US" dirty="0"/>
              <a:t>Teacher refrains from using reprimand.</a:t>
            </a:r>
          </a:p>
          <a:p>
            <a:pPr lvl="2"/>
            <a:r>
              <a:rPr lang="en-US" dirty="0"/>
              <a:t>The classroom is arranged to minimize distractions.</a:t>
            </a:r>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6169" y="3056063"/>
            <a:ext cx="4333811" cy="3098675"/>
          </a:xfrm>
          <a:prstGeom prst="rect">
            <a:avLst/>
          </a:prstGeom>
        </p:spPr>
      </p:pic>
    </p:spTree>
    <p:extLst>
      <p:ext uri="{BB962C8B-B14F-4D97-AF65-F5344CB8AC3E}">
        <p14:creationId xmlns:p14="http://schemas.microsoft.com/office/powerpoint/2010/main" val="374010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Evidence-based Interventions </a:t>
            </a:r>
            <a:r>
              <a:rPr lang="en-US" dirty="0" smtClean="0"/>
              <a:t>for </a:t>
            </a:r>
            <a:r>
              <a:rPr lang="en-US" dirty="0"/>
              <a:t>Behavior</a:t>
            </a:r>
            <a:endParaRPr lang="en-US" dirty="0"/>
          </a:p>
        </p:txBody>
      </p:sp>
      <p:sp>
        <p:nvSpPr>
          <p:cNvPr id="3" name="Content Placeholder 2"/>
          <p:cNvSpPr>
            <a:spLocks noGrp="1"/>
          </p:cNvSpPr>
          <p:nvPr>
            <p:ph sz="half" idx="1"/>
          </p:nvPr>
        </p:nvSpPr>
        <p:spPr/>
        <p:txBody>
          <a:bodyPr/>
          <a:lstStyle/>
          <a:p>
            <a:pPr lvl="1"/>
            <a:r>
              <a:rPr lang="en-US" dirty="0"/>
              <a:t>Before a student is referred for a special education evaluation, documentation of clear and consistent behavior management interventions across the school and/or classroom must be made. </a:t>
            </a:r>
            <a:endParaRPr lang="en-US" dirty="0" smtClean="0"/>
          </a:p>
          <a:p>
            <a:pPr lvl="1"/>
            <a:r>
              <a:rPr lang="en-US" dirty="0"/>
              <a:t>Forming an intervention plan</a:t>
            </a:r>
          </a:p>
          <a:p>
            <a:pPr lvl="1"/>
            <a:r>
              <a:rPr lang="en-US" dirty="0"/>
              <a:t>Providing documentation</a:t>
            </a:r>
          </a:p>
          <a:p>
            <a:pPr lvl="1"/>
            <a:r>
              <a:rPr lang="en-US" dirty="0"/>
              <a:t>Monitoring</a:t>
            </a:r>
          </a:p>
          <a:p>
            <a:pPr lvl="1"/>
            <a:r>
              <a:rPr lang="en-US" dirty="0"/>
              <a:t>Reviewing</a:t>
            </a:r>
          </a:p>
          <a:p>
            <a:pPr lvl="1"/>
            <a:endParaRPr lang="en-US" dirty="0"/>
          </a:p>
          <a:p>
            <a:endParaRPr lang="en-US"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431" y="3150027"/>
            <a:ext cx="4380549" cy="3004711"/>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Life as a Teacher</a:t>
            </a:r>
            <a:endParaRPr lang="en-US" dirty="0"/>
          </a:p>
        </p:txBody>
      </p:sp>
      <p:pic>
        <p:nvPicPr>
          <p:cNvPr id="5" name="Content Placeholder 5">
            <a:hlinkClick r:id="rId3"/>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50136" y="1814052"/>
            <a:ext cx="5040508" cy="3362631"/>
          </a:xfrm>
        </p:spPr>
      </p:pic>
    </p:spTree>
    <p:extLst>
      <p:ext uri="{BB962C8B-B14F-4D97-AF65-F5344CB8AC3E}">
        <p14:creationId xmlns:p14="http://schemas.microsoft.com/office/powerpoint/2010/main" val="27024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a:xfrm>
            <a:off x="912114" y="2736071"/>
            <a:ext cx="10059452" cy="876300"/>
          </a:xfrm>
        </p:spPr>
        <p:txBody>
          <a:bodyPr/>
          <a:lstStyle/>
          <a:p>
            <a:pPr algn="ctr"/>
            <a:r>
              <a:rPr lang="en-US" dirty="0"/>
              <a:t>Working with Children Who Have Special Needs</a:t>
            </a:r>
            <a:endParaRPr lang="en-US" dirty="0"/>
          </a:p>
        </p:txBody>
      </p:sp>
    </p:spTree>
    <p:extLst>
      <p:ext uri="{BB962C8B-B14F-4D97-AF65-F5344CB8AC3E}">
        <p14:creationId xmlns:p14="http://schemas.microsoft.com/office/powerpoint/2010/main" val="31434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Roles Of Special Needs Professionals</a:t>
            </a:r>
            <a:endParaRPr lang="en-US" dirty="0"/>
          </a:p>
        </p:txBody>
      </p:sp>
      <p:sp>
        <p:nvSpPr>
          <p:cNvPr id="3" name="Content Placeholder 2"/>
          <p:cNvSpPr>
            <a:spLocks noGrp="1"/>
          </p:cNvSpPr>
          <p:nvPr>
            <p:ph sz="half" idx="1"/>
          </p:nvPr>
        </p:nvSpPr>
        <p:spPr/>
        <p:txBody>
          <a:bodyPr/>
          <a:lstStyle/>
          <a:p>
            <a:pPr lvl="1"/>
            <a:r>
              <a:rPr lang="en-US" dirty="0"/>
              <a:t>Appreciation of individual differences</a:t>
            </a:r>
          </a:p>
          <a:p>
            <a:pPr lvl="1"/>
            <a:r>
              <a:rPr lang="en-US" dirty="0"/>
              <a:t>Arranging the environment</a:t>
            </a:r>
          </a:p>
          <a:p>
            <a:pPr lvl="1"/>
            <a:r>
              <a:rPr lang="en-US" dirty="0"/>
              <a:t>Assessment</a:t>
            </a:r>
          </a:p>
          <a:p>
            <a:pPr lvl="1"/>
            <a:r>
              <a:rPr lang="en-US" dirty="0"/>
              <a:t>Encouraging cooperation</a:t>
            </a:r>
          </a:p>
          <a:p>
            <a:pPr lvl="1"/>
            <a:r>
              <a:rPr lang="en-US" dirty="0"/>
              <a:t>Encouraging independence</a:t>
            </a:r>
          </a:p>
          <a:p>
            <a:pPr lvl="1"/>
            <a:r>
              <a:rPr lang="en-US" dirty="0"/>
              <a:t>Encouraging positive interactions</a:t>
            </a:r>
          </a:p>
          <a:p>
            <a:pPr lvl="1"/>
            <a:r>
              <a:rPr lang="en-US" dirty="0"/>
              <a:t>Mainstreaming/Inclusion</a:t>
            </a:r>
          </a:p>
          <a:p>
            <a:pPr lvl="1"/>
            <a:r>
              <a:rPr lang="en-US" dirty="0"/>
              <a:t>Schedule planning</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270" y="3259394"/>
            <a:ext cx="4340846" cy="2895344"/>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Instructional Strategies for Classrooms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Best practices in instructional strategies include the use of three types:</a:t>
            </a:r>
          </a:p>
          <a:p>
            <a:pPr lvl="2"/>
            <a:r>
              <a:rPr lang="en-US" dirty="0"/>
              <a:t>Direct instruction used for the entire class</a:t>
            </a:r>
          </a:p>
          <a:p>
            <a:pPr lvl="2"/>
            <a:r>
              <a:rPr lang="en-US" dirty="0"/>
              <a:t>Small group instruction for a portion of the class</a:t>
            </a:r>
          </a:p>
          <a:p>
            <a:pPr lvl="2"/>
            <a:r>
              <a:rPr lang="en-US" dirty="0"/>
              <a:t>Differentiated instruction for an individual student</a:t>
            </a:r>
          </a:p>
          <a:p>
            <a:pPr lvl="1"/>
            <a:endParaRPr lang="en-US" dirty="0"/>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274" y="2743200"/>
            <a:ext cx="4453706" cy="3411538"/>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Modifying Your Instruction to Accommodate the Special Needs Students</a:t>
            </a:r>
            <a:endParaRPr lang="en-US" dirty="0"/>
          </a:p>
        </p:txBody>
      </p:sp>
      <p:sp>
        <p:nvSpPr>
          <p:cNvPr id="5" name="Content Placeholder 4"/>
          <p:cNvSpPr>
            <a:spLocks noGrp="1"/>
          </p:cNvSpPr>
          <p:nvPr>
            <p:ph sz="half" idx="1"/>
          </p:nvPr>
        </p:nvSpPr>
        <p:spPr/>
        <p:txBody>
          <a:bodyPr/>
          <a:lstStyle/>
          <a:p>
            <a:pPr lvl="1"/>
            <a:r>
              <a:rPr lang="en-US" dirty="0"/>
              <a:t>The developmental areas of importance can include</a:t>
            </a:r>
            <a:r>
              <a:rPr lang="en-US" dirty="0" smtClean="0"/>
              <a:t>:</a:t>
            </a:r>
            <a:endParaRPr lang="en-US" dirty="0"/>
          </a:p>
          <a:p>
            <a:pPr lvl="2"/>
            <a:r>
              <a:rPr lang="en-US" dirty="0"/>
              <a:t>attention and memory</a:t>
            </a:r>
          </a:p>
          <a:p>
            <a:pPr lvl="2"/>
            <a:r>
              <a:rPr lang="en-US" dirty="0"/>
              <a:t>concept development</a:t>
            </a:r>
          </a:p>
          <a:p>
            <a:pPr lvl="2"/>
            <a:r>
              <a:rPr lang="en-US" dirty="0"/>
              <a:t>functional use of objects and symbolic play</a:t>
            </a:r>
          </a:p>
          <a:p>
            <a:pPr lvl="2"/>
            <a:r>
              <a:rPr lang="en-US" dirty="0"/>
              <a:t>pre-vocabulary/vocabulary</a:t>
            </a:r>
          </a:p>
          <a:p>
            <a:pPr lvl="2"/>
            <a:r>
              <a:rPr lang="en-US" dirty="0"/>
              <a:t>self-direction</a:t>
            </a:r>
          </a:p>
          <a:p>
            <a:endParaRPr lang="en-US" dirty="0"/>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325" y="2181728"/>
            <a:ext cx="3583655" cy="3973010"/>
          </a:xfrm>
          <a:prstGeom prst="rect">
            <a:avLst/>
          </a:prstGeom>
        </p:spPr>
      </p:pic>
    </p:spTree>
    <p:extLst>
      <p:ext uri="{BB962C8B-B14F-4D97-AF65-F5344CB8AC3E}">
        <p14:creationId xmlns:p14="http://schemas.microsoft.com/office/powerpoint/2010/main" val="2999024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Modifications versus Accommodations </a:t>
            </a:r>
            <a:endParaRPr lang="en-US" dirty="0"/>
          </a:p>
        </p:txBody>
      </p:sp>
      <p:pic>
        <p:nvPicPr>
          <p:cNvPr id="5" name="Content Placeholder 4">
            <a:hlinkClick r:id="rId3"/>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770358" y="2274254"/>
            <a:ext cx="4000064" cy="2657614"/>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Strategies for Optimizing the Development</a:t>
            </a:r>
            <a:br>
              <a:rPr lang="en-US" dirty="0"/>
            </a:br>
            <a:r>
              <a:rPr lang="en-US" dirty="0"/>
              <a:t>of Infants and Toddlers with Special Needs</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1363" y="1488353"/>
            <a:ext cx="11055350" cy="4598844"/>
          </a:xfrm>
        </p:spPr>
      </p:pic>
    </p:spTree>
    <p:extLst>
      <p:ext uri="{BB962C8B-B14F-4D97-AF65-F5344CB8AC3E}">
        <p14:creationId xmlns:p14="http://schemas.microsoft.com/office/powerpoint/2010/main" val="11704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Strategies for Optimizing the Development</a:t>
            </a:r>
            <a:br>
              <a:rPr lang="en-US" dirty="0"/>
            </a:br>
            <a:r>
              <a:rPr lang="en-US" dirty="0"/>
              <a:t>of Preschoolers with Special Needs</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38288" y="1762125"/>
            <a:ext cx="9461500" cy="4051300"/>
          </a:xfrm>
        </p:spPr>
      </p:pic>
    </p:spTree>
    <p:extLst>
      <p:ext uri="{BB962C8B-B14F-4D97-AF65-F5344CB8AC3E}">
        <p14:creationId xmlns:p14="http://schemas.microsoft.com/office/powerpoint/2010/main" val="66470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a:xfrm>
            <a:off x="740664" y="407209"/>
            <a:ext cx="10059452" cy="1288856"/>
          </a:xfrm>
        </p:spPr>
        <p:txBody>
          <a:bodyPr/>
          <a:lstStyle/>
          <a:p>
            <a:r>
              <a:rPr lang="en-US" dirty="0"/>
              <a:t>Strategies for Optimizing the Development</a:t>
            </a:r>
            <a:br>
              <a:rPr lang="en-US" dirty="0"/>
            </a:br>
            <a:r>
              <a:rPr lang="en-US" dirty="0"/>
              <a:t>of Special Needs Children </a:t>
            </a:r>
            <a:r>
              <a:rPr lang="en-US" dirty="0" smtClean="0"/>
              <a:t>in </a:t>
            </a:r>
            <a:r>
              <a:rPr lang="en-US" dirty="0"/>
              <a:t>the Early to Middle Childhood Stage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1363" y="2038190"/>
            <a:ext cx="11055350" cy="3499170"/>
          </a:xfrm>
        </p:spPr>
      </p:pic>
    </p:spTree>
    <p:extLst>
      <p:ext uri="{BB962C8B-B14F-4D97-AF65-F5344CB8AC3E}">
        <p14:creationId xmlns:p14="http://schemas.microsoft.com/office/powerpoint/2010/main" val="85724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What else should you know?</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66717" y="1929009"/>
            <a:ext cx="5007346" cy="3395158"/>
          </a:xfrm>
          <a:prstGeom prst="rect">
            <a:avLst/>
          </a:prstGeom>
        </p:spPr>
      </p:pic>
    </p:spTree>
    <p:extLst>
      <p:ext uri="{BB962C8B-B14F-4D97-AF65-F5344CB8AC3E}">
        <p14:creationId xmlns:p14="http://schemas.microsoft.com/office/powerpoint/2010/main" val="1695170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The Individuals With Disabilities Education Act (IDEA) </a:t>
            </a:r>
            <a:endParaRPr lang="en-US" dirty="0"/>
          </a:p>
        </p:txBody>
      </p:sp>
      <p:sp>
        <p:nvSpPr>
          <p:cNvPr id="3" name="Content Placeholder 2"/>
          <p:cNvSpPr>
            <a:spLocks noGrp="1"/>
          </p:cNvSpPr>
          <p:nvPr>
            <p:ph sz="half" idx="1"/>
          </p:nvPr>
        </p:nvSpPr>
        <p:spPr/>
        <p:txBody>
          <a:bodyPr/>
          <a:lstStyle/>
          <a:p>
            <a:pPr marL="514350" lvl="1" indent="-514350">
              <a:buFont typeface="+mj-lt"/>
              <a:buAutoNum type="arabicPeriod"/>
            </a:pPr>
            <a:r>
              <a:rPr lang="en-US" sz="2800" dirty="0" smtClean="0"/>
              <a:t>Who </a:t>
            </a:r>
            <a:r>
              <a:rPr lang="en-US" sz="2800" dirty="0"/>
              <a:t>qualifies as a child with special needs</a:t>
            </a:r>
            <a:r>
              <a:rPr lang="en-US" sz="2800" dirty="0" smtClean="0"/>
              <a:t>?</a:t>
            </a:r>
            <a:endParaRPr lang="en-US" sz="2800" dirty="0"/>
          </a:p>
          <a:p>
            <a:pPr marL="514350" lvl="1" indent="-514350">
              <a:buFont typeface="+mj-lt"/>
              <a:buAutoNum type="arabicPeriod"/>
            </a:pPr>
            <a:r>
              <a:rPr lang="en-US" sz="2800" dirty="0" smtClean="0"/>
              <a:t>What </a:t>
            </a:r>
            <a:r>
              <a:rPr lang="en-US" sz="2800" dirty="0"/>
              <a:t>are four examples of environmental factors which can create special needs in children</a:t>
            </a:r>
            <a:r>
              <a:rPr lang="en-US" sz="2800" dirty="0" smtClean="0"/>
              <a:t>?</a:t>
            </a:r>
            <a:endParaRPr lang="en-US" sz="2800" dirty="0"/>
          </a:p>
          <a:p>
            <a:pPr marL="514350" lvl="1" indent="-514350">
              <a:buFont typeface="+mj-lt"/>
              <a:buAutoNum type="arabicPeriod"/>
            </a:pPr>
            <a:r>
              <a:rPr lang="en-US" sz="2800" dirty="0" smtClean="0"/>
              <a:t>What </a:t>
            </a:r>
            <a:r>
              <a:rPr lang="en-US" sz="2800" dirty="0"/>
              <a:t>is a disability</a:t>
            </a:r>
            <a:r>
              <a:rPr lang="en-US" sz="2800" dirty="0" smtClean="0"/>
              <a:t>?</a:t>
            </a:r>
            <a:endParaRPr lang="en-US" sz="2800" dirty="0"/>
          </a:p>
          <a:p>
            <a:pPr marL="514350" lvl="1" indent="-514350">
              <a:buFont typeface="+mj-lt"/>
              <a:buAutoNum type="arabicPeriod"/>
            </a:pPr>
            <a:r>
              <a:rPr lang="en-US" sz="2800" dirty="0" smtClean="0"/>
              <a:t>Provide </a:t>
            </a:r>
            <a:r>
              <a:rPr lang="en-US" sz="2800" dirty="0"/>
              <a:t>four examples of effective instructional practices for teaching positive behavior</a:t>
            </a:r>
            <a:r>
              <a:rPr lang="en-US" sz="2800" dirty="0" smtClean="0"/>
              <a:t>.</a:t>
            </a:r>
            <a:endParaRPr lang="en-US" sz="2800" dirty="0"/>
          </a:p>
          <a:p>
            <a:pPr marL="514350" lvl="1" indent="-514350">
              <a:buFont typeface="+mj-lt"/>
              <a:buAutoNum type="arabicPeriod"/>
            </a:pPr>
            <a:r>
              <a:rPr lang="en-US" sz="2800" dirty="0" smtClean="0"/>
              <a:t>What are </a:t>
            </a:r>
            <a:r>
              <a:rPr lang="en-US" sz="2800" dirty="0"/>
              <a:t>examples of strategies for optimizing the development of infants and toddlers with special needs? Preschoolers? Early to middle childhood stage?</a:t>
            </a:r>
          </a:p>
          <a:p>
            <a:endParaRPr lang="en-US" dirty="0"/>
          </a:p>
        </p:txBody>
      </p:sp>
    </p:spTree>
    <p:extLst>
      <p:ext uri="{BB962C8B-B14F-4D97-AF65-F5344CB8AC3E}">
        <p14:creationId xmlns:p14="http://schemas.microsoft.com/office/powerpoint/2010/main" val="33059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a:xfrm>
            <a:off x="912114" y="2736071"/>
            <a:ext cx="10059452" cy="876300"/>
          </a:xfrm>
        </p:spPr>
        <p:txBody>
          <a:bodyPr/>
          <a:lstStyle/>
          <a:p>
            <a:pPr algn="ctr"/>
            <a:r>
              <a:rPr lang="en-US" dirty="0"/>
              <a:t>Who qualifies as a child with special needs?</a:t>
            </a:r>
            <a:endParaRPr lang="en-US" dirty="0"/>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smtClean="0"/>
              <a:t>Questions</a:t>
            </a:r>
            <a:endParaRPr lang="en-US" dirty="0"/>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972" y="1816700"/>
            <a:ext cx="2893471" cy="4338038"/>
          </a:xfrm>
          <a:prstGeom prst="rect">
            <a:avLst/>
          </a:prstGeom>
        </p:spPr>
      </p:pic>
    </p:spTree>
    <p:extLst>
      <p:ext uri="{BB962C8B-B14F-4D97-AF65-F5344CB8AC3E}">
        <p14:creationId xmlns:p14="http://schemas.microsoft.com/office/powerpoint/2010/main" val="39830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sz="1200" dirty="0"/>
              <a:t>Images:</a:t>
            </a:r>
          </a:p>
          <a:p>
            <a:pPr lvl="2"/>
            <a:r>
              <a:rPr lang="en-US" sz="1200" dirty="0"/>
              <a:t>Photos obtained through a license with </a:t>
            </a:r>
            <a:r>
              <a:rPr lang="en-US" sz="1200" dirty="0" err="1"/>
              <a:t>Shutterstock.com</a:t>
            </a:r>
            <a:r>
              <a:rPr lang="en-US" sz="1200" dirty="0"/>
              <a:t>.™. (</a:t>
            </a:r>
            <a:r>
              <a:rPr lang="en-US" sz="1200" dirty="0" smtClean="0"/>
              <a:t>Slides </a:t>
            </a:r>
            <a:r>
              <a:rPr lang="en-US" sz="1200" dirty="0"/>
              <a:t>4, 5, 6, 7, 8,  9, 10, 11, 12, 13, 14, 15, 16, 17, 18, </a:t>
            </a:r>
            <a:r>
              <a:rPr lang="en-US" sz="1200" dirty="0" smtClean="0"/>
              <a:t>19, 21, </a:t>
            </a:r>
            <a:r>
              <a:rPr lang="en-US" sz="1200" dirty="0"/>
              <a:t>22, 23, </a:t>
            </a:r>
            <a:r>
              <a:rPr lang="en-US" sz="1200" dirty="0" smtClean="0"/>
              <a:t>24, 28 </a:t>
            </a:r>
            <a:r>
              <a:rPr lang="en-US" sz="1200" dirty="0"/>
              <a:t>and </a:t>
            </a:r>
            <a:r>
              <a:rPr lang="en-US" sz="1200" dirty="0" smtClean="0"/>
              <a:t>30)</a:t>
            </a:r>
            <a:endParaRPr lang="en-US" sz="1200" dirty="0" smtClean="0"/>
          </a:p>
          <a:p>
            <a:pPr lvl="1"/>
            <a:r>
              <a:rPr lang="en-US" sz="1200" dirty="0" smtClean="0"/>
              <a:t>Textbook</a:t>
            </a:r>
            <a:r>
              <a:rPr lang="en-US" sz="1200" dirty="0"/>
              <a:t>:</a:t>
            </a:r>
          </a:p>
          <a:p>
            <a:pPr lvl="2"/>
            <a:r>
              <a:rPr lang="en-US" sz="1200" dirty="0"/>
              <a:t>Decker, C. (2011). Child development early stages through age 12. (7th ed.). Tinley Park: </a:t>
            </a:r>
            <a:r>
              <a:rPr lang="en-US" sz="1200" dirty="0" err="1"/>
              <a:t>Goodheart-Willcox</a:t>
            </a:r>
            <a:r>
              <a:rPr lang="en-US" sz="1200" dirty="0"/>
              <a:t> Company, Inc.</a:t>
            </a:r>
          </a:p>
          <a:p>
            <a:pPr lvl="2"/>
            <a:r>
              <a:rPr lang="en-US" sz="1200" dirty="0"/>
              <a:t>Decker, C. (2004). Children: the early years. (5th ed.). Tinley Park: </a:t>
            </a:r>
            <a:r>
              <a:rPr lang="en-US" sz="1200" dirty="0" err="1"/>
              <a:t>Goodheart-Willcox</a:t>
            </a:r>
            <a:r>
              <a:rPr lang="en-US" sz="1200" dirty="0"/>
              <a:t> Company, Inc</a:t>
            </a:r>
            <a:r>
              <a:rPr lang="en-US" sz="1200" dirty="0" smtClean="0"/>
              <a:t>.</a:t>
            </a:r>
            <a:endParaRPr lang="en-US" sz="1200" dirty="0" smtClean="0"/>
          </a:p>
          <a:p>
            <a:pPr lvl="1"/>
            <a:r>
              <a:rPr lang="en-US" sz="1200" dirty="0" smtClean="0"/>
              <a:t>Websites</a:t>
            </a:r>
            <a:r>
              <a:rPr lang="en-US" sz="1200" dirty="0"/>
              <a:t>:</a:t>
            </a:r>
          </a:p>
          <a:p>
            <a:pPr lvl="2"/>
            <a:r>
              <a:rPr lang="en-US" sz="1200" dirty="0"/>
              <a:t>Building the Legacy: IDEA 2004</a:t>
            </a:r>
            <a:br>
              <a:rPr lang="en-US" sz="1200" dirty="0"/>
            </a:br>
            <a:r>
              <a:rPr lang="en-US" sz="1200" dirty="0"/>
              <a:t>The Individuals with Disabilities Education Act (IDEA) is a law ensuring services to children with disabilities throughout the nation. IDEA governs how states and public agencies provide early intervention, special education and related services to more than 6.5 million eligible infants, toddlers, children and youth with disabilities.</a:t>
            </a:r>
            <a:br>
              <a:rPr lang="en-US" sz="1200" dirty="0"/>
            </a:br>
            <a:r>
              <a:rPr lang="en-US" sz="1200" dirty="0">
                <a:hlinkClick r:id="rId3"/>
              </a:rPr>
              <a:t>http://</a:t>
            </a:r>
            <a:r>
              <a:rPr lang="en-US" sz="1200" dirty="0" smtClean="0">
                <a:hlinkClick r:id="rId3"/>
              </a:rPr>
              <a:t>idea.ed.gov</a:t>
            </a:r>
            <a:endParaRPr lang="en-US" sz="1200" dirty="0" smtClean="0"/>
          </a:p>
          <a:p>
            <a:pPr lvl="2"/>
            <a:endParaRPr lang="en-US" sz="1200" dirty="0"/>
          </a:p>
          <a:p>
            <a:pPr lvl="2"/>
            <a:r>
              <a:rPr lang="en-US" sz="1200" dirty="0"/>
              <a:t>Texas Education Agency</a:t>
            </a:r>
            <a:br>
              <a:rPr lang="en-US" sz="1200" dirty="0"/>
            </a:br>
            <a:r>
              <a:rPr lang="en-US" sz="1200" dirty="0"/>
              <a:t>Special education: About one of every eight Texas public school students needs special education services. A wide array of services and support are available for these students and families.</a:t>
            </a:r>
            <a:br>
              <a:rPr lang="en-US" sz="1200" dirty="0"/>
            </a:br>
            <a:r>
              <a:rPr lang="en-US" sz="1200" dirty="0">
                <a:hlinkClick r:id="rId4"/>
              </a:rPr>
              <a:t>http://</a:t>
            </a:r>
            <a:r>
              <a:rPr lang="en-US" sz="1200" dirty="0" smtClean="0">
                <a:hlinkClick r:id="rId4"/>
              </a:rPr>
              <a:t>tea.texas.gov/Curriculum_and_Instructional_Programs/Special_Education</a:t>
            </a:r>
            <a:endParaRPr lang="en-US" sz="1200" dirty="0" smtClean="0"/>
          </a:p>
          <a:p>
            <a:pPr lvl="2"/>
            <a:endParaRPr lang="en-US" sz="1200" dirty="0"/>
          </a:p>
          <a:p>
            <a:pPr lvl="2"/>
            <a:r>
              <a:rPr lang="en-US" sz="1200" dirty="0"/>
              <a:t>Texas Woman’s University</a:t>
            </a:r>
            <a:br>
              <a:rPr lang="en-US" sz="1200" dirty="0"/>
            </a:br>
            <a:r>
              <a:rPr lang="en-US" sz="1200" dirty="0"/>
              <a:t>Least Restrictive Environment (LRE), Inclusion and Mainstreaming.</a:t>
            </a:r>
            <a:br>
              <a:rPr lang="en-US" sz="1200" dirty="0"/>
            </a:br>
            <a:r>
              <a:rPr lang="en-US" sz="1200" dirty="0">
                <a:hlinkClick r:id="rId5"/>
              </a:rPr>
              <a:t>http://</a:t>
            </a:r>
            <a:r>
              <a:rPr lang="en-US" sz="1200" dirty="0" smtClean="0">
                <a:hlinkClick r:id="rId5"/>
              </a:rPr>
              <a:t>www.twu.edu/inspire/least-restrictive.asp</a:t>
            </a:r>
            <a:endParaRPr lang="en-US" sz="1200" dirty="0" smtClean="0"/>
          </a:p>
        </p:txBody>
      </p:sp>
    </p:spTree>
    <p:extLst>
      <p:ext uri="{BB962C8B-B14F-4D97-AF65-F5344CB8AC3E}">
        <p14:creationId xmlns:p14="http://schemas.microsoft.com/office/powerpoint/2010/main" val="423642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sz="1200" dirty="0" smtClean="0">
                <a:latin typeface="Open Sans" charset="0"/>
                <a:ea typeface="Open Sans" charset="0"/>
                <a:cs typeface="Open Sans" charset="0"/>
              </a:rPr>
              <a:t>Websites:</a:t>
            </a:r>
          </a:p>
          <a:p>
            <a:pPr lvl="2">
              <a:spcBef>
                <a:spcPts val="0"/>
              </a:spcBef>
            </a:pPr>
            <a:r>
              <a:rPr lang="en-US" sz="1200" dirty="0">
                <a:solidFill>
                  <a:srgbClr val="404040"/>
                </a:solidFill>
                <a:latin typeface="Open Sans" charset="0"/>
                <a:ea typeface="Open Sans" charset="0"/>
                <a:cs typeface="Open Sans" charset="0"/>
              </a:rPr>
              <a:t>The Early Childhood Technical Assistance </a:t>
            </a:r>
            <a:r>
              <a:rPr lang="en-US" sz="1200" dirty="0" smtClean="0">
                <a:solidFill>
                  <a:srgbClr val="404040"/>
                </a:solidFill>
                <a:latin typeface="Open Sans" charset="0"/>
                <a:ea typeface="Open Sans" charset="0"/>
                <a:cs typeface="Open Sans" charset="0"/>
              </a:rPr>
              <a:t>Center</a:t>
            </a:r>
          </a:p>
          <a:p>
            <a:pPr marL="685800" lvl="3" indent="0">
              <a:spcBef>
                <a:spcPts val="0"/>
              </a:spcBef>
              <a:buNone/>
            </a:pPr>
            <a:r>
              <a:rPr lang="en-US" sz="1200" dirty="0" smtClean="0">
                <a:solidFill>
                  <a:srgbClr val="404040"/>
                </a:solidFill>
                <a:latin typeface="Open Sans" charset="0"/>
                <a:ea typeface="Open Sans" charset="0"/>
                <a:cs typeface="Open Sans" charset="0"/>
              </a:rPr>
              <a:t>The </a:t>
            </a:r>
            <a:r>
              <a:rPr lang="en-US" sz="1200" dirty="0">
                <a:solidFill>
                  <a:srgbClr val="404040"/>
                </a:solidFill>
                <a:latin typeface="Open Sans" charset="0"/>
                <a:ea typeface="Open Sans" charset="0"/>
                <a:cs typeface="Open Sans" charset="0"/>
              </a:rPr>
              <a:t>outcomes team of the ECTA Center provides national leadership in assisting states with the implementation of high-quality child and family outcomes measurement for early intervention and early childhood </a:t>
            </a:r>
            <a:r>
              <a:rPr lang="en-US" sz="1200" dirty="0" smtClean="0">
                <a:solidFill>
                  <a:srgbClr val="404040"/>
                </a:solidFill>
                <a:latin typeface="Open Sans" charset="0"/>
                <a:ea typeface="Open Sans" charset="0"/>
                <a:cs typeface="Open Sans" charset="0"/>
              </a:rPr>
              <a:t>education.</a:t>
            </a:r>
          </a:p>
          <a:p>
            <a:pPr marL="685800" lvl="3" indent="0">
              <a:spcBef>
                <a:spcPts val="0"/>
              </a:spcBef>
              <a:buNone/>
            </a:pPr>
            <a:r>
              <a:rPr lang="en-US" sz="1200" dirty="0" smtClean="0">
                <a:solidFill>
                  <a:srgbClr val="404040"/>
                </a:solidFill>
                <a:latin typeface="Open Sans" charset="0"/>
                <a:ea typeface="Open Sans" charset="0"/>
                <a:cs typeface="Open Sans" charset="0"/>
                <a:hlinkClick r:id="rId3"/>
              </a:rPr>
              <a:t>http</a:t>
            </a:r>
            <a:r>
              <a:rPr lang="en-US" sz="1200" dirty="0">
                <a:solidFill>
                  <a:srgbClr val="404040"/>
                </a:solidFill>
                <a:latin typeface="Open Sans" charset="0"/>
                <a:ea typeface="Open Sans" charset="0"/>
                <a:cs typeface="Open Sans" charset="0"/>
                <a:hlinkClick r:id="rId3"/>
              </a:rPr>
              <a:t>://ectacenter.org/eco</a:t>
            </a:r>
            <a:r>
              <a:rPr lang="en-US" sz="1200" dirty="0" smtClean="0">
                <a:solidFill>
                  <a:srgbClr val="404040"/>
                </a:solidFill>
                <a:latin typeface="Open Sans" charset="0"/>
                <a:ea typeface="Open Sans" charset="0"/>
                <a:cs typeface="Open Sans" charset="0"/>
                <a:hlinkClick r:id="rId3"/>
              </a:rPr>
              <a:t>/</a:t>
            </a:r>
            <a:endParaRPr lang="en-US" sz="1200" dirty="0" smtClean="0">
              <a:solidFill>
                <a:srgbClr val="404040"/>
              </a:solidFill>
              <a:latin typeface="Open Sans" charset="0"/>
              <a:ea typeface="Open Sans" charset="0"/>
              <a:cs typeface="Open Sans" charset="0"/>
            </a:endParaRPr>
          </a:p>
          <a:p>
            <a:pPr marL="685800" lvl="3" indent="0">
              <a:spcBef>
                <a:spcPts val="0"/>
              </a:spcBef>
              <a:buNone/>
            </a:pPr>
            <a:endParaRPr lang="en-US" sz="1200" dirty="0">
              <a:solidFill>
                <a:srgbClr val="404040"/>
              </a:solidFill>
              <a:latin typeface="Open Sans" charset="0"/>
              <a:ea typeface="Open Sans" charset="0"/>
              <a:cs typeface="Open Sans" charset="0"/>
            </a:endParaRPr>
          </a:p>
          <a:p>
            <a:pPr lvl="2" fontAlgn="base">
              <a:spcBef>
                <a:spcPts val="0"/>
              </a:spcBef>
            </a:pPr>
            <a:r>
              <a:rPr lang="en-US" sz="1200" dirty="0">
                <a:solidFill>
                  <a:srgbClr val="404040"/>
                </a:solidFill>
                <a:latin typeface="Open Sans" charset="0"/>
                <a:ea typeface="Open Sans" charset="0"/>
                <a:cs typeface="Open Sans" charset="0"/>
              </a:rPr>
              <a:t>University of Texas System/Texas Education </a:t>
            </a:r>
            <a:r>
              <a:rPr lang="en-US" sz="1200" dirty="0" smtClean="0">
                <a:solidFill>
                  <a:srgbClr val="404040"/>
                </a:solidFill>
                <a:latin typeface="Open Sans" charset="0"/>
                <a:ea typeface="Open Sans" charset="0"/>
                <a:cs typeface="Open Sans" charset="0"/>
              </a:rPr>
              <a:t>Agency 2014 </a:t>
            </a:r>
            <a:r>
              <a:rPr lang="en-US" sz="1200" dirty="0">
                <a:solidFill>
                  <a:srgbClr val="404040"/>
                </a:solidFill>
                <a:latin typeface="Open Sans" charset="0"/>
                <a:ea typeface="Open Sans" charset="0"/>
                <a:cs typeface="Open Sans" charset="0"/>
              </a:rPr>
              <a:t>Instructional Decision-Making Procedures: Ensuring Appropriate Instruction for Struggling Students Grades </a:t>
            </a:r>
            <a:r>
              <a:rPr lang="en-US" sz="1200" dirty="0" smtClean="0">
                <a:solidFill>
                  <a:srgbClr val="404040"/>
                </a:solidFill>
                <a:latin typeface="Open Sans" charset="0"/>
                <a:ea typeface="Open Sans" charset="0"/>
                <a:cs typeface="Open Sans" charset="0"/>
              </a:rPr>
              <a:t>K-12.</a:t>
            </a:r>
          </a:p>
          <a:p>
            <a:pPr marL="685800" lvl="3" indent="0" fontAlgn="base">
              <a:spcBef>
                <a:spcPts val="0"/>
              </a:spcBef>
              <a:buNone/>
            </a:pPr>
            <a:r>
              <a:rPr lang="en-US" sz="1200" dirty="0" smtClean="0">
                <a:solidFill>
                  <a:srgbClr val="404040"/>
                </a:solidFill>
                <a:latin typeface="Open Sans" charset="0"/>
                <a:ea typeface="Open Sans" charset="0"/>
                <a:cs typeface="Open Sans" charset="0"/>
                <a:hlinkClick r:id="rId4"/>
              </a:rPr>
              <a:t>http</a:t>
            </a:r>
            <a:r>
              <a:rPr lang="en-US" sz="1200" dirty="0">
                <a:solidFill>
                  <a:srgbClr val="404040"/>
                </a:solidFill>
                <a:latin typeface="Open Sans" charset="0"/>
                <a:ea typeface="Open Sans" charset="0"/>
                <a:cs typeface="Open Sans" charset="0"/>
                <a:hlinkClick r:id="rId4"/>
              </a:rPr>
              <a:t>://</a:t>
            </a:r>
            <a:r>
              <a:rPr lang="en-US" sz="1200" dirty="0" smtClean="0">
                <a:solidFill>
                  <a:srgbClr val="404040"/>
                </a:solidFill>
                <a:latin typeface="Open Sans" charset="0"/>
                <a:ea typeface="Open Sans" charset="0"/>
                <a:cs typeface="Open Sans" charset="0"/>
                <a:hlinkClick r:id="rId4"/>
              </a:rPr>
              <a:t>resources.buildingrti.utexas.org/PDF/Instructional_Decision-making_Procedures.pdf</a:t>
            </a:r>
            <a:endParaRPr lang="en-US" sz="1200" dirty="0" smtClean="0">
              <a:solidFill>
                <a:srgbClr val="404040"/>
              </a:solidFill>
              <a:latin typeface="Open Sans" charset="0"/>
              <a:ea typeface="Open Sans" charset="0"/>
              <a:cs typeface="Open Sans" charset="0"/>
            </a:endParaRPr>
          </a:p>
          <a:p>
            <a:pPr marL="685800" lvl="3" indent="0" fontAlgn="base">
              <a:spcBef>
                <a:spcPts val="0"/>
              </a:spcBef>
              <a:buNone/>
            </a:pPr>
            <a:endParaRPr lang="en-US" sz="1200" dirty="0">
              <a:solidFill>
                <a:srgbClr val="404040"/>
              </a:solidFill>
              <a:latin typeface="Open Sans" charset="0"/>
              <a:ea typeface="Open Sans" charset="0"/>
              <a:cs typeface="Open Sans" charset="0"/>
            </a:endParaRPr>
          </a:p>
          <a:p>
            <a:pPr lvl="2" fontAlgn="base">
              <a:spcBef>
                <a:spcPts val="0"/>
              </a:spcBef>
            </a:pPr>
            <a:r>
              <a:rPr lang="en-US" sz="1200" dirty="0">
                <a:solidFill>
                  <a:srgbClr val="404040"/>
                </a:solidFill>
                <a:latin typeface="Open Sans" charset="0"/>
                <a:ea typeface="Open Sans" charset="0"/>
                <a:cs typeface="Open Sans" charset="0"/>
              </a:rPr>
              <a:t>U.S. Equal Employment Opportunity Commission</a:t>
            </a:r>
            <a:br>
              <a:rPr lang="en-US" sz="1200" dirty="0">
                <a:solidFill>
                  <a:srgbClr val="404040"/>
                </a:solidFill>
                <a:latin typeface="Open Sans" charset="0"/>
                <a:ea typeface="Open Sans" charset="0"/>
                <a:cs typeface="Open Sans" charset="0"/>
              </a:rPr>
            </a:br>
            <a:r>
              <a:rPr lang="en-US" sz="1200" dirty="0">
                <a:solidFill>
                  <a:srgbClr val="404040"/>
                </a:solidFill>
                <a:latin typeface="Open Sans" charset="0"/>
                <a:ea typeface="Open Sans" charset="0"/>
                <a:cs typeface="Open Sans" charset="0"/>
              </a:rPr>
              <a:t>The law requires an employer to post a notice describing the federal laws prohibiting job discrimination based on race, color, sex, national origin, religion, age, equal pay, disability or genetic information.</a:t>
            </a:r>
            <a:br>
              <a:rPr lang="en-US" sz="1200" dirty="0">
                <a:solidFill>
                  <a:srgbClr val="404040"/>
                </a:solidFill>
                <a:latin typeface="Open Sans" charset="0"/>
                <a:ea typeface="Open Sans" charset="0"/>
                <a:cs typeface="Open Sans" charset="0"/>
              </a:rPr>
            </a:br>
            <a:r>
              <a:rPr lang="en-US" sz="1200" dirty="0">
                <a:solidFill>
                  <a:srgbClr val="404040"/>
                </a:solidFill>
                <a:latin typeface="Open Sans" charset="0"/>
                <a:ea typeface="Open Sans" charset="0"/>
                <a:cs typeface="Open Sans" charset="0"/>
                <a:hlinkClick r:id="rId5"/>
              </a:rPr>
              <a:t>http://</a:t>
            </a:r>
            <a:r>
              <a:rPr lang="en-US" sz="1200" dirty="0" smtClean="0">
                <a:solidFill>
                  <a:srgbClr val="404040"/>
                </a:solidFill>
                <a:latin typeface="Open Sans" charset="0"/>
                <a:ea typeface="Open Sans" charset="0"/>
                <a:cs typeface="Open Sans" charset="0"/>
                <a:hlinkClick r:id="rId5"/>
              </a:rPr>
              <a:t>www.eeoc.gov/employers/upload/poster_screen_reader_optimized.pdf</a:t>
            </a:r>
            <a:endParaRPr lang="en-US" sz="1200" dirty="0" smtClean="0">
              <a:solidFill>
                <a:srgbClr val="404040"/>
              </a:solidFill>
              <a:latin typeface="Open Sans" charset="0"/>
              <a:ea typeface="Open Sans" charset="0"/>
              <a:cs typeface="Open Sans" charset="0"/>
            </a:endParaRPr>
          </a:p>
          <a:p>
            <a:pPr lvl="1" fontAlgn="base">
              <a:spcBef>
                <a:spcPts val="0"/>
              </a:spcBef>
            </a:pPr>
            <a:endParaRPr lang="en-US" sz="1200" dirty="0">
              <a:solidFill>
                <a:srgbClr val="404040"/>
              </a:solidFill>
              <a:latin typeface="Open Sans" charset="0"/>
              <a:ea typeface="Open Sans" charset="0"/>
              <a:cs typeface="Open Sans" charset="0"/>
            </a:endParaRPr>
          </a:p>
          <a:p>
            <a:pPr lvl="2" fontAlgn="base">
              <a:spcBef>
                <a:spcPts val="0"/>
              </a:spcBef>
            </a:pPr>
            <a:r>
              <a:rPr lang="en-US" sz="1200" dirty="0">
                <a:solidFill>
                  <a:srgbClr val="404040"/>
                </a:solidFill>
                <a:latin typeface="Open Sans" charset="0"/>
                <a:ea typeface="Open Sans" charset="0"/>
                <a:cs typeface="Open Sans" charset="0"/>
              </a:rPr>
              <a:t>U.S. Department of Justice</a:t>
            </a:r>
            <a:br>
              <a:rPr lang="en-US" sz="1200" dirty="0">
                <a:solidFill>
                  <a:srgbClr val="404040"/>
                </a:solidFill>
                <a:latin typeface="Open Sans" charset="0"/>
                <a:ea typeface="Open Sans" charset="0"/>
                <a:cs typeface="Open Sans" charset="0"/>
              </a:rPr>
            </a:br>
            <a:r>
              <a:rPr lang="en-US" sz="1200" dirty="0">
                <a:solidFill>
                  <a:srgbClr val="404040"/>
                </a:solidFill>
                <a:latin typeface="Open Sans" charset="0"/>
                <a:ea typeface="Open Sans" charset="0"/>
                <a:cs typeface="Open Sans" charset="0"/>
              </a:rPr>
              <a:t>A Guide to Disability Rights Laws.</a:t>
            </a:r>
            <a:br>
              <a:rPr lang="en-US" sz="1200" dirty="0">
                <a:solidFill>
                  <a:srgbClr val="404040"/>
                </a:solidFill>
                <a:latin typeface="Open Sans" charset="0"/>
                <a:ea typeface="Open Sans" charset="0"/>
                <a:cs typeface="Open Sans" charset="0"/>
              </a:rPr>
            </a:br>
            <a:r>
              <a:rPr lang="en-US" sz="1200" dirty="0">
                <a:solidFill>
                  <a:srgbClr val="404040"/>
                </a:solidFill>
                <a:latin typeface="Open Sans" charset="0"/>
                <a:ea typeface="Open Sans" charset="0"/>
                <a:cs typeface="Open Sans" charset="0"/>
                <a:hlinkClick r:id="rId6"/>
              </a:rPr>
              <a:t>http://</a:t>
            </a:r>
            <a:r>
              <a:rPr lang="en-US" sz="1200" dirty="0" smtClean="0">
                <a:solidFill>
                  <a:srgbClr val="404040"/>
                </a:solidFill>
                <a:latin typeface="Open Sans" charset="0"/>
                <a:ea typeface="Open Sans" charset="0"/>
                <a:cs typeface="Open Sans" charset="0"/>
                <a:hlinkClick r:id="rId6"/>
              </a:rPr>
              <a:t>www.ada.gov/cguide.pdf</a:t>
            </a:r>
            <a:endParaRPr lang="en-US" sz="1200" dirty="0">
              <a:latin typeface="Open Sans" charset="0"/>
              <a:ea typeface="Open Sans" charset="0"/>
              <a:cs typeface="Open Sans" charset="0"/>
            </a:endParaRPr>
          </a:p>
          <a:p>
            <a:pPr lvl="1" fontAlgn="base">
              <a:spcBef>
                <a:spcPts val="0"/>
              </a:spcBef>
            </a:pPr>
            <a:endParaRPr lang="en-US" sz="1200" b="1" dirty="0" smtClean="0">
              <a:solidFill>
                <a:srgbClr val="404040"/>
              </a:solidFill>
              <a:latin typeface="Open Sans" charset="0"/>
              <a:ea typeface="Open Sans" charset="0"/>
              <a:cs typeface="Open Sans" charset="0"/>
            </a:endParaRPr>
          </a:p>
          <a:p>
            <a:pPr lvl="1" fontAlgn="base">
              <a:spcBef>
                <a:spcPts val="0"/>
              </a:spcBef>
            </a:pPr>
            <a:r>
              <a:rPr lang="en-US" sz="1200" dirty="0" smtClean="0">
                <a:solidFill>
                  <a:srgbClr val="404040"/>
                </a:solidFill>
                <a:latin typeface="Open Sans" charset="0"/>
                <a:ea typeface="Open Sans" charset="0"/>
                <a:cs typeface="Open Sans" charset="0"/>
              </a:rPr>
              <a:t>YouTube</a:t>
            </a:r>
            <a:r>
              <a:rPr lang="en-US" sz="1200" dirty="0">
                <a:solidFill>
                  <a:srgbClr val="404040"/>
                </a:solidFill>
                <a:latin typeface="Open Sans" charset="0"/>
                <a:ea typeface="Open Sans" charset="0"/>
                <a:cs typeface="Open Sans" charset="0"/>
              </a:rPr>
              <a:t>™</a:t>
            </a:r>
            <a:r>
              <a:rPr lang="en-US" sz="1200" dirty="0" smtClean="0">
                <a:solidFill>
                  <a:srgbClr val="404040"/>
                </a:solidFill>
                <a:latin typeface="Open Sans" charset="0"/>
                <a:ea typeface="Open Sans" charset="0"/>
                <a:cs typeface="Open Sans" charset="0"/>
              </a:rPr>
              <a:t>:</a:t>
            </a:r>
          </a:p>
          <a:p>
            <a:pPr lvl="2" fontAlgn="base">
              <a:spcBef>
                <a:spcPts val="0"/>
              </a:spcBef>
            </a:pPr>
            <a:r>
              <a:rPr lang="en-US" sz="1200" dirty="0" smtClean="0">
                <a:solidFill>
                  <a:srgbClr val="404040"/>
                </a:solidFill>
                <a:latin typeface="Open Sans" charset="0"/>
                <a:ea typeface="Open Sans" charset="0"/>
                <a:cs typeface="Open Sans" charset="0"/>
              </a:rPr>
              <a:t>A </a:t>
            </a:r>
            <a:r>
              <a:rPr lang="en-US" sz="1200" dirty="0">
                <a:solidFill>
                  <a:srgbClr val="404040"/>
                </a:solidFill>
                <a:latin typeface="Open Sans" charset="0"/>
                <a:ea typeface="Open Sans" charset="0"/>
                <a:cs typeface="Open Sans" charset="0"/>
              </a:rPr>
              <a:t>day in the life of a Special Education </a:t>
            </a:r>
            <a:r>
              <a:rPr lang="en-US" sz="1200" dirty="0" smtClean="0">
                <a:solidFill>
                  <a:srgbClr val="404040"/>
                </a:solidFill>
                <a:latin typeface="Open Sans" charset="0"/>
                <a:ea typeface="Open Sans" charset="0"/>
                <a:cs typeface="Open Sans" charset="0"/>
              </a:rPr>
              <a:t>teacher</a:t>
            </a:r>
          </a:p>
          <a:p>
            <a:pPr marL="685800" lvl="3" indent="0" fontAlgn="base">
              <a:spcBef>
                <a:spcPts val="0"/>
              </a:spcBef>
              <a:buNone/>
            </a:pPr>
            <a:r>
              <a:rPr lang="en-US" sz="1200" dirty="0" smtClean="0">
                <a:solidFill>
                  <a:srgbClr val="404040"/>
                </a:solidFill>
                <a:latin typeface="Open Sans" charset="0"/>
                <a:ea typeface="Open Sans" charset="0"/>
                <a:cs typeface="Open Sans" charset="0"/>
              </a:rPr>
              <a:t>This </a:t>
            </a:r>
            <a:r>
              <a:rPr lang="en-US" sz="1200" dirty="0">
                <a:solidFill>
                  <a:srgbClr val="404040"/>
                </a:solidFill>
                <a:latin typeface="Open Sans" charset="0"/>
                <a:ea typeface="Open Sans" charset="0"/>
                <a:cs typeface="Open Sans" charset="0"/>
              </a:rPr>
              <a:t>is a profile of the SCB, or school community based special education program at James Hubert Blake high school in  Montgomery County, Maryland. A team of teachers, administrators and specialists come together each day to support and teach these </a:t>
            </a:r>
            <a:r>
              <a:rPr lang="en-US" sz="1200" dirty="0" smtClean="0">
                <a:solidFill>
                  <a:srgbClr val="404040"/>
                </a:solidFill>
                <a:latin typeface="Open Sans" charset="0"/>
                <a:ea typeface="Open Sans" charset="0"/>
                <a:cs typeface="Open Sans" charset="0"/>
              </a:rPr>
              <a:t>students.</a:t>
            </a:r>
            <a:endParaRPr lang="en-US" sz="1200" dirty="0">
              <a:solidFill>
                <a:srgbClr val="404040"/>
              </a:solidFill>
              <a:latin typeface="Open Sans" charset="0"/>
              <a:ea typeface="Open Sans" charset="0"/>
              <a:cs typeface="Open Sans" charset="0"/>
            </a:endParaRPr>
          </a:p>
          <a:p>
            <a:pPr marL="685800" lvl="3" indent="0" fontAlgn="base">
              <a:spcBef>
                <a:spcPts val="0"/>
              </a:spcBef>
              <a:buNone/>
            </a:pPr>
            <a:r>
              <a:rPr lang="en-US" sz="1200" dirty="0" smtClean="0">
                <a:solidFill>
                  <a:srgbClr val="404040"/>
                </a:solidFill>
                <a:latin typeface="Open Sans" charset="0"/>
                <a:ea typeface="Open Sans" charset="0"/>
                <a:cs typeface="Open Sans" charset="0"/>
                <a:hlinkClick r:id="rId7"/>
              </a:rPr>
              <a:t>http</a:t>
            </a:r>
            <a:r>
              <a:rPr lang="en-US" sz="1200" dirty="0">
                <a:solidFill>
                  <a:srgbClr val="404040"/>
                </a:solidFill>
                <a:latin typeface="Open Sans" charset="0"/>
                <a:ea typeface="Open Sans" charset="0"/>
                <a:cs typeface="Open Sans" charset="0"/>
                <a:hlinkClick r:id="rId7"/>
              </a:rPr>
              <a:t>://</a:t>
            </a:r>
            <a:r>
              <a:rPr lang="en-US" sz="1200" dirty="0" smtClean="0">
                <a:solidFill>
                  <a:srgbClr val="404040"/>
                </a:solidFill>
                <a:latin typeface="Open Sans" charset="0"/>
                <a:ea typeface="Open Sans" charset="0"/>
                <a:cs typeface="Open Sans" charset="0"/>
                <a:hlinkClick r:id="rId7"/>
              </a:rPr>
              <a:t>youtu.be/qh1meBo_m1w</a:t>
            </a:r>
            <a:endParaRPr lang="en-US" sz="1200" dirty="0">
              <a:solidFill>
                <a:srgbClr val="404040"/>
              </a:solidFill>
              <a:latin typeface="Open Sans" charset="0"/>
              <a:ea typeface="Open Sans" charset="0"/>
              <a:cs typeface="Open Sans" charset="0"/>
            </a:endParaRPr>
          </a:p>
        </p:txBody>
      </p:sp>
    </p:spTree>
    <p:extLst>
      <p:ext uri="{BB962C8B-B14F-4D97-AF65-F5344CB8AC3E}">
        <p14:creationId xmlns:p14="http://schemas.microsoft.com/office/powerpoint/2010/main" val="271407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Understanding Special Needs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Heredity and environment influence the special needs in individuals. </a:t>
            </a:r>
          </a:p>
          <a:p>
            <a:pPr lvl="2"/>
            <a:r>
              <a:rPr lang="en-US" dirty="0"/>
              <a:t>Hereditary factors include the genetic history and make-up of a person. </a:t>
            </a:r>
          </a:p>
          <a:p>
            <a:pPr lvl="2"/>
            <a:r>
              <a:rPr lang="en-US" dirty="0"/>
              <a:t>Environmental factors affect the fetus after conception or the child after birth.</a:t>
            </a:r>
          </a:p>
          <a:p>
            <a:pPr lvl="1"/>
            <a:endParaRPr lang="en-US" dirty="0"/>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500" y="3351012"/>
            <a:ext cx="3908480" cy="2818014"/>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The Nature of Special Needs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A disability is any condition that prevents, delays or interferes with a child’s normal achievement and development. A disability may be classified as one of the following:</a:t>
            </a:r>
          </a:p>
          <a:p>
            <a:pPr lvl="2"/>
            <a:r>
              <a:rPr lang="en-US" dirty="0"/>
              <a:t>Developmental </a:t>
            </a:r>
          </a:p>
          <a:p>
            <a:pPr lvl="2"/>
            <a:r>
              <a:rPr lang="en-US" dirty="0"/>
              <a:t>Learning</a:t>
            </a:r>
          </a:p>
          <a:p>
            <a:pPr lvl="2"/>
            <a:r>
              <a:rPr lang="en-US" dirty="0"/>
              <a:t>Physical </a:t>
            </a:r>
          </a:p>
          <a:p>
            <a:pPr lvl="2"/>
            <a:r>
              <a:rPr lang="en-US" dirty="0"/>
              <a:t>Sensory </a:t>
            </a:r>
          </a:p>
          <a:p>
            <a:pPr lvl="1"/>
            <a:endParaRPr lang="en-US" dirty="0"/>
          </a:p>
        </p:txBody>
      </p:sp>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409" y="3542962"/>
            <a:ext cx="3915707" cy="2611776"/>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Developmental Disabilities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Some goals for the care and education of children with developmental disabilities are as follows:</a:t>
            </a:r>
          </a:p>
          <a:p>
            <a:pPr lvl="2"/>
            <a:r>
              <a:rPr lang="en-US" dirty="0"/>
              <a:t>Expanding language skills</a:t>
            </a:r>
          </a:p>
          <a:p>
            <a:pPr lvl="2"/>
            <a:r>
              <a:rPr lang="en-US" dirty="0"/>
              <a:t>Increasing attention span</a:t>
            </a:r>
          </a:p>
          <a:p>
            <a:pPr lvl="2"/>
            <a:r>
              <a:rPr lang="en-US" dirty="0"/>
              <a:t>Learning self-help skills</a:t>
            </a:r>
          </a:p>
          <a:p>
            <a:pPr lvl="2"/>
            <a:r>
              <a:rPr lang="en-US" dirty="0"/>
              <a:t>Mastering basic concepts</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024" y="3479353"/>
            <a:ext cx="3934390" cy="2675385"/>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Learning Disabilities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A learning disability involves a disorder in understanding or using spoken or written language. </a:t>
            </a:r>
          </a:p>
          <a:p>
            <a:pPr lvl="1"/>
            <a:r>
              <a:rPr lang="en-US" dirty="0"/>
              <a:t>A child with a learning disability may be unable to listen, think, speak, spell or do mathematical problems.</a:t>
            </a:r>
          </a:p>
          <a:p>
            <a:pPr marL="0" lvl="1" indent="0">
              <a:buNone/>
            </a:pPr>
            <a:endParaRPr lang="en-US" dirty="0"/>
          </a:p>
        </p:txBody>
      </p:sp>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648" y="3457575"/>
            <a:ext cx="3265331" cy="2697163"/>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Strategies for Working with Disabled Children</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The following strategies are suggestions for working with learning-disabled children:</a:t>
            </a:r>
          </a:p>
          <a:p>
            <a:pPr lvl="2"/>
            <a:r>
              <a:rPr lang="en-US" dirty="0"/>
              <a:t>behavior modification</a:t>
            </a:r>
          </a:p>
          <a:p>
            <a:pPr lvl="2"/>
            <a:r>
              <a:rPr lang="en-US" dirty="0"/>
              <a:t>multi-sensory training</a:t>
            </a:r>
          </a:p>
          <a:p>
            <a:pPr lvl="2"/>
            <a:r>
              <a:rPr lang="en-US" dirty="0"/>
              <a:t>task analysis</a:t>
            </a:r>
          </a:p>
          <a:p>
            <a:pPr marL="0" lvl="1"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320" y="3025556"/>
            <a:ext cx="3457660" cy="3129182"/>
          </a:xfrm>
          <a:prstGeom prst="rect">
            <a:avLst/>
          </a:prstGeom>
        </p:spPr>
      </p:pic>
    </p:spTree>
    <p:extLst>
      <p:ext uri="{BB962C8B-B14F-4D97-AF65-F5344CB8AC3E}">
        <p14:creationId xmlns:p14="http://schemas.microsoft.com/office/powerpoint/2010/main" val="14944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Physical Disabilities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Educators who care for children with physical disabilities need to learn about each child’s special needs. </a:t>
            </a:r>
          </a:p>
          <a:p>
            <a:pPr marL="0" lvl="1" indent="0">
              <a:buNone/>
            </a:pPr>
            <a:endParaRPr lang="en-US" dirty="0"/>
          </a:p>
        </p:txBody>
      </p:sp>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415" y="3265967"/>
            <a:ext cx="4180565" cy="2888771"/>
          </a:xfrm>
          <a:prstGeom prst="rect">
            <a:avLst/>
          </a:prstGeom>
        </p:spPr>
      </p:pic>
    </p:spTree>
    <p:extLst>
      <p:ext uri="{BB962C8B-B14F-4D97-AF65-F5344CB8AC3E}">
        <p14:creationId xmlns:p14="http://schemas.microsoft.com/office/powerpoint/2010/main" val="168527293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56ea17bb-c96d-4826-b465-01eec0dd23dd"/>
    <ds:schemaRef ds:uri="http://schemas.microsoft.com/office/infopath/2007/PartnerControls"/>
    <ds:schemaRef ds:uri="05d88611-e516-4d1a-b12e-39107e78b3d0"/>
    <ds:schemaRef ds:uri="http://schemas.microsoft.com/office/2006/metadata/properties"/>
    <ds:schemaRef ds:uri="http://purl.org/dc/dcmitype/"/>
    <ds:schemaRef ds:uri="http://schemas.openxmlformats.org/package/2006/metadata/core-properties"/>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275</TotalTime>
  <Words>5206</Words>
  <Application>Microsoft Macintosh PowerPoint</Application>
  <PresentationFormat>Widescreen</PresentationFormat>
  <Paragraphs>448</Paragraphs>
  <Slides>32</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.AppleSystemUIFont</vt:lpstr>
      <vt:lpstr>Calibri</vt:lpstr>
      <vt:lpstr>Open Sans</vt:lpstr>
      <vt:lpstr>Open Sans SemiBold</vt:lpstr>
      <vt:lpstr>Arial</vt:lpstr>
      <vt:lpstr>2_Office Theme</vt:lpstr>
      <vt:lpstr>3_Office Theme</vt:lpstr>
      <vt:lpstr>PowerPoint Presentation</vt:lpstr>
      <vt:lpstr>PowerPoint Presentation</vt:lpstr>
      <vt:lpstr>Who qualifies as a child with special needs?</vt:lpstr>
      <vt:lpstr>Understanding Special Needs</vt:lpstr>
      <vt:lpstr>The Nature of Special Needs</vt:lpstr>
      <vt:lpstr>Developmental Disabilities</vt:lpstr>
      <vt:lpstr>Learning Disabilities</vt:lpstr>
      <vt:lpstr>Strategies for Working with Disabled Children</vt:lpstr>
      <vt:lpstr>Physical Disabilities</vt:lpstr>
      <vt:lpstr>Sensory Disabilities</vt:lpstr>
      <vt:lpstr>Sensory Disabilities</vt:lpstr>
      <vt:lpstr>Communication Disorders</vt:lpstr>
      <vt:lpstr>Emotional/Behavioral Disorders</vt:lpstr>
      <vt:lpstr>Gifted and Talented Educational Resources in Texas</vt:lpstr>
      <vt:lpstr>Implications for Educators</vt:lpstr>
      <vt:lpstr>Effective Instructional Practices for Teaching Positive Behavior</vt:lpstr>
      <vt:lpstr>Effective Instructional Practices for Teaching Positive Behavior</vt:lpstr>
      <vt:lpstr>Evidence-based Interventions for Behavior</vt:lpstr>
      <vt:lpstr>Life as a Teacher</vt:lpstr>
      <vt:lpstr>Working with Children Who Have Special Needs</vt:lpstr>
      <vt:lpstr>Roles Of Special Needs Professionals</vt:lpstr>
      <vt:lpstr>Instructional Strategies for Classrooms</vt:lpstr>
      <vt:lpstr>Modifying Your Instruction to Accommodate the Special Needs Students</vt:lpstr>
      <vt:lpstr>Modifications versus Accommodations </vt:lpstr>
      <vt:lpstr>Strategies for Optimizing the Development of Infants and Toddlers with Special Needs</vt:lpstr>
      <vt:lpstr>Strategies for Optimizing the Development of Preschoolers with Special Needs</vt:lpstr>
      <vt:lpstr>Strategies for Optimizing the Development of Special Needs Children in the Early to Middle Childhood Stage</vt:lpstr>
      <vt:lpstr>What else should you know?</vt:lpstr>
      <vt:lpstr>The Individuals With Disabilities Education Act (IDEA) </vt:lpstr>
      <vt:lpstr>Questions</vt:lpstr>
      <vt:lpstr>References and Resources</vt:lpstr>
      <vt:lpstr>References and Resources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18</cp:revision>
  <cp:lastPrinted>2017-07-07T16:17:37Z</cp:lastPrinted>
  <dcterms:created xsi:type="dcterms:W3CDTF">2017-07-11T23:58:30Z</dcterms:created>
  <dcterms:modified xsi:type="dcterms:W3CDTF">2017-12-01T22:15:39Z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