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0"/>
  </p:notesMasterIdLst>
  <p:handoutMasterIdLst>
    <p:handoutMasterId r:id="rId21"/>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4048" autoAdjust="0"/>
  </p:normalViewPr>
  <p:slideViewPr>
    <p:cSldViewPr snapToGrid="0">
      <p:cViewPr varScale="1">
        <p:scale>
          <a:sx n="55" d="100"/>
          <a:sy n="55" d="100"/>
        </p:scale>
        <p:origin x="1766" y="4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2/6/2018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7274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advantage of these tips to make time work</a:t>
            </a:r>
            <a:r>
              <a:rPr lang="en-US" baseline="0" dirty="0"/>
              <a:t> for you.</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32283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Understanding when we perform our best and what affects our energy can</a:t>
            </a:r>
            <a:r>
              <a:rPr lang="en-US" baseline="0" dirty="0"/>
              <a:t> help us with our work.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52204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Leisure time is the time you</a:t>
            </a:r>
            <a:r>
              <a:rPr lang="en-US" baseline="0" dirty="0"/>
              <a:t> have free from work and other duties.</a:t>
            </a:r>
          </a:p>
          <a:p>
            <a:endParaRPr lang="en-US" baseline="0" dirty="0"/>
          </a:p>
          <a:p>
            <a:r>
              <a:rPr lang="en-US" baseline="0" dirty="0"/>
              <a:t>This time can include:</a:t>
            </a:r>
          </a:p>
          <a:p>
            <a:pPr marL="171450" indent="-171450">
              <a:buFont typeface="Arial" panose="020B0604020202020204" pitchFamily="34" charset="0"/>
              <a:buChar char="•"/>
            </a:pPr>
            <a:r>
              <a:rPr lang="en-US" baseline="0" dirty="0"/>
              <a:t>Community activities</a:t>
            </a:r>
          </a:p>
          <a:p>
            <a:pPr marL="628650" lvl="1" indent="-171450">
              <a:buFont typeface="Arial" panose="020B0604020202020204" pitchFamily="34" charset="0"/>
              <a:buChar char="•"/>
            </a:pPr>
            <a:r>
              <a:rPr lang="en-US" baseline="0" dirty="0"/>
              <a:t>participating in festivals, concerts or other local activities</a:t>
            </a:r>
          </a:p>
          <a:p>
            <a:pPr marL="171450" indent="-171450">
              <a:buFont typeface="Arial" panose="020B0604020202020204" pitchFamily="34" charset="0"/>
              <a:buChar char="•"/>
            </a:pPr>
            <a:r>
              <a:rPr lang="en-US" baseline="0" dirty="0"/>
              <a:t>Hobbies</a:t>
            </a:r>
          </a:p>
          <a:p>
            <a:pPr marL="628650" lvl="1" indent="-171450">
              <a:buFont typeface="Arial" panose="020B0604020202020204" pitchFamily="34" charset="0"/>
              <a:buChar char="•"/>
            </a:pPr>
            <a:r>
              <a:rPr lang="en-US" baseline="0" dirty="0"/>
              <a:t>building</a:t>
            </a:r>
          </a:p>
          <a:p>
            <a:pPr marL="628650" lvl="1" indent="-171450">
              <a:buFont typeface="Arial" panose="020B0604020202020204" pitchFamily="34" charset="0"/>
              <a:buChar char="•"/>
            </a:pPr>
            <a:r>
              <a:rPr lang="en-US" baseline="0" dirty="0"/>
              <a:t>crafting</a:t>
            </a:r>
          </a:p>
          <a:p>
            <a:pPr marL="628650" lvl="1" indent="-171450">
              <a:buFont typeface="Arial" panose="020B0604020202020204" pitchFamily="34" charset="0"/>
              <a:buChar char="•"/>
            </a:pPr>
            <a:r>
              <a:rPr lang="en-US" baseline="0" dirty="0"/>
              <a:t>drawing</a:t>
            </a:r>
          </a:p>
          <a:p>
            <a:pPr marL="628650" lvl="1" indent="-171450">
              <a:buFont typeface="Arial" panose="020B0604020202020204" pitchFamily="34" charset="0"/>
              <a:buChar char="•"/>
            </a:pPr>
            <a:r>
              <a:rPr lang="en-US" baseline="0" dirty="0"/>
              <a:t>reading</a:t>
            </a:r>
          </a:p>
          <a:p>
            <a:pPr marL="171450" indent="-171450">
              <a:buFont typeface="Arial" panose="020B0604020202020204" pitchFamily="34" charset="0"/>
              <a:buChar char="•"/>
            </a:pPr>
            <a:r>
              <a:rPr lang="en-US" baseline="0" dirty="0"/>
              <a:t>Reflection</a:t>
            </a:r>
          </a:p>
          <a:p>
            <a:pPr marL="628650" lvl="1" indent="-171450">
              <a:buFont typeface="Arial" panose="020B0604020202020204" pitchFamily="34" charset="0"/>
              <a:buChar char="•"/>
            </a:pPr>
            <a:r>
              <a:rPr lang="en-US" baseline="0" dirty="0"/>
              <a:t>taking time for yourself by yourself</a:t>
            </a:r>
          </a:p>
          <a:p>
            <a:pPr marL="171450" indent="-171450">
              <a:buFont typeface="Arial" panose="020B0604020202020204" pitchFamily="34" charset="0"/>
              <a:buChar char="•"/>
            </a:pPr>
            <a:r>
              <a:rPr lang="en-US" baseline="0" dirty="0"/>
              <a:t>Vacations</a:t>
            </a:r>
          </a:p>
          <a:p>
            <a:pPr marL="628650" lvl="1" indent="-171450">
              <a:buFont typeface="Arial" panose="020B0604020202020204" pitchFamily="34" charset="0"/>
              <a:buChar char="•"/>
            </a:pPr>
            <a:r>
              <a:rPr lang="en-US" baseline="0" dirty="0"/>
              <a:t>visiting family in other cities</a:t>
            </a:r>
          </a:p>
          <a:p>
            <a:pPr marL="628650" lvl="1" indent="-171450">
              <a:buFont typeface="Arial" panose="020B0604020202020204" pitchFamily="34" charset="0"/>
              <a:buChar char="•"/>
            </a:pPr>
            <a:r>
              <a:rPr lang="en-US" baseline="0" dirty="0"/>
              <a:t>visiting amusement parks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What is your favorite leisure activity?</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61704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124418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54531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Everyone enjoys eating out at restaurants and working at a restaurant can be rewarding.</a:t>
            </a:r>
          </a:p>
          <a:p>
            <a:endParaRPr lang="en-US" baseline="0" dirty="0"/>
          </a:p>
          <a:p>
            <a:r>
              <a:rPr lang="en-US" baseline="0" dirty="0"/>
              <a:t>But there are advantages and disadvantages to working in the restaurant industry.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advantages to working</a:t>
            </a:r>
            <a:r>
              <a:rPr lang="en-US" baseline="0" dirty="0"/>
              <a:t> in the restaurant industry.  Listed above are a few.</a:t>
            </a:r>
          </a:p>
          <a:p>
            <a:endParaRPr lang="en-US" baseline="0" dirty="0"/>
          </a:p>
          <a:p>
            <a:r>
              <a:rPr lang="en-US" baseline="0" dirty="0"/>
              <a:t>Can you think of any others?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62756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Careers in the restaurant industry can</a:t>
            </a:r>
            <a:r>
              <a:rPr lang="en-US" baseline="0" dirty="0"/>
              <a:t> be</a:t>
            </a:r>
            <a:r>
              <a:rPr lang="en-US" dirty="0"/>
              <a:t> stressful and physically demanding.</a:t>
            </a:r>
            <a:r>
              <a:rPr lang="en-US" baseline="0" dirty="0"/>
              <a:t> </a:t>
            </a:r>
          </a:p>
          <a:p>
            <a:endParaRPr lang="en-US" baseline="0" dirty="0"/>
          </a:p>
          <a:p>
            <a:r>
              <a:rPr lang="en-US" baseline="0" dirty="0"/>
              <a:t>The hours are long and may include nights, weekends, and holidays.</a:t>
            </a:r>
          </a:p>
          <a:p>
            <a:endParaRPr lang="en-US" baseline="0" dirty="0"/>
          </a:p>
          <a:p>
            <a:r>
              <a:rPr lang="en-US" baseline="0" dirty="0"/>
              <a:t>Can you name any other disadvantages to a career in the restaurant industry?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07337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8447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functions of families</a:t>
            </a:r>
            <a:r>
              <a:rPr lang="en-US" baseline="0" dirty="0"/>
              <a:t> are:</a:t>
            </a:r>
            <a:endParaRPr lang="en-US" dirty="0"/>
          </a:p>
          <a:p>
            <a:pPr marL="171450" indent="-171450">
              <a:buFont typeface="Arial" panose="020B0604020202020204" pitchFamily="34" charset="0"/>
              <a:buChar char="•"/>
            </a:pPr>
            <a:r>
              <a:rPr lang="en-US" dirty="0"/>
              <a:t>meeting the basic needs of family members</a:t>
            </a:r>
            <a:r>
              <a:rPr lang="en-US" baseline="0" dirty="0"/>
              <a:t> </a:t>
            </a:r>
            <a:r>
              <a:rPr lang="en-US" dirty="0"/>
              <a:t>such as food, shelter, clothing and education</a:t>
            </a:r>
          </a:p>
          <a:p>
            <a:pPr marL="171450" indent="-171450">
              <a:buFont typeface="Arial" panose="020B0604020202020204" pitchFamily="34" charset="0"/>
              <a:buChar char="•"/>
            </a:pPr>
            <a:r>
              <a:rPr lang="en-US" dirty="0"/>
              <a:t>giving emotional control such</a:t>
            </a:r>
            <a:r>
              <a:rPr lang="en-US" baseline="0" dirty="0"/>
              <a:t> as he</a:t>
            </a:r>
            <a:r>
              <a:rPr lang="en-US" dirty="0"/>
              <a:t>lping each</a:t>
            </a:r>
            <a:r>
              <a:rPr lang="en-US" baseline="0" dirty="0"/>
              <a:t> other during difficult times</a:t>
            </a:r>
            <a:endParaRPr lang="en-US" dirty="0"/>
          </a:p>
          <a:p>
            <a:pPr marL="171450" indent="-171450">
              <a:buFont typeface="Arial" panose="020B0604020202020204" pitchFamily="34" charset="0"/>
              <a:buChar char="•"/>
            </a:pPr>
            <a:r>
              <a:rPr lang="en-US" dirty="0"/>
              <a:t>teaching values such as right from wrong and</a:t>
            </a:r>
            <a:r>
              <a:rPr lang="en-US" baseline="0" dirty="0"/>
              <a:t> what is most important in life</a:t>
            </a:r>
            <a:endParaRPr lang="en-US" dirty="0"/>
          </a:p>
          <a:p>
            <a:pPr marL="171450" indent="-171450">
              <a:buFont typeface="Arial" panose="020B0604020202020204" pitchFamily="34" charset="0"/>
              <a:buChar char="•"/>
            </a:pPr>
            <a:r>
              <a:rPr lang="en-US" dirty="0"/>
              <a:t>passing on culture and traditions such as teaching children how</a:t>
            </a:r>
            <a:r>
              <a:rPr lang="en-US" baseline="0" dirty="0"/>
              <a:t> to get along with other people and about their family heritage</a:t>
            </a:r>
            <a:endParaRPr lang="en-US" dirty="0"/>
          </a:p>
          <a:p>
            <a:endParaRPr lang="en-US" dirty="0"/>
          </a:p>
          <a:p>
            <a:r>
              <a:rPr lang="en-US" dirty="0"/>
              <a:t>What does your family consist of?</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76587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Click on hyperlink to view</a:t>
            </a:r>
            <a:r>
              <a:rPr lang="en-US" b="0" baseline="0" dirty="0"/>
              <a:t> video:</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Families Struggling</a:t>
            </a:r>
            <a:r>
              <a:rPr lang="en-US" b="1" baseline="0" dirty="0"/>
              <a:t> for Work-Life Balance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 new study released from the Pew Research Center found 37% of mothers say they want to work fulltime, due, in large part, to the recession and financial insecurity.</a:t>
            </a:r>
          </a:p>
          <a:p>
            <a:r>
              <a:rPr lang="en-US" dirty="0"/>
              <a:t>http://www.nbcnews.com/video/nightly-news/51186744/#51186744</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01805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721391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nbcnews.com/video/nightly-news/51186744/#5118674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05026" y="2051893"/>
            <a:ext cx="7686974" cy="3413772"/>
          </a:xfrm>
        </p:spPr>
        <p:txBody>
          <a:bodyPr>
            <a:normAutofit fontScale="90000"/>
          </a:bodyPr>
          <a:lstStyle/>
          <a:p>
            <a:r>
              <a:rPr lang="en-US" sz="8000" b="1" dirty="0"/>
              <a:t>The Balancing Act</a:t>
            </a:r>
            <a:br>
              <a:rPr lang="en-US" sz="8000" b="1" dirty="0"/>
            </a:br>
            <a:br>
              <a:rPr lang="en-US" sz="6000" b="1" dirty="0"/>
            </a:br>
            <a:r>
              <a:rPr lang="en-US" sz="4900" b="1" dirty="0">
                <a:solidFill>
                  <a:schemeClr val="accent2">
                    <a:lumMod val="60000"/>
                    <a:lumOff val="40000"/>
                  </a:schemeClr>
                </a:solidFill>
              </a:rPr>
              <a:t>Managing a Career and Family</a:t>
            </a:r>
            <a:br>
              <a:rPr lang="en-US" sz="4900" b="1" dirty="0">
                <a:solidFill>
                  <a:schemeClr val="accent2">
                    <a:lumMod val="60000"/>
                    <a:lumOff val="40000"/>
                  </a:schemeClr>
                </a:solidFill>
              </a:rPr>
            </a:br>
            <a:br>
              <a:rPr lang="en-US" sz="6000" b="1" dirty="0">
                <a:solidFill>
                  <a:schemeClr val="accent2">
                    <a:lumMod val="60000"/>
                    <a:lumOff val="40000"/>
                  </a:schemeClr>
                </a:solidFill>
              </a:rPr>
            </a:br>
            <a:r>
              <a:rPr lang="en-US" sz="3600" b="1" dirty="0">
                <a:solidFill>
                  <a:schemeClr val="accent2">
                    <a:lumMod val="60000"/>
                    <a:lumOff val="40000"/>
                  </a:schemeClr>
                </a:solidFill>
              </a:rPr>
              <a:t>Operations of Restaurants</a:t>
            </a:r>
            <a:br>
              <a:rPr lang="en-US" sz="4800" b="1" dirty="0"/>
            </a:b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Time Saving Techniques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Avoid procrastination</a:t>
            </a:r>
          </a:p>
          <a:p>
            <a:pPr lvl="1"/>
            <a:r>
              <a:rPr lang="en-US" dirty="0"/>
              <a:t>Avoid time wasters</a:t>
            </a:r>
          </a:p>
          <a:p>
            <a:pPr lvl="1"/>
            <a:r>
              <a:rPr lang="en-US" dirty="0"/>
              <a:t>Be flexible</a:t>
            </a:r>
          </a:p>
          <a:p>
            <a:pPr lvl="1"/>
            <a:r>
              <a:rPr lang="en-US" dirty="0"/>
              <a:t>Do it right the first time</a:t>
            </a:r>
          </a:p>
          <a:p>
            <a:pPr lvl="1"/>
            <a:r>
              <a:rPr lang="en-US" dirty="0"/>
              <a:t>Make a To Do list</a:t>
            </a:r>
          </a:p>
          <a:p>
            <a:pPr lvl="1"/>
            <a:r>
              <a:rPr lang="en-US" dirty="0"/>
              <a:t>Practice work simplification</a:t>
            </a:r>
          </a:p>
        </p:txBody>
      </p:sp>
      <p:sp>
        <p:nvSpPr>
          <p:cNvPr id="4" name="Content Placeholder 3">
            <a:extLst>
              <a:ext uri="{FF2B5EF4-FFF2-40B4-BE49-F238E27FC236}">
                <a16:creationId xmlns:a16="http://schemas.microsoft.com/office/drawing/2014/main" id="{422647D5-E098-4B35-BECE-C6AF173CFA2B}"/>
              </a:ext>
            </a:extLst>
          </p:cNvPr>
          <p:cNvSpPr>
            <a:spLocks noGrp="1"/>
          </p:cNvSpPr>
          <p:nvPr>
            <p:ph sz="half" idx="10"/>
          </p:nvPr>
        </p:nvSpPr>
        <p:spPr/>
        <p:txBody>
          <a:bodyPr/>
          <a:lstStyle/>
          <a:p>
            <a:pPr lvl="1"/>
            <a:r>
              <a:rPr lang="en-US" dirty="0"/>
              <a:t>Prevent interruptions</a:t>
            </a:r>
          </a:p>
          <a:p>
            <a:pPr lvl="1"/>
            <a:r>
              <a:rPr lang="en-US" dirty="0"/>
              <a:t>Set goals</a:t>
            </a:r>
          </a:p>
          <a:p>
            <a:pPr lvl="1"/>
            <a:r>
              <a:rPr lang="en-US" dirty="0"/>
              <a:t>Stay organized</a:t>
            </a:r>
          </a:p>
          <a:p>
            <a:pPr lvl="1"/>
            <a:r>
              <a:rPr lang="en-US" dirty="0"/>
              <a:t>Take a break</a:t>
            </a:r>
          </a:p>
          <a:p>
            <a:pPr lvl="1"/>
            <a:r>
              <a:rPr lang="en-US" dirty="0"/>
              <a:t>Use small amounts of time</a:t>
            </a:r>
          </a:p>
          <a:p>
            <a:pPr lvl="1"/>
            <a:r>
              <a:rPr lang="en-US" dirty="0"/>
              <a:t>Use a calendar</a:t>
            </a:r>
          </a:p>
        </p:txBody>
      </p:sp>
      <p:pic>
        <p:nvPicPr>
          <p:cNvPr id="5" name="Picture 4">
            <a:extLst>
              <a:ext uri="{FF2B5EF4-FFF2-40B4-BE49-F238E27FC236}">
                <a16:creationId xmlns:a16="http://schemas.microsoft.com/office/drawing/2014/main" id="{5A746D0C-13BA-44DE-9FA5-DF2108BAE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144" y="4637480"/>
            <a:ext cx="1514856" cy="1600200"/>
          </a:xfrm>
          <a:prstGeom prst="rect">
            <a:avLst/>
          </a:prstGeom>
        </p:spPr>
      </p:pic>
    </p:spTree>
    <p:extLst>
      <p:ext uri="{BB962C8B-B14F-4D97-AF65-F5344CB8AC3E}">
        <p14:creationId xmlns:p14="http://schemas.microsoft.com/office/powerpoint/2010/main" val="367669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Managing Your Energy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Amount changes daily</a:t>
            </a:r>
          </a:p>
          <a:p>
            <a:pPr lvl="1"/>
            <a:r>
              <a:rPr lang="en-US" dirty="0"/>
              <a:t>Identify your peak period</a:t>
            </a:r>
          </a:p>
          <a:p>
            <a:pPr lvl="1"/>
            <a:r>
              <a:rPr lang="en-US" dirty="0"/>
              <a:t>Levels vary with age</a:t>
            </a:r>
          </a:p>
          <a:p>
            <a:pPr lvl="1"/>
            <a:r>
              <a:rPr lang="en-US" dirty="0"/>
              <a:t>Increase levels by:</a:t>
            </a:r>
          </a:p>
          <a:p>
            <a:pPr lvl="2"/>
            <a:r>
              <a:rPr lang="en-US" sz="2400" dirty="0"/>
              <a:t>Eating healthy food</a:t>
            </a:r>
          </a:p>
          <a:p>
            <a:pPr lvl="2"/>
            <a:r>
              <a:rPr lang="en-US" sz="2400" dirty="0"/>
              <a:t>Exercising regularly</a:t>
            </a:r>
          </a:p>
          <a:p>
            <a:pPr lvl="2"/>
            <a:r>
              <a:rPr lang="en-US" sz="2400" dirty="0"/>
              <a:t>Getting plenty of rest</a:t>
            </a:r>
          </a:p>
          <a:p>
            <a:pPr lvl="1"/>
            <a:endParaRPr lang="en-US" dirty="0"/>
          </a:p>
        </p:txBody>
      </p:sp>
      <p:pic>
        <p:nvPicPr>
          <p:cNvPr id="4" name="Picture 2">
            <a:extLst>
              <a:ext uri="{FF2B5EF4-FFF2-40B4-BE49-F238E27FC236}">
                <a16:creationId xmlns:a16="http://schemas.microsoft.com/office/drawing/2014/main" id="{711DB5D7-68F2-4B46-98AD-EAD92E4A3E0A}"/>
              </a:ext>
            </a:extLst>
          </p:cNvPr>
          <p:cNvPicPr>
            <a:picLocks noChangeAspect="1" noChangeArrowheads="1"/>
          </p:cNvPicPr>
          <p:nvPr/>
        </p:nvPicPr>
        <p:blipFill>
          <a:blip r:embed="rId3" cstate="print"/>
          <a:srcRect/>
          <a:stretch>
            <a:fillRect/>
          </a:stretch>
        </p:blipFill>
        <p:spPr bwMode="auto">
          <a:xfrm>
            <a:off x="7213028" y="1791126"/>
            <a:ext cx="3275747" cy="3275747"/>
          </a:xfrm>
          <a:prstGeom prst="rect">
            <a:avLst/>
          </a:prstGeom>
          <a:noFill/>
          <a:ln w="9525">
            <a:noFill/>
            <a:miter lim="800000"/>
            <a:headEnd/>
            <a:tailEnd/>
          </a:ln>
          <a:effectLst/>
        </p:spPr>
      </p:pic>
    </p:spTree>
    <p:extLst>
      <p:ext uri="{BB962C8B-B14F-4D97-AF65-F5344CB8AC3E}">
        <p14:creationId xmlns:p14="http://schemas.microsoft.com/office/powerpoint/2010/main" val="131546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Leisure Activities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Community activities</a:t>
            </a:r>
          </a:p>
          <a:p>
            <a:pPr lvl="1"/>
            <a:r>
              <a:rPr lang="en-US" dirty="0"/>
              <a:t>Hobbies</a:t>
            </a:r>
          </a:p>
          <a:p>
            <a:pPr lvl="1"/>
            <a:r>
              <a:rPr lang="en-US" dirty="0"/>
              <a:t>Reflection</a:t>
            </a:r>
          </a:p>
          <a:p>
            <a:pPr lvl="1"/>
            <a:r>
              <a:rPr lang="en-US" dirty="0"/>
              <a:t>Vacations</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96BA30D3-C96D-4F83-89FB-B9781448A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762" y="3634956"/>
            <a:ext cx="1667256" cy="2519782"/>
          </a:xfrm>
          <a:prstGeom prst="rect">
            <a:avLst/>
          </a:prstGeom>
        </p:spPr>
      </p:pic>
      <p:pic>
        <p:nvPicPr>
          <p:cNvPr id="5" name="Content Placeholder 4">
            <a:extLst>
              <a:ext uri="{FF2B5EF4-FFF2-40B4-BE49-F238E27FC236}">
                <a16:creationId xmlns:a16="http://schemas.microsoft.com/office/drawing/2014/main" id="{D8A8FEBB-26E6-4E98-8ACC-3A3A6A0430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6043" y="845359"/>
            <a:ext cx="2406051" cy="3617912"/>
          </a:xfrm>
          <a:prstGeom prst="rect">
            <a:avLst/>
          </a:prstGeom>
        </p:spPr>
      </p:pic>
      <p:pic>
        <p:nvPicPr>
          <p:cNvPr id="6" name="Picture 5">
            <a:extLst>
              <a:ext uri="{FF2B5EF4-FFF2-40B4-BE49-F238E27FC236}">
                <a16:creationId xmlns:a16="http://schemas.microsoft.com/office/drawing/2014/main" id="{E5A6AC88-69DB-41A6-8CD9-8A5856E4AB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4457" y="3722294"/>
            <a:ext cx="1811318" cy="2415090"/>
          </a:xfrm>
          <a:prstGeom prst="rect">
            <a:avLst/>
          </a:prstGeom>
        </p:spPr>
      </p:pic>
    </p:spTree>
    <p:extLst>
      <p:ext uri="{BB962C8B-B14F-4D97-AF65-F5344CB8AC3E}">
        <p14:creationId xmlns:p14="http://schemas.microsoft.com/office/powerpoint/2010/main" val="4090297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2">
            <a:extLst>
              <a:ext uri="{FF2B5EF4-FFF2-40B4-BE49-F238E27FC236}">
                <a16:creationId xmlns:a16="http://schemas.microsoft.com/office/drawing/2014/main" id="{A2E091BF-7E2C-42C8-8B7F-15D2D10A1A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5608" y="2533503"/>
            <a:ext cx="2722702" cy="1942194"/>
          </a:xfrm>
          <a:prstGeom prst="rect">
            <a:avLst/>
          </a:prstGeom>
          <a:noFill/>
          <a:ln w="9525">
            <a:noFill/>
            <a:miter lim="800000"/>
            <a:headEnd/>
            <a:tailEnd/>
          </a:ln>
          <a:effectLst/>
        </p:spPr>
      </p:pic>
    </p:spTree>
    <p:extLst>
      <p:ext uri="{BB962C8B-B14F-4D97-AF65-F5344CB8AC3E}">
        <p14:creationId xmlns:p14="http://schemas.microsoft.com/office/powerpoint/2010/main" val="1648333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err="1"/>
              <a:t>Texbooks</a:t>
            </a:r>
            <a:r>
              <a:rPr lang="en-US" sz="2000" dirty="0"/>
              <a:t>:</a:t>
            </a:r>
          </a:p>
          <a:p>
            <a:pPr lvl="2"/>
            <a:r>
              <a:rPr lang="en-US" sz="2000" dirty="0"/>
              <a:t>Kelly-Plate, J., &amp; Eubanks, E. (2004). Today’s teen. New York, NY: Glencoe/McGraw-Hill.</a:t>
            </a:r>
          </a:p>
          <a:p>
            <a:pPr lvl="2"/>
            <a:r>
              <a:rPr lang="en-US" sz="2000" dirty="0" err="1"/>
              <a:t>Reynalds</a:t>
            </a:r>
            <a:r>
              <a:rPr lang="en-US" sz="2000" dirty="0"/>
              <a:t>, J.S. (2010). Hospitality services: Food &amp; lodging. Tinley Park, IL: </a:t>
            </a:r>
            <a:r>
              <a:rPr lang="en-US" sz="2000" dirty="0" err="1"/>
              <a:t>Goodheart</a:t>
            </a:r>
            <a:r>
              <a:rPr lang="en-US" sz="2000" dirty="0"/>
              <a:t>-Willcox Company.</a:t>
            </a:r>
          </a:p>
          <a:p>
            <a:pPr lvl="1"/>
            <a:r>
              <a:rPr lang="en-US" sz="2000" dirty="0"/>
              <a:t>Video(s): </a:t>
            </a:r>
          </a:p>
          <a:p>
            <a:pPr lvl="2"/>
            <a:r>
              <a:rPr lang="en-US" sz="2000" dirty="0"/>
              <a:t>Families Struggling for Work-Life Balance</a:t>
            </a:r>
          </a:p>
          <a:p>
            <a:pPr marL="457200" lvl="2" indent="0">
              <a:buNone/>
            </a:pPr>
            <a:r>
              <a:rPr lang="en-US" sz="2000" dirty="0"/>
              <a:t>   A new study released from the Pew Research Center found 37% of mothers say they want </a:t>
            </a:r>
          </a:p>
          <a:p>
            <a:pPr marL="457200" lvl="2" indent="0">
              <a:buNone/>
            </a:pPr>
            <a:r>
              <a:rPr lang="en-US" sz="2000" dirty="0"/>
              <a:t>   to work fulltime, due, in large part, to the recession and financial insecurity.</a:t>
            </a:r>
          </a:p>
          <a:p>
            <a:pPr marL="457200" lvl="2" indent="0">
              <a:buNone/>
            </a:pPr>
            <a:r>
              <a:rPr lang="en-US" sz="2000" dirty="0"/>
              <a:t>   http://www.nbcnews.com/video/nightly-news/51186744/#51186744</a:t>
            </a:r>
          </a:p>
        </p:txBody>
      </p:sp>
    </p:spTree>
    <p:extLst>
      <p:ext uri="{BB962C8B-B14F-4D97-AF65-F5344CB8AC3E}">
        <p14:creationId xmlns:p14="http://schemas.microsoft.com/office/powerpoint/2010/main" val="399378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Working in the Restaurant Industry</a:t>
            </a:r>
          </a:p>
        </p:txBody>
      </p:sp>
      <p:pic>
        <p:nvPicPr>
          <p:cNvPr id="6" name="Picture 5">
            <a:extLst>
              <a:ext uri="{FF2B5EF4-FFF2-40B4-BE49-F238E27FC236}">
                <a16:creationId xmlns:a16="http://schemas.microsoft.com/office/drawing/2014/main" id="{169CC590-C4D9-4905-86AE-D758ABBFF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7825" y="2649462"/>
            <a:ext cx="2756350" cy="2752186"/>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Advantages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Abundance of jobs</a:t>
            </a:r>
          </a:p>
          <a:p>
            <a:pPr lvl="1"/>
            <a:r>
              <a:rPr lang="en-US" dirty="0"/>
              <a:t>Advancement opportunities</a:t>
            </a:r>
          </a:p>
          <a:p>
            <a:pPr lvl="1"/>
            <a:r>
              <a:rPr lang="en-US" dirty="0"/>
              <a:t>Fast pace and variety</a:t>
            </a:r>
          </a:p>
          <a:p>
            <a:pPr lvl="1"/>
            <a:r>
              <a:rPr lang="en-US" dirty="0"/>
              <a:t>Meeting people</a:t>
            </a:r>
          </a:p>
          <a:p>
            <a:pPr lvl="1"/>
            <a:r>
              <a:rPr lang="en-US" dirty="0"/>
              <a:t>Pleasant workplace</a:t>
            </a:r>
          </a:p>
          <a:p>
            <a:pPr lvl="1"/>
            <a:r>
              <a:rPr lang="en-US" dirty="0"/>
              <a:t>Travel </a:t>
            </a:r>
          </a:p>
          <a:p>
            <a:pPr lvl="1"/>
            <a:endParaRPr lang="en-US" dirty="0"/>
          </a:p>
        </p:txBody>
      </p:sp>
      <p:pic>
        <p:nvPicPr>
          <p:cNvPr id="4" name="Content Placeholder 7">
            <a:extLst>
              <a:ext uri="{FF2B5EF4-FFF2-40B4-BE49-F238E27FC236}">
                <a16:creationId xmlns:a16="http://schemas.microsoft.com/office/drawing/2014/main" id="{02E9F1D9-639E-49BC-B8C5-2459FE53D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078" y="2713218"/>
            <a:ext cx="4331038" cy="3093599"/>
          </a:xfrm>
          <a:prstGeom prst="rect">
            <a:avLst/>
          </a:prstGeom>
        </p:spPr>
      </p:pic>
    </p:spTree>
    <p:extLst>
      <p:ext uri="{BB962C8B-B14F-4D97-AF65-F5344CB8AC3E}">
        <p14:creationId xmlns:p14="http://schemas.microsoft.com/office/powerpoint/2010/main" val="390857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Disadvantages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Hours of work</a:t>
            </a:r>
          </a:p>
          <a:p>
            <a:pPr lvl="1"/>
            <a:r>
              <a:rPr lang="en-US" dirty="0"/>
              <a:t>Relocation</a:t>
            </a:r>
          </a:p>
          <a:p>
            <a:pPr lvl="1"/>
            <a:r>
              <a:rPr lang="en-US" dirty="0"/>
              <a:t>Stress </a:t>
            </a:r>
          </a:p>
          <a:p>
            <a:pPr lvl="1"/>
            <a:r>
              <a:rPr lang="en-US" dirty="0"/>
              <a:t>Working conditions</a:t>
            </a:r>
          </a:p>
          <a:p>
            <a:pPr lvl="1"/>
            <a:endParaRPr lang="en-US" dirty="0"/>
          </a:p>
          <a:p>
            <a:pPr lvl="1"/>
            <a:endParaRPr lang="en-US" dirty="0"/>
          </a:p>
        </p:txBody>
      </p:sp>
      <p:pic>
        <p:nvPicPr>
          <p:cNvPr id="4" name="Content Placeholder 4">
            <a:extLst>
              <a:ext uri="{FF2B5EF4-FFF2-40B4-BE49-F238E27FC236}">
                <a16:creationId xmlns:a16="http://schemas.microsoft.com/office/drawing/2014/main" id="{7F84EAF6-327E-47D8-8E2D-6E73D18E0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6763" y="3073469"/>
            <a:ext cx="3933353" cy="2621211"/>
          </a:xfrm>
          <a:prstGeom prst="rect">
            <a:avLst/>
          </a:prstGeom>
        </p:spPr>
      </p:pic>
    </p:spTree>
    <p:extLst>
      <p:ext uri="{BB962C8B-B14F-4D97-AF65-F5344CB8AC3E}">
        <p14:creationId xmlns:p14="http://schemas.microsoft.com/office/powerpoint/2010/main" val="122598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Multiple Roles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Adult</a:t>
            </a:r>
          </a:p>
          <a:p>
            <a:pPr lvl="1"/>
            <a:r>
              <a:rPr lang="en-US" dirty="0"/>
              <a:t>Employee</a:t>
            </a:r>
          </a:p>
          <a:p>
            <a:pPr lvl="1"/>
            <a:r>
              <a:rPr lang="en-US" dirty="0"/>
              <a:t>Citizen</a:t>
            </a:r>
          </a:p>
          <a:p>
            <a:pPr lvl="1"/>
            <a:r>
              <a:rPr lang="en-US" dirty="0"/>
              <a:t>Spouse</a:t>
            </a:r>
          </a:p>
          <a:p>
            <a:pPr lvl="1"/>
            <a:r>
              <a:rPr lang="en-US" dirty="0"/>
              <a:t>Parent </a:t>
            </a:r>
          </a:p>
          <a:p>
            <a:pPr lvl="1"/>
            <a:r>
              <a:rPr lang="en-US" dirty="0"/>
              <a:t>Community member</a:t>
            </a:r>
          </a:p>
          <a:p>
            <a:pPr lvl="1"/>
            <a:r>
              <a:rPr lang="en-US" dirty="0"/>
              <a:t>Neighbor</a:t>
            </a:r>
          </a:p>
          <a:p>
            <a:pPr lvl="1"/>
            <a:r>
              <a:rPr lang="en-US" dirty="0"/>
              <a:t>Other </a:t>
            </a:r>
          </a:p>
          <a:p>
            <a:pPr lvl="1"/>
            <a:endParaRPr lang="en-US" dirty="0"/>
          </a:p>
        </p:txBody>
      </p:sp>
      <p:pic>
        <p:nvPicPr>
          <p:cNvPr id="4" name="Content Placeholder 9">
            <a:extLst>
              <a:ext uri="{FF2B5EF4-FFF2-40B4-BE49-F238E27FC236}">
                <a16:creationId xmlns:a16="http://schemas.microsoft.com/office/drawing/2014/main" id="{B37AF71F-FC48-45D7-BD7B-710D361B23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378" y="3231155"/>
            <a:ext cx="2192465" cy="2788542"/>
          </a:xfrm>
          <a:prstGeom prst="rect">
            <a:avLst/>
          </a:prstGeom>
        </p:spPr>
      </p:pic>
      <p:pic>
        <p:nvPicPr>
          <p:cNvPr id="5" name="Picture 4">
            <a:extLst>
              <a:ext uri="{FF2B5EF4-FFF2-40B4-BE49-F238E27FC236}">
                <a16:creationId xmlns:a16="http://schemas.microsoft.com/office/drawing/2014/main" id="{0AC17867-B43E-4C49-8AE5-23EDBEC2B3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991" y="1420420"/>
            <a:ext cx="2038992" cy="2605595"/>
          </a:xfrm>
          <a:prstGeom prst="rect">
            <a:avLst/>
          </a:prstGeom>
        </p:spPr>
      </p:pic>
    </p:spTree>
    <p:extLst>
      <p:ext uri="{BB962C8B-B14F-4D97-AF65-F5344CB8AC3E}">
        <p14:creationId xmlns:p14="http://schemas.microsoft.com/office/powerpoint/2010/main" val="403186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May consist of:</a:t>
            </a:r>
          </a:p>
          <a:p>
            <a:pPr lvl="2"/>
            <a:r>
              <a:rPr lang="en-US" sz="2400" dirty="0"/>
              <a:t>Spouse</a:t>
            </a:r>
          </a:p>
          <a:p>
            <a:pPr lvl="2"/>
            <a:r>
              <a:rPr lang="en-US" sz="2400" dirty="0"/>
              <a:t>Children</a:t>
            </a:r>
          </a:p>
          <a:p>
            <a:pPr lvl="2"/>
            <a:r>
              <a:rPr lang="en-US" sz="2400" dirty="0"/>
              <a:t>Grandparents</a:t>
            </a:r>
          </a:p>
          <a:p>
            <a:pPr lvl="2"/>
            <a:r>
              <a:rPr lang="en-US" sz="2400" dirty="0"/>
              <a:t>Brothers and sisters</a:t>
            </a:r>
          </a:p>
          <a:p>
            <a:pPr lvl="2"/>
            <a:r>
              <a:rPr lang="en-US" sz="2400" dirty="0"/>
              <a:t>Step-children</a:t>
            </a:r>
          </a:p>
          <a:p>
            <a:pPr lvl="2"/>
            <a:r>
              <a:rPr lang="en-US" sz="2400" dirty="0"/>
              <a:t>Other relatives</a:t>
            </a:r>
          </a:p>
        </p:txBody>
      </p:sp>
      <p:pic>
        <p:nvPicPr>
          <p:cNvPr id="4" name="Picture 3">
            <a:extLst>
              <a:ext uri="{FF2B5EF4-FFF2-40B4-BE49-F238E27FC236}">
                <a16:creationId xmlns:a16="http://schemas.microsoft.com/office/drawing/2014/main" id="{829110EF-2894-40BC-98E7-28A1B3421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528" y="2833142"/>
            <a:ext cx="3503588" cy="2802870"/>
          </a:xfrm>
          <a:prstGeom prst="rect">
            <a:avLst/>
          </a:prstGeom>
        </p:spPr>
      </p:pic>
    </p:spTree>
    <p:extLst>
      <p:ext uri="{BB962C8B-B14F-4D97-AF65-F5344CB8AC3E}">
        <p14:creationId xmlns:p14="http://schemas.microsoft.com/office/powerpoint/2010/main" val="2918225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Work-Life Balance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Families Struggling for Work-Life Balance</a:t>
            </a:r>
            <a:br>
              <a:rPr lang="en-US" sz="2800" b="1" dirty="0"/>
            </a:br>
            <a:r>
              <a:rPr lang="en-US" sz="2000" dirty="0"/>
              <a:t>(click on link)</a:t>
            </a:r>
          </a:p>
          <a:p>
            <a:endParaRPr lang="en-US" dirty="0"/>
          </a:p>
        </p:txBody>
      </p:sp>
      <p:pic>
        <p:nvPicPr>
          <p:cNvPr id="4" name="Picture 3">
            <a:extLst>
              <a:ext uri="{FF2B5EF4-FFF2-40B4-BE49-F238E27FC236}">
                <a16:creationId xmlns:a16="http://schemas.microsoft.com/office/drawing/2014/main" id="{A435ACAE-D391-4B7E-AFE6-9C9EF0E15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6859" y="3152049"/>
            <a:ext cx="3738282" cy="2492188"/>
          </a:xfrm>
          <a:prstGeom prst="rect">
            <a:avLst/>
          </a:prstGeom>
        </p:spPr>
      </p:pic>
    </p:spTree>
    <p:extLst>
      <p:ext uri="{BB962C8B-B14F-4D97-AF65-F5344CB8AC3E}">
        <p14:creationId xmlns:p14="http://schemas.microsoft.com/office/powerpoint/2010/main" val="250072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Time and Energy Management</a:t>
            </a:r>
          </a:p>
        </p:txBody>
      </p:sp>
      <p:pic>
        <p:nvPicPr>
          <p:cNvPr id="6" name="Picture 5">
            <a:extLst>
              <a:ext uri="{FF2B5EF4-FFF2-40B4-BE49-F238E27FC236}">
                <a16:creationId xmlns:a16="http://schemas.microsoft.com/office/drawing/2014/main" id="{4F8C3115-3DA0-48A8-8890-F2D2C8174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266" y="2377190"/>
            <a:ext cx="2405636" cy="3316488"/>
          </a:xfrm>
          <a:prstGeom prst="rect">
            <a:avLst/>
          </a:prstGeom>
        </p:spPr>
      </p:pic>
    </p:spTree>
    <p:extLst>
      <p:ext uri="{BB962C8B-B14F-4D97-AF65-F5344CB8AC3E}">
        <p14:creationId xmlns:p14="http://schemas.microsoft.com/office/powerpoint/2010/main" val="306234716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05d88611-e516-4d1a-b12e-39107e78b3d0"/>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microsoft.com/sharepoint/v3"/>
    <ds:schemaRef ds:uri="http://purl.org/dc/terms/"/>
    <ds:schemaRef ds:uri="http://schemas.openxmlformats.org/package/2006/metadata/core-properties"/>
    <ds:schemaRef ds:uri="56ea17bb-c96d-4826-b465-01eec0dd23dd"/>
    <ds:schemaRef ds:uri="http://www.w3.org/XML/1998/namespace"/>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65</TotalTime>
  <Words>601</Words>
  <Application>Microsoft Office PowerPoint</Application>
  <PresentationFormat>Widescreen</PresentationFormat>
  <Paragraphs>130</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.AppleSystemUIFont</vt:lpstr>
      <vt:lpstr>Arial</vt:lpstr>
      <vt:lpstr>Calibri</vt:lpstr>
      <vt:lpstr>Open Sans</vt:lpstr>
      <vt:lpstr>Open Sans SemiBold</vt:lpstr>
      <vt:lpstr>2_Office Theme</vt:lpstr>
      <vt:lpstr>3_Office Theme</vt:lpstr>
      <vt:lpstr>The Balancing Act  Managing a Career and Family  Operations of Restaurants </vt:lpstr>
      <vt:lpstr>PowerPoint Presentation</vt:lpstr>
      <vt:lpstr>Working in the Restaurant Industry</vt:lpstr>
      <vt:lpstr>Advantages</vt:lpstr>
      <vt:lpstr>Disadvantages</vt:lpstr>
      <vt:lpstr>Multiple Roles</vt:lpstr>
      <vt:lpstr>Family</vt:lpstr>
      <vt:lpstr>Work-Life Balance</vt:lpstr>
      <vt:lpstr>Time and Energy Management</vt:lpstr>
      <vt:lpstr>Time Saving Techniques</vt:lpstr>
      <vt:lpstr>Managing Your Energy</vt:lpstr>
      <vt:lpstr>Leisure Activities</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Donna McGuire</cp:lastModifiedBy>
  <cp:revision>8</cp:revision>
  <cp:lastPrinted>2017-07-07T16:17:37Z</cp:lastPrinted>
  <dcterms:created xsi:type="dcterms:W3CDTF">2017-07-11T23:58:30Z</dcterms:created>
  <dcterms:modified xsi:type="dcterms:W3CDTF">2018-02-06T20:33:28Z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