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3"/>
  </p:notesMasterIdLst>
  <p:handoutMasterIdLst>
    <p:handoutMasterId r:id="rId24"/>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8"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50200" autoAdjust="0"/>
  </p:normalViewPr>
  <p:slideViewPr>
    <p:cSldViewPr snapToGrid="0">
      <p:cViewPr>
        <p:scale>
          <a:sx n="63" d="100"/>
          <a:sy n="63" d="100"/>
        </p:scale>
        <p:origin x="820" y="-1016"/>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06-Jan-18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06-Jan-18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Checking accounts are basic money management tools.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238685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It is extremely important to balance your checking account. Overdraft fees can cost $25.00-$45.00. Some accounts come with overdraft protection. This means that if you overdraw your account up to an agreed amount, that there will be no charge. You do have to pay back the bank and usually with interest. If you overdraw your account, the bank can choose to pay the checks or send them back. If you are a good customer that has never overdrawn your account before, chances are good they will pay the check, but charge you for the overdraft. If they choose not to pay the check, you might get stuck paying the cost of the original check plus a check return fee. The business could as well charge you an overdraft charge, so you could end up paying as much as $75.00 in fees alone because you did not keep track of your spending. Costly mistakes can be powerful lessons, but who wants to pay the price?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903862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Another banking service is a safe deposit box. This is a small box secured in the bank vault where one might store valuables. Valuables might be documents, jewelry, family heirlooms or anything considered valuable to the depositor. Only the depositor and usually the bank have access to the box by key or a passcode. </a:t>
            </a:r>
          </a:p>
          <a:p>
            <a:r>
              <a:rPr lang="en-US" sz="1200" b="0" i="0" u="none" strike="noStrike" kern="1200" baseline="0" dirty="0">
                <a:solidFill>
                  <a:schemeClr val="tx1"/>
                </a:solidFill>
                <a:latin typeface="+mn-lt"/>
                <a:ea typeface="+mn-ea"/>
                <a:cs typeface="+mn-cs"/>
              </a:rPr>
              <a:t>Money orders are similar to a personal check except they are purchased for cash so the recipient can trust that they are worth what they say they are. </a:t>
            </a:r>
          </a:p>
          <a:p>
            <a:r>
              <a:rPr lang="en-US" sz="1200" b="0" i="0" u="none" strike="noStrike" kern="1200" baseline="0" dirty="0">
                <a:solidFill>
                  <a:schemeClr val="tx1"/>
                </a:solidFill>
                <a:latin typeface="+mn-lt"/>
                <a:ea typeface="+mn-ea"/>
                <a:cs typeface="+mn-cs"/>
              </a:rPr>
              <a:t>A bank draft occurs when you authorize someone to take money out of your account automatically. This is often referred to as bill pay.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899352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savings account is often the first account a person has. The bank takes deposits and pays interest on the account, but you can withdraw your money when you need it. While it is on deposit with the bank, the bank lends it to other people in loans, charging a higher interest than the interest they are paying you.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622127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Savings accounts are also a handy money management tool. You can use these websites to learn more about how savings accounts work.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2615481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4236677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3482018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Once you have a job and start receiving weekly, bi-weekly or monthly paychecks, you have to decide how you are going to manage that money. You do not want to carry around large amounts of cash. That is not safe for you or your money. You don’t want to send large amounts of cash through the mail to pay bills. Using the services of a bank is a great way to keep your money safe and manage your money by tracking your deposits and spending.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All of these institutions provide similar services. They are all depository institutions. They differ in terms of government regulations under which they operate. They take in people’s money, and loan it to other people at a higher rate of interest than the interest they pay back to the depositor. The interest earned by these institutions becomes the profit of the institutions and a means by which they pay their employees and expand their business.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691768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commercial bank is a financial institution operated as a business. Shareholders, or owners, own the bank and hire managers to run it. You can deposit your money in savings, checking, or investment services. You can apply for and receive loans for various things, including auto, personal, mortgage, and business loans. They also provide investment services, such as savings accounts and certificates of deposits. You can invest in money market accounts. The money you deposit is loaned to another customer at a higher rate of interest and the bank earns the profit from interest charged to another customer.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572292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Originally, savings and loan associations focused on deposits people invested in savings and then this money was loaned to other people in the form of home mortgages. Today, most savings and loans offer the same services as other banks and credit unions so you can also have a checking account at a savings and loan association.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960497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credit union provides services similar to a bank. Since it owned by members, they often offer better interest rates on money deposited into them. They also usually charge lower finance rates on loans to the employees of the corporation. Loan payments can be directly deducted from employees paychecks for the convenience of the employee. Employees can also frequently obtain loans on their “signature” or promise “to pay back” the loan thru deductions from their paycheck.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810481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If the bank goes out of business, the agency will reimburse the account holder up to $100,000.00 per bank account. After the depression, where many people lost money in banks, these government agencies were formed to restore people’s faith in banks.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616979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With a checking account, you deposit money and gradually withdraw it as you need it by writing checks, using a debit card to make purchases or in an ATM machine to make withdrawals. Checking accounts allow us to have a payment/deposit record. They give us the freedom of having our money available to us, but in a secure place. We do not have to carry around large amounts of cash. They provide us with a safe way to pay our bills either through sending checks through the mail or using a bill pay system where money is transferred electronically. </a:t>
            </a:r>
          </a:p>
          <a:p>
            <a:r>
              <a:rPr lang="en-US" sz="1200" b="0" i="0" u="none" strike="noStrike" kern="1200" baseline="0" dirty="0">
                <a:solidFill>
                  <a:schemeClr val="tx1"/>
                </a:solidFill>
                <a:latin typeface="+mn-lt"/>
                <a:ea typeface="+mn-ea"/>
                <a:cs typeface="+mn-cs"/>
              </a:rPr>
              <a:t>Bill pay is a bank draft that authorizes the money to be taken from your account on a specific date. For example: You might have bill pay set up to make your car payment on a specific date every month. This can save you time and the cost of a stamp because you are not sending a check through the mail. Bill pay can also save you money by insuring you do not have a late fee attached to your bill because you forgot or were late on a payment. </a:t>
            </a:r>
          </a:p>
          <a:p>
            <a:r>
              <a:rPr lang="en-US" sz="1200" b="0" i="0" u="none" strike="noStrike" kern="1200" baseline="0" dirty="0">
                <a:solidFill>
                  <a:schemeClr val="tx1"/>
                </a:solidFill>
                <a:latin typeface="+mn-lt"/>
                <a:ea typeface="+mn-ea"/>
                <a:cs typeface="+mn-cs"/>
              </a:rPr>
              <a:t>A debit card makes it easy to spend money so you need to be cautious and be sure to keep a record of the money you spend and how much is left in your account. </a:t>
            </a:r>
          </a:p>
          <a:p>
            <a:r>
              <a:rPr lang="en-US" sz="1200" b="0" i="0" u="none" strike="noStrike" kern="1200" baseline="0" dirty="0">
                <a:solidFill>
                  <a:schemeClr val="tx1"/>
                </a:solidFill>
                <a:latin typeface="+mn-lt"/>
                <a:ea typeface="+mn-ea"/>
                <a:cs typeface="+mn-cs"/>
              </a:rPr>
              <a:t>A savings account is a good place to keep your money for emergencies and short-term goals. A savings account provides a very liquid asset when you need money fast because you can withdraw it quickly.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115552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You can use these websites to practice writing a check, balance your budget and learn more about checking accounts.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705339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cflearnfree.org/moneybasics/6"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www.themint.org/teens/balance-your-checking-account.html" TargetMode="External"/><Relationship Id="rId5" Type="http://schemas.openxmlformats.org/officeDocument/2006/relationships/hyperlink" Target="http://www.themint.org/teens/writing-a-check.html" TargetMode="External"/><Relationship Id="rId4" Type="http://schemas.openxmlformats.org/officeDocument/2006/relationships/hyperlink" Target="http://www.themint.org/teens/cash-check-or-credit.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themint.org/teens/about-savings-accounts.htm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www.gcflearnfree.org/moneybasics/7.2"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Take It To The Bank</a:t>
            </a:r>
          </a:p>
        </p:txBody>
      </p:sp>
      <p:sp>
        <p:nvSpPr>
          <p:cNvPr id="2" name="Rectangle 1">
            <a:extLst>
              <a:ext uri="{FF2B5EF4-FFF2-40B4-BE49-F238E27FC236}">
                <a16:creationId xmlns:a16="http://schemas.microsoft.com/office/drawing/2014/main" id="{6E6C2DB6-B1F6-49FE-9096-F739CA04667B}"/>
              </a:ext>
            </a:extLst>
          </p:cNvPr>
          <p:cNvSpPr/>
          <p:nvPr/>
        </p:nvSpPr>
        <p:spPr>
          <a:xfrm>
            <a:off x="4525346" y="3113316"/>
            <a:ext cx="7666654" cy="2800767"/>
          </a:xfrm>
          <a:prstGeom prst="rect">
            <a:avLst/>
          </a:prstGeom>
        </p:spPr>
        <p:txBody>
          <a:bodyPr wrap="square">
            <a:spAutoFit/>
          </a:bodyPr>
          <a:lstStyle/>
          <a:p>
            <a:pPr marR="0"/>
            <a:r>
              <a:rPr lang="en-US" sz="4400" dirty="0">
                <a:solidFill>
                  <a:schemeClr val="accent2">
                    <a:lumMod val="60000"/>
                    <a:lumOff val="40000"/>
                  </a:schemeClr>
                </a:solidFill>
                <a:latin typeface="Open Sans"/>
              </a:rPr>
              <a:t>Management of Financial Resources: Bank Accounts, Savings and Loan Associations and Credit Unions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Checking Accounts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Get some Checking Account Practice:</a:t>
            </a:r>
          </a:p>
          <a:p>
            <a:pPr lvl="2"/>
            <a:r>
              <a:rPr lang="en-US" sz="2400" dirty="0">
                <a:hlinkClick r:id="rId3"/>
              </a:rPr>
              <a:t>Managing a Checking Account </a:t>
            </a:r>
            <a:r>
              <a:rPr lang="en-US" sz="2400" dirty="0"/>
              <a:t>from "Learnfree.org"</a:t>
            </a:r>
          </a:p>
          <a:p>
            <a:pPr lvl="2"/>
            <a:r>
              <a:rPr lang="en-US" sz="2400" dirty="0">
                <a:hlinkClick r:id="rId4"/>
              </a:rPr>
              <a:t>Cash, Check or Credit </a:t>
            </a:r>
            <a:r>
              <a:rPr lang="en-US" sz="2400" dirty="0"/>
              <a:t>from "TheMint.org“</a:t>
            </a:r>
          </a:p>
          <a:p>
            <a:pPr lvl="2"/>
            <a:r>
              <a:rPr lang="en-US" sz="2400" dirty="0">
                <a:hlinkClick r:id="rId5"/>
              </a:rPr>
              <a:t>How to Write a Check </a:t>
            </a:r>
            <a:r>
              <a:rPr lang="en-US" sz="2400" dirty="0"/>
              <a:t>from "TheMint.org“</a:t>
            </a:r>
          </a:p>
          <a:p>
            <a:pPr lvl="2"/>
            <a:r>
              <a:rPr lang="en-US" sz="2400" dirty="0">
                <a:hlinkClick r:id="rId6"/>
              </a:rPr>
              <a:t>Balance Your Checking Account </a:t>
            </a:r>
            <a:r>
              <a:rPr lang="en-US" sz="2400" dirty="0"/>
              <a:t>from "TheMint.org"</a:t>
            </a:r>
          </a:p>
        </p:txBody>
      </p:sp>
    </p:spTree>
    <p:extLst>
      <p:ext uri="{BB962C8B-B14F-4D97-AF65-F5344CB8AC3E}">
        <p14:creationId xmlns:p14="http://schemas.microsoft.com/office/powerpoint/2010/main" val="1154824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Checking Accounts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Keep depositor money safe, while making it easy to withdraw cash or pay bills</a:t>
            </a:r>
          </a:p>
          <a:p>
            <a:pPr lvl="1"/>
            <a:r>
              <a:rPr lang="en-US" dirty="0"/>
              <a:t>Are basic, money management tools</a:t>
            </a:r>
          </a:p>
        </p:txBody>
      </p:sp>
      <p:pic>
        <p:nvPicPr>
          <p:cNvPr id="4" name="Picture 3">
            <a:extLst>
              <a:ext uri="{FF2B5EF4-FFF2-40B4-BE49-F238E27FC236}">
                <a16:creationId xmlns:a16="http://schemas.microsoft.com/office/drawing/2014/main" id="{5C7763A0-A839-493F-8363-8D68BFA89BD5}"/>
              </a:ext>
            </a:extLst>
          </p:cNvPr>
          <p:cNvPicPr>
            <a:picLocks noChangeAspect="1"/>
          </p:cNvPicPr>
          <p:nvPr/>
        </p:nvPicPr>
        <p:blipFill>
          <a:blip r:embed="rId3"/>
          <a:stretch>
            <a:fillRect/>
          </a:stretch>
        </p:blipFill>
        <p:spPr>
          <a:xfrm>
            <a:off x="4604706" y="3241958"/>
            <a:ext cx="2331367" cy="2912780"/>
          </a:xfrm>
          <a:prstGeom prst="rect">
            <a:avLst/>
          </a:prstGeom>
        </p:spPr>
      </p:pic>
    </p:spTree>
    <p:extLst>
      <p:ext uri="{BB962C8B-B14F-4D97-AF65-F5344CB8AC3E}">
        <p14:creationId xmlns:p14="http://schemas.microsoft.com/office/powerpoint/2010/main" val="2997207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Using Your Checking Account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Let’s say you open your account with $1,000.00 This is your beginning balance</a:t>
            </a:r>
          </a:p>
          <a:p>
            <a:pPr lvl="1"/>
            <a:r>
              <a:rPr lang="en-US" dirty="0"/>
              <a:t>Each time you write a check, make a debit purchase or withdraw money from an ATM machine, you subtract from the balance</a:t>
            </a:r>
          </a:p>
          <a:p>
            <a:pPr lvl="1"/>
            <a:r>
              <a:rPr lang="en-US" dirty="0"/>
              <a:t>Any time you make a deposit, you add to the balance</a:t>
            </a:r>
          </a:p>
        </p:txBody>
      </p:sp>
    </p:spTree>
    <p:extLst>
      <p:ext uri="{BB962C8B-B14F-4D97-AF65-F5344CB8AC3E}">
        <p14:creationId xmlns:p14="http://schemas.microsoft.com/office/powerpoint/2010/main" val="3583630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Other Banking Services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Safe deposit boxes</a:t>
            </a:r>
          </a:p>
          <a:p>
            <a:pPr lvl="1"/>
            <a:r>
              <a:rPr lang="en-US" dirty="0"/>
              <a:t>Money orders</a:t>
            </a:r>
          </a:p>
          <a:p>
            <a:pPr lvl="1"/>
            <a:r>
              <a:rPr lang="en-US" dirty="0"/>
              <a:t>Bank drafts</a:t>
            </a:r>
          </a:p>
        </p:txBody>
      </p:sp>
      <p:pic>
        <p:nvPicPr>
          <p:cNvPr id="4" name="Picture 3">
            <a:extLst>
              <a:ext uri="{FF2B5EF4-FFF2-40B4-BE49-F238E27FC236}">
                <a16:creationId xmlns:a16="http://schemas.microsoft.com/office/drawing/2014/main" id="{24742519-638D-4892-8401-EC2B19B26A7D}"/>
              </a:ext>
            </a:extLst>
          </p:cNvPr>
          <p:cNvPicPr>
            <a:picLocks noChangeAspect="1"/>
          </p:cNvPicPr>
          <p:nvPr/>
        </p:nvPicPr>
        <p:blipFill>
          <a:blip r:embed="rId3"/>
          <a:stretch>
            <a:fillRect/>
          </a:stretch>
        </p:blipFill>
        <p:spPr>
          <a:xfrm>
            <a:off x="4949515" y="3577272"/>
            <a:ext cx="2324100" cy="2162175"/>
          </a:xfrm>
          <a:prstGeom prst="rect">
            <a:avLst/>
          </a:prstGeom>
        </p:spPr>
      </p:pic>
    </p:spTree>
    <p:extLst>
      <p:ext uri="{BB962C8B-B14F-4D97-AF65-F5344CB8AC3E}">
        <p14:creationId xmlns:p14="http://schemas.microsoft.com/office/powerpoint/2010/main" val="270827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Savings Account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Savings Account is a bank account a depositor can use to keep their money safe, but also earn interest</a:t>
            </a:r>
          </a:p>
          <a:p>
            <a:pPr lvl="2"/>
            <a:r>
              <a:rPr lang="en-US" sz="2400" dirty="0"/>
              <a:t>Basically, the financial institution pays rent to the depositor to USE the depositor’s money to make loans to others, but still making it available to the depositor whenever he or she needs it</a:t>
            </a:r>
          </a:p>
        </p:txBody>
      </p:sp>
    </p:spTree>
    <p:extLst>
      <p:ext uri="{BB962C8B-B14F-4D97-AF65-F5344CB8AC3E}">
        <p14:creationId xmlns:p14="http://schemas.microsoft.com/office/powerpoint/2010/main" val="3065792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Savings Account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See how Savings Accounts Work:</a:t>
            </a:r>
          </a:p>
          <a:p>
            <a:pPr lvl="2"/>
            <a:r>
              <a:rPr lang="en-US" sz="2400" dirty="0">
                <a:hlinkClick r:id="rId3"/>
              </a:rPr>
              <a:t>Savings Accounts </a:t>
            </a:r>
            <a:r>
              <a:rPr lang="en-US" sz="2400" dirty="0"/>
              <a:t>from "the Mint.org“</a:t>
            </a:r>
          </a:p>
          <a:p>
            <a:pPr lvl="2"/>
            <a:r>
              <a:rPr lang="en-US" sz="2400" dirty="0">
                <a:hlinkClick r:id="rId4"/>
              </a:rPr>
              <a:t>Managing a Savings Account </a:t>
            </a:r>
            <a:r>
              <a:rPr lang="en-US" sz="2400" dirty="0"/>
              <a:t>from "Learnfree.org" </a:t>
            </a:r>
          </a:p>
        </p:txBody>
      </p:sp>
    </p:spTree>
    <p:extLst>
      <p:ext uri="{BB962C8B-B14F-4D97-AF65-F5344CB8AC3E}">
        <p14:creationId xmlns:p14="http://schemas.microsoft.com/office/powerpoint/2010/main" val="3654887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Clip Art: Used with permission from Microsoft.</a:t>
            </a:r>
          </a:p>
          <a:p>
            <a:pPr lvl="1"/>
            <a:r>
              <a:rPr lang="en-US" sz="2000" dirty="0"/>
              <a:t>Textbooks:</a:t>
            </a:r>
          </a:p>
          <a:p>
            <a:pPr lvl="2"/>
            <a:r>
              <a:rPr lang="en-US" sz="2000" dirty="0"/>
              <a:t>Madura, Jeff, K. Michael. Casey, and Sherry J. Roberts. Personal Financial Literacy. Boston: Pearson Addison-Wesley, 2010. Print.</a:t>
            </a:r>
          </a:p>
          <a:p>
            <a:pPr lvl="2"/>
            <a:r>
              <a:rPr lang="en-US" sz="2000" dirty="0"/>
              <a:t>Ross Lowe, 2006. Consumer Education &amp; Economics, Student Edition. 6 Edition. Glencoe/McGraw-Hill</a:t>
            </a:r>
          </a:p>
          <a:p>
            <a:pPr lvl="1"/>
            <a:r>
              <a:rPr lang="en-US" sz="2000" dirty="0"/>
              <a:t>Websites:</a:t>
            </a:r>
          </a:p>
          <a:p>
            <a:pPr lvl="2"/>
            <a:r>
              <a:rPr lang="en-US" sz="2000" dirty="0"/>
              <a:t>Financial Planning Association</a:t>
            </a:r>
            <a:br>
              <a:rPr lang="en-US" sz="2000" dirty="0"/>
            </a:br>
            <a:r>
              <a:rPr lang="en-US" sz="2000" dirty="0"/>
              <a:t>Financial planning is the long-term process of wisely managing your finances so you can achieve your goals and dreams, while at the same time negotiating the financial barriers.</a:t>
            </a:r>
            <a:br>
              <a:rPr lang="en-US" sz="2000" dirty="0"/>
            </a:br>
            <a:r>
              <a:rPr lang="en-US" sz="2000" dirty="0"/>
              <a:t>http://www.fpanet.org/WhatisFinancialPlanning/</a:t>
            </a:r>
          </a:p>
        </p:txBody>
      </p:sp>
    </p:spTree>
    <p:extLst>
      <p:ext uri="{BB962C8B-B14F-4D97-AF65-F5344CB8AC3E}">
        <p14:creationId xmlns:p14="http://schemas.microsoft.com/office/powerpoint/2010/main" val="3358088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GCF LearnFree.org</a:t>
            </a:r>
            <a:br>
              <a:rPr lang="en-US" sz="2000" dirty="0"/>
            </a:br>
            <a:r>
              <a:rPr lang="en-US" sz="2000" dirty="0"/>
              <a:t>Money - Want to manage your money better? We have tutorials and learning interactives that range from very basic money skills, like checking cash back or paying bills, to useful money management tips for budgeting, retirement planning, smart shopping and more.</a:t>
            </a:r>
            <a:br>
              <a:rPr lang="en-US" sz="2000" dirty="0"/>
            </a:br>
            <a:r>
              <a:rPr lang="en-US" sz="2000" dirty="0"/>
              <a:t>http://www.gcflearnfree.org/money</a:t>
            </a:r>
          </a:p>
          <a:p>
            <a:pPr lvl="2"/>
            <a:r>
              <a:rPr lang="en-US" sz="2000" dirty="0"/>
              <a:t>Investopedia</a:t>
            </a:r>
            <a:br>
              <a:rPr lang="en-US" sz="2000" dirty="0"/>
            </a:br>
            <a:r>
              <a:rPr lang="en-US" sz="2000" dirty="0"/>
              <a:t>Personal finance terms.</a:t>
            </a:r>
            <a:br>
              <a:rPr lang="en-US" sz="2000" dirty="0"/>
            </a:br>
            <a:r>
              <a:rPr lang="en-US" sz="2000" dirty="0"/>
              <a:t>http://www.investopedia.com/categories/personalfinance.asp</a:t>
            </a:r>
          </a:p>
          <a:p>
            <a:pPr lvl="2"/>
            <a:r>
              <a:rPr lang="en-US" sz="2000" dirty="0"/>
              <a:t>My Credit Union.gov</a:t>
            </a:r>
            <a:br>
              <a:rPr lang="en-US" sz="2000" dirty="0"/>
            </a:br>
            <a:r>
              <a:rPr lang="en-US" sz="2000" dirty="0"/>
              <a:t>Locate answers to common financial questions about federal credit unions and financial issues.</a:t>
            </a:r>
            <a:br>
              <a:rPr lang="en-US" sz="2000" dirty="0"/>
            </a:br>
            <a:r>
              <a:rPr lang="en-US" sz="2000" dirty="0"/>
              <a:t>http://www.mycreditunion.gov/Pages/default.aspx</a:t>
            </a:r>
          </a:p>
          <a:p>
            <a:pPr lvl="2"/>
            <a:r>
              <a:rPr lang="en-US" sz="2000" dirty="0"/>
              <a:t>It’s Easy to Understand What’s Going on with Your Money</a:t>
            </a:r>
            <a:br>
              <a:rPr lang="en-US" sz="2000" dirty="0"/>
            </a:br>
            <a:r>
              <a:rPr lang="en-US" sz="2000" dirty="0"/>
              <a:t>Mint automatically organizes your spending into categories—like rent, gas, clothes, lattes—and shows you where your money goes in easy-to-understand charts.</a:t>
            </a:r>
            <a:br>
              <a:rPr lang="en-US" sz="2000" dirty="0"/>
            </a:br>
            <a:r>
              <a:rPr lang="en-US" sz="2000" dirty="0"/>
              <a:t>https://www.mint.com/</a:t>
            </a:r>
          </a:p>
        </p:txBody>
      </p:sp>
    </p:spTree>
    <p:extLst>
      <p:ext uri="{BB962C8B-B14F-4D97-AF65-F5344CB8AC3E}">
        <p14:creationId xmlns:p14="http://schemas.microsoft.com/office/powerpoint/2010/main" val="50577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Bank Accounts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You’ve got the income from your job….</a:t>
            </a:r>
          </a:p>
          <a:p>
            <a:pPr lvl="1"/>
            <a:r>
              <a:rPr lang="en-US" dirty="0"/>
              <a:t>Where do you keep it while it’s still yours?</a:t>
            </a:r>
          </a:p>
        </p:txBody>
      </p:sp>
      <p:pic>
        <p:nvPicPr>
          <p:cNvPr id="4" name="Picture 3">
            <a:extLst>
              <a:ext uri="{FF2B5EF4-FFF2-40B4-BE49-F238E27FC236}">
                <a16:creationId xmlns:a16="http://schemas.microsoft.com/office/drawing/2014/main" id="{869BE397-B09D-456E-9B72-9DD013455005}"/>
              </a:ext>
            </a:extLst>
          </p:cNvPr>
          <p:cNvPicPr>
            <a:picLocks noChangeAspect="1"/>
          </p:cNvPicPr>
          <p:nvPr/>
        </p:nvPicPr>
        <p:blipFill>
          <a:blip r:embed="rId3"/>
          <a:stretch>
            <a:fillRect/>
          </a:stretch>
        </p:blipFill>
        <p:spPr>
          <a:xfrm>
            <a:off x="4700277" y="3022140"/>
            <a:ext cx="2791445" cy="2769060"/>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Financial Institutions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 safest place to keep money is in a financial institution.</a:t>
            </a:r>
          </a:p>
          <a:p>
            <a:pPr lvl="2"/>
            <a:r>
              <a:rPr lang="en-US" sz="2400" dirty="0"/>
              <a:t>Commercial Bank</a:t>
            </a:r>
          </a:p>
          <a:p>
            <a:pPr lvl="2"/>
            <a:r>
              <a:rPr lang="en-US" sz="2400" dirty="0"/>
              <a:t>Savings and Loan Association</a:t>
            </a:r>
          </a:p>
          <a:p>
            <a:pPr lvl="2"/>
            <a:r>
              <a:rPr lang="en-US" sz="2400" dirty="0"/>
              <a:t>Credit Union</a:t>
            </a:r>
          </a:p>
        </p:txBody>
      </p:sp>
      <p:pic>
        <p:nvPicPr>
          <p:cNvPr id="4" name="Picture 3">
            <a:extLst>
              <a:ext uri="{FF2B5EF4-FFF2-40B4-BE49-F238E27FC236}">
                <a16:creationId xmlns:a16="http://schemas.microsoft.com/office/drawing/2014/main" id="{32130C20-AD69-4CE2-9083-2794D6FA51B7}"/>
              </a:ext>
            </a:extLst>
          </p:cNvPr>
          <p:cNvPicPr>
            <a:picLocks noChangeAspect="1"/>
          </p:cNvPicPr>
          <p:nvPr/>
        </p:nvPicPr>
        <p:blipFill>
          <a:blip r:embed="rId3"/>
          <a:stretch>
            <a:fillRect/>
          </a:stretch>
        </p:blipFill>
        <p:spPr>
          <a:xfrm>
            <a:off x="4537445" y="3591910"/>
            <a:ext cx="2465890" cy="2464739"/>
          </a:xfrm>
          <a:prstGeom prst="rect">
            <a:avLst/>
          </a:prstGeom>
        </p:spPr>
      </p:pic>
    </p:spTree>
    <p:extLst>
      <p:ext uri="{BB962C8B-B14F-4D97-AF65-F5344CB8AC3E}">
        <p14:creationId xmlns:p14="http://schemas.microsoft.com/office/powerpoint/2010/main" val="3965305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Commercial Bank</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financial institution operated as a business. Shareholders or owners own the bank, and hire managers to run it. </a:t>
            </a:r>
          </a:p>
          <a:p>
            <a:pPr lvl="1"/>
            <a:r>
              <a:rPr lang="en-US" dirty="0"/>
              <a:t>Services include:</a:t>
            </a:r>
          </a:p>
          <a:p>
            <a:pPr lvl="2"/>
            <a:r>
              <a:rPr lang="en-US" sz="2400" dirty="0"/>
              <a:t>Accepting deposits of money</a:t>
            </a:r>
          </a:p>
          <a:p>
            <a:pPr lvl="2"/>
            <a:r>
              <a:rPr lang="en-US" sz="2400" dirty="0"/>
              <a:t>Making loans</a:t>
            </a:r>
          </a:p>
          <a:p>
            <a:pPr lvl="2"/>
            <a:r>
              <a:rPr lang="en-US" sz="2400" dirty="0"/>
              <a:t>Provide investment services</a:t>
            </a:r>
          </a:p>
          <a:p>
            <a:pPr lvl="2"/>
            <a:r>
              <a:rPr lang="en-US" sz="2400" dirty="0"/>
              <a:t>Accepts deposits, pays interest to the account holder, and loans the money to customers at a higher interest</a:t>
            </a:r>
            <a:endParaRPr lang="en-US" dirty="0"/>
          </a:p>
        </p:txBody>
      </p:sp>
      <p:pic>
        <p:nvPicPr>
          <p:cNvPr id="4" name="Picture 3">
            <a:extLst>
              <a:ext uri="{FF2B5EF4-FFF2-40B4-BE49-F238E27FC236}">
                <a16:creationId xmlns:a16="http://schemas.microsoft.com/office/drawing/2014/main" id="{8D3A7399-98A3-4982-9364-8286A4A4070C}"/>
              </a:ext>
            </a:extLst>
          </p:cNvPr>
          <p:cNvPicPr>
            <a:picLocks noChangeAspect="1"/>
          </p:cNvPicPr>
          <p:nvPr/>
        </p:nvPicPr>
        <p:blipFill>
          <a:blip r:embed="rId3"/>
          <a:stretch>
            <a:fillRect/>
          </a:stretch>
        </p:blipFill>
        <p:spPr>
          <a:xfrm>
            <a:off x="8555365" y="4377649"/>
            <a:ext cx="2680950" cy="1914000"/>
          </a:xfrm>
          <a:prstGeom prst="rect">
            <a:avLst/>
          </a:prstGeom>
        </p:spPr>
      </p:pic>
    </p:spTree>
    <p:extLst>
      <p:ext uri="{BB962C8B-B14F-4D97-AF65-F5344CB8AC3E}">
        <p14:creationId xmlns:p14="http://schemas.microsoft.com/office/powerpoint/2010/main" val="2584373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Savings and Loan Association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Originated as financial institutions that specialized in accepting deposits and promoting mortgage loans</a:t>
            </a:r>
          </a:p>
          <a:p>
            <a:pPr lvl="1"/>
            <a:r>
              <a:rPr lang="en-US" dirty="0"/>
              <a:t>Today, Savings and Loan Associations provide many financial services</a:t>
            </a:r>
          </a:p>
          <a:p>
            <a:pPr lvl="1"/>
            <a:r>
              <a:rPr lang="en-US" dirty="0"/>
              <a:t>Many are owned by depositors and profits revert to the depositors in the form of higher interest payments, sometimes referred to as dividends</a:t>
            </a:r>
          </a:p>
        </p:txBody>
      </p:sp>
      <p:pic>
        <p:nvPicPr>
          <p:cNvPr id="4" name="Picture 3">
            <a:extLst>
              <a:ext uri="{FF2B5EF4-FFF2-40B4-BE49-F238E27FC236}">
                <a16:creationId xmlns:a16="http://schemas.microsoft.com/office/drawing/2014/main" id="{FC12630F-27D0-4F26-A697-BF5AB22520AC}"/>
              </a:ext>
            </a:extLst>
          </p:cNvPr>
          <p:cNvPicPr>
            <a:picLocks noChangeAspect="1"/>
          </p:cNvPicPr>
          <p:nvPr/>
        </p:nvPicPr>
        <p:blipFill>
          <a:blip r:embed="rId3"/>
          <a:stretch>
            <a:fillRect/>
          </a:stretch>
        </p:blipFill>
        <p:spPr>
          <a:xfrm>
            <a:off x="4682182" y="4318510"/>
            <a:ext cx="2176416" cy="1625090"/>
          </a:xfrm>
          <a:prstGeom prst="rect">
            <a:avLst/>
          </a:prstGeom>
        </p:spPr>
      </p:pic>
    </p:spTree>
    <p:extLst>
      <p:ext uri="{BB962C8B-B14F-4D97-AF65-F5344CB8AC3E}">
        <p14:creationId xmlns:p14="http://schemas.microsoft.com/office/powerpoint/2010/main" val="4078821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Credit Union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non-profit financial institution, chartered by the federal government, which provides banking services to members</a:t>
            </a:r>
          </a:p>
          <a:p>
            <a:pPr lvl="1"/>
            <a:r>
              <a:rPr lang="en-US" dirty="0"/>
              <a:t>Many are developed by large organizations or corporations for the benefit of the employees</a:t>
            </a:r>
          </a:p>
        </p:txBody>
      </p:sp>
      <p:pic>
        <p:nvPicPr>
          <p:cNvPr id="4" name="Picture 3">
            <a:extLst>
              <a:ext uri="{FF2B5EF4-FFF2-40B4-BE49-F238E27FC236}">
                <a16:creationId xmlns:a16="http://schemas.microsoft.com/office/drawing/2014/main" id="{14C170EF-FB1E-488A-91C6-C25CF89B645E}"/>
              </a:ext>
            </a:extLst>
          </p:cNvPr>
          <p:cNvPicPr>
            <a:picLocks noChangeAspect="1"/>
          </p:cNvPicPr>
          <p:nvPr/>
        </p:nvPicPr>
        <p:blipFill>
          <a:blip r:embed="rId3"/>
          <a:stretch>
            <a:fillRect/>
          </a:stretch>
        </p:blipFill>
        <p:spPr>
          <a:xfrm>
            <a:off x="4351240" y="3569149"/>
            <a:ext cx="3164400" cy="2722500"/>
          </a:xfrm>
          <a:prstGeom prst="rect">
            <a:avLst/>
          </a:prstGeom>
        </p:spPr>
      </p:pic>
    </p:spTree>
    <p:extLst>
      <p:ext uri="{BB962C8B-B14F-4D97-AF65-F5344CB8AC3E}">
        <p14:creationId xmlns:p14="http://schemas.microsoft.com/office/powerpoint/2010/main" val="1204816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How Safe is My Money?</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Two government agencies protect banking customers:</a:t>
            </a:r>
          </a:p>
          <a:p>
            <a:pPr lvl="2"/>
            <a:r>
              <a:rPr lang="en-US" sz="2400" dirty="0"/>
              <a:t>FDIC (Federal Deposit Insurance Corporation)</a:t>
            </a:r>
          </a:p>
          <a:p>
            <a:pPr lvl="2"/>
            <a:r>
              <a:rPr lang="en-US" sz="2400" dirty="0"/>
              <a:t>NCUA (National Credit Union Administration)</a:t>
            </a:r>
          </a:p>
          <a:p>
            <a:pPr lvl="1"/>
            <a:r>
              <a:rPr lang="en-US" dirty="0"/>
              <a:t>These agencies INSURE deposits in accounts up to $100,000.00</a:t>
            </a:r>
          </a:p>
        </p:txBody>
      </p:sp>
      <p:pic>
        <p:nvPicPr>
          <p:cNvPr id="4" name="Picture 3">
            <a:extLst>
              <a:ext uri="{FF2B5EF4-FFF2-40B4-BE49-F238E27FC236}">
                <a16:creationId xmlns:a16="http://schemas.microsoft.com/office/drawing/2014/main" id="{C356EE3B-E314-4660-8734-D336E9C5633F}"/>
              </a:ext>
            </a:extLst>
          </p:cNvPr>
          <p:cNvPicPr>
            <a:picLocks noChangeAspect="1"/>
          </p:cNvPicPr>
          <p:nvPr/>
        </p:nvPicPr>
        <p:blipFill>
          <a:blip r:embed="rId3"/>
          <a:stretch>
            <a:fillRect/>
          </a:stretch>
        </p:blipFill>
        <p:spPr>
          <a:xfrm>
            <a:off x="4423325" y="3558820"/>
            <a:ext cx="2329350" cy="2321000"/>
          </a:xfrm>
          <a:prstGeom prst="rect">
            <a:avLst/>
          </a:prstGeom>
        </p:spPr>
      </p:pic>
    </p:spTree>
    <p:extLst>
      <p:ext uri="{BB962C8B-B14F-4D97-AF65-F5344CB8AC3E}">
        <p14:creationId xmlns:p14="http://schemas.microsoft.com/office/powerpoint/2010/main" val="2587691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Types of Bank Accounts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Consumers commonly use two types of bank accounts:</a:t>
            </a:r>
          </a:p>
          <a:p>
            <a:pPr lvl="2"/>
            <a:r>
              <a:rPr lang="en-US" sz="2400" dirty="0"/>
              <a:t>Checking Account</a:t>
            </a:r>
          </a:p>
          <a:p>
            <a:pPr lvl="2"/>
            <a:r>
              <a:rPr lang="en-US" sz="2400" dirty="0"/>
              <a:t>Savings Account</a:t>
            </a:r>
          </a:p>
        </p:txBody>
      </p:sp>
      <p:pic>
        <p:nvPicPr>
          <p:cNvPr id="4" name="Picture 3">
            <a:extLst>
              <a:ext uri="{FF2B5EF4-FFF2-40B4-BE49-F238E27FC236}">
                <a16:creationId xmlns:a16="http://schemas.microsoft.com/office/drawing/2014/main" id="{9DC4C9F2-ABE4-4FA4-B2FE-A8FF02F5DBAF}"/>
              </a:ext>
            </a:extLst>
          </p:cNvPr>
          <p:cNvPicPr>
            <a:picLocks noChangeAspect="1"/>
          </p:cNvPicPr>
          <p:nvPr/>
        </p:nvPicPr>
        <p:blipFill>
          <a:blip r:embed="rId3"/>
          <a:stretch>
            <a:fillRect/>
          </a:stretch>
        </p:blipFill>
        <p:spPr>
          <a:xfrm>
            <a:off x="4586691" y="2994618"/>
            <a:ext cx="2367397" cy="3160120"/>
          </a:xfrm>
          <a:prstGeom prst="rect">
            <a:avLst/>
          </a:prstGeom>
        </p:spPr>
      </p:pic>
    </p:spTree>
    <p:extLst>
      <p:ext uri="{BB962C8B-B14F-4D97-AF65-F5344CB8AC3E}">
        <p14:creationId xmlns:p14="http://schemas.microsoft.com/office/powerpoint/2010/main" val="3551219193"/>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90</TotalTime>
  <Words>1747</Words>
  <Application>Microsoft Office PowerPoint</Application>
  <PresentationFormat>Widescreen</PresentationFormat>
  <Paragraphs>105</Paragraphs>
  <Slides>17</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.AppleSystemUIFont</vt:lpstr>
      <vt:lpstr>Arial</vt:lpstr>
      <vt:lpstr>Calibri</vt:lpstr>
      <vt:lpstr>Open Sans</vt:lpstr>
      <vt:lpstr>Open Sans SemiBold</vt:lpstr>
      <vt:lpstr>2_Office Theme</vt:lpstr>
      <vt:lpstr>3_Office Theme</vt:lpstr>
      <vt:lpstr>Take It To The Bank</vt:lpstr>
      <vt:lpstr>PowerPoint Presentation</vt:lpstr>
      <vt:lpstr>Bank Accounts</vt:lpstr>
      <vt:lpstr>Financial Institutions</vt:lpstr>
      <vt:lpstr>Commercial Bank</vt:lpstr>
      <vt:lpstr>Savings and Loan Association</vt:lpstr>
      <vt:lpstr>Credit Union</vt:lpstr>
      <vt:lpstr>How Safe is My Money?</vt:lpstr>
      <vt:lpstr>Types of Bank Accounts</vt:lpstr>
      <vt:lpstr>Checking Accounts</vt:lpstr>
      <vt:lpstr>Checking Accounts</vt:lpstr>
      <vt:lpstr>Using Your Checking Account</vt:lpstr>
      <vt:lpstr>Other Banking Services</vt:lpstr>
      <vt:lpstr>Savings Account</vt:lpstr>
      <vt:lpstr>Savings Account</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10</cp:revision>
  <cp:lastPrinted>2017-07-07T16:17:37Z</cp:lastPrinted>
  <dcterms:created xsi:type="dcterms:W3CDTF">2017-07-11T23:58:30Z</dcterms:created>
  <dcterms:modified xsi:type="dcterms:W3CDTF">2018-01-06T11:29:44Z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