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4"/>
  </p:notesMasterIdLst>
  <p:handoutMasterIdLst>
    <p:handoutMasterId r:id="rId35"/>
  </p:handoutMasterIdLst>
  <p:sldIdLst>
    <p:sldId id="322" r:id="rId6"/>
    <p:sldId id="319"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5720" autoAdjust="0"/>
  </p:normalViewPr>
  <p:slideViewPr>
    <p:cSldViewPr snapToGrid="0">
      <p:cViewPr varScale="1">
        <p:scale>
          <a:sx n="65" d="100"/>
          <a:sy n="65" d="100"/>
        </p:scale>
        <p:origin x="1382"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Ask</a:t>
            </a:r>
            <a:r>
              <a:rPr lang="en-US" baseline="0" dirty="0"/>
              <a:t> the students for possible answers.</a:t>
            </a:r>
            <a:endParaRPr lang="en-US" dirty="0"/>
          </a:p>
          <a:p>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74267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2"/>
                </a:solidFill>
                <a:effectLst/>
                <a:latin typeface="+mn-lt"/>
                <a:ea typeface="+mn-ea"/>
                <a:cs typeface="+mn-cs"/>
              </a:rPr>
              <a:t>As</a:t>
            </a:r>
            <a:r>
              <a:rPr lang="en-US" sz="1200" b="0" i="0" kern="1200" baseline="0" dirty="0">
                <a:solidFill>
                  <a:schemeClr val="tx2"/>
                </a:solidFill>
                <a:effectLst/>
                <a:latin typeface="+mn-lt"/>
                <a:ea typeface="+mn-ea"/>
                <a:cs typeface="+mn-cs"/>
              </a:rPr>
              <a:t> a child becomes cognitively mature, he or she develops a conscience. Conscience is a feeling for what is right and wrong. Why is it important for adults to guide a child’s development of conscience during preschool years?</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2"/>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2"/>
                </a:solidFill>
                <a:effectLst/>
                <a:latin typeface="+mn-lt"/>
                <a:ea typeface="+mn-ea"/>
                <a:cs typeface="+mn-cs"/>
              </a:rPr>
              <a:t>What happens when adults fail to guide a child’s development of conscience during preschool years? </a:t>
            </a: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2"/>
                </a:solidFill>
                <a:effectLst/>
                <a:latin typeface="+mn-lt"/>
                <a:ea typeface="+mn-ea"/>
                <a:cs typeface="+mn-cs"/>
              </a:rPr>
              <a:t>How is the family affected by this? </a:t>
            </a:r>
          </a:p>
          <a:p>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8939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2"/>
                </a:solidFill>
                <a:effectLst/>
                <a:latin typeface="+mn-lt"/>
                <a:ea typeface="+mn-ea"/>
                <a:cs typeface="+mn-cs"/>
              </a:rPr>
              <a:t>Moral development involves learning</a:t>
            </a:r>
            <a:r>
              <a:rPr lang="en-US" sz="1200" b="0" i="0" kern="1200" baseline="0" dirty="0">
                <a:solidFill>
                  <a:schemeClr val="tx2"/>
                </a:solidFill>
                <a:effectLst/>
                <a:latin typeface="+mn-lt"/>
                <a:ea typeface="+mn-ea"/>
                <a:cs typeface="+mn-cs"/>
              </a:rPr>
              <a:t> to follow rules and make good value decisions about what is right and wrong. Moral development is controlled mainly by children’s parents. The development of morals and a conscience relates closely to social and emotional development, as well as cognitive development. As a child enters school, it is the job of an educator to further develop and reinforce morals in the classroom.</a:t>
            </a: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How do morals relate to social and emotional development?</a:t>
            </a:r>
          </a:p>
          <a:p>
            <a:r>
              <a:rPr lang="en-US" sz="1200" b="0" i="0" kern="1200" baseline="0" dirty="0">
                <a:solidFill>
                  <a:schemeClr val="tx2"/>
                </a:solidFill>
                <a:effectLst/>
                <a:latin typeface="+mn-lt"/>
                <a:ea typeface="+mn-ea"/>
                <a:cs typeface="+mn-cs"/>
              </a:rPr>
              <a:t>How do morals relate to cognitive development?</a:t>
            </a:r>
          </a:p>
          <a:p>
            <a:r>
              <a:rPr lang="en-US" sz="1200" b="0" i="0" kern="1200" baseline="0" dirty="0">
                <a:solidFill>
                  <a:schemeClr val="tx2"/>
                </a:solidFill>
                <a:effectLst/>
                <a:latin typeface="+mn-lt"/>
                <a:ea typeface="+mn-ea"/>
                <a:cs typeface="+mn-cs"/>
              </a:rPr>
              <a:t>How can educators develop and reinforce morals in the classroom?</a:t>
            </a: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8593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2"/>
                </a:solidFill>
                <a:effectLst/>
                <a:latin typeface="+mn-lt"/>
                <a:ea typeface="+mn-ea"/>
                <a:cs typeface="+mn-cs"/>
              </a:rPr>
              <a:t>To</a:t>
            </a:r>
            <a:r>
              <a:rPr lang="en-US" sz="1200" b="0" i="0" kern="1200" baseline="0" dirty="0">
                <a:solidFill>
                  <a:schemeClr val="tx2"/>
                </a:solidFill>
                <a:effectLst/>
                <a:latin typeface="+mn-lt"/>
                <a:ea typeface="+mn-ea"/>
                <a:cs typeface="+mn-cs"/>
              </a:rPr>
              <a:t> help children develop a conscience and good morals, use discipline methods that are fair, and show children that they are loved. Teach children how their behavior affects other people and why it is important to change inappropriate behavior. Praise children when they show self-control and good judgment. Show them that you recognize their progress. It is most important to set a good example for children by displaying positive character traits. Learn to feel comfortable admitting when you are wrong. This shows children that everyone makes mistakes.</a:t>
            </a:r>
          </a:p>
          <a:p>
            <a:endParaRPr lang="en-US" sz="1200" b="0" i="0" kern="1200" baseline="0" dirty="0">
              <a:solidFill>
                <a:schemeClr val="tx2"/>
              </a:solidFill>
              <a:effectLst/>
              <a:latin typeface="+mn-lt"/>
              <a:ea typeface="+mn-ea"/>
              <a:cs typeface="+mn-cs"/>
            </a:endParaRPr>
          </a:p>
          <a:p>
            <a:r>
              <a:rPr lang="en-US" sz="1200" b="0" i="0" kern="1200" dirty="0">
                <a:solidFill>
                  <a:schemeClr val="tx2"/>
                </a:solidFill>
                <a:effectLst/>
                <a:latin typeface="+mn-lt"/>
                <a:ea typeface="+mn-ea"/>
                <a:cs typeface="+mn-cs"/>
              </a:rPr>
              <a:t>What is a positive</a:t>
            </a:r>
            <a:r>
              <a:rPr lang="en-US" sz="1200" b="0" i="0" kern="1200" baseline="0" dirty="0">
                <a:solidFill>
                  <a:schemeClr val="tx2"/>
                </a:solidFill>
                <a:effectLst/>
                <a:latin typeface="+mn-lt"/>
                <a:ea typeface="+mn-ea"/>
                <a:cs typeface="+mn-cs"/>
              </a:rPr>
              <a:t> character trait?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7486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Good judgment</a:t>
            </a:r>
            <a:r>
              <a:rPr lang="en-US" baseline="0" dirty="0"/>
              <a:t> is a social concern. However, a child can develop moral ideas only when he or she is able to think and make judgments. Society expects children in middle childhood to know the difference between right and wrong. By age seven, most children have entered the stage of cognitive development that enables them to think in a logical way and solve problems cognitively. This growth helps children begin to understand the rules of games, as well as the rules of society.</a:t>
            </a:r>
          </a:p>
          <a:p>
            <a:pPr marL="0" indent="0">
              <a:buFont typeface="Arial" panose="020B0604020202020204" pitchFamily="34" charset="0"/>
              <a:buNone/>
            </a:pPr>
            <a:endParaRPr lang="en-US" baseline="0" dirty="0"/>
          </a:p>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Have you ever made a good judgment in a situation? What were the consequences? What did you learn?</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Have you ever made a bad judgment in a situation? What were the consequences? What did you learn?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4138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2"/>
                </a:solidFill>
                <a:effectLst/>
                <a:latin typeface="+mn-lt"/>
                <a:ea typeface="+mn-ea"/>
                <a:cs typeface="+mn-cs"/>
              </a:rPr>
              <a:t>Guidelines to follow when helping children learn about their world include the following:</a:t>
            </a:r>
          </a:p>
          <a:p>
            <a:pPr marL="285750" indent="-285750" fontAlgn="base">
              <a:buFont typeface="Arial" panose="020B0604020202020204" pitchFamily="34" charset="0"/>
              <a:buChar char="•"/>
            </a:pPr>
            <a:r>
              <a:rPr lang="en-US" sz="1200" b="0" i="0" kern="1200" dirty="0">
                <a:solidFill>
                  <a:schemeClr val="tx2"/>
                </a:solidFill>
                <a:effectLst/>
                <a:latin typeface="+mn-lt"/>
                <a:ea typeface="+mn-ea"/>
                <a:cs typeface="+mn-cs"/>
              </a:rPr>
              <a:t>keep children interested and curious</a:t>
            </a:r>
          </a:p>
          <a:p>
            <a:pPr marL="285750" indent="-285750" fontAlgn="base">
              <a:buFont typeface="Arial" panose="020B0604020202020204" pitchFamily="34" charset="0"/>
              <a:buChar char="•"/>
            </a:pPr>
            <a:r>
              <a:rPr lang="en-US" sz="1200" b="0" i="0" kern="1200" dirty="0">
                <a:solidFill>
                  <a:schemeClr val="tx2"/>
                </a:solidFill>
                <a:effectLst/>
                <a:latin typeface="+mn-lt"/>
                <a:ea typeface="+mn-ea"/>
                <a:cs typeface="+mn-cs"/>
              </a:rPr>
              <a:t>teach children when they are ready to learn</a:t>
            </a:r>
          </a:p>
          <a:p>
            <a:pPr marL="285750" indent="-285750" fontAlgn="base">
              <a:buFont typeface="Arial" panose="020B0604020202020204" pitchFamily="34" charset="0"/>
              <a:buChar char="•"/>
            </a:pPr>
            <a:r>
              <a:rPr lang="en-US" sz="1200" b="0" i="0" kern="1200" dirty="0">
                <a:solidFill>
                  <a:schemeClr val="tx2"/>
                </a:solidFill>
                <a:effectLst/>
                <a:latin typeface="+mn-lt"/>
                <a:ea typeface="+mn-ea"/>
                <a:cs typeface="+mn-cs"/>
              </a:rPr>
              <a:t>provide surroundings and activities familiar enough for children to feel secure and comfortable</a:t>
            </a:r>
          </a:p>
          <a:p>
            <a:pPr marL="285750" indent="-285750" fontAlgn="base">
              <a:buFont typeface="Arial" panose="020B0604020202020204" pitchFamily="34" charset="0"/>
              <a:buChar char="•"/>
            </a:pPr>
            <a:r>
              <a:rPr lang="en-US" sz="1200" b="0" i="0" kern="1200" dirty="0">
                <a:solidFill>
                  <a:schemeClr val="tx2"/>
                </a:solidFill>
                <a:effectLst/>
                <a:latin typeface="+mn-lt"/>
                <a:ea typeface="+mn-ea"/>
                <a:cs typeface="+mn-cs"/>
              </a:rPr>
              <a:t>make learning enjoyable and fun</a:t>
            </a:r>
          </a:p>
          <a:p>
            <a:pPr marL="285750" indent="-285750" fontAlgn="base">
              <a:buFont typeface="Arial" panose="020B0604020202020204" pitchFamily="34" charset="0"/>
              <a:buChar char="•"/>
            </a:pPr>
            <a:r>
              <a:rPr lang="en-US" sz="1200" b="0" i="0" kern="1200" dirty="0">
                <a:solidFill>
                  <a:schemeClr val="tx2"/>
                </a:solidFill>
                <a:effectLst/>
                <a:latin typeface="+mn-lt"/>
                <a:ea typeface="+mn-ea"/>
                <a:cs typeface="+mn-cs"/>
              </a:rPr>
              <a:t>teach children skills they can use in real life</a:t>
            </a:r>
          </a:p>
          <a:p>
            <a:pPr marL="285750" indent="-285750" fontAlgn="base">
              <a:buFont typeface="Arial" panose="020B0604020202020204" pitchFamily="34" charset="0"/>
              <a:buChar char="•"/>
            </a:pPr>
            <a:r>
              <a:rPr lang="en-US" sz="1200" b="0" i="0" kern="1200" dirty="0">
                <a:solidFill>
                  <a:schemeClr val="tx2"/>
                </a:solidFill>
                <a:effectLst/>
                <a:latin typeface="+mn-lt"/>
                <a:ea typeface="+mn-ea"/>
                <a:cs typeface="+mn-cs"/>
              </a:rPr>
              <a:t>realize that specific needs of individual children affect their ability and motivation to learn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a:t>
            </a:r>
            <a:r>
              <a:rPr lang="en-US" baseline="0" dirty="0"/>
              <a:t> c</a:t>
            </a:r>
            <a:r>
              <a:rPr lang="en-US" dirty="0"/>
              <a:t>an books</a:t>
            </a:r>
            <a:r>
              <a:rPr lang="en-US" baseline="0" dirty="0"/>
              <a:t> provide an avenue for learning?</a:t>
            </a:r>
          </a:p>
          <a:p>
            <a:pPr marL="0" indent="0">
              <a:buFont typeface="Arial" panose="020B0604020202020204" pitchFamily="34" charset="0"/>
              <a:buNone/>
            </a:pPr>
            <a:r>
              <a:rPr lang="en-US" baseline="0" dirty="0"/>
              <a:t>How can a book keep a child interested and curious?</a:t>
            </a:r>
          </a:p>
          <a:p>
            <a:pPr marL="0" indent="0">
              <a:buFont typeface="Arial" panose="020B0604020202020204" pitchFamily="34" charset="0"/>
              <a:buNone/>
            </a:pPr>
            <a:r>
              <a:rPr lang="en-US" baseline="0" dirty="0"/>
              <a:t>How can books make learning enjoyable and fun?</a:t>
            </a:r>
          </a:p>
          <a:p>
            <a:pPr marL="0" indent="0">
              <a:buFont typeface="Arial" panose="020B0604020202020204" pitchFamily="34" charset="0"/>
              <a:buNone/>
            </a:pPr>
            <a:r>
              <a:rPr lang="en-US" baseline="0" dirty="0"/>
              <a:t>How can books teach children skills they can use in real life?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91244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Can you remember</a:t>
            </a:r>
            <a:r>
              <a:rPr lang="en-US" baseline="0" dirty="0"/>
              <a:t> children’s stories that taught you a life lesson?</a:t>
            </a:r>
          </a:p>
          <a:p>
            <a:pPr marL="0" indent="0">
              <a:buFont typeface="Arial" panose="020B0604020202020204" pitchFamily="34" charset="0"/>
              <a:buNone/>
            </a:pPr>
            <a:r>
              <a:rPr lang="en-US" baseline="0" dirty="0"/>
              <a:t>What was the focus of the story? Was it moral based?</a:t>
            </a:r>
          </a:p>
          <a:p>
            <a:pPr marL="0" indent="0">
              <a:buFont typeface="Arial" panose="020B0604020202020204" pitchFamily="34" charset="0"/>
              <a:buNone/>
            </a:pPr>
            <a:r>
              <a:rPr lang="en-US" baseline="0" dirty="0"/>
              <a:t>Why are these types of stories important to read to children?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864033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Can you remember</a:t>
            </a:r>
            <a:r>
              <a:rPr lang="en-US" baseline="0" dirty="0"/>
              <a:t> reading Aesop’s fables?</a:t>
            </a:r>
          </a:p>
          <a:p>
            <a:pPr marL="0" indent="0">
              <a:buFont typeface="Arial" panose="020B0604020202020204" pitchFamily="34" charset="0"/>
              <a:buNone/>
            </a:pPr>
            <a:r>
              <a:rPr lang="en-US" baseline="0" dirty="0"/>
              <a:t>What is a fable? </a:t>
            </a:r>
          </a:p>
          <a:p>
            <a:pPr marL="0" indent="0">
              <a:buFont typeface="Arial" panose="020B0604020202020204" pitchFamily="34" charset="0"/>
              <a:buNone/>
            </a:pPr>
            <a:r>
              <a:rPr lang="en-US" baseline="0" dirty="0"/>
              <a:t>What was the focus of the story? Was it moral based?</a:t>
            </a:r>
          </a:p>
          <a:p>
            <a:pPr marL="0" indent="0">
              <a:buFont typeface="Arial" panose="020B0604020202020204" pitchFamily="34" charset="0"/>
              <a:buNone/>
            </a:pPr>
            <a:r>
              <a:rPr lang="en-US" baseline="0" dirty="0"/>
              <a:t>Why are these types of stories important to read to children?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Teacher note: You may opt to include reading a few of the fables to familiarize the students with moral based stories.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Aesop’s Fables</a:t>
            </a:r>
          </a:p>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2"/>
                </a:solidFill>
                <a:effectLst/>
                <a:latin typeface="+mn-lt"/>
                <a:ea typeface="+mn-ea"/>
                <a:cs typeface="+mn-cs"/>
              </a:rPr>
              <a:t>This famous Book of Fables, which are always referred to as Aesop's Fables, date back to the 5th Century B.C.</a:t>
            </a:r>
            <a:endParaRPr lang="en-US" b="0" baseline="0" dirty="0"/>
          </a:p>
          <a:p>
            <a:pPr marL="0" indent="0">
              <a:buFont typeface="Arial" panose="020B0604020202020204" pitchFamily="34" charset="0"/>
              <a:buNone/>
            </a:pPr>
            <a:r>
              <a:rPr lang="en-US" dirty="0"/>
              <a:t>http://www.taleswithmorals.com/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70443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know how to</a:t>
            </a:r>
            <a:r>
              <a:rPr lang="en-US" baseline="0" dirty="0"/>
              <a:t> develop</a:t>
            </a:r>
            <a:r>
              <a:rPr lang="en-US" dirty="0"/>
              <a:t> a children’s story? How</a:t>
            </a:r>
            <a:r>
              <a:rPr lang="en-US" baseline="0" dirty="0"/>
              <a:t> would you start?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34432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Teacher note: The</a:t>
            </a:r>
            <a:r>
              <a:rPr lang="en-US" sz="1200" b="0" i="0" kern="1200" baseline="0" dirty="0">
                <a:solidFill>
                  <a:schemeClr val="tx2"/>
                </a:solidFill>
                <a:effectLst/>
                <a:latin typeface="+mn-lt"/>
                <a:ea typeface="+mn-ea"/>
                <a:cs typeface="+mn-cs"/>
              </a:rPr>
              <a:t> video is about 12 minutes long. It will help the students design their story.</a:t>
            </a:r>
            <a:endParaRPr lang="en-US" sz="1200" b="0" i="0" kern="1200" dirty="0">
              <a:solidFill>
                <a:schemeClr val="tx2"/>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b="0" i="0" kern="1200" dirty="0">
              <a:solidFill>
                <a:schemeClr val="tx2"/>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Your Book Starts Here - Storyboarding for Writers</a:t>
            </a:r>
          </a:p>
          <a:p>
            <a:r>
              <a:rPr lang="en-US" sz="1200" b="0" i="0" kern="1200" dirty="0">
                <a:solidFill>
                  <a:schemeClr val="tx2"/>
                </a:solidFill>
                <a:effectLst/>
                <a:latin typeface="+mn-lt"/>
                <a:ea typeface="+mn-ea"/>
                <a:cs typeface="+mn-cs"/>
              </a:rPr>
              <a:t>How a storyboard designs your book's flow of chapters and ideas</a:t>
            </a:r>
            <a:endParaRPr lang="en-US" dirty="0"/>
          </a:p>
          <a:p>
            <a:r>
              <a:rPr lang="en-US" dirty="0"/>
              <a:t>http://youtu.be/pMhLvMJ_r0Y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02243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agree</a:t>
            </a:r>
            <a:r>
              <a:rPr lang="en-US" baseline="0" dirty="0"/>
              <a:t> with this quote? Why or why not?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95828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According to the U.S. Department of Education, parents can promote good reading skills in children</a:t>
            </a:r>
            <a:r>
              <a:rPr lang="en-US" baseline="0" dirty="0"/>
              <a:t> by following these strategies.</a:t>
            </a:r>
            <a:endParaRPr lang="en-US" dirty="0"/>
          </a:p>
          <a:p>
            <a:pPr marL="0" indent="0">
              <a:buNone/>
            </a:pPr>
            <a:endParaRPr lang="en-US" dirty="0"/>
          </a:p>
          <a:p>
            <a:pPr marL="0" indent="0">
              <a:buNone/>
            </a:pPr>
            <a:r>
              <a:rPr lang="en-US" dirty="0"/>
              <a:t>U.S.</a:t>
            </a:r>
            <a:r>
              <a:rPr lang="en-US" baseline="0" dirty="0"/>
              <a:t> Department of Education</a:t>
            </a:r>
            <a:endParaRPr lang="en-US" dirty="0"/>
          </a:p>
          <a:p>
            <a:pPr marL="0" indent="0">
              <a:buNone/>
            </a:pPr>
            <a:r>
              <a:rPr lang="en-US" dirty="0"/>
              <a:t>Reading Tips for Parents</a:t>
            </a:r>
          </a:p>
          <a:p>
            <a:pPr marL="0" indent="0">
              <a:buNone/>
            </a:pPr>
            <a:r>
              <a:rPr lang="en-US" dirty="0"/>
              <a:t>http://www2.ed.gov/parents/read/resources/readingtips/index.html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70654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Be enthusiastic about reading. Read a</a:t>
            </a:r>
            <a:r>
              <a:rPr lang="en-US" baseline="0" dirty="0"/>
              <a:t> </a:t>
            </a:r>
            <a:r>
              <a:rPr lang="en-US" dirty="0"/>
              <a:t>story with expression. Make it more interesting by talking as the characters would talk, making sound effects and using facial expressions and gestures.</a:t>
            </a:r>
          </a:p>
          <a:p>
            <a:endParaRPr lang="en-US" dirty="0"/>
          </a:p>
          <a:p>
            <a:r>
              <a:rPr lang="en-US" dirty="0"/>
              <a:t>Teacher</a:t>
            </a:r>
            <a:r>
              <a:rPr lang="en-US" baseline="0" dirty="0"/>
              <a:t> note: The video is about 11 minutes long. You may elect to have the students take notes on the different strategies used for reading a book. Discuss their results.</a:t>
            </a:r>
            <a:endParaRPr lang="en-US" dirty="0"/>
          </a:p>
          <a:p>
            <a:endParaRPr lang="en-US" dirty="0"/>
          </a:p>
          <a:p>
            <a:r>
              <a:rPr lang="en-US" dirty="0"/>
              <a:t>Strategies for Reading</a:t>
            </a:r>
            <a:r>
              <a:rPr lang="en-US" baseline="0" dirty="0"/>
              <a:t> Aloud to Children</a:t>
            </a:r>
          </a:p>
          <a:p>
            <a:r>
              <a:rPr lang="en-US" sz="1200" b="0" i="0" kern="1200" dirty="0">
                <a:solidFill>
                  <a:schemeClr val="tx2"/>
                </a:solidFill>
                <a:effectLst/>
                <a:latin typeface="+mn-lt"/>
                <a:ea typeface="+mn-ea"/>
                <a:cs typeface="+mn-cs"/>
              </a:rPr>
              <a:t>Join </a:t>
            </a:r>
            <a:r>
              <a:rPr lang="en-US" sz="1200" b="0" i="0" kern="1200" dirty="0" err="1">
                <a:solidFill>
                  <a:schemeClr val="tx2"/>
                </a:solidFill>
                <a:effectLst/>
                <a:latin typeface="+mn-lt"/>
                <a:ea typeface="+mn-ea"/>
                <a:cs typeface="+mn-cs"/>
              </a:rPr>
              <a:t>Breeyn</a:t>
            </a:r>
            <a:r>
              <a:rPr lang="en-US" sz="1200" b="0" i="0" kern="1200" dirty="0">
                <a:solidFill>
                  <a:schemeClr val="tx2"/>
                </a:solidFill>
                <a:effectLst/>
                <a:latin typeface="+mn-lt"/>
                <a:ea typeface="+mn-ea"/>
                <a:cs typeface="+mn-cs"/>
              </a:rPr>
              <a:t> Mack for a read-aloud of "Wash and Dry." She uses strategies for helping young children to get the most out of the read-aloud experience such as emphasizing vocabulary, commenting on characters, and asking probing questions</a:t>
            </a:r>
            <a:endParaRPr lang="en-US" dirty="0"/>
          </a:p>
          <a:p>
            <a:r>
              <a:rPr lang="en-US" dirty="0"/>
              <a:t>http://youtu.be/tZ2rL0eByfc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97649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Write the story in a “book” format</a:t>
            </a:r>
          </a:p>
          <a:p>
            <a:pPr marL="285750" indent="-285750">
              <a:buFont typeface="Arial" panose="020B0604020202020204" pitchFamily="34" charset="0"/>
              <a:buChar char="•"/>
            </a:pPr>
            <a:r>
              <a:rPr lang="en-US" dirty="0"/>
              <a:t>Promote a positive character trait</a:t>
            </a:r>
          </a:p>
          <a:p>
            <a:pPr marL="285750" indent="-285750">
              <a:buFont typeface="Arial" panose="020B0604020202020204" pitchFamily="34" charset="0"/>
              <a:buChar char="•"/>
            </a:pPr>
            <a:r>
              <a:rPr lang="en-US" dirty="0"/>
              <a:t>Create an original story</a:t>
            </a:r>
          </a:p>
          <a:p>
            <a:pPr marL="285750" indent="-285750">
              <a:buFont typeface="Arial" panose="020B0604020202020204" pitchFamily="34" charset="0"/>
              <a:buChar char="•"/>
            </a:pPr>
            <a:r>
              <a:rPr lang="en-US" dirty="0"/>
              <a:t>Written for a specific grade level</a:t>
            </a:r>
          </a:p>
          <a:p>
            <a:pPr marL="285750" indent="-285750">
              <a:buFont typeface="Arial" panose="020B0604020202020204" pitchFamily="34" charset="0"/>
              <a:buChar char="•"/>
            </a:pPr>
            <a:r>
              <a:rPr lang="en-US" dirty="0"/>
              <a:t>Include</a:t>
            </a:r>
            <a:r>
              <a:rPr lang="en-US" baseline="0" dirty="0"/>
              <a:t> t</a:t>
            </a:r>
            <a:r>
              <a:rPr lang="en-US" dirty="0"/>
              <a:t>ext and graphics that</a:t>
            </a:r>
            <a:r>
              <a:rPr lang="en-US" baseline="0" dirty="0"/>
              <a:t> are</a:t>
            </a:r>
            <a:r>
              <a:rPr lang="en-US" dirty="0"/>
              <a:t> either hand or computer generated</a:t>
            </a:r>
            <a:endParaRPr lang="en-US" sz="1200" kern="1200" dirty="0">
              <a:solidFill>
                <a:schemeClr val="tx2"/>
              </a:solidFill>
              <a:effectLst/>
              <a:latin typeface="+mn-lt"/>
              <a:ea typeface="+mn-ea"/>
              <a:cs typeface="+mn-cs"/>
            </a:endParaRPr>
          </a:p>
          <a:p>
            <a:pPr marL="285750" indent="-285750">
              <a:buFont typeface="Arial" panose="020B0604020202020204" pitchFamily="34" charset="0"/>
              <a:buChar char="•"/>
            </a:pPr>
            <a:r>
              <a:rPr lang="en-US" sz="1200" kern="1200" dirty="0">
                <a:solidFill>
                  <a:schemeClr val="tx2"/>
                </a:solidFill>
                <a:effectLst/>
                <a:latin typeface="+mn-lt"/>
                <a:ea typeface="+mn-ea"/>
                <a:cs typeface="+mn-cs"/>
              </a:rPr>
              <a:t>Design your book so that it is interesting, colorful and age and grade level appropriate</a:t>
            </a:r>
          </a:p>
          <a:p>
            <a:pPr marL="285750" indent="-285750">
              <a:buFont typeface="Arial" panose="020B0604020202020204" pitchFamily="34" charset="0"/>
              <a:buChar char="•"/>
            </a:pPr>
            <a:endParaRPr lang="en-US" sz="120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4062130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to use</a:t>
            </a:r>
            <a:r>
              <a:rPr lang="en-US" dirty="0"/>
              <a:t> at least two distinct characters’ voices. </a:t>
            </a:r>
          </a:p>
          <a:p>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baseline="0" dirty="0"/>
              <a:t>Take the time to practice, practice, practice your presentation.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74076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the students for possible answers.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41835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A variety</a:t>
            </a:r>
            <a:r>
              <a:rPr lang="en-US" sz="1200" b="0" i="0" kern="1200" baseline="0" dirty="0">
                <a:solidFill>
                  <a:schemeClr val="tx2"/>
                </a:solidFill>
                <a:effectLst/>
                <a:latin typeface="+mn-lt"/>
                <a:ea typeface="+mn-ea"/>
                <a:cs typeface="+mn-cs"/>
              </a:rPr>
              <a:t> of influences affect how children develop. The family, television, sex of the child, playmates, conscience, moral development, culture and social institutions all affect a child. Such influences are considered important, and a basic knowledge of them helps educators and caregivers improve their understanding of children. All these factors are important, but in this lesson, we are going to focus on cognitive, conscience and moral development.</a:t>
            </a: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60644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2"/>
                </a:solidFill>
                <a:effectLst/>
                <a:latin typeface="+mn-lt"/>
                <a:ea typeface="+mn-ea"/>
                <a:cs typeface="+mn-cs"/>
              </a:rPr>
              <a:t>Lawrence</a:t>
            </a:r>
            <a:r>
              <a:rPr lang="en-US" sz="1200" b="0" i="0" kern="1200" baseline="0" dirty="0">
                <a:solidFill>
                  <a:schemeClr val="tx2"/>
                </a:solidFill>
                <a:effectLst/>
                <a:latin typeface="+mn-lt"/>
                <a:ea typeface="+mn-ea"/>
                <a:cs typeface="+mn-cs"/>
              </a:rPr>
              <a:t> Kohlberg extensively studied the development of moral reasoning in children. Based on his research and Piaget’s cognitive theory, he devised a timetable for such development. Kohlberg proposes that the higher levels of moral reasoning cannot be reached if the person has not reached the higher levels of cognitive development.</a:t>
            </a: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The first stage of moral reasoning is the </a:t>
            </a:r>
            <a:r>
              <a:rPr lang="en-US" sz="1200" b="1" i="0" kern="1200" baseline="0" dirty="0">
                <a:solidFill>
                  <a:schemeClr val="tx2"/>
                </a:solidFill>
                <a:effectLst/>
                <a:latin typeface="+mn-lt"/>
                <a:ea typeface="+mn-ea"/>
                <a:cs typeface="+mn-cs"/>
              </a:rPr>
              <a:t>preconventional moral reasoning </a:t>
            </a:r>
            <a:r>
              <a:rPr lang="en-US" sz="1200" b="0" i="0" kern="1200" baseline="0" dirty="0">
                <a:solidFill>
                  <a:schemeClr val="tx2"/>
                </a:solidFill>
                <a:effectLst/>
                <a:latin typeface="+mn-lt"/>
                <a:ea typeface="+mn-ea"/>
                <a:cs typeface="+mn-cs"/>
              </a:rPr>
              <a:t>level. Decisions about moral dilemmas in this stage are motivated by fear of punishment or desire for reward from authority figures, primarily the parents. This type of reasoning is typical of children under eight years old.</a:t>
            </a: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The second stage of reasoning, conventional, is characteristic between the ages of eight and thirteen. Groups become the primary source of authority rather than parents. The group of authority may be the family, peers or community. Children adopt the group’s definitions of right and wrong without question. Individuals in the </a:t>
            </a:r>
            <a:r>
              <a:rPr lang="en-US" sz="1200" b="1" i="0" kern="1200" baseline="0" dirty="0">
                <a:solidFill>
                  <a:schemeClr val="tx2"/>
                </a:solidFill>
                <a:effectLst/>
                <a:latin typeface="+mn-lt"/>
                <a:ea typeface="+mn-ea"/>
                <a:cs typeface="+mn-cs"/>
              </a:rPr>
              <a:t>conventional moral reasoning </a:t>
            </a:r>
            <a:r>
              <a:rPr lang="en-US" sz="1200" b="0" i="0" kern="1200" baseline="0" dirty="0">
                <a:solidFill>
                  <a:schemeClr val="tx2"/>
                </a:solidFill>
                <a:effectLst/>
                <a:latin typeface="+mn-lt"/>
                <a:ea typeface="+mn-ea"/>
                <a:cs typeface="+mn-cs"/>
              </a:rPr>
              <a:t>stage</a:t>
            </a:r>
            <a:r>
              <a:rPr lang="en-US" sz="1200" b="1" i="0" kern="1200" baseline="0" dirty="0">
                <a:solidFill>
                  <a:schemeClr val="tx2"/>
                </a:solidFill>
                <a:effectLst/>
                <a:latin typeface="+mn-lt"/>
                <a:ea typeface="+mn-ea"/>
                <a:cs typeface="+mn-cs"/>
              </a:rPr>
              <a:t> </a:t>
            </a:r>
            <a:r>
              <a:rPr lang="en-US" sz="1200" b="0" i="0" kern="1200" baseline="0" dirty="0">
                <a:solidFill>
                  <a:schemeClr val="tx2"/>
                </a:solidFill>
                <a:effectLst/>
                <a:latin typeface="+mn-lt"/>
                <a:ea typeface="+mn-ea"/>
                <a:cs typeface="+mn-cs"/>
              </a:rPr>
              <a:t>want to please other people, uphold the laws of society and act as a “good girl” or “good boy” would.</a:t>
            </a: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Most adults make daily decisions using conventional moral reasoning. Many never graduate to stage three. Stage three is termed the </a:t>
            </a:r>
            <a:r>
              <a:rPr lang="en-US" sz="1200" b="1" i="0" kern="1200" baseline="0" dirty="0">
                <a:solidFill>
                  <a:schemeClr val="tx2"/>
                </a:solidFill>
                <a:effectLst/>
                <a:latin typeface="+mn-lt"/>
                <a:ea typeface="+mn-ea"/>
                <a:cs typeface="+mn-cs"/>
              </a:rPr>
              <a:t>postconventional moral reasoning </a:t>
            </a:r>
            <a:r>
              <a:rPr lang="en-US" sz="1200" b="0" i="0" kern="1200" baseline="0" dirty="0">
                <a:solidFill>
                  <a:schemeClr val="tx2"/>
                </a:solidFill>
                <a:effectLst/>
                <a:latin typeface="+mn-lt"/>
                <a:ea typeface="+mn-ea"/>
                <a:cs typeface="+mn-cs"/>
              </a:rPr>
              <a:t>level. In this stage, people make moral decisions based on justice. Individuals at this level challenge and change rules if necessary instead of blindly accepting and following the rules set by others. They are concerned with protecting self-respect by examining different systems of thought and doing what they deeply believe is right.</a:t>
            </a: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How does the family influence a child’s moral development?</a:t>
            </a: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00572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Cognitive theories emphasize the development of thought over other developmental aspects. Jean Piaget,</a:t>
            </a:r>
            <a:r>
              <a:rPr lang="en-US" baseline="0" dirty="0"/>
              <a:t> a Swiss psychologist, realized the similarities in the development of children’s thinking. He noticed that all seem to encounter the same mistakes while exploring their world and seem to come to the same conclusions at the end. He believed children have inborn methods of interacting with their environment. These fundamental plans provide the basis upon which thinking develops.</a:t>
            </a:r>
          </a:p>
          <a:p>
            <a:pPr marL="0" indent="0">
              <a:buNone/>
            </a:pPr>
            <a:endParaRPr lang="en-US" baseline="0" dirty="0"/>
          </a:p>
          <a:p>
            <a:pPr marL="0" indent="0">
              <a:buNone/>
            </a:pPr>
            <a:r>
              <a:rPr lang="en-US" baseline="0" dirty="0"/>
              <a:t>The four stages of development in Piaget’s cognitive developmental theory include:</a:t>
            </a:r>
          </a:p>
          <a:p>
            <a:pPr marL="0" indent="0">
              <a:buNone/>
            </a:pPr>
            <a:endParaRPr lang="en-US" baseline="0" dirty="0"/>
          </a:p>
          <a:p>
            <a:pPr marL="0" indent="0">
              <a:buNone/>
            </a:pPr>
            <a:r>
              <a:rPr lang="en-US" baseline="0" dirty="0"/>
              <a:t>Sensorimotor stage (age 0-2): The infant interacts with the world primarily through his senses and the actions he can perform on objects. He does not yet have the capacity to represent objects or people to himself mentally.</a:t>
            </a: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b="0" i="0" kern="1200" dirty="0">
              <a:solidFill>
                <a:schemeClr val="tx2"/>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Preoperational stage (age</a:t>
            </a:r>
            <a:r>
              <a:rPr lang="en-US" sz="1200" b="0" i="0" kern="1200" baseline="0" dirty="0">
                <a:solidFill>
                  <a:schemeClr val="tx2"/>
                </a:solidFill>
                <a:effectLst/>
                <a:latin typeface="+mn-lt"/>
                <a:ea typeface="+mn-ea"/>
                <a:cs typeface="+mn-cs"/>
              </a:rPr>
              <a:t> </a:t>
            </a:r>
            <a:r>
              <a:rPr lang="en-US" sz="1200" b="0" i="0" kern="1200" dirty="0">
                <a:solidFill>
                  <a:schemeClr val="tx2"/>
                </a:solidFill>
                <a:effectLst/>
                <a:latin typeface="+mn-lt"/>
                <a:ea typeface="+mn-ea"/>
                <a:cs typeface="+mn-cs"/>
              </a:rPr>
              <a:t>2-6): The child can now represent</a:t>
            </a:r>
            <a:r>
              <a:rPr lang="en-US" sz="1200" b="0" i="0" kern="1200" baseline="0" dirty="0">
                <a:solidFill>
                  <a:schemeClr val="tx2"/>
                </a:solidFill>
                <a:effectLst/>
                <a:latin typeface="+mn-lt"/>
                <a:ea typeface="+mn-ea"/>
                <a:cs typeface="+mn-cs"/>
              </a:rPr>
              <a:t> things to himself internally, but he is still focusing his attention on such external characteristics of objects or people as size, shape, color, and clothing. Still, he uses these features for classifying objects into groups. </a:t>
            </a:r>
            <a:r>
              <a:rPr lang="en-US" sz="1200" b="0" i="0" kern="1200" dirty="0">
                <a:solidFill>
                  <a:schemeClr val="tx2"/>
                </a:solidFill>
                <a:effectLst/>
                <a:latin typeface="+mn-lt"/>
                <a:ea typeface="+mn-ea"/>
                <a:cs typeface="+mn-cs"/>
              </a:rPr>
              <a:t>Language development is enhanced by talking to and being around toddlers. Reading to toddlers and allowing them to read on their own can also develop their language skills.</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b="0" i="0" kern="1200" dirty="0">
              <a:solidFill>
                <a:schemeClr val="tx2"/>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Concrete operations stage (age 6-12): The child makes a major step forward in the abstractness of thought. He discovers an entire set of basic rules about objects, such as the fact that they can be arrayed in various orders (from small to large or fat to thin, for example) or that aspects of them remain constant even in the face of external change (which Piaget calls conservation). He also develops the ability to use complex mental operations, such as addition, subtraction, or simultaneous classification of one object into two or more categories (a chair is both a piece of furniture and a wooden object, for example).</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b="0" i="0" kern="1200" dirty="0">
              <a:solidFill>
                <a:schemeClr val="tx2"/>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Formal operations stage (age 12+): As a final step, the teenager becomes able to think still more abstractly, using deductive as well as inductive logic and approaching</a:t>
            </a:r>
            <a:r>
              <a:rPr lang="en-US" sz="1200" b="0" i="0" kern="1200" baseline="0" dirty="0">
                <a:solidFill>
                  <a:schemeClr val="tx2"/>
                </a:solidFill>
                <a:effectLst/>
                <a:latin typeface="+mn-lt"/>
                <a:ea typeface="+mn-ea"/>
                <a:cs typeface="+mn-cs"/>
              </a:rPr>
              <a:t> decisions and problems with a systematic fashion. He can now think about ideas as well as objects and imagine objects or events that he has never actually experienced himself.</a:t>
            </a:r>
            <a:endParaRPr lang="en-US" sz="1200" b="0" i="0" kern="1200" dirty="0">
              <a:solidFill>
                <a:schemeClr val="tx2"/>
              </a:solidFill>
              <a:effectLst/>
              <a:latin typeface="+mn-lt"/>
              <a:ea typeface="+mn-ea"/>
              <a:cs typeface="+mn-cs"/>
            </a:endParaRP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How does the family influence a child’s cognitive development?</a:t>
            </a:r>
          </a:p>
          <a:p>
            <a:r>
              <a:rPr lang="en-US" sz="1200" b="0" i="0" kern="1200" baseline="0" dirty="0">
                <a:solidFill>
                  <a:schemeClr val="tx2"/>
                </a:solidFill>
                <a:effectLst/>
                <a:latin typeface="+mn-lt"/>
                <a:ea typeface="+mn-ea"/>
                <a:cs typeface="+mn-cs"/>
              </a:rPr>
              <a:t>According to Piaget, how does cognitive development take place?</a:t>
            </a: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12412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2"/>
                </a:solidFill>
                <a:effectLst/>
                <a:latin typeface="+mn-lt"/>
                <a:ea typeface="+mn-ea"/>
                <a:cs typeface="+mn-cs"/>
              </a:rPr>
              <a:t>Children are born with mental ability. Family members influence</a:t>
            </a:r>
            <a:r>
              <a:rPr lang="en-US" sz="1200" b="0" i="0" kern="1200" baseline="0" dirty="0">
                <a:solidFill>
                  <a:schemeClr val="tx2"/>
                </a:solidFill>
                <a:effectLst/>
                <a:latin typeface="+mn-lt"/>
                <a:ea typeface="+mn-ea"/>
                <a:cs typeface="+mn-cs"/>
              </a:rPr>
              <a:t> how a child’s brain develops through what they teach the child and how they support the child’s development. The family environment should provide opportunities for children to exercise thinking skills. A child who uses books and does other learning activities at a young age may find it easy to learn in school. </a:t>
            </a: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1039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2"/>
                </a:solidFill>
                <a:effectLst/>
                <a:latin typeface="+mn-lt"/>
                <a:ea typeface="+mn-ea"/>
                <a:cs typeface="+mn-cs"/>
              </a:rPr>
              <a:t>Reading and books are a special venue to teach moral development. Moral development is mainly taught through the examples of others as seen in moral based books. As an educator, choose books for children’s relaxation and enjoyment.</a:t>
            </a:r>
          </a:p>
          <a:p>
            <a:endParaRPr lang="en-US" sz="1200" b="0" i="0" kern="1200" baseline="0" dirty="0">
              <a:solidFill>
                <a:schemeClr val="tx2"/>
              </a:solidFill>
              <a:effectLst/>
              <a:latin typeface="+mn-lt"/>
              <a:ea typeface="+mn-ea"/>
              <a:cs typeface="+mn-cs"/>
            </a:endParaRPr>
          </a:p>
          <a:p>
            <a:r>
              <a:rPr lang="en-US" sz="1200" b="0" i="0" kern="1200" baseline="0" dirty="0">
                <a:solidFill>
                  <a:schemeClr val="tx2"/>
                </a:solidFill>
                <a:effectLst/>
                <a:latin typeface="+mn-lt"/>
                <a:ea typeface="+mn-ea"/>
                <a:cs typeface="+mn-cs"/>
              </a:rPr>
              <a:t>What are some examples of moral based books you’ve read?</a:t>
            </a: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655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2"/>
                </a:solidFill>
                <a:effectLst/>
                <a:latin typeface="+mn-lt"/>
                <a:ea typeface="+mn-ea"/>
                <a:cs typeface="+mn-cs"/>
              </a:rPr>
              <a:t>Some best practices for encouraging literacy are:</a:t>
            </a:r>
          </a:p>
          <a:p>
            <a:pPr fontAlgn="base"/>
            <a:r>
              <a:rPr lang="en-US" sz="1200" b="0" i="0" kern="1200" dirty="0">
                <a:solidFill>
                  <a:schemeClr val="tx2"/>
                </a:solidFill>
                <a:effectLst/>
                <a:latin typeface="+mn-lt"/>
                <a:ea typeface="+mn-ea"/>
                <a:cs typeface="+mn-cs"/>
              </a:rPr>
              <a:t>- Making reading and writing connect to the students’ lives and interests.</a:t>
            </a:r>
          </a:p>
          <a:p>
            <a:pPr fontAlgn="base"/>
            <a:r>
              <a:rPr lang="en-US" sz="1200" b="0" i="0" kern="1200" dirty="0">
                <a:solidFill>
                  <a:schemeClr val="tx2"/>
                </a:solidFill>
                <a:effectLst/>
                <a:latin typeface="+mn-lt"/>
                <a:ea typeface="+mn-ea"/>
                <a:cs typeface="+mn-cs"/>
              </a:rPr>
              <a:t>- Encouraging students to interact with each other.</a:t>
            </a:r>
          </a:p>
          <a:p>
            <a:pPr fontAlgn="base"/>
            <a:r>
              <a:rPr lang="en-US" sz="1200" b="0" i="0" kern="1200" dirty="0">
                <a:solidFill>
                  <a:schemeClr val="tx2"/>
                </a:solidFill>
                <a:effectLst/>
                <a:latin typeface="+mn-lt"/>
                <a:ea typeface="+mn-ea"/>
                <a:cs typeface="+mn-cs"/>
              </a:rPr>
              <a:t>- Creating student-centered classrooms where students make displays, choose words and create word walls, write and distribute newsletters, develop blogs and online communications.</a:t>
            </a:r>
          </a:p>
          <a:p>
            <a:pPr fontAlgn="base"/>
            <a:r>
              <a:rPr lang="en-US" sz="1200" b="0" i="0" kern="1200" dirty="0">
                <a:solidFill>
                  <a:schemeClr val="tx2"/>
                </a:solidFill>
                <a:effectLst/>
                <a:latin typeface="+mn-lt"/>
                <a:ea typeface="+mn-ea"/>
                <a:cs typeface="+mn-cs"/>
              </a:rPr>
              <a:t>- Focusing on vocabulary development and review</a:t>
            </a:r>
          </a:p>
          <a:p>
            <a:pPr fontAlgn="base"/>
            <a:r>
              <a:rPr lang="en-US" sz="1200" b="0" i="0" kern="1200" dirty="0">
                <a:solidFill>
                  <a:schemeClr val="tx2"/>
                </a:solidFill>
                <a:effectLst/>
                <a:latin typeface="+mn-lt"/>
                <a:ea typeface="+mn-ea"/>
                <a:cs typeface="+mn-cs"/>
              </a:rPr>
              <a:t>- Using cooperative and collaborative learning where students must use language to learn.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081978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hyperlink" Target="http://www.taleswithmorals.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pMhLvMJ_r0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tZ2rL0eByfc"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tafeonline.org/?page=CompetitiveEvents" TargetMode="External"/><Relationship Id="rId2" Type="http://schemas.openxmlformats.org/officeDocument/2006/relationships/hyperlink" Target="http://www.bookpeopleunite.org/" TargetMode="External"/><Relationship Id="rId1" Type="http://schemas.openxmlformats.org/officeDocument/2006/relationships/slideLayout" Target="../slideLayouts/slideLayout3.xml"/><Relationship Id="rId4" Type="http://schemas.openxmlformats.org/officeDocument/2006/relationships/hyperlink" Target="http://www2.ed.gov/parents/read/resources/readingtips/index.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youtu.be/pMhLvMJ_r0Y" TargetMode="External"/><Relationship Id="rId2" Type="http://schemas.openxmlformats.org/officeDocument/2006/relationships/hyperlink" Target="http://youtu.be/tZ2rL0eByfc"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90660" y="906301"/>
            <a:ext cx="7462935" cy="3413772"/>
          </a:xfrm>
        </p:spPr>
        <p:txBody>
          <a:bodyPr>
            <a:normAutofit/>
          </a:bodyPr>
          <a:lstStyle/>
          <a:p>
            <a:r>
              <a:rPr lang="en-US" sz="6000" dirty="0"/>
              <a:t>Stories, Stories, and More Stories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9060-75EB-4785-B749-CAD9AB638E0E}"/>
              </a:ext>
            </a:extLst>
          </p:cNvPr>
          <p:cNvSpPr>
            <a:spLocks noGrp="1"/>
          </p:cNvSpPr>
          <p:nvPr>
            <p:ph type="title"/>
          </p:nvPr>
        </p:nvSpPr>
        <p:spPr/>
        <p:txBody>
          <a:bodyPr/>
          <a:lstStyle/>
          <a:p>
            <a:r>
              <a:rPr lang="en-US" dirty="0"/>
              <a:t>Best Practices for Encouraging Literacy</a:t>
            </a:r>
          </a:p>
        </p:txBody>
      </p:sp>
      <p:sp>
        <p:nvSpPr>
          <p:cNvPr id="3" name="Content Placeholder 2">
            <a:extLst>
              <a:ext uri="{FF2B5EF4-FFF2-40B4-BE49-F238E27FC236}">
                <a16:creationId xmlns:a16="http://schemas.microsoft.com/office/drawing/2014/main" id="{78BF3E7A-9A79-4D4D-99FF-30DD0F9653C2}"/>
              </a:ext>
            </a:extLst>
          </p:cNvPr>
          <p:cNvSpPr>
            <a:spLocks noGrp="1"/>
          </p:cNvSpPr>
          <p:nvPr>
            <p:ph sz="half" idx="1"/>
          </p:nvPr>
        </p:nvSpPr>
        <p:spPr/>
        <p:txBody>
          <a:bodyPr/>
          <a:lstStyle/>
          <a:p>
            <a:pPr marL="342900" indent="-342900" fontAlgn="base">
              <a:buClr>
                <a:schemeClr val="accent5"/>
              </a:buClr>
              <a:buFont typeface="Wingdings" panose="05000000000000000000" pitchFamily="2" charset="2"/>
              <a:buChar char="Ø"/>
            </a:pPr>
            <a:r>
              <a:rPr lang="en-US" sz="2000" dirty="0"/>
              <a:t>Making reading and writing connect to the students’ lives and interests</a:t>
            </a:r>
          </a:p>
          <a:p>
            <a:pPr marL="342900" indent="-342900" fontAlgn="base">
              <a:buClr>
                <a:schemeClr val="accent5"/>
              </a:buClr>
              <a:buFont typeface="Wingdings" panose="05000000000000000000" pitchFamily="2" charset="2"/>
              <a:buChar char="Ø"/>
            </a:pPr>
            <a:r>
              <a:rPr lang="en-US" sz="2000" dirty="0"/>
              <a:t>Encouraging students to interact with each other</a:t>
            </a:r>
          </a:p>
          <a:p>
            <a:pPr marL="342900" indent="-342900" fontAlgn="base">
              <a:buClr>
                <a:schemeClr val="accent5"/>
              </a:buClr>
              <a:buFont typeface="Wingdings" panose="05000000000000000000" pitchFamily="2" charset="2"/>
              <a:buChar char="Ø"/>
            </a:pPr>
            <a:r>
              <a:rPr lang="en-US" sz="2000" dirty="0"/>
              <a:t>Creating student-centered classrooms where students make displays, choose words and create word walls, write and distribute newsletters, develop blogs and online communications</a:t>
            </a:r>
          </a:p>
          <a:p>
            <a:pPr marL="342900" indent="-342900" fontAlgn="base">
              <a:buClr>
                <a:schemeClr val="accent5"/>
              </a:buClr>
              <a:buFont typeface="Wingdings" panose="05000000000000000000" pitchFamily="2" charset="2"/>
              <a:buChar char="Ø"/>
            </a:pPr>
            <a:r>
              <a:rPr lang="en-US" sz="2000" dirty="0"/>
              <a:t>Focusing on vocabulary development and review</a:t>
            </a:r>
          </a:p>
          <a:p>
            <a:pPr marL="342900" indent="-342900" fontAlgn="base">
              <a:buClr>
                <a:schemeClr val="accent5"/>
              </a:buClr>
              <a:buFont typeface="Wingdings" panose="05000000000000000000" pitchFamily="2" charset="2"/>
              <a:buChar char="Ø"/>
            </a:pPr>
            <a:r>
              <a:rPr lang="en-US" sz="2000" dirty="0"/>
              <a:t>Using cooperative and collaborative learning where students must use language to learn </a:t>
            </a:r>
          </a:p>
          <a:p>
            <a:pPr marL="342900" indent="-342900">
              <a:buClr>
                <a:schemeClr val="accent5"/>
              </a:buClr>
              <a:buFont typeface="Wingdings" panose="05000000000000000000" pitchFamily="2" charset="2"/>
              <a:buChar char="Ø"/>
            </a:pPr>
            <a:endParaRPr lang="en-US" sz="2000" dirty="0"/>
          </a:p>
        </p:txBody>
      </p:sp>
      <p:pic>
        <p:nvPicPr>
          <p:cNvPr id="4" name="Picture 3">
            <a:extLst>
              <a:ext uri="{FF2B5EF4-FFF2-40B4-BE49-F238E27FC236}">
                <a16:creationId xmlns:a16="http://schemas.microsoft.com/office/drawing/2014/main" id="{AEA899E3-E48F-4693-A15C-CEBC7B0B3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812" y="1587500"/>
            <a:ext cx="3952265" cy="4652073"/>
          </a:xfrm>
          <a:prstGeom prst="rect">
            <a:avLst/>
          </a:prstGeom>
        </p:spPr>
      </p:pic>
    </p:spTree>
    <p:extLst>
      <p:ext uri="{BB962C8B-B14F-4D97-AF65-F5344CB8AC3E}">
        <p14:creationId xmlns:p14="http://schemas.microsoft.com/office/powerpoint/2010/main" val="258953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8E4E-3551-4032-9EE7-1BB4896562A3}"/>
              </a:ext>
            </a:extLst>
          </p:cNvPr>
          <p:cNvSpPr>
            <a:spLocks noGrp="1"/>
          </p:cNvSpPr>
          <p:nvPr>
            <p:ph type="title"/>
          </p:nvPr>
        </p:nvSpPr>
        <p:spPr>
          <a:xfrm>
            <a:off x="2132548" y="2751824"/>
            <a:ext cx="10059452" cy="876300"/>
          </a:xfrm>
        </p:spPr>
        <p:txBody>
          <a:bodyPr/>
          <a:lstStyle/>
          <a:p>
            <a:r>
              <a:rPr lang="en-US" dirty="0"/>
              <a:t>What are morals? What is conscience?</a:t>
            </a:r>
          </a:p>
        </p:txBody>
      </p:sp>
    </p:spTree>
    <p:extLst>
      <p:ext uri="{BB962C8B-B14F-4D97-AF65-F5344CB8AC3E}">
        <p14:creationId xmlns:p14="http://schemas.microsoft.com/office/powerpoint/2010/main" val="101741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757D-4862-4ED9-A75C-8837F7A9D176}"/>
              </a:ext>
            </a:extLst>
          </p:cNvPr>
          <p:cNvSpPr>
            <a:spLocks noGrp="1"/>
          </p:cNvSpPr>
          <p:nvPr>
            <p:ph type="title"/>
          </p:nvPr>
        </p:nvSpPr>
        <p:spPr/>
        <p:txBody>
          <a:bodyPr/>
          <a:lstStyle/>
          <a:p>
            <a:r>
              <a:rPr lang="en-US" dirty="0"/>
              <a:t>What is a conscience?</a:t>
            </a:r>
          </a:p>
        </p:txBody>
      </p:sp>
      <p:sp>
        <p:nvSpPr>
          <p:cNvPr id="3" name="Content Placeholder 2">
            <a:extLst>
              <a:ext uri="{FF2B5EF4-FFF2-40B4-BE49-F238E27FC236}">
                <a16:creationId xmlns:a16="http://schemas.microsoft.com/office/drawing/2014/main" id="{2724A550-305A-450D-A4B5-C9ACE728364D}"/>
              </a:ext>
            </a:extLst>
          </p:cNvPr>
          <p:cNvSpPr>
            <a:spLocks noGrp="1"/>
          </p:cNvSpPr>
          <p:nvPr>
            <p:ph sz="half" idx="1"/>
          </p:nvPr>
        </p:nvSpPr>
        <p:spPr/>
        <p:txBody>
          <a:bodyPr/>
          <a:lstStyle/>
          <a:p>
            <a:pPr marL="342900" indent="-342900">
              <a:buClr>
                <a:schemeClr val="accent1"/>
              </a:buClr>
              <a:buFont typeface="Wingdings" panose="05000000000000000000" pitchFamily="2" charset="2"/>
              <a:buChar char="Ø"/>
            </a:pPr>
            <a:r>
              <a:rPr lang="en-US" sz="2800" dirty="0"/>
              <a:t>Conscience is a feeling for what is right and wrong. </a:t>
            </a:r>
          </a:p>
          <a:p>
            <a:endParaRPr lang="en-US" dirty="0"/>
          </a:p>
        </p:txBody>
      </p:sp>
      <p:pic>
        <p:nvPicPr>
          <p:cNvPr id="4" name="Picture 3">
            <a:extLst>
              <a:ext uri="{FF2B5EF4-FFF2-40B4-BE49-F238E27FC236}">
                <a16:creationId xmlns:a16="http://schemas.microsoft.com/office/drawing/2014/main" id="{E4502B94-178E-4852-8EA2-618BFAE7C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424" y="1485900"/>
            <a:ext cx="3886200" cy="3886200"/>
          </a:xfrm>
          <a:prstGeom prst="rect">
            <a:avLst/>
          </a:prstGeom>
        </p:spPr>
      </p:pic>
    </p:spTree>
    <p:extLst>
      <p:ext uri="{BB962C8B-B14F-4D97-AF65-F5344CB8AC3E}">
        <p14:creationId xmlns:p14="http://schemas.microsoft.com/office/powerpoint/2010/main" val="133688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4F0A-8BDE-458E-96A3-94ED89DD48AC}"/>
              </a:ext>
            </a:extLst>
          </p:cNvPr>
          <p:cNvSpPr>
            <a:spLocks noGrp="1"/>
          </p:cNvSpPr>
          <p:nvPr>
            <p:ph type="title"/>
          </p:nvPr>
        </p:nvSpPr>
        <p:spPr/>
        <p:txBody>
          <a:bodyPr/>
          <a:lstStyle/>
          <a:p>
            <a:r>
              <a:rPr lang="en-US" dirty="0"/>
              <a:t>Moral Development </a:t>
            </a:r>
          </a:p>
        </p:txBody>
      </p:sp>
      <p:sp>
        <p:nvSpPr>
          <p:cNvPr id="3" name="Content Placeholder 2">
            <a:extLst>
              <a:ext uri="{FF2B5EF4-FFF2-40B4-BE49-F238E27FC236}">
                <a16:creationId xmlns:a16="http://schemas.microsoft.com/office/drawing/2014/main" id="{98471A98-792E-49EB-BA15-3C668E12550C}"/>
              </a:ext>
            </a:extLst>
          </p:cNvPr>
          <p:cNvSpPr>
            <a:spLocks noGrp="1"/>
          </p:cNvSpPr>
          <p:nvPr>
            <p:ph sz="half" idx="1"/>
          </p:nvPr>
        </p:nvSpPr>
        <p:spPr/>
        <p:txBody>
          <a:bodyPr/>
          <a:lstStyle/>
          <a:p>
            <a:r>
              <a:rPr lang="en-US" sz="2800" dirty="0"/>
              <a:t>Moral development involves learning to follow rules and make good value decisions about what is right and wrong. </a:t>
            </a:r>
          </a:p>
          <a:p>
            <a:endParaRPr lang="en-US" dirty="0"/>
          </a:p>
        </p:txBody>
      </p:sp>
      <p:pic>
        <p:nvPicPr>
          <p:cNvPr id="4" name="Picture 3">
            <a:extLst>
              <a:ext uri="{FF2B5EF4-FFF2-40B4-BE49-F238E27FC236}">
                <a16:creationId xmlns:a16="http://schemas.microsoft.com/office/drawing/2014/main" id="{42DF4D85-4A5F-46CC-A769-061498B69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061" y="1853210"/>
            <a:ext cx="5259895" cy="3151580"/>
          </a:xfrm>
          <a:prstGeom prst="rect">
            <a:avLst/>
          </a:prstGeom>
        </p:spPr>
      </p:pic>
    </p:spTree>
    <p:extLst>
      <p:ext uri="{BB962C8B-B14F-4D97-AF65-F5344CB8AC3E}">
        <p14:creationId xmlns:p14="http://schemas.microsoft.com/office/powerpoint/2010/main" val="184765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1B21-805B-4B2B-97BB-161199617F25}"/>
              </a:ext>
            </a:extLst>
          </p:cNvPr>
          <p:cNvSpPr>
            <a:spLocks noGrp="1"/>
          </p:cNvSpPr>
          <p:nvPr>
            <p:ph type="title"/>
          </p:nvPr>
        </p:nvSpPr>
        <p:spPr/>
        <p:txBody>
          <a:bodyPr/>
          <a:lstStyle/>
          <a:p>
            <a:r>
              <a:rPr lang="en-US" dirty="0"/>
              <a:t>Importance of Moral Development</a:t>
            </a:r>
          </a:p>
        </p:txBody>
      </p:sp>
      <p:sp>
        <p:nvSpPr>
          <p:cNvPr id="3" name="Content Placeholder 2">
            <a:extLst>
              <a:ext uri="{FF2B5EF4-FFF2-40B4-BE49-F238E27FC236}">
                <a16:creationId xmlns:a16="http://schemas.microsoft.com/office/drawing/2014/main" id="{B31ED9AF-86D8-4E41-A760-F5F0430F40D4}"/>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Teach children how their behavior affects other people and why it is important to change inappropriate behavior</a:t>
            </a:r>
          </a:p>
          <a:p>
            <a:pPr marL="457200" indent="-457200">
              <a:buClr>
                <a:schemeClr val="accent1"/>
              </a:buClr>
              <a:buFont typeface="Wingdings" panose="05000000000000000000" pitchFamily="2" charset="2"/>
              <a:buChar char="Ø"/>
            </a:pPr>
            <a:r>
              <a:rPr lang="en-US" dirty="0"/>
              <a:t>Praise children when they show self-control and good judgment</a:t>
            </a:r>
          </a:p>
          <a:p>
            <a:endParaRPr lang="en-US" dirty="0"/>
          </a:p>
        </p:txBody>
      </p:sp>
      <p:pic>
        <p:nvPicPr>
          <p:cNvPr id="4" name="Content Placeholder 6">
            <a:extLst>
              <a:ext uri="{FF2B5EF4-FFF2-40B4-BE49-F238E27FC236}">
                <a16:creationId xmlns:a16="http://schemas.microsoft.com/office/drawing/2014/main" id="{063978E4-1DD0-445B-A97F-440BDCC34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613" y="1921391"/>
            <a:ext cx="4976812" cy="4031217"/>
          </a:xfrm>
          <a:prstGeom prst="rect">
            <a:avLst/>
          </a:prstGeom>
        </p:spPr>
      </p:pic>
    </p:spTree>
    <p:extLst>
      <p:ext uri="{BB962C8B-B14F-4D97-AF65-F5344CB8AC3E}">
        <p14:creationId xmlns:p14="http://schemas.microsoft.com/office/powerpoint/2010/main" val="5605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588B-E421-47F8-A4B8-66689802AFC9}"/>
              </a:ext>
            </a:extLst>
          </p:cNvPr>
          <p:cNvSpPr>
            <a:spLocks noGrp="1"/>
          </p:cNvSpPr>
          <p:nvPr>
            <p:ph type="title"/>
          </p:nvPr>
        </p:nvSpPr>
        <p:spPr/>
        <p:txBody>
          <a:bodyPr/>
          <a:lstStyle/>
          <a:p>
            <a:r>
              <a:rPr lang="en-US" dirty="0"/>
              <a:t>Good Judgment</a:t>
            </a:r>
          </a:p>
        </p:txBody>
      </p:sp>
      <p:sp>
        <p:nvSpPr>
          <p:cNvPr id="3" name="Content Placeholder 2">
            <a:extLst>
              <a:ext uri="{FF2B5EF4-FFF2-40B4-BE49-F238E27FC236}">
                <a16:creationId xmlns:a16="http://schemas.microsoft.com/office/drawing/2014/main" id="{F5095D14-73F1-48F7-95F2-771B7C49DB7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 child can develop moral ideas only when he or she is able to think and make judgments</a:t>
            </a:r>
          </a:p>
          <a:p>
            <a:pPr marL="457200" indent="-457200">
              <a:buClr>
                <a:schemeClr val="accent1"/>
              </a:buClr>
              <a:buFont typeface="Wingdings" panose="05000000000000000000" pitchFamily="2" charset="2"/>
              <a:buChar char="Ø"/>
            </a:pPr>
            <a:r>
              <a:rPr lang="en-US" dirty="0"/>
              <a:t>This growth helps children begin to understand the rules of games, as well as the rules of society</a:t>
            </a:r>
          </a:p>
          <a:p>
            <a:endParaRPr lang="en-US" dirty="0"/>
          </a:p>
        </p:txBody>
      </p:sp>
      <p:pic>
        <p:nvPicPr>
          <p:cNvPr id="4" name="Picture 3">
            <a:extLst>
              <a:ext uri="{FF2B5EF4-FFF2-40B4-BE49-F238E27FC236}">
                <a16:creationId xmlns:a16="http://schemas.microsoft.com/office/drawing/2014/main" id="{28B5F43F-192F-41FD-982E-C1D9621BF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651" y="1344220"/>
            <a:ext cx="3136329" cy="4800600"/>
          </a:xfrm>
          <a:prstGeom prst="rect">
            <a:avLst/>
          </a:prstGeom>
        </p:spPr>
      </p:pic>
    </p:spTree>
    <p:extLst>
      <p:ext uri="{BB962C8B-B14F-4D97-AF65-F5344CB8AC3E}">
        <p14:creationId xmlns:p14="http://schemas.microsoft.com/office/powerpoint/2010/main" val="336126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6E62-4C7A-4C9C-A8E0-9ADC3DFE0F03}"/>
              </a:ext>
            </a:extLst>
          </p:cNvPr>
          <p:cNvSpPr>
            <a:spLocks noGrp="1"/>
          </p:cNvSpPr>
          <p:nvPr>
            <p:ph type="title"/>
          </p:nvPr>
        </p:nvSpPr>
        <p:spPr/>
        <p:txBody>
          <a:bodyPr/>
          <a:lstStyle/>
          <a:p>
            <a:r>
              <a:rPr lang="en-US" dirty="0"/>
              <a:t>Guidelines to Help Children Learn</a:t>
            </a:r>
          </a:p>
        </p:txBody>
      </p:sp>
      <p:sp>
        <p:nvSpPr>
          <p:cNvPr id="3" name="Content Placeholder 2">
            <a:extLst>
              <a:ext uri="{FF2B5EF4-FFF2-40B4-BE49-F238E27FC236}">
                <a16:creationId xmlns:a16="http://schemas.microsoft.com/office/drawing/2014/main" id="{6B21C136-10AE-42B8-8CA7-D7FCEA0A3011}"/>
              </a:ext>
            </a:extLst>
          </p:cNvPr>
          <p:cNvSpPr>
            <a:spLocks noGrp="1"/>
          </p:cNvSpPr>
          <p:nvPr>
            <p:ph sz="half" idx="1"/>
          </p:nvPr>
        </p:nvSpPr>
        <p:spPr/>
        <p:txBody>
          <a:bodyPr/>
          <a:lstStyle/>
          <a:p>
            <a:pPr marL="457200" indent="-457200" fontAlgn="base">
              <a:buClr>
                <a:schemeClr val="accent5"/>
              </a:buClr>
              <a:buFont typeface="Wingdings" panose="05000000000000000000" pitchFamily="2" charset="2"/>
              <a:buChar char="Ø"/>
            </a:pPr>
            <a:r>
              <a:rPr lang="en-US" dirty="0"/>
              <a:t>keep children interested and curious</a:t>
            </a:r>
          </a:p>
          <a:p>
            <a:pPr marL="457200" indent="-457200" fontAlgn="base">
              <a:buClr>
                <a:schemeClr val="accent5"/>
              </a:buClr>
              <a:buFont typeface="Wingdings" panose="05000000000000000000" pitchFamily="2" charset="2"/>
              <a:buChar char="Ø"/>
            </a:pPr>
            <a:r>
              <a:rPr lang="en-US" dirty="0"/>
              <a:t>teach children when they are ready to learn</a:t>
            </a:r>
          </a:p>
          <a:p>
            <a:pPr marL="457200" indent="-457200" fontAlgn="base">
              <a:buClr>
                <a:schemeClr val="accent5"/>
              </a:buClr>
              <a:buFont typeface="Wingdings" panose="05000000000000000000" pitchFamily="2" charset="2"/>
              <a:buChar char="Ø"/>
            </a:pPr>
            <a:r>
              <a:rPr lang="en-US" dirty="0"/>
              <a:t>provide surroundings and activities familiar enough for children to feel secure and comfortable</a:t>
            </a:r>
          </a:p>
          <a:p>
            <a:pPr marL="457200" indent="-457200" fontAlgn="base">
              <a:buClr>
                <a:schemeClr val="accent5"/>
              </a:buClr>
              <a:buFont typeface="Wingdings" panose="05000000000000000000" pitchFamily="2" charset="2"/>
              <a:buChar char="Ø"/>
            </a:pPr>
            <a:r>
              <a:rPr lang="en-US" dirty="0"/>
              <a:t>make learning enjoyable and fun</a:t>
            </a:r>
          </a:p>
          <a:p>
            <a:pPr marL="457200" indent="-457200" fontAlgn="base">
              <a:buClr>
                <a:schemeClr val="accent5"/>
              </a:buClr>
              <a:buFont typeface="Wingdings" panose="05000000000000000000" pitchFamily="2" charset="2"/>
              <a:buChar char="Ø"/>
            </a:pPr>
            <a:r>
              <a:rPr lang="en-US" dirty="0"/>
              <a:t>teach children skills they can use in real life</a:t>
            </a:r>
          </a:p>
          <a:p>
            <a:pPr marL="457200" indent="-457200" fontAlgn="base">
              <a:buClr>
                <a:schemeClr val="accent5"/>
              </a:buClr>
              <a:buFont typeface="Wingdings" panose="05000000000000000000" pitchFamily="2" charset="2"/>
              <a:buChar char="Ø"/>
            </a:pPr>
            <a:r>
              <a:rPr lang="en-US" dirty="0"/>
              <a:t>realize that specific needs of individual children affect their ability and motivation to learn</a:t>
            </a:r>
          </a:p>
          <a:p>
            <a:endParaRPr lang="en-US" dirty="0"/>
          </a:p>
        </p:txBody>
      </p:sp>
    </p:spTree>
    <p:extLst>
      <p:ext uri="{BB962C8B-B14F-4D97-AF65-F5344CB8AC3E}">
        <p14:creationId xmlns:p14="http://schemas.microsoft.com/office/powerpoint/2010/main" val="145157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1094-30AA-41CE-8E36-270AEBBF9C76}"/>
              </a:ext>
            </a:extLst>
          </p:cNvPr>
          <p:cNvSpPr>
            <a:spLocks noGrp="1"/>
          </p:cNvSpPr>
          <p:nvPr>
            <p:ph type="title"/>
          </p:nvPr>
        </p:nvSpPr>
        <p:spPr/>
        <p:txBody>
          <a:bodyPr/>
          <a:lstStyle/>
          <a:p>
            <a:r>
              <a:rPr lang="en-US" dirty="0"/>
              <a:t>Focus of the Story</a:t>
            </a:r>
          </a:p>
        </p:txBody>
      </p:sp>
      <p:pic>
        <p:nvPicPr>
          <p:cNvPr id="4" name="Content Placeholder 2">
            <a:extLst>
              <a:ext uri="{FF2B5EF4-FFF2-40B4-BE49-F238E27FC236}">
                <a16:creationId xmlns:a16="http://schemas.microsoft.com/office/drawing/2014/main" id="{9DE220D3-1D51-445F-90B3-CC586DF1B2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19511" y="1701800"/>
            <a:ext cx="2972990" cy="4470400"/>
          </a:xfrm>
        </p:spPr>
      </p:pic>
      <p:pic>
        <p:nvPicPr>
          <p:cNvPr id="5" name="Content Placeholder 7">
            <a:extLst>
              <a:ext uri="{FF2B5EF4-FFF2-40B4-BE49-F238E27FC236}">
                <a16:creationId xmlns:a16="http://schemas.microsoft.com/office/drawing/2014/main" id="{5582ED97-2290-4DD0-A021-7EDF83FCBC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2811" y="1701800"/>
            <a:ext cx="4828402" cy="3860799"/>
          </a:xfrm>
          <a:prstGeom prst="rect">
            <a:avLst/>
          </a:prstGeom>
        </p:spPr>
      </p:pic>
    </p:spTree>
    <p:extLst>
      <p:ext uri="{BB962C8B-B14F-4D97-AF65-F5344CB8AC3E}">
        <p14:creationId xmlns:p14="http://schemas.microsoft.com/office/powerpoint/2010/main" val="161506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CDB9-D5AD-4396-BF3B-35AEA66C5723}"/>
              </a:ext>
            </a:extLst>
          </p:cNvPr>
          <p:cNvSpPr>
            <a:spLocks noGrp="1"/>
          </p:cNvSpPr>
          <p:nvPr>
            <p:ph type="title"/>
          </p:nvPr>
        </p:nvSpPr>
        <p:spPr/>
        <p:txBody>
          <a:bodyPr/>
          <a:lstStyle/>
          <a:p>
            <a:r>
              <a:rPr lang="en-US" dirty="0"/>
              <a:t>Aesop’s Fables</a:t>
            </a:r>
          </a:p>
        </p:txBody>
      </p:sp>
      <p:sp>
        <p:nvSpPr>
          <p:cNvPr id="4" name="Rectangle 3">
            <a:extLst>
              <a:ext uri="{FF2B5EF4-FFF2-40B4-BE49-F238E27FC236}">
                <a16:creationId xmlns:a16="http://schemas.microsoft.com/office/drawing/2014/main" id="{16EF68FB-AC66-4B59-B7BE-93635019C0A4}"/>
              </a:ext>
            </a:extLst>
          </p:cNvPr>
          <p:cNvSpPr/>
          <p:nvPr/>
        </p:nvSpPr>
        <p:spPr>
          <a:xfrm>
            <a:off x="1498585" y="2951946"/>
            <a:ext cx="3905753" cy="954107"/>
          </a:xfrm>
          <a:prstGeom prst="rect">
            <a:avLst/>
          </a:prstGeom>
        </p:spPr>
        <p:txBody>
          <a:bodyPr wrap="square">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"Beware the wolf in sheep's clothing."</a:t>
            </a:r>
          </a:p>
        </p:txBody>
      </p:sp>
      <p:pic>
        <p:nvPicPr>
          <p:cNvPr id="5" name="Content Placeholder 8">
            <a:hlinkClick r:id="rId3"/>
            <a:extLst>
              <a:ext uri="{FF2B5EF4-FFF2-40B4-BE49-F238E27FC236}">
                <a16:creationId xmlns:a16="http://schemas.microsoft.com/office/drawing/2014/main" id="{EB98814A-30B7-4AC4-B21B-26115624E1A1}"/>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433856" y="1963615"/>
            <a:ext cx="4366260" cy="3124200"/>
          </a:xfrm>
        </p:spPr>
      </p:pic>
      <p:sp>
        <p:nvSpPr>
          <p:cNvPr id="6" name="TextBox 5">
            <a:extLst>
              <a:ext uri="{FF2B5EF4-FFF2-40B4-BE49-F238E27FC236}">
                <a16:creationId xmlns:a16="http://schemas.microsoft.com/office/drawing/2014/main" id="{08975EC0-A58C-4AE7-A200-7ABE85AC2BE0}"/>
              </a:ext>
            </a:extLst>
          </p:cNvPr>
          <p:cNvSpPr txBox="1"/>
          <p:nvPr/>
        </p:nvSpPr>
        <p:spPr>
          <a:xfrm>
            <a:off x="6940586" y="5140736"/>
            <a:ext cx="3352800" cy="443198"/>
          </a:xfrm>
          <a:prstGeom prst="rect">
            <a:avLst/>
          </a:prstGeom>
          <a:noFill/>
        </p:spPr>
        <p:txBody>
          <a:bodyPr wrap="square" rtlCol="0">
            <a:spAutoFit/>
          </a:bodyPr>
          <a:lstStyle/>
          <a:p>
            <a:pPr algn="ctr">
              <a:lnSpc>
                <a:spcPct val="95000"/>
              </a:lnSpc>
            </a:pPr>
            <a:r>
              <a:rPr lang="en-US" dirty="0"/>
              <a:t>(click on picture)</a:t>
            </a:r>
          </a:p>
        </p:txBody>
      </p:sp>
    </p:spTree>
    <p:extLst>
      <p:ext uri="{BB962C8B-B14F-4D97-AF65-F5344CB8AC3E}">
        <p14:creationId xmlns:p14="http://schemas.microsoft.com/office/powerpoint/2010/main" val="33995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CE07-1E96-4200-B558-C13C3C747E1A}"/>
              </a:ext>
            </a:extLst>
          </p:cNvPr>
          <p:cNvSpPr>
            <a:spLocks noGrp="1"/>
          </p:cNvSpPr>
          <p:nvPr>
            <p:ph type="title"/>
          </p:nvPr>
        </p:nvSpPr>
        <p:spPr/>
        <p:txBody>
          <a:bodyPr/>
          <a:lstStyle/>
          <a:p>
            <a:r>
              <a:rPr lang="en-US" dirty="0"/>
              <a:t>How to Develop a Story</a:t>
            </a:r>
          </a:p>
        </p:txBody>
      </p:sp>
      <p:pic>
        <p:nvPicPr>
          <p:cNvPr id="4" name="Picture 3">
            <a:extLst>
              <a:ext uri="{FF2B5EF4-FFF2-40B4-BE49-F238E27FC236}">
                <a16:creationId xmlns:a16="http://schemas.microsoft.com/office/drawing/2014/main" id="{D116A33F-5CB2-4AB8-9B21-DB9E2B4FD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954" y="1891632"/>
            <a:ext cx="4950063" cy="4114800"/>
          </a:xfrm>
          <a:prstGeom prst="rect">
            <a:avLst/>
          </a:prstGeom>
        </p:spPr>
      </p:pic>
    </p:spTree>
    <p:extLst>
      <p:ext uri="{BB962C8B-B14F-4D97-AF65-F5344CB8AC3E}">
        <p14:creationId xmlns:p14="http://schemas.microsoft.com/office/powerpoint/2010/main" val="147104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242C-E2F5-4582-9C35-757868A33D70}"/>
              </a:ext>
            </a:extLst>
          </p:cNvPr>
          <p:cNvSpPr>
            <a:spLocks noGrp="1"/>
          </p:cNvSpPr>
          <p:nvPr>
            <p:ph type="title"/>
          </p:nvPr>
        </p:nvSpPr>
        <p:spPr/>
        <p:txBody>
          <a:bodyPr/>
          <a:lstStyle/>
          <a:p>
            <a:r>
              <a:rPr lang="en-US" dirty="0"/>
              <a:t>Storyboarding for Writers</a:t>
            </a:r>
          </a:p>
        </p:txBody>
      </p:sp>
      <p:sp>
        <p:nvSpPr>
          <p:cNvPr id="3" name="Content Placeholder 2">
            <a:extLst>
              <a:ext uri="{FF2B5EF4-FFF2-40B4-BE49-F238E27FC236}">
                <a16:creationId xmlns:a16="http://schemas.microsoft.com/office/drawing/2014/main" id="{0994E320-DC92-434C-BE1D-5120DFF75B78}"/>
              </a:ext>
            </a:extLst>
          </p:cNvPr>
          <p:cNvSpPr>
            <a:spLocks noGrp="1"/>
          </p:cNvSpPr>
          <p:nvPr>
            <p:ph sz="half" idx="1"/>
          </p:nvPr>
        </p:nvSpPr>
        <p:spPr>
          <a:xfrm>
            <a:off x="740664" y="1420420"/>
            <a:ext cx="4991921" cy="4734318"/>
          </a:xfrm>
        </p:spPr>
        <p:txBody>
          <a:bodyPr/>
          <a:lstStyle/>
          <a:p>
            <a:pPr algn="ctr"/>
            <a:r>
              <a:rPr lang="en-US" dirty="0">
                <a:hlinkClick r:id="rId3"/>
              </a:rPr>
              <a:t>Your Book Starts Here - Storyboarding for Writers</a:t>
            </a:r>
            <a:endParaRPr lang="en-US" dirty="0"/>
          </a:p>
          <a:p>
            <a:pPr algn="ctr"/>
            <a:r>
              <a:rPr lang="en-US" dirty="0"/>
              <a:t>(click on link)</a:t>
            </a:r>
          </a:p>
          <a:p>
            <a:endParaRPr lang="en-US" dirty="0"/>
          </a:p>
        </p:txBody>
      </p:sp>
      <p:pic>
        <p:nvPicPr>
          <p:cNvPr id="4" name="Picture 3">
            <a:extLst>
              <a:ext uri="{FF2B5EF4-FFF2-40B4-BE49-F238E27FC236}">
                <a16:creationId xmlns:a16="http://schemas.microsoft.com/office/drawing/2014/main" id="{6293D43C-2BA6-49E3-886C-8D41AC9CA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426" y="1733598"/>
            <a:ext cx="6161943" cy="4107962"/>
          </a:xfrm>
          <a:prstGeom prst="rect">
            <a:avLst/>
          </a:prstGeom>
        </p:spPr>
      </p:pic>
    </p:spTree>
    <p:extLst>
      <p:ext uri="{BB962C8B-B14F-4D97-AF65-F5344CB8AC3E}">
        <p14:creationId xmlns:p14="http://schemas.microsoft.com/office/powerpoint/2010/main" val="273771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9A91-24BB-43FE-990E-1DF759E38FDC}"/>
              </a:ext>
            </a:extLst>
          </p:cNvPr>
          <p:cNvSpPr>
            <a:spLocks noGrp="1"/>
          </p:cNvSpPr>
          <p:nvPr>
            <p:ph type="title"/>
          </p:nvPr>
        </p:nvSpPr>
        <p:spPr/>
        <p:txBody>
          <a:bodyPr/>
          <a:lstStyle/>
          <a:p>
            <a:r>
              <a:rPr lang="en-US" dirty="0"/>
              <a:t>Strategies to Create Readers</a:t>
            </a:r>
          </a:p>
        </p:txBody>
      </p:sp>
      <p:pic>
        <p:nvPicPr>
          <p:cNvPr id="4" name="Content Placeholder 7">
            <a:extLst>
              <a:ext uri="{FF2B5EF4-FFF2-40B4-BE49-F238E27FC236}">
                <a16:creationId xmlns:a16="http://schemas.microsoft.com/office/drawing/2014/main" id="{60DA9C23-759C-4EE9-B1EE-3DB5D6449850}"/>
              </a:ext>
            </a:extLst>
          </p:cNvPr>
          <p:cNvPicPr>
            <a:picLocks noGrp="1" noChangeAspect="1"/>
          </p:cNvPicPr>
          <p:nvPr>
            <p:ph idx="1"/>
          </p:nvPr>
        </p:nvPicPr>
        <p:blipFill rotWithShape="1">
          <a:blip r:embed="rId3"/>
          <a:srcRect l="24765" t="9659" r="26375" b="6818"/>
          <a:stretch/>
        </p:blipFill>
        <p:spPr>
          <a:xfrm>
            <a:off x="3136548" y="1469048"/>
            <a:ext cx="5460741" cy="4867276"/>
          </a:xfrm>
          <a:prstGeom prst="rect">
            <a:avLst/>
          </a:prstGeom>
          <a:ln w="9525">
            <a:solidFill>
              <a:schemeClr val="tx1"/>
            </a:solidFill>
          </a:ln>
        </p:spPr>
      </p:pic>
    </p:spTree>
    <p:extLst>
      <p:ext uri="{BB962C8B-B14F-4D97-AF65-F5344CB8AC3E}">
        <p14:creationId xmlns:p14="http://schemas.microsoft.com/office/powerpoint/2010/main" val="405948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E81D-ACBA-4C52-8FEC-85C8C196C89B}"/>
              </a:ext>
            </a:extLst>
          </p:cNvPr>
          <p:cNvSpPr>
            <a:spLocks noGrp="1"/>
          </p:cNvSpPr>
          <p:nvPr>
            <p:ph type="title"/>
          </p:nvPr>
        </p:nvSpPr>
        <p:spPr/>
        <p:txBody>
          <a:bodyPr/>
          <a:lstStyle/>
          <a:p>
            <a:r>
              <a:rPr lang="en-US" dirty="0"/>
              <a:t>Strategies for Reading to Children</a:t>
            </a:r>
          </a:p>
        </p:txBody>
      </p:sp>
      <p:sp>
        <p:nvSpPr>
          <p:cNvPr id="3" name="Content Placeholder 2">
            <a:extLst>
              <a:ext uri="{FF2B5EF4-FFF2-40B4-BE49-F238E27FC236}">
                <a16:creationId xmlns:a16="http://schemas.microsoft.com/office/drawing/2014/main" id="{E6414D71-55E4-4C2B-8EFE-D9B1282E27F2}"/>
              </a:ext>
            </a:extLst>
          </p:cNvPr>
          <p:cNvSpPr>
            <a:spLocks noGrp="1"/>
          </p:cNvSpPr>
          <p:nvPr>
            <p:ph sz="half" idx="1"/>
          </p:nvPr>
        </p:nvSpPr>
        <p:spPr>
          <a:xfrm>
            <a:off x="740664" y="1420420"/>
            <a:ext cx="3866505" cy="4734318"/>
          </a:xfrm>
        </p:spPr>
        <p:txBody>
          <a:bodyPr/>
          <a:lstStyle/>
          <a:p>
            <a:pPr algn="ctr"/>
            <a:r>
              <a:rPr lang="en-US" dirty="0">
                <a:hlinkClick r:id="rId3"/>
              </a:rPr>
              <a:t>Strategies for Reading Aloud to Children</a:t>
            </a:r>
            <a:endParaRPr lang="en-US" dirty="0"/>
          </a:p>
          <a:p>
            <a:pPr algn="ctr"/>
            <a:r>
              <a:rPr lang="en-US" dirty="0"/>
              <a:t>(click on link)</a:t>
            </a:r>
          </a:p>
          <a:p>
            <a:endParaRPr lang="en-US" dirty="0"/>
          </a:p>
        </p:txBody>
      </p:sp>
      <p:pic>
        <p:nvPicPr>
          <p:cNvPr id="4" name="Picture 3">
            <a:extLst>
              <a:ext uri="{FF2B5EF4-FFF2-40B4-BE49-F238E27FC236}">
                <a16:creationId xmlns:a16="http://schemas.microsoft.com/office/drawing/2014/main" id="{52E35D5A-C7A0-4E6D-8D68-D9517893E5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468" y="1776046"/>
            <a:ext cx="6032155" cy="4015153"/>
          </a:xfrm>
          <a:prstGeom prst="rect">
            <a:avLst/>
          </a:prstGeom>
        </p:spPr>
      </p:pic>
    </p:spTree>
    <p:extLst>
      <p:ext uri="{BB962C8B-B14F-4D97-AF65-F5344CB8AC3E}">
        <p14:creationId xmlns:p14="http://schemas.microsoft.com/office/powerpoint/2010/main" val="160177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24F2-CC42-4A50-B6FA-617509D3B6FE}"/>
              </a:ext>
            </a:extLst>
          </p:cNvPr>
          <p:cNvSpPr>
            <a:spLocks noGrp="1"/>
          </p:cNvSpPr>
          <p:nvPr>
            <p:ph type="title"/>
          </p:nvPr>
        </p:nvSpPr>
        <p:spPr/>
        <p:txBody>
          <a:bodyPr/>
          <a:lstStyle/>
          <a:p>
            <a:r>
              <a:rPr lang="en-US" dirty="0"/>
              <a:t>In-Class Activity</a:t>
            </a:r>
          </a:p>
        </p:txBody>
      </p:sp>
      <p:sp>
        <p:nvSpPr>
          <p:cNvPr id="3" name="Content Placeholder 2">
            <a:extLst>
              <a:ext uri="{FF2B5EF4-FFF2-40B4-BE49-F238E27FC236}">
                <a16:creationId xmlns:a16="http://schemas.microsoft.com/office/drawing/2014/main" id="{3F8A9FCF-6912-42A6-9D43-DFFB37FE771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You will be required to create your own story</a:t>
            </a:r>
          </a:p>
          <a:p>
            <a:pPr marL="457200" indent="-457200">
              <a:buClr>
                <a:schemeClr val="accent1"/>
              </a:buClr>
              <a:buFont typeface="Wingdings" panose="05000000000000000000" pitchFamily="2" charset="2"/>
              <a:buChar char="Ø"/>
            </a:pPr>
            <a:r>
              <a:rPr lang="en-US" dirty="0"/>
              <a:t>Be creative and have fun</a:t>
            </a:r>
          </a:p>
          <a:p>
            <a:pPr marL="457200" indent="-457200">
              <a:buClr>
                <a:schemeClr val="accent1"/>
              </a:buClr>
              <a:buFont typeface="Wingdings" panose="05000000000000000000" pitchFamily="2" charset="2"/>
              <a:buChar char="Ø"/>
            </a:pPr>
            <a:r>
              <a:rPr lang="en-US" dirty="0"/>
              <a:t>You will be evaluated with the Storytelling Rubric</a:t>
            </a:r>
          </a:p>
          <a:p>
            <a:pPr marL="457200" indent="-457200">
              <a:buClr>
                <a:schemeClr val="accent1"/>
              </a:buClr>
              <a:buFont typeface="Wingdings" panose="05000000000000000000" pitchFamily="2" charset="2"/>
              <a:buChar char="Ø"/>
            </a:pPr>
            <a:r>
              <a:rPr lang="en-US" dirty="0"/>
              <a:t>You may work individually or with a partner</a:t>
            </a:r>
          </a:p>
          <a:p>
            <a:pPr marL="457200" indent="-457200">
              <a:buClr>
                <a:schemeClr val="accent1"/>
              </a:buClr>
              <a:buFont typeface="Wingdings" panose="05000000000000000000" pitchFamily="2" charset="2"/>
              <a:buChar char="Ø"/>
            </a:pPr>
            <a:r>
              <a:rPr lang="en-US" dirty="0"/>
              <a:t>Your text and graphics may be either hand or computer generated</a:t>
            </a:r>
          </a:p>
          <a:p>
            <a:endParaRPr lang="en-US" dirty="0"/>
          </a:p>
        </p:txBody>
      </p:sp>
      <p:pic>
        <p:nvPicPr>
          <p:cNvPr id="4" name="Picture 3">
            <a:extLst>
              <a:ext uri="{FF2B5EF4-FFF2-40B4-BE49-F238E27FC236}">
                <a16:creationId xmlns:a16="http://schemas.microsoft.com/office/drawing/2014/main" id="{96295B3F-3ED9-464A-8AC8-CCFC8A7D8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534" y="4979297"/>
            <a:ext cx="4571086" cy="866851"/>
          </a:xfrm>
          <a:prstGeom prst="rect">
            <a:avLst/>
          </a:prstGeom>
        </p:spPr>
      </p:pic>
    </p:spTree>
    <p:extLst>
      <p:ext uri="{BB962C8B-B14F-4D97-AF65-F5344CB8AC3E}">
        <p14:creationId xmlns:p14="http://schemas.microsoft.com/office/powerpoint/2010/main" val="131805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F17F-C08C-4559-BF89-74262D0FF963}"/>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FCF1509E-C15F-4E68-97DE-9A5FE83BCFA0}"/>
              </a:ext>
            </a:extLst>
          </p:cNvPr>
          <p:cNvSpPr>
            <a:spLocks noGrp="1"/>
          </p:cNvSpPr>
          <p:nvPr>
            <p:ph sz="half" idx="1"/>
          </p:nvPr>
        </p:nvSpPr>
        <p:spPr>
          <a:xfrm>
            <a:off x="658602" y="1420420"/>
            <a:ext cx="4253367" cy="4734318"/>
          </a:xfrm>
        </p:spPr>
        <p:txBody>
          <a:bodyPr/>
          <a:lstStyle/>
          <a:p>
            <a:r>
              <a:rPr lang="en-US" dirty="0"/>
              <a:t>Include at least two distinct characters’ voices</a:t>
            </a:r>
          </a:p>
          <a:p>
            <a:endParaRPr lang="en-US" dirty="0"/>
          </a:p>
        </p:txBody>
      </p:sp>
      <p:pic>
        <p:nvPicPr>
          <p:cNvPr id="4" name="Content Placeholder 7">
            <a:extLst>
              <a:ext uri="{FF2B5EF4-FFF2-40B4-BE49-F238E27FC236}">
                <a16:creationId xmlns:a16="http://schemas.microsoft.com/office/drawing/2014/main" id="{A356337E-97B0-41F4-99E2-E3A917CD3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000" y="1508125"/>
            <a:ext cx="3540125" cy="3841750"/>
          </a:xfrm>
          <a:prstGeom prst="rect">
            <a:avLst/>
          </a:prstGeom>
        </p:spPr>
      </p:pic>
    </p:spTree>
    <p:extLst>
      <p:ext uri="{BB962C8B-B14F-4D97-AF65-F5344CB8AC3E}">
        <p14:creationId xmlns:p14="http://schemas.microsoft.com/office/powerpoint/2010/main" val="139259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476C-2C74-4168-A797-949187D4E598}"/>
              </a:ext>
            </a:extLst>
          </p:cNvPr>
          <p:cNvSpPr>
            <a:spLocks noGrp="1"/>
          </p:cNvSpPr>
          <p:nvPr>
            <p:ph type="title"/>
          </p:nvPr>
        </p:nvSpPr>
        <p:spPr/>
        <p:txBody>
          <a:bodyPr/>
          <a:lstStyle/>
          <a:p>
            <a:r>
              <a:rPr lang="en-US" dirty="0"/>
              <a:t>Get Busy!</a:t>
            </a:r>
          </a:p>
        </p:txBody>
      </p:sp>
      <p:pic>
        <p:nvPicPr>
          <p:cNvPr id="4" name="Content Placeholder 5">
            <a:extLst>
              <a:ext uri="{FF2B5EF4-FFF2-40B4-BE49-F238E27FC236}">
                <a16:creationId xmlns:a16="http://schemas.microsoft.com/office/drawing/2014/main" id="{3D4E189A-3844-4CE9-B231-DF951C9C0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5612" y="1794256"/>
            <a:ext cx="6400800" cy="4285488"/>
          </a:xfrm>
        </p:spPr>
      </p:pic>
    </p:spTree>
    <p:extLst>
      <p:ext uri="{BB962C8B-B14F-4D97-AF65-F5344CB8AC3E}">
        <p14:creationId xmlns:p14="http://schemas.microsoft.com/office/powerpoint/2010/main" val="76956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0502-9516-478C-95DE-D35A2EC46408}"/>
              </a:ext>
            </a:extLst>
          </p:cNvPr>
          <p:cNvSpPr>
            <a:spLocks noGrp="1"/>
          </p:cNvSpPr>
          <p:nvPr>
            <p:ph type="title"/>
          </p:nvPr>
        </p:nvSpPr>
        <p:spPr/>
        <p:txBody>
          <a:bodyPr/>
          <a:lstStyle/>
          <a:p>
            <a:r>
              <a:rPr lang="en-US" dirty="0"/>
              <a:t>Questions?</a:t>
            </a:r>
          </a:p>
        </p:txBody>
      </p:sp>
      <p:pic>
        <p:nvPicPr>
          <p:cNvPr id="4" name="Content Placeholder 5">
            <a:extLst>
              <a:ext uri="{FF2B5EF4-FFF2-40B4-BE49-F238E27FC236}">
                <a16:creationId xmlns:a16="http://schemas.microsoft.com/office/drawing/2014/main" id="{34EECF3D-CEC1-4337-9538-DECDAB9597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441" y="1701800"/>
            <a:ext cx="3193142" cy="4470400"/>
          </a:xfrm>
        </p:spPr>
      </p:pic>
    </p:spTree>
    <p:extLst>
      <p:ext uri="{BB962C8B-B14F-4D97-AF65-F5344CB8AC3E}">
        <p14:creationId xmlns:p14="http://schemas.microsoft.com/office/powerpoint/2010/main" val="3520341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12BB-CA39-4653-A029-8F799202BA3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69F7F03-1804-43D2-9047-BBD53BAA7AFC}"/>
              </a:ext>
            </a:extLst>
          </p:cNvPr>
          <p:cNvSpPr>
            <a:spLocks noGrp="1"/>
          </p:cNvSpPr>
          <p:nvPr>
            <p:ph sz="half" idx="1"/>
          </p:nvPr>
        </p:nvSpPr>
        <p:spPr/>
        <p:txBody>
          <a:bodyPr/>
          <a:lstStyle/>
          <a:p>
            <a:pPr fontAlgn="base"/>
            <a:r>
              <a:rPr lang="en-US" sz="1600" dirty="0">
                <a:solidFill>
                  <a:schemeClr val="tx2"/>
                </a:solidFill>
              </a:rPr>
              <a:t>Images:</a:t>
            </a:r>
          </a:p>
          <a:p>
            <a:pPr marL="285750" indent="-285750" fontAlgn="base">
              <a:buClr>
                <a:schemeClr val="accent1"/>
              </a:buClr>
              <a:buFont typeface="Wingdings" panose="05000000000000000000" pitchFamily="2" charset="2"/>
              <a:buChar char="Ø"/>
            </a:pPr>
            <a:r>
              <a:rPr lang="en-US" sz="1600" dirty="0">
                <a:solidFill>
                  <a:schemeClr val="tx2"/>
                </a:solidFill>
              </a:rPr>
              <a:t>Microsoft Clip Art: Used with permission from Microsoft.</a:t>
            </a:r>
          </a:p>
          <a:p>
            <a:pPr fontAlgn="base"/>
            <a:r>
              <a:rPr lang="en-US" sz="1600" dirty="0">
                <a:solidFill>
                  <a:schemeClr val="tx2"/>
                </a:solidFill>
              </a:rPr>
              <a:t>Textbooks:</a:t>
            </a:r>
          </a:p>
          <a:p>
            <a:pPr marL="285750" indent="-285750" fontAlgn="base">
              <a:buClr>
                <a:schemeClr val="accent1"/>
              </a:buClr>
              <a:buFont typeface="Wingdings" panose="05000000000000000000" pitchFamily="2" charset="2"/>
              <a:buChar char="Ø"/>
            </a:pPr>
            <a:r>
              <a:rPr lang="en-US" sz="1600" dirty="0">
                <a:solidFill>
                  <a:schemeClr val="tx2"/>
                </a:solidFill>
              </a:rPr>
              <a:t>Curriculum Center for FCS. Ready, set, teach! Curriculum Guide. 2003.</a:t>
            </a:r>
          </a:p>
          <a:p>
            <a:pPr marL="285750" indent="-285750" fontAlgn="base">
              <a:buClr>
                <a:schemeClr val="accent1"/>
              </a:buClr>
              <a:buFont typeface="Wingdings" panose="05000000000000000000" pitchFamily="2" charset="2"/>
              <a:buChar char="Ø"/>
            </a:pPr>
            <a:r>
              <a:rPr lang="en-US" sz="1600" dirty="0">
                <a:solidFill>
                  <a:schemeClr val="tx2"/>
                </a:solidFill>
              </a:rPr>
              <a:t>Curriculum Center for FCS. Reaching to teach. 2005.</a:t>
            </a:r>
          </a:p>
          <a:p>
            <a:pPr fontAlgn="base"/>
            <a:r>
              <a:rPr lang="en-US" sz="1600" dirty="0">
                <a:solidFill>
                  <a:schemeClr val="tx2"/>
                </a:solidFill>
              </a:rPr>
              <a:t>Websites:</a:t>
            </a:r>
          </a:p>
          <a:p>
            <a:pPr marL="285750" indent="-285750" fontAlgn="base">
              <a:buClr>
                <a:schemeClr val="accent1"/>
              </a:buClr>
              <a:buFont typeface="Wingdings" panose="05000000000000000000" pitchFamily="2" charset="2"/>
              <a:buChar char="Ø"/>
            </a:pPr>
            <a:r>
              <a:rPr lang="en-US" sz="1600" dirty="0">
                <a:solidFill>
                  <a:schemeClr val="tx2"/>
                </a:solidFill>
              </a:rPr>
              <a:t>Reading is Fundamental</a:t>
            </a:r>
            <a:br>
              <a:rPr lang="en-US" sz="1600" dirty="0">
                <a:solidFill>
                  <a:schemeClr val="tx2"/>
                </a:solidFill>
              </a:rPr>
            </a:br>
            <a:r>
              <a:rPr lang="en-US" sz="1600" dirty="0">
                <a:solidFill>
                  <a:schemeClr val="tx2"/>
                </a:solidFill>
              </a:rPr>
              <a:t>To motivate young children to read by working with them, their parents and community members to make reading a fun and beneficial part of everyday life. </a:t>
            </a:r>
            <a:br>
              <a:rPr lang="en-US" sz="1600" dirty="0">
                <a:solidFill>
                  <a:schemeClr val="tx2"/>
                </a:solidFill>
              </a:rPr>
            </a:br>
            <a:r>
              <a:rPr lang="en-US" sz="1600" dirty="0">
                <a:solidFill>
                  <a:schemeClr val="tx2"/>
                </a:solidFill>
                <a:hlinkClick r:id="rId2"/>
              </a:rPr>
              <a:t>http://www.bookpeopleunite.org/</a:t>
            </a:r>
            <a:endParaRPr lang="en-US" sz="1600" dirty="0">
              <a:solidFill>
                <a:schemeClr val="tx2"/>
              </a:solidFill>
            </a:endParaRPr>
          </a:p>
          <a:p>
            <a:pPr marL="285750" indent="-285750" fontAlgn="base">
              <a:buClr>
                <a:schemeClr val="accent1"/>
              </a:buClr>
              <a:buFont typeface="Wingdings" panose="05000000000000000000" pitchFamily="2" charset="2"/>
              <a:buChar char="Ø"/>
            </a:pPr>
            <a:r>
              <a:rPr lang="en-US" sz="1600" dirty="0">
                <a:solidFill>
                  <a:schemeClr val="tx2"/>
                </a:solidFill>
              </a:rPr>
              <a:t>Texas Association of Future Educators (TAFE)</a:t>
            </a:r>
            <a:br>
              <a:rPr lang="en-US" sz="1600" dirty="0">
                <a:solidFill>
                  <a:schemeClr val="tx2"/>
                </a:solidFill>
              </a:rPr>
            </a:br>
            <a:r>
              <a:rPr lang="en-US" sz="1600" dirty="0">
                <a:solidFill>
                  <a:schemeClr val="tx2"/>
                </a:solidFill>
              </a:rPr>
              <a:t>Advisor Handbook – Competitive Events</a:t>
            </a:r>
            <a:br>
              <a:rPr lang="en-US" sz="1600" dirty="0">
                <a:solidFill>
                  <a:schemeClr val="tx2"/>
                </a:solidFill>
              </a:rPr>
            </a:br>
            <a:r>
              <a:rPr lang="en-US" sz="1600" dirty="0">
                <a:solidFill>
                  <a:schemeClr val="tx2"/>
                </a:solidFill>
                <a:hlinkClick r:id="rId3"/>
              </a:rPr>
              <a:t>http://www.tafeonline.org/?page=CompetitiveEvents</a:t>
            </a:r>
            <a:endParaRPr lang="en-US" sz="1600" dirty="0">
              <a:solidFill>
                <a:schemeClr val="tx2"/>
              </a:solidFill>
            </a:endParaRPr>
          </a:p>
          <a:p>
            <a:pPr marL="285750" indent="-285750" fontAlgn="base">
              <a:buClr>
                <a:schemeClr val="accent1"/>
              </a:buClr>
              <a:buFont typeface="Wingdings" panose="05000000000000000000" pitchFamily="2" charset="2"/>
              <a:buChar char="Ø"/>
            </a:pPr>
            <a:r>
              <a:rPr lang="en-US" sz="1600" dirty="0">
                <a:solidFill>
                  <a:schemeClr val="tx2"/>
                </a:solidFill>
              </a:rPr>
              <a:t>U.S. Department of Education</a:t>
            </a:r>
            <a:br>
              <a:rPr lang="en-US" sz="1600" dirty="0">
                <a:solidFill>
                  <a:schemeClr val="tx2"/>
                </a:solidFill>
              </a:rPr>
            </a:br>
            <a:r>
              <a:rPr lang="en-US" sz="1600" dirty="0">
                <a:solidFill>
                  <a:schemeClr val="tx2"/>
                </a:solidFill>
              </a:rPr>
              <a:t>Reading Tips for Parents</a:t>
            </a:r>
            <a:br>
              <a:rPr lang="en-US" sz="1600" dirty="0">
                <a:solidFill>
                  <a:schemeClr val="tx2"/>
                </a:solidFill>
              </a:rPr>
            </a:br>
            <a:r>
              <a:rPr lang="en-US" sz="1600" dirty="0">
                <a:solidFill>
                  <a:schemeClr val="tx2"/>
                </a:solidFill>
                <a:hlinkClick r:id="rId4"/>
              </a:rPr>
              <a:t>http://www2.ed.gov/parents/read/resources/readingtips/index.html</a:t>
            </a:r>
            <a:endParaRPr lang="en-US" sz="1600" dirty="0">
              <a:solidFill>
                <a:schemeClr val="tx2"/>
              </a:solidFill>
            </a:endParaRPr>
          </a:p>
          <a:p>
            <a:endParaRPr lang="en-US" sz="1600" dirty="0"/>
          </a:p>
        </p:txBody>
      </p:sp>
    </p:spTree>
    <p:extLst>
      <p:ext uri="{BB962C8B-B14F-4D97-AF65-F5344CB8AC3E}">
        <p14:creationId xmlns:p14="http://schemas.microsoft.com/office/powerpoint/2010/main" val="134806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7B49-9748-44E1-ACE8-8B94D171573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2EC9463-18B1-48B6-9561-DD169F2D967F}"/>
              </a:ext>
            </a:extLst>
          </p:cNvPr>
          <p:cNvSpPr>
            <a:spLocks noGrp="1"/>
          </p:cNvSpPr>
          <p:nvPr>
            <p:ph sz="half" idx="1"/>
          </p:nvPr>
        </p:nvSpPr>
        <p:spPr/>
        <p:txBody>
          <a:bodyPr/>
          <a:lstStyle/>
          <a:p>
            <a:pPr fontAlgn="base"/>
            <a:r>
              <a:rPr lang="en-US" sz="2400" dirty="0"/>
              <a:t>YouTube™:</a:t>
            </a:r>
          </a:p>
          <a:p>
            <a:pPr marL="342900" indent="-342900" fontAlgn="base">
              <a:buClr>
                <a:schemeClr val="accent1"/>
              </a:buClr>
              <a:buFont typeface="Wingdings" panose="05000000000000000000" pitchFamily="2" charset="2"/>
              <a:buChar char="Ø"/>
            </a:pPr>
            <a:r>
              <a:rPr lang="en-US" sz="2400" dirty="0"/>
              <a:t>Strategies for Reading Aloud to Children</a:t>
            </a:r>
            <a:br>
              <a:rPr lang="en-US" sz="2400" dirty="0"/>
            </a:br>
            <a:r>
              <a:rPr lang="en-US" sz="2400" dirty="0"/>
              <a:t>Join </a:t>
            </a:r>
            <a:r>
              <a:rPr lang="en-US" sz="2400" dirty="0" err="1"/>
              <a:t>Breeyn</a:t>
            </a:r>
            <a:r>
              <a:rPr lang="en-US" sz="2400" dirty="0"/>
              <a:t> Mack for a read-aloud of “Wash and Dry.” She uses strategies for helping young children to get the most out of the read-aloud experience such as emphasizing vocabulary, commenting on characters, and asking probing questions</a:t>
            </a:r>
            <a:br>
              <a:rPr lang="en-US" sz="2400" dirty="0"/>
            </a:br>
            <a:r>
              <a:rPr lang="en-US" sz="2400" dirty="0">
                <a:hlinkClick r:id="rId2"/>
              </a:rPr>
              <a:t>http://youtu.be/tZ2rL0eByfc</a:t>
            </a:r>
            <a:endParaRPr lang="en-US" sz="2400" dirty="0"/>
          </a:p>
          <a:p>
            <a:pPr marL="342900" indent="-342900" fontAlgn="base">
              <a:buClr>
                <a:schemeClr val="accent1"/>
              </a:buClr>
              <a:buFont typeface="Wingdings" panose="05000000000000000000" pitchFamily="2" charset="2"/>
              <a:buChar char="Ø"/>
            </a:pPr>
            <a:r>
              <a:rPr lang="en-US" sz="2400" dirty="0"/>
              <a:t>Your Book Starts Here – Storyboarding for Writers</a:t>
            </a:r>
            <a:br>
              <a:rPr lang="en-US" sz="2400" dirty="0"/>
            </a:br>
            <a:r>
              <a:rPr lang="en-US" sz="2400" dirty="0"/>
              <a:t>How a storyboard designs your book’s flow of chapters and ideas</a:t>
            </a:r>
            <a:br>
              <a:rPr lang="en-US" sz="2400" dirty="0"/>
            </a:br>
            <a:r>
              <a:rPr lang="en-US" sz="2400" dirty="0">
                <a:hlinkClick r:id="rId3"/>
              </a:rPr>
              <a:t>http://youtu.be/pMhLvMJ_r0Y</a:t>
            </a:r>
            <a:endParaRPr lang="en-US" sz="2400" dirty="0"/>
          </a:p>
          <a:p>
            <a:endParaRPr lang="en-US" dirty="0"/>
          </a:p>
        </p:txBody>
      </p:sp>
    </p:spTree>
    <p:extLst>
      <p:ext uri="{BB962C8B-B14F-4D97-AF65-F5344CB8AC3E}">
        <p14:creationId xmlns:p14="http://schemas.microsoft.com/office/powerpoint/2010/main" val="266178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CCBA4-7339-4A95-8615-6E3BABE0E9E5}"/>
              </a:ext>
            </a:extLst>
          </p:cNvPr>
          <p:cNvSpPr>
            <a:spLocks noGrp="1"/>
          </p:cNvSpPr>
          <p:nvPr>
            <p:ph sz="half" idx="1"/>
          </p:nvPr>
        </p:nvSpPr>
        <p:spPr/>
        <p:txBody>
          <a:bodyPr/>
          <a:lstStyle/>
          <a:p>
            <a:pPr algn="ctr"/>
            <a:r>
              <a:rPr lang="en-US" sz="2800" dirty="0"/>
              <a:t>“As parents, the most important thing we can do is read to our children early and often. Reading is the path to success in school and life. When children learn to love books, they learn to love learning.”  </a:t>
            </a:r>
          </a:p>
          <a:p>
            <a:pPr algn="ctr"/>
            <a:r>
              <a:rPr lang="en-US" sz="2400" dirty="0"/>
              <a:t> - Laura Bush </a:t>
            </a:r>
          </a:p>
          <a:p>
            <a:endParaRPr lang="en-US" dirty="0"/>
          </a:p>
        </p:txBody>
      </p:sp>
      <p:pic>
        <p:nvPicPr>
          <p:cNvPr id="4" name="Picture 3">
            <a:extLst>
              <a:ext uri="{FF2B5EF4-FFF2-40B4-BE49-F238E27FC236}">
                <a16:creationId xmlns:a16="http://schemas.microsoft.com/office/drawing/2014/main" id="{60ACAC12-121B-4793-B2A1-FC23768DD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592" y="1420420"/>
            <a:ext cx="3065854" cy="4598781"/>
          </a:xfrm>
          <a:prstGeom prst="rect">
            <a:avLst/>
          </a:prstGeom>
        </p:spPr>
      </p:pic>
    </p:spTree>
    <p:extLst>
      <p:ext uri="{BB962C8B-B14F-4D97-AF65-F5344CB8AC3E}">
        <p14:creationId xmlns:p14="http://schemas.microsoft.com/office/powerpoint/2010/main" val="34552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76F9-AB2F-4D34-B449-636007C51842}"/>
              </a:ext>
            </a:extLst>
          </p:cNvPr>
          <p:cNvSpPr>
            <a:spLocks noGrp="1"/>
          </p:cNvSpPr>
          <p:nvPr>
            <p:ph type="title"/>
          </p:nvPr>
        </p:nvSpPr>
        <p:spPr>
          <a:xfrm>
            <a:off x="1066274" y="2435302"/>
            <a:ext cx="10059452" cy="876300"/>
          </a:xfrm>
        </p:spPr>
        <p:txBody>
          <a:bodyPr/>
          <a:lstStyle/>
          <a:p>
            <a:r>
              <a:rPr lang="en-US" dirty="0"/>
              <a:t>What influences the development of children?</a:t>
            </a:r>
          </a:p>
        </p:txBody>
      </p:sp>
    </p:spTree>
    <p:extLst>
      <p:ext uri="{BB962C8B-B14F-4D97-AF65-F5344CB8AC3E}">
        <p14:creationId xmlns:p14="http://schemas.microsoft.com/office/powerpoint/2010/main" val="264057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5487-4F12-4E4C-BAE0-F0AAFEB5160C}"/>
              </a:ext>
            </a:extLst>
          </p:cNvPr>
          <p:cNvSpPr>
            <a:spLocks noGrp="1"/>
          </p:cNvSpPr>
          <p:nvPr>
            <p:ph type="title"/>
          </p:nvPr>
        </p:nvSpPr>
        <p:spPr/>
        <p:txBody>
          <a:bodyPr/>
          <a:lstStyle/>
          <a:p>
            <a:r>
              <a:rPr lang="en-US" dirty="0"/>
              <a:t>Influences on the Development of Children</a:t>
            </a:r>
          </a:p>
        </p:txBody>
      </p:sp>
      <p:sp>
        <p:nvSpPr>
          <p:cNvPr id="3" name="Content Placeholder 2">
            <a:extLst>
              <a:ext uri="{FF2B5EF4-FFF2-40B4-BE49-F238E27FC236}">
                <a16:creationId xmlns:a16="http://schemas.microsoft.com/office/drawing/2014/main" id="{1248FA6B-97A0-41A4-9FFD-0BB9B71571B1}"/>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Conscience</a:t>
            </a:r>
          </a:p>
          <a:p>
            <a:pPr marL="457200" indent="-457200">
              <a:buClr>
                <a:schemeClr val="accent1"/>
              </a:buClr>
              <a:buFont typeface="Wingdings" panose="05000000000000000000" pitchFamily="2" charset="2"/>
              <a:buChar char="Ø"/>
            </a:pPr>
            <a:r>
              <a:rPr lang="en-US" dirty="0"/>
              <a:t>Culture</a:t>
            </a:r>
          </a:p>
          <a:p>
            <a:pPr marL="457200" indent="-457200">
              <a:buClr>
                <a:schemeClr val="accent1"/>
              </a:buClr>
              <a:buFont typeface="Wingdings" panose="05000000000000000000" pitchFamily="2" charset="2"/>
              <a:buChar char="Ø"/>
            </a:pPr>
            <a:r>
              <a:rPr lang="en-US" dirty="0"/>
              <a:t>Family</a:t>
            </a:r>
          </a:p>
          <a:p>
            <a:pPr marL="457200" indent="-457200">
              <a:buClr>
                <a:schemeClr val="accent1"/>
              </a:buClr>
              <a:buFont typeface="Wingdings" panose="05000000000000000000" pitchFamily="2" charset="2"/>
              <a:buChar char="Ø"/>
            </a:pPr>
            <a:r>
              <a:rPr lang="en-US" dirty="0"/>
              <a:t>Moral development</a:t>
            </a:r>
          </a:p>
          <a:p>
            <a:pPr marL="457200" indent="-457200">
              <a:buClr>
                <a:schemeClr val="accent1"/>
              </a:buClr>
              <a:buFont typeface="Wingdings" panose="05000000000000000000" pitchFamily="2" charset="2"/>
              <a:buChar char="Ø"/>
            </a:pPr>
            <a:r>
              <a:rPr lang="en-US" dirty="0"/>
              <a:t>Playmates</a:t>
            </a:r>
          </a:p>
          <a:p>
            <a:pPr marL="457200" indent="-457200">
              <a:buClr>
                <a:schemeClr val="accent1"/>
              </a:buClr>
              <a:buFont typeface="Wingdings" panose="05000000000000000000" pitchFamily="2" charset="2"/>
              <a:buChar char="Ø"/>
            </a:pPr>
            <a:r>
              <a:rPr lang="en-US" dirty="0"/>
              <a:t>Sex of the child</a:t>
            </a:r>
          </a:p>
          <a:p>
            <a:pPr marL="457200" indent="-457200">
              <a:buClr>
                <a:schemeClr val="accent1"/>
              </a:buClr>
              <a:buFont typeface="Wingdings" panose="05000000000000000000" pitchFamily="2" charset="2"/>
              <a:buChar char="Ø"/>
            </a:pPr>
            <a:r>
              <a:rPr lang="en-US" dirty="0"/>
              <a:t>Social institutions</a:t>
            </a:r>
          </a:p>
          <a:p>
            <a:endParaRPr lang="en-US" dirty="0"/>
          </a:p>
        </p:txBody>
      </p:sp>
      <p:pic>
        <p:nvPicPr>
          <p:cNvPr id="4" name="Content Placeholder 6">
            <a:extLst>
              <a:ext uri="{FF2B5EF4-FFF2-40B4-BE49-F238E27FC236}">
                <a16:creationId xmlns:a16="http://schemas.microsoft.com/office/drawing/2014/main" id="{28989457-F94C-4AB1-A798-2D18B6F8E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613" y="1921391"/>
            <a:ext cx="4976812" cy="4031217"/>
          </a:xfrm>
          <a:prstGeom prst="rect">
            <a:avLst/>
          </a:prstGeom>
        </p:spPr>
      </p:pic>
    </p:spTree>
    <p:extLst>
      <p:ext uri="{BB962C8B-B14F-4D97-AF65-F5344CB8AC3E}">
        <p14:creationId xmlns:p14="http://schemas.microsoft.com/office/powerpoint/2010/main" val="261952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8143-12CB-445A-9AEB-D52A9B5D723D}"/>
              </a:ext>
            </a:extLst>
          </p:cNvPr>
          <p:cNvSpPr>
            <a:spLocks noGrp="1"/>
          </p:cNvSpPr>
          <p:nvPr>
            <p:ph type="title"/>
          </p:nvPr>
        </p:nvSpPr>
        <p:spPr/>
        <p:txBody>
          <a:bodyPr/>
          <a:lstStyle/>
          <a:p>
            <a:r>
              <a:rPr lang="en-US" dirty="0"/>
              <a:t>Theories of Moral Development</a:t>
            </a:r>
          </a:p>
        </p:txBody>
      </p:sp>
      <p:sp>
        <p:nvSpPr>
          <p:cNvPr id="3" name="Content Placeholder 2">
            <a:extLst>
              <a:ext uri="{FF2B5EF4-FFF2-40B4-BE49-F238E27FC236}">
                <a16:creationId xmlns:a16="http://schemas.microsoft.com/office/drawing/2014/main" id="{BAEADE3A-D357-455C-B000-C50336CD45CB}"/>
              </a:ext>
            </a:extLst>
          </p:cNvPr>
          <p:cNvSpPr>
            <a:spLocks noGrp="1"/>
          </p:cNvSpPr>
          <p:nvPr>
            <p:ph sz="half" idx="1"/>
          </p:nvPr>
        </p:nvSpPr>
        <p:spPr/>
        <p:txBody>
          <a:bodyPr/>
          <a:lstStyle/>
          <a:p>
            <a:r>
              <a:rPr lang="en-US" dirty="0"/>
              <a:t>Kohlberg’s timeline for moral development:</a:t>
            </a:r>
          </a:p>
          <a:p>
            <a:pPr marL="457200" indent="-457200">
              <a:buClr>
                <a:schemeClr val="accent1"/>
              </a:buClr>
              <a:buFont typeface="Wingdings" panose="05000000000000000000" pitchFamily="2" charset="2"/>
              <a:buChar char="Ø"/>
            </a:pPr>
            <a:r>
              <a:rPr lang="en-US" dirty="0"/>
              <a:t>Preconventional </a:t>
            </a:r>
          </a:p>
          <a:p>
            <a:pPr marL="457200" indent="-457200">
              <a:buClr>
                <a:schemeClr val="accent1"/>
              </a:buClr>
              <a:buFont typeface="Wingdings" panose="05000000000000000000" pitchFamily="2" charset="2"/>
              <a:buChar char="Ø"/>
            </a:pPr>
            <a:r>
              <a:rPr lang="en-US" dirty="0"/>
              <a:t>Conventional </a:t>
            </a:r>
          </a:p>
          <a:p>
            <a:pPr marL="457200" indent="-457200">
              <a:buClr>
                <a:schemeClr val="accent1"/>
              </a:buClr>
              <a:buFont typeface="Wingdings" panose="05000000000000000000" pitchFamily="2" charset="2"/>
              <a:buChar char="Ø"/>
            </a:pPr>
            <a:r>
              <a:rPr lang="en-US" dirty="0"/>
              <a:t>Postconventional</a:t>
            </a:r>
          </a:p>
          <a:p>
            <a:endParaRPr lang="en-US" dirty="0"/>
          </a:p>
        </p:txBody>
      </p:sp>
      <p:pic>
        <p:nvPicPr>
          <p:cNvPr id="4" name="Content Placeholder 9">
            <a:extLst>
              <a:ext uri="{FF2B5EF4-FFF2-40B4-BE49-F238E27FC236}">
                <a16:creationId xmlns:a16="http://schemas.microsoft.com/office/drawing/2014/main" id="{8B97E174-DD37-49FD-8BE6-3A556B781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618" y="1570892"/>
            <a:ext cx="5576501" cy="3716215"/>
          </a:xfrm>
          <a:prstGeom prst="rect">
            <a:avLst/>
          </a:prstGeom>
        </p:spPr>
      </p:pic>
    </p:spTree>
    <p:extLst>
      <p:ext uri="{BB962C8B-B14F-4D97-AF65-F5344CB8AC3E}">
        <p14:creationId xmlns:p14="http://schemas.microsoft.com/office/powerpoint/2010/main" val="299109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3918-0A17-48B7-AEF1-BCFD43A15AB9}"/>
              </a:ext>
            </a:extLst>
          </p:cNvPr>
          <p:cNvSpPr>
            <a:spLocks noGrp="1"/>
          </p:cNvSpPr>
          <p:nvPr>
            <p:ph type="title"/>
          </p:nvPr>
        </p:nvSpPr>
        <p:spPr/>
        <p:txBody>
          <a:bodyPr/>
          <a:lstStyle/>
          <a:p>
            <a:r>
              <a:rPr lang="en-US" dirty="0"/>
              <a:t>Theories of Cognitive Development</a:t>
            </a:r>
          </a:p>
        </p:txBody>
      </p:sp>
      <p:sp>
        <p:nvSpPr>
          <p:cNvPr id="3" name="Content Placeholder 2">
            <a:extLst>
              <a:ext uri="{FF2B5EF4-FFF2-40B4-BE49-F238E27FC236}">
                <a16:creationId xmlns:a16="http://schemas.microsoft.com/office/drawing/2014/main" id="{21F76539-5175-4BF4-B414-8DB9EF584549}"/>
              </a:ext>
            </a:extLst>
          </p:cNvPr>
          <p:cNvSpPr>
            <a:spLocks noGrp="1"/>
          </p:cNvSpPr>
          <p:nvPr>
            <p:ph sz="half" idx="1"/>
          </p:nvPr>
        </p:nvSpPr>
        <p:spPr/>
        <p:txBody>
          <a:bodyPr/>
          <a:lstStyle/>
          <a:p>
            <a:r>
              <a:rPr lang="en-US" dirty="0"/>
              <a:t>Piaget’s timeline for cognitive development:</a:t>
            </a:r>
          </a:p>
          <a:p>
            <a:pPr marL="457200" indent="-457200">
              <a:buClr>
                <a:schemeClr val="accent1"/>
              </a:buClr>
              <a:buFont typeface="Wingdings" panose="05000000000000000000" pitchFamily="2" charset="2"/>
              <a:buChar char="Ø"/>
            </a:pPr>
            <a:r>
              <a:rPr lang="en-US" dirty="0"/>
              <a:t>Sensorimotor stage (age 0-2)</a:t>
            </a:r>
          </a:p>
          <a:p>
            <a:pPr marL="457200" indent="-457200">
              <a:buClr>
                <a:schemeClr val="accent1"/>
              </a:buClr>
              <a:buFont typeface="Wingdings" panose="05000000000000000000" pitchFamily="2" charset="2"/>
              <a:buChar char="Ø"/>
            </a:pPr>
            <a:r>
              <a:rPr lang="en-US" dirty="0"/>
              <a:t>Preoperational stage (age 2-6)</a:t>
            </a:r>
          </a:p>
          <a:p>
            <a:pPr marL="457200" indent="-457200">
              <a:buClr>
                <a:schemeClr val="accent1"/>
              </a:buClr>
              <a:buFont typeface="Wingdings" panose="05000000000000000000" pitchFamily="2" charset="2"/>
              <a:buChar char="Ø"/>
            </a:pPr>
            <a:r>
              <a:rPr lang="en-US" dirty="0"/>
              <a:t>Concrete operations stage (age 6-12)</a:t>
            </a:r>
          </a:p>
          <a:p>
            <a:pPr marL="457200" indent="-457200">
              <a:buClr>
                <a:schemeClr val="accent1"/>
              </a:buClr>
              <a:buFont typeface="Wingdings" panose="05000000000000000000" pitchFamily="2" charset="2"/>
              <a:buChar char="Ø"/>
            </a:pPr>
            <a:r>
              <a:rPr lang="en-US" dirty="0"/>
              <a:t>Formal operations stage (age 12+)</a:t>
            </a:r>
          </a:p>
          <a:p>
            <a:endParaRPr lang="en-US" dirty="0"/>
          </a:p>
        </p:txBody>
      </p:sp>
      <p:pic>
        <p:nvPicPr>
          <p:cNvPr id="4" name="Content Placeholder 6">
            <a:extLst>
              <a:ext uri="{FF2B5EF4-FFF2-40B4-BE49-F238E27FC236}">
                <a16:creationId xmlns:a16="http://schemas.microsoft.com/office/drawing/2014/main" id="{A68DE480-2E98-475E-A17A-4442A53DC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688" y="1520489"/>
            <a:ext cx="4278431" cy="4421866"/>
          </a:xfrm>
          <a:prstGeom prst="rect">
            <a:avLst/>
          </a:prstGeom>
        </p:spPr>
      </p:pic>
    </p:spTree>
    <p:extLst>
      <p:ext uri="{BB962C8B-B14F-4D97-AF65-F5344CB8AC3E}">
        <p14:creationId xmlns:p14="http://schemas.microsoft.com/office/powerpoint/2010/main" val="375788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C7A5-10D5-4CC4-BB0B-A17F6291A2C9}"/>
              </a:ext>
            </a:extLst>
          </p:cNvPr>
          <p:cNvSpPr>
            <a:spLocks noGrp="1"/>
          </p:cNvSpPr>
          <p:nvPr>
            <p:ph type="title"/>
          </p:nvPr>
        </p:nvSpPr>
        <p:spPr>
          <a:xfrm>
            <a:off x="4583961" y="1426662"/>
            <a:ext cx="7462935" cy="3413772"/>
          </a:xfrm>
        </p:spPr>
        <p:txBody>
          <a:bodyPr>
            <a:normAutofit fontScale="90000"/>
          </a:bodyPr>
          <a:lstStyle/>
          <a:p>
            <a:r>
              <a:rPr lang="en-US" dirty="0"/>
              <a:t>Cognitive Development</a:t>
            </a:r>
            <a:br>
              <a:rPr lang="en-US" dirty="0"/>
            </a:br>
            <a:br>
              <a:rPr lang="en-US" dirty="0"/>
            </a:br>
            <a:r>
              <a:rPr lang="en-US" sz="4400" dirty="0"/>
              <a:t>Family members influence how a child’s brain develops through what they teach the child and how they support the child’s development.</a:t>
            </a:r>
            <a:endParaRPr lang="en-US" dirty="0"/>
          </a:p>
        </p:txBody>
      </p:sp>
    </p:spTree>
    <p:extLst>
      <p:ext uri="{BB962C8B-B14F-4D97-AF65-F5344CB8AC3E}">
        <p14:creationId xmlns:p14="http://schemas.microsoft.com/office/powerpoint/2010/main" val="402983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0159-D81C-428F-B8FE-CA77DCCB4CA1}"/>
              </a:ext>
            </a:extLst>
          </p:cNvPr>
          <p:cNvSpPr>
            <a:spLocks noGrp="1"/>
          </p:cNvSpPr>
          <p:nvPr>
            <p:ph type="title"/>
          </p:nvPr>
        </p:nvSpPr>
        <p:spPr/>
        <p:txBody>
          <a:bodyPr/>
          <a:lstStyle/>
          <a:p>
            <a:r>
              <a:rPr lang="en-US" dirty="0"/>
              <a:t>Enhancing Children’s Literacy</a:t>
            </a:r>
          </a:p>
        </p:txBody>
      </p:sp>
      <p:sp>
        <p:nvSpPr>
          <p:cNvPr id="3" name="Content Placeholder 2">
            <a:extLst>
              <a:ext uri="{FF2B5EF4-FFF2-40B4-BE49-F238E27FC236}">
                <a16:creationId xmlns:a16="http://schemas.microsoft.com/office/drawing/2014/main" id="{082F4EA5-DD79-4EA8-BAFF-713A3DA407C1}"/>
              </a:ext>
            </a:extLst>
          </p:cNvPr>
          <p:cNvSpPr>
            <a:spLocks noGrp="1"/>
          </p:cNvSpPr>
          <p:nvPr>
            <p:ph sz="half" idx="1"/>
          </p:nvPr>
        </p:nvSpPr>
        <p:spPr/>
        <p:txBody>
          <a:bodyPr/>
          <a:lstStyle/>
          <a:p>
            <a:r>
              <a:rPr lang="en-US" dirty="0"/>
              <a:t>Intellectual Benefits of Literacy:</a:t>
            </a:r>
          </a:p>
          <a:p>
            <a:pPr marL="457200" indent="-457200">
              <a:buClr>
                <a:schemeClr val="accent5"/>
              </a:buClr>
              <a:buFont typeface="Wingdings" panose="05000000000000000000" pitchFamily="2" charset="2"/>
              <a:buChar char="Ø"/>
            </a:pPr>
            <a:r>
              <a:rPr lang="en-US" dirty="0"/>
              <a:t>Develops language skills</a:t>
            </a:r>
          </a:p>
          <a:p>
            <a:pPr marL="457200" indent="-457200">
              <a:buClr>
                <a:schemeClr val="accent5"/>
              </a:buClr>
              <a:buFont typeface="Wingdings" panose="05000000000000000000" pitchFamily="2" charset="2"/>
              <a:buChar char="Ø"/>
            </a:pPr>
            <a:r>
              <a:rPr lang="en-US" dirty="0"/>
              <a:t>Identifies letters and promotes writing skills</a:t>
            </a:r>
          </a:p>
          <a:p>
            <a:pPr marL="457200" indent="-457200">
              <a:buClr>
                <a:schemeClr val="accent5"/>
              </a:buClr>
              <a:buFont typeface="Wingdings" panose="05000000000000000000" pitchFamily="2" charset="2"/>
              <a:buChar char="Ø"/>
            </a:pPr>
            <a:r>
              <a:rPr lang="en-US" dirty="0"/>
              <a:t>Identifies picture clues, specific words or phrases</a:t>
            </a:r>
          </a:p>
          <a:p>
            <a:pPr marL="457200" indent="-457200">
              <a:buClr>
                <a:schemeClr val="accent5"/>
              </a:buClr>
              <a:buFont typeface="Wingdings" panose="05000000000000000000" pitchFamily="2" charset="2"/>
              <a:buChar char="Ø"/>
            </a:pPr>
            <a:r>
              <a:rPr lang="en-US" dirty="0"/>
              <a:t>Sparks their imaginations</a:t>
            </a:r>
          </a:p>
          <a:p>
            <a:pPr marL="457200" indent="-457200">
              <a:buClr>
                <a:schemeClr val="accent5"/>
              </a:buClr>
              <a:buFont typeface="Wingdings" panose="05000000000000000000" pitchFamily="2" charset="2"/>
              <a:buChar char="Ø"/>
            </a:pPr>
            <a:r>
              <a:rPr lang="en-US" dirty="0"/>
              <a:t>Teaches them morals</a:t>
            </a:r>
          </a:p>
          <a:p>
            <a:endParaRPr lang="en-US" dirty="0"/>
          </a:p>
        </p:txBody>
      </p:sp>
      <p:pic>
        <p:nvPicPr>
          <p:cNvPr id="4" name="Picture 3">
            <a:extLst>
              <a:ext uri="{FF2B5EF4-FFF2-40B4-BE49-F238E27FC236}">
                <a16:creationId xmlns:a16="http://schemas.microsoft.com/office/drawing/2014/main" id="{A497A6F3-C7D7-4894-99D9-7E6706882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064" y="1730179"/>
            <a:ext cx="3526971" cy="4114800"/>
          </a:xfrm>
          <a:prstGeom prst="rect">
            <a:avLst/>
          </a:prstGeom>
        </p:spPr>
      </p:pic>
    </p:spTree>
    <p:extLst>
      <p:ext uri="{BB962C8B-B14F-4D97-AF65-F5344CB8AC3E}">
        <p14:creationId xmlns:p14="http://schemas.microsoft.com/office/powerpoint/2010/main" val="213163673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purl.org/dc/terms/"/>
    <ds:schemaRef ds:uri="http://schemas.microsoft.com/office/2006/metadata/properties"/>
    <ds:schemaRef ds:uri="56ea17bb-c96d-4826-b465-01eec0dd23dd"/>
    <ds:schemaRef ds:uri="http://schemas.microsoft.com/sharepoint/v3"/>
    <ds:schemaRef ds:uri="http://schemas.openxmlformats.org/package/2006/metadata/core-properties"/>
    <ds:schemaRef ds:uri="http://www.w3.org/XML/1998/namespace"/>
    <ds:schemaRef ds:uri="http://purl.org/dc/elements/1.1/"/>
    <ds:schemaRef ds:uri="05d88611-e516-4d1a-b12e-39107e78b3d0"/>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63</TotalTime>
  <Words>2514</Words>
  <Application>Microsoft Office PowerPoint</Application>
  <PresentationFormat>Widescreen</PresentationFormat>
  <Paragraphs>220</Paragraphs>
  <Slides>28</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.AppleSystemUIFont</vt:lpstr>
      <vt:lpstr>Arial</vt:lpstr>
      <vt:lpstr>Calibri</vt:lpstr>
      <vt:lpstr>Open Sans</vt:lpstr>
      <vt:lpstr>Open Sans SemiBold</vt:lpstr>
      <vt:lpstr>Wingdings</vt:lpstr>
      <vt:lpstr>2_Office Theme</vt:lpstr>
      <vt:lpstr>3_Office Theme</vt:lpstr>
      <vt:lpstr>Stories, Stories, and More Stories</vt:lpstr>
      <vt:lpstr>PowerPoint Presentation</vt:lpstr>
      <vt:lpstr>PowerPoint Presentation</vt:lpstr>
      <vt:lpstr>What influences the development of children?</vt:lpstr>
      <vt:lpstr>Influences on the Development of Children</vt:lpstr>
      <vt:lpstr>Theories of Moral Development</vt:lpstr>
      <vt:lpstr>Theories of Cognitive Development</vt:lpstr>
      <vt:lpstr>Cognitive Development  Family members influence how a child’s brain develops through what they teach the child and how they support the child’s development.</vt:lpstr>
      <vt:lpstr>Enhancing Children’s Literacy</vt:lpstr>
      <vt:lpstr>Best Practices for Encouraging Literacy</vt:lpstr>
      <vt:lpstr>What are morals? What is conscience?</vt:lpstr>
      <vt:lpstr>What is a conscience?</vt:lpstr>
      <vt:lpstr>Moral Development </vt:lpstr>
      <vt:lpstr>Importance of Moral Development</vt:lpstr>
      <vt:lpstr>Good Judgment</vt:lpstr>
      <vt:lpstr>Guidelines to Help Children Learn</vt:lpstr>
      <vt:lpstr>Focus of the Story</vt:lpstr>
      <vt:lpstr>Aesop’s Fables</vt:lpstr>
      <vt:lpstr>How to Develop a Story</vt:lpstr>
      <vt:lpstr>Storyboarding for Writers</vt:lpstr>
      <vt:lpstr>Strategies to Create Readers</vt:lpstr>
      <vt:lpstr>Strategies for Reading to Children</vt:lpstr>
      <vt:lpstr>In-Class Activity</vt:lpstr>
      <vt:lpstr>Presentation</vt:lpstr>
      <vt:lpstr>Get Busy!</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7</cp:revision>
  <cp:lastPrinted>2017-07-07T16:17:37Z</cp:lastPrinted>
  <dcterms:created xsi:type="dcterms:W3CDTF">2017-07-11T23:58:30Z</dcterms:created>
  <dcterms:modified xsi:type="dcterms:W3CDTF">2017-11-20T17:08:45Z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