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9"/>
  </p:notesMasterIdLst>
  <p:sldIdLst>
    <p:sldId id="321" r:id="rId6"/>
    <p:sldId id="319" r:id="rId7"/>
    <p:sldId id="323"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11/22/2017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wellness mean? Wellness is the quality or state of being healthy. Do we all experience wellness in our lives? What about our family and friends? Mental disorders are common in the United States and internationally. An estimated 26.2 percent of Americans ages 18 and older — about one in four adults — suffer from a diagnosable mental disorder in a given year. In addition, mental disorders are the leading cause of disability in the United States and Canada. Many people suffer from more than one mental disorder at a given time. Nearly half (45 percent) of those with any mental disorder meet criteria for two or more disorders, with severity strongly related to comorbidity.  Eighty to ninety percent of mental disorders are treatable using medication and therapy. However, many people go undiagnosed and untreated for various reasons. We are going to learn about the roadblocks which prevent the diagnosing and treatment of mental disorders.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446434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Types of Substance-related Disorders</a:t>
            </a:r>
          </a:p>
          <a:p>
            <a:endParaRPr lang="en-US" dirty="0"/>
          </a:p>
          <a:p>
            <a:r>
              <a:rPr lang="en-US" dirty="0"/>
              <a:t>6. Nicotine substances-related Disorder</a:t>
            </a:r>
          </a:p>
          <a:p>
            <a:r>
              <a:rPr lang="en-US" dirty="0"/>
              <a:t>factor in the development of cardiovascular disease, cancer and severe forms of lung disease</a:t>
            </a:r>
          </a:p>
          <a:p>
            <a:r>
              <a:rPr lang="en-US" dirty="0"/>
              <a:t>nicotine withdrawal symptoms are depressed mood, irritability, frustration, anger, anxiety, restlessness, decrease heart rate, increased appetite and weight gain</a:t>
            </a:r>
          </a:p>
          <a:p>
            <a:endParaRPr lang="en-US" dirty="0"/>
          </a:p>
          <a:p>
            <a:r>
              <a:rPr lang="en-US" dirty="0"/>
              <a:t>7. Opioid-related Disorder</a:t>
            </a:r>
          </a:p>
          <a:p>
            <a:r>
              <a:rPr lang="en-US" dirty="0"/>
              <a:t>opioid substances include heroin, morphine, meperidine (Demerol) and methadone</a:t>
            </a:r>
          </a:p>
          <a:p>
            <a:r>
              <a:rPr lang="en-US" dirty="0"/>
              <a:t>medically supervised doses can mildly depress the action of the nerves, skeletal muscles and heart</a:t>
            </a:r>
          </a:p>
          <a:p>
            <a:r>
              <a:rPr lang="en-US" dirty="0"/>
              <a:t>slows heart rate, breathing and lowers blood pressure</a:t>
            </a:r>
          </a:p>
          <a:p>
            <a:r>
              <a:rPr lang="en-US" dirty="0"/>
              <a:t>higher doses can resemble alcoholic drunkenness, cause confusion, slurred speech and staggering</a:t>
            </a:r>
          </a:p>
          <a:p>
            <a:r>
              <a:rPr lang="en-US" dirty="0"/>
              <a:t>a person under the influence of </a:t>
            </a:r>
            <a:r>
              <a:rPr lang="en-US" dirty="0" err="1"/>
              <a:t>opiods</a:t>
            </a:r>
            <a:r>
              <a:rPr lang="en-US" dirty="0"/>
              <a:t> can find it difficult to think, concentrate, and work; can become irritable, angry and aggressive</a:t>
            </a:r>
          </a:p>
          <a:p>
            <a:r>
              <a:rPr lang="en-US" dirty="0"/>
              <a:t>emotional control is difficult</a:t>
            </a:r>
          </a:p>
          <a:p>
            <a:r>
              <a:rPr lang="en-US" dirty="0"/>
              <a:t>heroin is outlawed in the United States; it cannot be made, imported, or sold legally because of its highly addictive power</a:t>
            </a:r>
          </a:p>
          <a:p>
            <a:endParaRPr lang="en-US" dirty="0"/>
          </a:p>
          <a:p>
            <a:r>
              <a:rPr lang="en-US" dirty="0"/>
              <a:t>8. Phencyclidine-related Disorder</a:t>
            </a:r>
          </a:p>
          <a:p>
            <a:r>
              <a:rPr lang="en-US" dirty="0"/>
              <a:t>known as PCP, included are </a:t>
            </a:r>
            <a:r>
              <a:rPr lang="en-US" dirty="0" err="1"/>
              <a:t>katamine</a:t>
            </a:r>
            <a:r>
              <a:rPr lang="en-US" dirty="0"/>
              <a:t> (</a:t>
            </a:r>
            <a:r>
              <a:rPr lang="en-US" dirty="0" err="1"/>
              <a:t>Ketalar</a:t>
            </a:r>
            <a:r>
              <a:rPr lang="en-US" dirty="0"/>
              <a:t>) and TCP</a:t>
            </a:r>
          </a:p>
          <a:p>
            <a:r>
              <a:rPr lang="en-US" dirty="0"/>
              <a:t>can cause delirium</a:t>
            </a:r>
          </a:p>
          <a:p>
            <a:endParaRPr lang="en-US" dirty="0"/>
          </a:p>
          <a:p>
            <a:r>
              <a:rPr lang="en-US" dirty="0"/>
              <a:t>9. Sedative-related Disorder</a:t>
            </a:r>
          </a:p>
          <a:p>
            <a:r>
              <a:rPr lang="en-US" dirty="0"/>
              <a:t>the most commonly abused drugs in this category are Librium, Valium, </a:t>
            </a:r>
            <a:r>
              <a:rPr lang="en-US" dirty="0" err="1"/>
              <a:t>Serax</a:t>
            </a:r>
            <a:r>
              <a:rPr lang="en-US" dirty="0"/>
              <a:t>, </a:t>
            </a:r>
            <a:r>
              <a:rPr lang="en-US" dirty="0" err="1"/>
              <a:t>Nebutal</a:t>
            </a:r>
            <a:r>
              <a:rPr lang="en-US" dirty="0"/>
              <a:t>, </a:t>
            </a:r>
            <a:r>
              <a:rPr lang="en-US" dirty="0" err="1"/>
              <a:t>Seconal</a:t>
            </a:r>
            <a:r>
              <a:rPr lang="en-US" dirty="0"/>
              <a:t>, Luminal, Amytal, </a:t>
            </a:r>
            <a:r>
              <a:rPr lang="en-US" dirty="0" err="1"/>
              <a:t>Placidyl</a:t>
            </a:r>
            <a:r>
              <a:rPr lang="en-US" dirty="0"/>
              <a:t>, </a:t>
            </a:r>
            <a:r>
              <a:rPr lang="en-US" dirty="0" err="1"/>
              <a:t>Dalamane</a:t>
            </a:r>
            <a:r>
              <a:rPr lang="en-US" dirty="0"/>
              <a:t>, </a:t>
            </a:r>
            <a:r>
              <a:rPr lang="en-US" dirty="0" err="1"/>
              <a:t>Doriden</a:t>
            </a:r>
            <a:r>
              <a:rPr lang="en-US" dirty="0"/>
              <a:t>, </a:t>
            </a:r>
            <a:r>
              <a:rPr lang="en-US" dirty="0" err="1"/>
              <a:t>Noludar</a:t>
            </a:r>
            <a:r>
              <a:rPr lang="en-US" dirty="0"/>
              <a:t>, chloral hydrate, paraldehyde and methaqualone (Quaalude)</a:t>
            </a:r>
          </a:p>
          <a:p>
            <a:r>
              <a:rPr lang="en-US" dirty="0"/>
              <a:t>those with dependency experience an increasing need or withdrawal symptoms</a:t>
            </a:r>
          </a:p>
          <a:p>
            <a:r>
              <a:rPr lang="en-US" dirty="0"/>
              <a:t>the sedative subcategory are often thought to be safe as they are prescribed frequently by doctors, but overdoses can cause death</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94509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just learned, there are many mental health disorders. According to the World Health Organization (WHO), there are approximately four to five hundred million individuals affected by a mental illness.  Mental health disorders account for 15% of the total global burden of diseases. Many do not receive the care and treatment they deserve such as medicine and social and psychological interventions. Fifty percent of individuals in Europe do not receive any type of intervention. Individuals in other countries who experience emergency situations such as heavy fighting or natural disasters often face shortages of food, shelter, clothing and medical supplies. Most importantly, emergency situations can trigger or worsen mental health problems. WHO is dedicated to providing help to individuals who experience such diverse emergency situations. </a:t>
            </a:r>
          </a:p>
          <a:p>
            <a:endParaRPr lang="en-US" dirty="0"/>
          </a:p>
          <a:p>
            <a:r>
              <a:rPr lang="en-US" dirty="0"/>
              <a:t>If I were to ask you by a show of hands how many of you know someone affected by a mental health disorder, probably everyone would raise their hands.  If so, is that individual(s) receiving the help he or she needs? What are some roadblocks that deter individuals from obtaining the help they need to combat a mental health illness?</a:t>
            </a:r>
          </a:p>
          <a:p>
            <a:endParaRPr lang="en-US" dirty="0"/>
          </a:p>
          <a:p>
            <a:r>
              <a:rPr lang="en-US" dirty="0"/>
              <a:t>Teacher note: You may opt to assign “Building Back Better” as an enrichment reading activity.</a:t>
            </a:r>
          </a:p>
          <a:p>
            <a:endParaRPr lang="en-US" dirty="0"/>
          </a:p>
          <a:p>
            <a:r>
              <a:rPr lang="en-US" dirty="0"/>
              <a:t>World Health Organization</a:t>
            </a:r>
          </a:p>
          <a:p>
            <a:r>
              <a:rPr lang="en-US" dirty="0"/>
              <a:t>Building Back Better: Sustainable Mental Health Care After Emergencies</a:t>
            </a:r>
          </a:p>
          <a:p>
            <a:r>
              <a:rPr lang="en-US" dirty="0"/>
              <a:t>http://www.who.int/mental_health/emergencies/building_back_better/en/</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88245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this survey, what country has the highest rate of mental illness?</a:t>
            </a:r>
          </a:p>
          <a:p>
            <a:r>
              <a:rPr lang="en-US" dirty="0"/>
              <a:t>The United States- 26.4%</a:t>
            </a:r>
          </a:p>
          <a:p>
            <a:endParaRPr lang="en-US" dirty="0"/>
          </a:p>
          <a:p>
            <a:r>
              <a:rPr lang="en-US" dirty="0"/>
              <a:t>Lowest rate?</a:t>
            </a:r>
          </a:p>
          <a:p>
            <a:r>
              <a:rPr lang="en-US" dirty="0"/>
              <a:t>Nigeria – 4.7%</a:t>
            </a:r>
          </a:p>
          <a:p>
            <a:endParaRPr lang="en-US" dirty="0"/>
          </a:p>
          <a:p>
            <a:r>
              <a:rPr lang="en-US" dirty="0"/>
              <a:t>What are the prevalent disorders?</a:t>
            </a:r>
          </a:p>
          <a:p>
            <a:r>
              <a:rPr lang="en-US" dirty="0"/>
              <a:t>Anxiety, mood disorders, impulse-control and substance abuse/dependence.</a:t>
            </a:r>
          </a:p>
          <a:p>
            <a:endParaRPr lang="en-US" dirty="0"/>
          </a:p>
          <a:p>
            <a:r>
              <a:rPr lang="en-US" dirty="0"/>
              <a:t>Were you surprised to learn that United States has the highest rate of mental illness? Why or why not?</a:t>
            </a:r>
          </a:p>
          <a:p>
            <a:endParaRPr lang="en-US" dirty="0"/>
          </a:p>
          <a:p>
            <a:r>
              <a:rPr lang="en-US" dirty="0"/>
              <a:t>Global Study Finds Mental Illness Widespread</a:t>
            </a:r>
          </a:p>
          <a:p>
            <a:r>
              <a:rPr lang="en-US" dirty="0"/>
              <a:t>Anxiety and depression are common and go untreated.</a:t>
            </a:r>
          </a:p>
          <a:p>
            <a:r>
              <a:rPr lang="en-US" dirty="0"/>
              <a:t>http://www.nbcnews.com/id/5111202/ns/health-mental_health/t/global-study-finds-mental-illness-widespread/#.U18z2PldXT8</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79123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those with a diagnosable mental disorder, fewer than half of adults and only one-third of children get the help they need.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21156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differences in socioeconomic factors and experiences from those factors that assist in shaping one’s character, attitudes, lifestyle and ethics. Some of those socioeconomic factors are:</a:t>
            </a:r>
          </a:p>
          <a:p>
            <a:endParaRPr lang="en-US" dirty="0"/>
          </a:p>
          <a:p>
            <a:r>
              <a:rPr lang="en-US" dirty="0"/>
              <a:t>Culture differences – customs, body language, beliefs</a:t>
            </a:r>
          </a:p>
          <a:p>
            <a:r>
              <a:rPr lang="en-US" dirty="0"/>
              <a:t>Religious differences – Catholic, Jewish, Protestant, Agnostic, Buddhist or Muslim</a:t>
            </a:r>
          </a:p>
          <a:p>
            <a:r>
              <a:rPr lang="en-US" dirty="0"/>
              <a:t>Ethnic differences – language, skin color, body features</a:t>
            </a:r>
          </a:p>
          <a:p>
            <a:r>
              <a:rPr lang="en-US" dirty="0"/>
              <a:t>Education differences – levels of education, home school, private school or public school</a:t>
            </a:r>
          </a:p>
          <a:p>
            <a:r>
              <a:rPr lang="en-US" dirty="0"/>
              <a:t>Physical differences – tall, short, skinny, fat, disabilities or hair color</a:t>
            </a:r>
          </a:p>
          <a:p>
            <a:r>
              <a:rPr lang="en-US" dirty="0"/>
              <a:t>Income differences – within the United States, creates inequalities and is a factor in determining financial status</a:t>
            </a:r>
          </a:p>
          <a:p>
            <a:endParaRPr lang="en-US" dirty="0"/>
          </a:p>
          <a:p>
            <a:r>
              <a:rPr lang="en-US" dirty="0"/>
              <a:t>These factors can also prevent individuals from seeking the vital help they need. How?</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410499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discussion about stigmas and how they could impact a person.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342217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can have students research various cultures and their beliefs about mental illness.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37270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factors which may deter the help an individual may or may not receive include:</a:t>
            </a:r>
          </a:p>
          <a:p>
            <a:endParaRPr lang="en-US" dirty="0"/>
          </a:p>
          <a:p>
            <a:r>
              <a:rPr lang="en-US" dirty="0"/>
              <a:t>Aggressive behavior</a:t>
            </a:r>
          </a:p>
          <a:p>
            <a:r>
              <a:rPr lang="en-US" dirty="0"/>
              <a:t>Groups most likely to have aggressive behavior: </a:t>
            </a:r>
          </a:p>
          <a:p>
            <a:r>
              <a:rPr lang="en-US" dirty="0"/>
              <a:t>psychotic patients</a:t>
            </a:r>
          </a:p>
          <a:p>
            <a:r>
              <a:rPr lang="en-US" dirty="0"/>
              <a:t>patients with drug abuse disorders</a:t>
            </a:r>
          </a:p>
          <a:p>
            <a:r>
              <a:rPr lang="en-US" dirty="0"/>
              <a:t>patients with violent pasts</a:t>
            </a:r>
          </a:p>
          <a:p>
            <a:endParaRPr lang="en-US" dirty="0"/>
          </a:p>
          <a:p>
            <a:r>
              <a:rPr lang="en-US" dirty="0"/>
              <a:t>Signs of building agitation: </a:t>
            </a:r>
          </a:p>
          <a:p>
            <a:r>
              <a:rPr lang="en-US" dirty="0"/>
              <a:t>pacing</a:t>
            </a:r>
          </a:p>
          <a:p>
            <a:r>
              <a:rPr lang="en-US" dirty="0"/>
              <a:t>clenching fists</a:t>
            </a:r>
          </a:p>
          <a:p>
            <a:r>
              <a:rPr lang="en-US" dirty="0"/>
              <a:t>heavy breathing</a:t>
            </a:r>
          </a:p>
          <a:p>
            <a:endParaRPr lang="en-US" dirty="0"/>
          </a:p>
          <a:p>
            <a:r>
              <a:rPr lang="en-US" dirty="0"/>
              <a:t>Boundary violations</a:t>
            </a:r>
          </a:p>
          <a:p>
            <a:r>
              <a:rPr lang="en-US" dirty="0"/>
              <a:t>Boundary violations occur when a mental health professional engages in a personal relationship with a patient by spending his or her free time with the patient, exchanging gifts and disclosing personal information. The health care worker needs to be aware of the outcomes and effects on patient recovery.</a:t>
            </a:r>
          </a:p>
          <a:p>
            <a:endParaRPr lang="en-US" dirty="0"/>
          </a:p>
          <a:p>
            <a:r>
              <a:rPr lang="en-US" dirty="0"/>
              <a:t>Noncompliance </a:t>
            </a:r>
          </a:p>
          <a:p>
            <a:r>
              <a:rPr lang="en-US" dirty="0"/>
              <a:t>Noncompliance is a patient's failure to carry out a treatment plan. </a:t>
            </a:r>
          </a:p>
          <a:p>
            <a:r>
              <a:rPr lang="en-US" dirty="0"/>
              <a:t>Reasons to include:</a:t>
            </a:r>
          </a:p>
          <a:p>
            <a:r>
              <a:rPr lang="en-US" dirty="0"/>
              <a:t>inability to afford medications or treatment</a:t>
            </a:r>
          </a:p>
          <a:p>
            <a:r>
              <a:rPr lang="en-US" dirty="0"/>
              <a:t>forgetting to take medications</a:t>
            </a:r>
          </a:p>
          <a:p>
            <a:r>
              <a:rPr lang="en-US" dirty="0"/>
              <a:t>believing he or she is okay when symptoms disappear with medication</a:t>
            </a:r>
          </a:p>
          <a:p>
            <a:endParaRPr lang="en-US" dirty="0"/>
          </a:p>
          <a:p>
            <a:r>
              <a:rPr lang="en-US" dirty="0"/>
              <a:t>Seclusion</a:t>
            </a:r>
          </a:p>
          <a:p>
            <a:r>
              <a:rPr lang="en-US" dirty="0"/>
              <a:t>Seclusion is placing a patient in a safe, constrained environment away from others. It protects an aggressive and belligerent patient, other patients and staff.  Psychotic patients sometimes need a decrease in sensory (sounds and sights) to provide them relief. Patient observation is important to ensure needs are met.</a:t>
            </a:r>
          </a:p>
          <a:p>
            <a:endParaRPr lang="en-US" dirty="0"/>
          </a:p>
          <a:p>
            <a:r>
              <a:rPr lang="en-US" dirty="0"/>
              <a:t>Self-destructive behaviors </a:t>
            </a:r>
          </a:p>
          <a:p>
            <a:r>
              <a:rPr lang="en-US" dirty="0"/>
              <a:t>Self-destructive behaviors are deliberate acts to harm one’s own body, usually severely enough to cause tissue damage through actions such as cutting or burning skin and banging the head or limbs. Patients develop this behavior as a means to relieve tension.</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456231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can have a discussion about denial.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652043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health care insurance plans cover mental health treatment. However, there are many people who have no health insurance and more than likely would not receive care.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381173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mental health disorder can also be called a mental disease. We are going to discuss mental diseases briefly because later in the lesson you will be conducting extensive research on a mental disorder. In this lesson you are going to learn about the different types of mental health disorders, roadblocks to mental health wellness and resources available to help individuals.</a:t>
            </a:r>
          </a:p>
          <a:p>
            <a:endParaRPr lang="en-US" dirty="0"/>
          </a:p>
          <a:p>
            <a:r>
              <a:rPr lang="en-US" dirty="0"/>
              <a:t>What are some mental health disorders?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377998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resources, agencies and institutions are available to assist an individual living with a mental health disorder?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818534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Therapeutic Milieu Concept</a:t>
            </a:r>
          </a:p>
          <a:p>
            <a:r>
              <a:rPr lang="en-US" dirty="0"/>
              <a:t>milieu is a French word meaning trusted environment</a:t>
            </a:r>
          </a:p>
          <a:p>
            <a:r>
              <a:rPr lang="en-US" dirty="0"/>
              <a:t>an individual’s environment within a hospital or mental facility is designed to be socially therapeutic</a:t>
            </a:r>
          </a:p>
          <a:p>
            <a:r>
              <a:rPr lang="en-US" dirty="0"/>
              <a:t>patients are encouraged to set, enforce and follow their own rules</a:t>
            </a:r>
          </a:p>
          <a:p>
            <a:r>
              <a:rPr lang="en-US" dirty="0"/>
              <a:t>designed to help a person assume responsibility and function comfortably and with confidence</a:t>
            </a:r>
          </a:p>
          <a:p>
            <a:r>
              <a:rPr lang="en-US" dirty="0"/>
              <a:t>reinforces responsible and productive behavior</a:t>
            </a:r>
          </a:p>
          <a:p>
            <a:r>
              <a:rPr lang="en-US" dirty="0"/>
              <a:t>pulls individual back into reality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364314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The video is 8 minutes long. </a:t>
            </a:r>
          </a:p>
          <a:p>
            <a:endParaRPr lang="en-US" dirty="0"/>
          </a:p>
          <a:p>
            <a:r>
              <a:rPr lang="en-US" dirty="0"/>
              <a:t>Responding to a Mental Health Crisis</a:t>
            </a:r>
          </a:p>
          <a:p>
            <a:r>
              <a:rPr lang="en-US" dirty="0"/>
              <a:t>A valuable teaching aid - for individuals, families, communities, law enforcement officials - to recognize and manage the signs and symptoms of mental illness. </a:t>
            </a:r>
          </a:p>
          <a:p>
            <a:r>
              <a:rPr lang="en-US" dirty="0"/>
              <a:t>http://youtu.be/fflQf-T155o</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876021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of life improves when a mental disorder is diagnosed early and treated appropriately.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9609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Solicit other ideas for a solution from students.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3777978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The video is 28 minutes long. It is going to provide the students with skills and strategies to cope with mental health disorder issues. </a:t>
            </a:r>
          </a:p>
          <a:p>
            <a:endParaRPr lang="en-US" dirty="0"/>
          </a:p>
          <a:p>
            <a:r>
              <a:rPr lang="en-US" dirty="0"/>
              <a:t>Mental Health Matters - Wellness Recovery Action Planning (WRAP)</a:t>
            </a:r>
          </a:p>
          <a:p>
            <a:r>
              <a:rPr lang="en-US" dirty="0"/>
              <a:t>Wellness Recovery Action Planning, or WRAP, is an evidence-based system that is used worldwide by people who are dealing with mental health and other kinds of wellness challenges. It is a unique form of mental health support in that it is peer-led and self-directed. </a:t>
            </a:r>
          </a:p>
          <a:p>
            <a:r>
              <a:rPr lang="en-US" dirty="0"/>
              <a:t>http://youtu.be/LdZ4bmwY9G4</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621730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You may opt to have the students take notes on this information because they will be completing an assignment which pertains to overcoming mental health roadblocks.</a:t>
            </a:r>
          </a:p>
          <a:p>
            <a:endParaRPr lang="en-US" dirty="0"/>
          </a:p>
          <a:p>
            <a:r>
              <a:rPr lang="en-US" dirty="0"/>
              <a:t>Health Central</a:t>
            </a:r>
          </a:p>
          <a:p>
            <a:r>
              <a:rPr lang="en-US" dirty="0"/>
              <a:t>Seven ways to overcome your mental health roadblocks.</a:t>
            </a:r>
          </a:p>
          <a:p>
            <a:r>
              <a:rPr lang="en-US" dirty="0"/>
              <a:t>http://www.healthcentral.com/schizophrenia/cf/slideshows/7-ways-to-overcome-your-mental-health-roadblocks#slide=1</a:t>
            </a:r>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166104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 changes that reflect normal ups and downs in daily life are experienced by everyone. However, mood changes that seem inappropriate or inconsistent with a situation could indicate a mood disorder.</a:t>
            </a:r>
          </a:p>
          <a:p>
            <a:endParaRPr lang="en-US" dirty="0"/>
          </a:p>
          <a:p>
            <a:r>
              <a:rPr lang="en-US" dirty="0"/>
              <a:t>Depressive Disorders</a:t>
            </a:r>
            <a:br>
              <a:rPr lang="en-US" dirty="0"/>
            </a:br>
            <a:r>
              <a:rPr lang="en-US" dirty="0"/>
              <a:t>Major depression exists/is diagnosed when five or more of the following nine symptoms occur with at least one of the symptoms being one of the first two on the list:</a:t>
            </a:r>
          </a:p>
          <a:p>
            <a:r>
              <a:rPr lang="en-US" dirty="0"/>
              <a:t>persistent depressed mood for most of the day, nearly every day</a:t>
            </a:r>
          </a:p>
          <a:p>
            <a:r>
              <a:rPr lang="en-US" dirty="0"/>
              <a:t>loss or diminished interest or pleasure in all, or almost all, activities</a:t>
            </a:r>
          </a:p>
          <a:p>
            <a:r>
              <a:rPr lang="en-US" dirty="0"/>
              <a:t>significant weight loss or gain due to changes in appetite</a:t>
            </a:r>
          </a:p>
          <a:p>
            <a:r>
              <a:rPr lang="en-US" dirty="0"/>
              <a:t>sleeping more or less than normal</a:t>
            </a:r>
          </a:p>
          <a:p>
            <a:r>
              <a:rPr lang="en-US" dirty="0"/>
              <a:t>speeding up or slowing down of physical and emotional reactions</a:t>
            </a:r>
          </a:p>
          <a:p>
            <a:r>
              <a:rPr lang="en-US" dirty="0"/>
              <a:t>fatigue or loss of energy</a:t>
            </a:r>
          </a:p>
          <a:p>
            <a:r>
              <a:rPr lang="en-US" dirty="0"/>
              <a:t>feelings of worthlessness or unfounded guilt</a:t>
            </a:r>
          </a:p>
          <a:p>
            <a:r>
              <a:rPr lang="en-US" dirty="0"/>
              <a:t>reduced ability to concentrate or make meaningful decisions</a:t>
            </a:r>
          </a:p>
          <a:p>
            <a:r>
              <a:rPr lang="en-US" dirty="0"/>
              <a:t>recurrent thoughts of death or suicide</a:t>
            </a:r>
          </a:p>
          <a:p>
            <a:endParaRPr lang="en-US" dirty="0"/>
          </a:p>
          <a:p>
            <a:r>
              <a:rPr lang="en-US" dirty="0"/>
              <a:t>Suicide is the leading cause of death among young people in all countries of the world.</a:t>
            </a:r>
          </a:p>
          <a:p>
            <a:endParaRPr lang="en-US" dirty="0"/>
          </a:p>
          <a:p>
            <a:r>
              <a:rPr lang="en-US" dirty="0"/>
              <a:t>There are two general types of psychotic disorders: schizophrenic disorders and delusional disorders. To understand these disorders, a person must know the difference between delusion and hallucination. A delusion is a fixed, false belief usually based on a misinterpretation of a fact and tends to center on themes of persecution, grandeur, sex or religion. A hallucination is a false sensory perception such as hearing and seeing things that are not really happening.</a:t>
            </a:r>
          </a:p>
          <a:p>
            <a:endParaRPr lang="en-US" dirty="0"/>
          </a:p>
          <a:p>
            <a:r>
              <a:rPr lang="en-US" dirty="0"/>
              <a:t>Symptoms of schizophrenia include:</a:t>
            </a:r>
          </a:p>
          <a:p>
            <a:r>
              <a:rPr lang="en-US" dirty="0"/>
              <a:t>thought disorder</a:t>
            </a:r>
          </a:p>
          <a:p>
            <a:r>
              <a:rPr lang="en-US" dirty="0"/>
              <a:t>spoken thoughts that are unrealistic and irrational</a:t>
            </a:r>
          </a:p>
          <a:p>
            <a:r>
              <a:rPr lang="en-US" dirty="0"/>
              <a:t>neologisms (the creation of new words)</a:t>
            </a:r>
          </a:p>
          <a:p>
            <a:r>
              <a:rPr lang="en-US" dirty="0"/>
              <a:t>blunting (coldness of emotion)</a:t>
            </a:r>
          </a:p>
          <a:p>
            <a:r>
              <a:rPr lang="en-US" dirty="0"/>
              <a:t>withdrawal</a:t>
            </a:r>
          </a:p>
          <a:p>
            <a:r>
              <a:rPr lang="en-US" dirty="0"/>
              <a:t>regression</a:t>
            </a:r>
          </a:p>
          <a:p>
            <a:r>
              <a:rPr lang="en-US" dirty="0"/>
              <a:t>delusions</a:t>
            </a:r>
          </a:p>
          <a:p>
            <a:r>
              <a:rPr lang="en-US" dirty="0"/>
              <a:t>hallucinations</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514971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Anxiety is a feeling that arises from an ambiguous, unspecific cause which is disproportionate to danger. It differs from fear which is an uneasy feeling from a known cause, or a feeling that arises from a concrete, real danger. Anxiety disorders generally develop during adolescence and/or early childhood. Women are two to three times more likely to be affected than men.</a:t>
            </a:r>
          </a:p>
          <a:p>
            <a:endParaRPr lang="en-US" dirty="0"/>
          </a:p>
          <a:p>
            <a:r>
              <a:rPr lang="en-US" dirty="0"/>
              <a:t>Anxiety disorders include panic disorder, obsessive-compulsive disorder, post-traumatic stress disorder, generalized anxiety disorder and phobias (social phobia, agoraphobia, and specific phobia).</a:t>
            </a:r>
          </a:p>
          <a:p>
            <a:endParaRPr lang="en-US" dirty="0"/>
          </a:p>
          <a:p>
            <a:r>
              <a:rPr lang="en-US" dirty="0"/>
              <a:t>Physiological responses to anxiety can include:</a:t>
            </a:r>
          </a:p>
          <a:p>
            <a:r>
              <a:rPr lang="en-US" dirty="0"/>
              <a:t>rapid heart beat</a:t>
            </a:r>
          </a:p>
          <a:p>
            <a:r>
              <a:rPr lang="en-US" dirty="0"/>
              <a:t>elevated blood pressure</a:t>
            </a:r>
          </a:p>
          <a:p>
            <a:r>
              <a:rPr lang="en-US" dirty="0"/>
              <a:t>increased perspiration</a:t>
            </a:r>
          </a:p>
          <a:p>
            <a:r>
              <a:rPr lang="en-US" dirty="0"/>
              <a:t>shortness of breath</a:t>
            </a:r>
          </a:p>
          <a:p>
            <a:r>
              <a:rPr lang="en-US" dirty="0"/>
              <a:t>upset stomach or “butterflies” in stomach</a:t>
            </a:r>
          </a:p>
          <a:p>
            <a:r>
              <a:rPr lang="en-US" dirty="0"/>
              <a:t>trembling (first in the lips, then extremities)</a:t>
            </a:r>
          </a:p>
          <a:p>
            <a:r>
              <a:rPr lang="en-US" dirty="0"/>
              <a:t>dizziness</a:t>
            </a:r>
          </a:p>
          <a:p>
            <a:endParaRPr lang="en-US" dirty="0"/>
          </a:p>
          <a:p>
            <a:r>
              <a:rPr lang="en-US" dirty="0"/>
              <a:t>Do you have a phobia?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59490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Eating disorders have been identified and recorded since the 1600’s but have been made prevalent in recent years by young people. An eating disorder is a persistent interference of one’s ability to ingest food and derive nutrition from that food due to emotional issues that last for three or more months.</a:t>
            </a:r>
          </a:p>
          <a:p>
            <a:r>
              <a:rPr lang="en-US" dirty="0"/>
              <a:t> </a:t>
            </a:r>
          </a:p>
          <a:p>
            <a:r>
              <a:rPr lang="en-US" dirty="0"/>
              <a:t>The three main types of eating disorders are anorexia nervosa, bulimia nervosa and binge-eating disorder.</a:t>
            </a:r>
          </a:p>
          <a:p>
            <a:endParaRPr lang="en-US" dirty="0"/>
          </a:p>
          <a:p>
            <a:r>
              <a:rPr lang="en-US" dirty="0"/>
              <a:t>1. Anorexia Nervosa</a:t>
            </a:r>
          </a:p>
          <a:p>
            <a:r>
              <a:rPr lang="en-US" dirty="0"/>
              <a:t>Anorexia nervosa is a life-threatening disorder characterized by self-starvation and a poor body image. This disorder strikes young people primarily between the ages of 12 and 20 but has been found as early as nine years old and can continue past 20. Those with anorexia nervosa usually weigh less than 85% of what is considered normal weight by height and age standards.</a:t>
            </a:r>
          </a:p>
          <a:p>
            <a:endParaRPr lang="en-US" dirty="0"/>
          </a:p>
          <a:p>
            <a:r>
              <a:rPr lang="en-US" dirty="0"/>
              <a:t>2. Bulimia Nervosa</a:t>
            </a:r>
            <a:br>
              <a:rPr lang="en-US" dirty="0"/>
            </a:br>
            <a:r>
              <a:rPr lang="en-US" dirty="0"/>
              <a:t>Bulimia nervosa is characterized by binge eating then purging. Binge eating is the intake of large amounts of food, a greater amount than another person would eat in the same time frame. Purging is self-induced vomiting, use of laxatives, enemas, emetics and diuretics as a means to control weight gain. With bulimia nervosa there is a feeling of being out of control after and during eating. After the binge, there are repeated episodes of purging. Bulimic episodes occur over a period of three months or longer and will happen at least twice each week during that time. A bulimic person is highly influenced by body shape and weight but does not meet criteria for anorexia nervosa.</a:t>
            </a:r>
          </a:p>
          <a:p>
            <a:endParaRPr lang="en-US" dirty="0"/>
          </a:p>
          <a:p>
            <a:r>
              <a:rPr lang="en-US" dirty="0"/>
              <a:t>3. Binge Eating Disorder</a:t>
            </a:r>
            <a:br>
              <a:rPr lang="en-US" dirty="0"/>
            </a:br>
            <a:r>
              <a:rPr lang="en-US" dirty="0"/>
              <a:t>Binge eating disorder is very similar to bulimia nervosa in that a person eats large amounts of food, but there is no purging. There are wide variations in the weight gain and loss cycles and depression.</a:t>
            </a:r>
          </a:p>
          <a:p>
            <a:endParaRPr lang="en-US" dirty="0"/>
          </a:p>
          <a:p>
            <a:r>
              <a:rPr lang="en-US" dirty="0"/>
              <a:t>ADHD, one of the most common mental disorders in children and adolescents, also affects an estimated 4.1 percent of adults, ages 18-44, in a given year.</a:t>
            </a:r>
          </a:p>
          <a:p>
            <a:endParaRPr lang="en-US" dirty="0"/>
          </a:p>
          <a:p>
            <a:r>
              <a:rPr lang="en-US" dirty="0"/>
              <a:t>Autism is a mental condition, present from early childhood, characterized by difficulty in communicating and forming relationships with other people and in using language and abstract concepts. According to the World Health Organization (WHO) one child in 160 has an autism spectrum disorder (ASD). Worldwide, people with ASDs are often subject to stigma, discrimination and human rights violation, including unjust deprivation of health and education services.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22640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personality disorder is an enduring pattern of maladaptive behavior. Features of these disorders usually become recognizable during adolescence or early adult life. Personality disorders should not be confused with personality traits. A personality trait is an individual quality that makes one person different from another but does not constitute abnormal or dysfunctional behavior and never reaches the threshold of personality disorder.</a:t>
            </a:r>
          </a:p>
          <a:p>
            <a:endParaRPr lang="en-US" dirty="0"/>
          </a:p>
          <a:p>
            <a:r>
              <a:rPr lang="en-US" dirty="0"/>
              <a:t>Antisocial Personality Disorder – Disregard for and violation of rights of others</a:t>
            </a:r>
          </a:p>
          <a:p>
            <a:r>
              <a:rPr lang="en-US" dirty="0"/>
              <a:t>unlawful behavior despite potential for arrest</a:t>
            </a:r>
          </a:p>
          <a:p>
            <a:r>
              <a:rPr lang="en-US" dirty="0"/>
              <a:t>deceitfulness (repeated lying, use of aliases, conning for personal profit or pleasure)</a:t>
            </a:r>
          </a:p>
          <a:p>
            <a:r>
              <a:rPr lang="en-US" dirty="0"/>
              <a:t>repeated physical fights or assaults</a:t>
            </a:r>
          </a:p>
          <a:p>
            <a:endParaRPr lang="en-US" dirty="0"/>
          </a:p>
          <a:p>
            <a:r>
              <a:rPr lang="en-US" dirty="0"/>
              <a:t>Avoidant Personality Disorder – Demonstrates pattern of social inhibition, feelings of inadequacy and/or hypersensitivity to negative situations</a:t>
            </a:r>
          </a:p>
          <a:p>
            <a:r>
              <a:rPr lang="en-US" dirty="0"/>
              <a:t>avoids interpersonal activities (occupational and social)</a:t>
            </a:r>
          </a:p>
          <a:p>
            <a:r>
              <a:rPr lang="en-US" dirty="0"/>
              <a:t>unwilling to get involved unless certain of being liked</a:t>
            </a:r>
          </a:p>
          <a:p>
            <a:r>
              <a:rPr lang="en-US" dirty="0"/>
              <a:t>shows restraint within intimate relationships (fear of ridicule)</a:t>
            </a:r>
          </a:p>
          <a:p>
            <a:endParaRPr lang="en-US" dirty="0"/>
          </a:p>
          <a:p>
            <a:r>
              <a:rPr lang="en-US" dirty="0"/>
              <a:t>Borderline Personality Disorder – Demonstrates unpredictability of self-image in relationships and emotions</a:t>
            </a:r>
          </a:p>
          <a:p>
            <a:r>
              <a:rPr lang="en-US" dirty="0"/>
              <a:t>frantic efforts to avoid real or imagined abandonment</a:t>
            </a:r>
          </a:p>
          <a:p>
            <a:r>
              <a:rPr lang="en-US" dirty="0"/>
              <a:t>pattern of intense and unstable interpersonal relationships (idealization and devaluation)</a:t>
            </a:r>
          </a:p>
          <a:p>
            <a:r>
              <a:rPr lang="en-US" dirty="0"/>
              <a:t>impulsivity that is potentially self-damaging (spending, sex, substance abuse, reckless driving, binge eating)</a:t>
            </a:r>
          </a:p>
          <a:p>
            <a:endParaRPr lang="en-US" dirty="0"/>
          </a:p>
          <a:p>
            <a:r>
              <a:rPr lang="en-US" dirty="0"/>
              <a:t>Histrionic Personality Disorder – Excessive emotions and attention-seeking behavior</a:t>
            </a:r>
          </a:p>
          <a:p>
            <a:r>
              <a:rPr lang="en-US" dirty="0"/>
              <a:t>always wants to be center of attention</a:t>
            </a:r>
          </a:p>
          <a:p>
            <a:r>
              <a:rPr lang="en-US" dirty="0"/>
              <a:t>inappropriate sexually seductive or provocative behavior</a:t>
            </a:r>
          </a:p>
          <a:p>
            <a:r>
              <a:rPr lang="en-US" dirty="0"/>
              <a:t>rapidly shifting and shallow expression of emotions</a:t>
            </a:r>
          </a:p>
          <a:p>
            <a:endParaRPr lang="en-US" dirty="0"/>
          </a:p>
          <a:p>
            <a:r>
              <a:rPr lang="en-US" dirty="0"/>
              <a:t>Narcissistic Personality Disorder – Attitude that the world exists to meet his/her needs</a:t>
            </a:r>
          </a:p>
          <a:p>
            <a:r>
              <a:rPr lang="en-US" dirty="0"/>
              <a:t>sense of self-importance (exaggerates achievements and talents)</a:t>
            </a:r>
          </a:p>
          <a:p>
            <a:r>
              <a:rPr lang="en-US" dirty="0"/>
              <a:t>preoccupied with fantasies of unlimited success, power, beauty or ideal love</a:t>
            </a:r>
          </a:p>
          <a:p>
            <a:r>
              <a:rPr lang="en-US" dirty="0"/>
              <a:t>believes he/she is “special”</a:t>
            </a:r>
          </a:p>
          <a:p>
            <a:r>
              <a:rPr lang="en-US" dirty="0"/>
              <a:t>has sense of entitlement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13566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Somatization is derived from the Greek word meaning ”body.” People that experience somatoform disorders have inexplicable physical symptoms and sometimes suffer from psychological problems. People with this disorder are not faking their illness or pain, which is called malingering; they honestly feel pain or other systems. The two most common types of somatoform disorders are conversion disorder and hypochondriasis.</a:t>
            </a:r>
          </a:p>
          <a:p>
            <a:endParaRPr lang="en-US" dirty="0"/>
          </a:p>
          <a:p>
            <a:r>
              <a:rPr lang="en-US" dirty="0"/>
              <a:t>Types of Somatoform Disorders</a:t>
            </a:r>
          </a:p>
          <a:p>
            <a:r>
              <a:rPr lang="en-US" dirty="0"/>
              <a:t>1. Body Dysmorphic Disorder</a:t>
            </a:r>
            <a:br>
              <a:rPr lang="en-US" dirty="0"/>
            </a:br>
            <a:r>
              <a:rPr lang="en-US" dirty="0"/>
              <a:t>Body dysmorphic disorder is a condition in which a normal-appearing person is preoccupied with imagined or minor physical defects. The person has a pervasive feeling of ugliness and that some part(s) of his or her body are inferior. These people may appear shy, narcissistic or obsessive and will seek plastic surgery as the cure.</a:t>
            </a:r>
          </a:p>
          <a:p>
            <a:endParaRPr lang="en-US" dirty="0"/>
          </a:p>
          <a:p>
            <a:r>
              <a:rPr lang="en-US" dirty="0"/>
              <a:t>2. Conversion Disorder</a:t>
            </a:r>
            <a:br>
              <a:rPr lang="en-US" dirty="0"/>
            </a:br>
            <a:r>
              <a:rPr lang="en-US" dirty="0"/>
              <a:t>Conversion disorder is a condition in which a person experiences a change in or loss of the physical functioning of a major part of the body, and there is no medical explanation for the change or loss. For example, they may suddenly develop the inability to move their right arm or leg, or they may suddenly lose their sight or hearing function. This condition is further complicated by the person showing little concern over the loss. This disorder is sometimes precipitated by severe trauma or stress. The disorder will usually end as suddenly as it appears.</a:t>
            </a:r>
          </a:p>
          <a:p>
            <a:endParaRPr lang="en-US" dirty="0"/>
          </a:p>
          <a:p>
            <a:r>
              <a:rPr lang="en-US" dirty="0"/>
              <a:t>3. Hypochondriasis (Hypochondria)</a:t>
            </a:r>
            <a:br>
              <a:rPr lang="en-US" dirty="0"/>
            </a:br>
            <a:r>
              <a:rPr lang="en-US" dirty="0"/>
              <a:t>Hypochondriasis is a condition in which a person has an unrealistic preoccupation with fears of having a serious disease or chronic belief they have a serious illness. These people become absorbed by minor or imagined physical systems and sensations such as their heartbeat or breathing and are convinced they are sick. They will visit doctor after doctor until they find one that will find the cause of their illness.</a:t>
            </a:r>
          </a:p>
          <a:p>
            <a:endParaRPr lang="en-US" dirty="0"/>
          </a:p>
          <a:p>
            <a:r>
              <a:rPr lang="en-US" dirty="0"/>
              <a:t>4. Pain Disorder</a:t>
            </a:r>
            <a:br>
              <a:rPr lang="en-US" dirty="0"/>
            </a:br>
            <a:r>
              <a:rPr lang="en-US" dirty="0"/>
              <a:t>Pain disorder is a condition in which a person is experiencing pain for which there is no medical cause and which lasts for a period of over six months. The condition can result in the person missing work or school, frequent medication use, relationship problems, work disability, depression, social isolation and even suicide.</a:t>
            </a:r>
          </a:p>
          <a:p>
            <a:endParaRPr lang="en-US" dirty="0"/>
          </a:p>
          <a:p>
            <a:r>
              <a:rPr lang="en-US" dirty="0"/>
              <a:t>5. Somatization Disorder</a:t>
            </a:r>
            <a:br>
              <a:rPr lang="en-US" dirty="0"/>
            </a:br>
            <a:r>
              <a:rPr lang="en-US" dirty="0"/>
              <a:t>Somatization disorder is a condition that usually manifests in a person before the age of 30. The person will have a history of indefinite symptoms for a specific body part/system and will see multiple physicians. The most common body systems are gastrointestinal, sexual/reproductive and neurological. The person may also be experiencing pain which cannot be explained.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86351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Dissociative Disorders involve the separation of components of the personality that are normally integrated. The dissociation or separation occurs as a way of avoiding stressful events, situations or feelings. These are rare disorders in which there is confusion or inability to recall who or where they are or how they got there. The onset of these disorders can be sudden or gradual and the condition can be transient or chronic.</a:t>
            </a:r>
          </a:p>
          <a:p>
            <a:endParaRPr lang="en-US" dirty="0"/>
          </a:p>
          <a:p>
            <a:r>
              <a:rPr lang="en-US" dirty="0"/>
              <a:t>Types of Dissociative Disorders include:</a:t>
            </a:r>
          </a:p>
          <a:p>
            <a:r>
              <a:rPr lang="en-US" dirty="0"/>
              <a:t>Dissociative Amnesia </a:t>
            </a:r>
          </a:p>
          <a:p>
            <a:r>
              <a:rPr lang="en-US" dirty="0"/>
              <a:t>inability to recall important personal information </a:t>
            </a:r>
          </a:p>
          <a:p>
            <a:r>
              <a:rPr lang="en-US" dirty="0"/>
              <a:t>repressed information usually of a stressful or traumatic nature (child abuse)</a:t>
            </a:r>
          </a:p>
          <a:p>
            <a:r>
              <a:rPr lang="en-US" dirty="0"/>
              <a:t>recovery of lost memories through the use of hypnosis, free association or thiopental (also known as Sodium Pentothal, which is a trademark of Abbott Laboratories) – controversy exists among health professionals as to validity of “recovered” memories</a:t>
            </a:r>
          </a:p>
          <a:p>
            <a:endParaRPr lang="en-US" dirty="0"/>
          </a:p>
          <a:p>
            <a:r>
              <a:rPr lang="en-US" dirty="0"/>
              <a:t>2. Dissociative Fugue</a:t>
            </a:r>
          </a:p>
          <a:p>
            <a:r>
              <a:rPr lang="en-US" dirty="0"/>
              <a:t>mental state that results in person suddenly and unexpectedly traveling to a new location and assuming a new identity</a:t>
            </a:r>
          </a:p>
          <a:p>
            <a:r>
              <a:rPr lang="en-US" dirty="0"/>
              <a:t>individual is unable to recall his/her former identify</a:t>
            </a:r>
          </a:p>
          <a:p>
            <a:r>
              <a:rPr lang="en-US" dirty="0"/>
              <a:t>generally fugue state spontaneously remits and rarely occurs</a:t>
            </a:r>
          </a:p>
          <a:p>
            <a:r>
              <a:rPr lang="en-US" dirty="0"/>
              <a:t>rare disorder that occurs mostly in men</a:t>
            </a:r>
          </a:p>
          <a:p>
            <a:endParaRPr lang="en-US" dirty="0"/>
          </a:p>
          <a:p>
            <a:r>
              <a:rPr lang="en-US" dirty="0"/>
              <a:t>3. Dissociative Identity Disorder (Multiple Personality Disorder)</a:t>
            </a:r>
          </a:p>
          <a:p>
            <a:r>
              <a:rPr lang="en-US" dirty="0"/>
              <a:t>individual manifests two or more distinct personalities (each usually identified by unique name)</a:t>
            </a:r>
          </a:p>
          <a:p>
            <a:r>
              <a:rPr lang="en-US" dirty="0"/>
              <a:t>different personalities alternate dominating and controlling the individual</a:t>
            </a:r>
          </a:p>
          <a:p>
            <a:r>
              <a:rPr lang="en-US" dirty="0"/>
              <a:t>individual exhibits varying degrees of amnesia for existence and mental well-being of “others”</a:t>
            </a:r>
          </a:p>
          <a:p>
            <a:r>
              <a:rPr lang="en-US" dirty="0"/>
              <a:t>90% of these patients have history of childhood physical and/or sexual abuse</a:t>
            </a:r>
          </a:p>
          <a:p>
            <a:r>
              <a:rPr lang="en-US" dirty="0"/>
              <a:t>symptoms often appear in adolescence and run a long, fluctuating course</a:t>
            </a:r>
          </a:p>
          <a:p>
            <a:r>
              <a:rPr lang="en-US" dirty="0"/>
              <a:t>treatment mainly consists of extended psychotherapy with aim of merging different personalities into a unified personality</a:t>
            </a:r>
          </a:p>
          <a:p>
            <a:endParaRPr lang="en-US" dirty="0"/>
          </a:p>
          <a:p>
            <a:r>
              <a:rPr lang="en-US" dirty="0"/>
              <a:t>4. Depersonalization Disorder</a:t>
            </a:r>
          </a:p>
          <a:p>
            <a:r>
              <a:rPr lang="en-US" dirty="0"/>
              <a:t>periods of feeling disconnected or detached from one’s body and thoughts</a:t>
            </a:r>
          </a:p>
          <a:p>
            <a:r>
              <a:rPr lang="en-US" dirty="0"/>
              <a:t>disorder may occur at times of traumatic events</a:t>
            </a:r>
          </a:p>
          <a:p>
            <a:r>
              <a:rPr lang="en-US" dirty="0"/>
              <a:t>twice as common in men</a:t>
            </a:r>
          </a:p>
          <a:p>
            <a:r>
              <a:rPr lang="en-US" dirty="0"/>
              <a:t>rarely occurs in people over 40 years</a:t>
            </a:r>
          </a:p>
          <a:p>
            <a:r>
              <a:rPr lang="en-US" dirty="0"/>
              <a:t>about 50% of cases become chronic</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34390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Diagnosis criteria for these disorders fall under two terms: substance abuse and substance dependence. For substance dependence to exist, a person must exhibit at least three symptoms simultaneously for at least one month during a 12-month period. Symptoms are:</a:t>
            </a:r>
          </a:p>
          <a:p>
            <a:endParaRPr lang="en-US" dirty="0"/>
          </a:p>
          <a:p>
            <a:r>
              <a:rPr lang="en-US" dirty="0"/>
              <a:t>increasing tolerance for the substance</a:t>
            </a:r>
          </a:p>
          <a:p>
            <a:r>
              <a:rPr lang="en-US" dirty="0"/>
              <a:t>withdrawal</a:t>
            </a:r>
          </a:p>
          <a:p>
            <a:r>
              <a:rPr lang="en-US" dirty="0"/>
              <a:t>larger amounts taken over longer periods</a:t>
            </a:r>
          </a:p>
          <a:p>
            <a:r>
              <a:rPr lang="en-US" dirty="0"/>
              <a:t>persistent desire or unsuccessful efforts to cut down or control substance</a:t>
            </a:r>
          </a:p>
          <a:p>
            <a:r>
              <a:rPr lang="en-US" dirty="0"/>
              <a:t>great deal of time spent to obtain, use or recover from the effects</a:t>
            </a:r>
          </a:p>
          <a:p>
            <a:r>
              <a:rPr lang="en-US" dirty="0"/>
              <a:t>important activities given up or reduced due to the substance</a:t>
            </a:r>
          </a:p>
          <a:p>
            <a:r>
              <a:rPr lang="en-US" dirty="0"/>
              <a:t>substance continued despite knowledge of persistent or recurrent physical or psychological problem likely to be caused by substance</a:t>
            </a:r>
          </a:p>
          <a:p>
            <a:endParaRPr lang="en-US" dirty="0"/>
          </a:p>
          <a:p>
            <a:r>
              <a:rPr lang="en-US" dirty="0"/>
              <a:t>Major Types of Substance-related Disorders</a:t>
            </a:r>
          </a:p>
          <a:p>
            <a:endParaRPr lang="en-US" dirty="0"/>
          </a:p>
          <a:p>
            <a:r>
              <a:rPr lang="en-US" dirty="0"/>
              <a:t>1. Alcohol-related Disorder</a:t>
            </a:r>
          </a:p>
          <a:p>
            <a:r>
              <a:rPr lang="en-US" dirty="0"/>
              <a:t>Symptoms are:</a:t>
            </a:r>
          </a:p>
          <a:p>
            <a:r>
              <a:rPr lang="en-US" dirty="0"/>
              <a:t>daily use</a:t>
            </a:r>
          </a:p>
          <a:p>
            <a:r>
              <a:rPr lang="en-US" dirty="0"/>
              <a:t>inability to cut down or stop</a:t>
            </a:r>
          </a:p>
          <a:p>
            <a:r>
              <a:rPr lang="en-US" dirty="0"/>
              <a:t>binges that last longer than two days</a:t>
            </a:r>
          </a:p>
          <a:p>
            <a:r>
              <a:rPr lang="en-US" dirty="0"/>
              <a:t>consuming as much as a fifth of liquor per day</a:t>
            </a:r>
          </a:p>
          <a:p>
            <a:r>
              <a:rPr lang="en-US" dirty="0"/>
              <a:t>amnesia occurring during intoxication (blackouts)</a:t>
            </a:r>
          </a:p>
          <a:p>
            <a:r>
              <a:rPr lang="en-US" dirty="0"/>
              <a:t>impaired social and/or occupational functioning </a:t>
            </a:r>
          </a:p>
          <a:p>
            <a:r>
              <a:rPr lang="en-US" dirty="0"/>
              <a:t>disturbance that lasts longer than one month</a:t>
            </a:r>
          </a:p>
          <a:p>
            <a:r>
              <a:rPr lang="en-US" dirty="0"/>
              <a:t>Treatment includes Alcoholics Anonymous, Disulfiram or Antabuse therapy and inpatient and outpatient treatment programs</a:t>
            </a:r>
          </a:p>
          <a:p>
            <a:endParaRPr lang="en-US" dirty="0"/>
          </a:p>
          <a:p>
            <a:r>
              <a:rPr lang="en-US" dirty="0"/>
              <a:t>2. Amphetamine-related Disorder</a:t>
            </a:r>
          </a:p>
          <a:p>
            <a:r>
              <a:rPr lang="en-US" dirty="0"/>
              <a:t>Some of the main drugs included in this disorder category are: </a:t>
            </a:r>
          </a:p>
          <a:p>
            <a:r>
              <a:rPr lang="en-US" dirty="0"/>
              <a:t>Amphetamines</a:t>
            </a:r>
          </a:p>
          <a:p>
            <a:r>
              <a:rPr lang="en-US" dirty="0"/>
              <a:t>dextroamphetamine sulfate (Dexedrine)</a:t>
            </a:r>
          </a:p>
          <a:p>
            <a:r>
              <a:rPr lang="en-US" dirty="0"/>
              <a:t>methamphetamine, also known as speed</a:t>
            </a:r>
          </a:p>
          <a:p>
            <a:r>
              <a:rPr lang="en-US" dirty="0" err="1"/>
              <a:t>methlphenidate</a:t>
            </a:r>
            <a:r>
              <a:rPr lang="en-US" dirty="0"/>
              <a:t>, also known as diet pills</a:t>
            </a:r>
          </a:p>
          <a:p>
            <a:r>
              <a:rPr lang="en-US" dirty="0"/>
              <a:t>Amphetamines are:</a:t>
            </a:r>
          </a:p>
          <a:p>
            <a:r>
              <a:rPr lang="en-US" dirty="0"/>
              <a:t>used to stay awake, treat obesity, increase aggression and to decrease fatigue</a:t>
            </a:r>
          </a:p>
          <a:p>
            <a:r>
              <a:rPr lang="en-US" dirty="0"/>
              <a:t>able to produce a toxic psychosis</a:t>
            </a:r>
          </a:p>
          <a:p>
            <a:r>
              <a:rPr lang="en-US" dirty="0"/>
              <a:t>death from overdose is associated with high temperature, convulsions and cardiovascular shock</a:t>
            </a:r>
          </a:p>
          <a:p>
            <a:endParaRPr lang="en-US" dirty="0"/>
          </a:p>
          <a:p>
            <a:r>
              <a:rPr lang="en-US" dirty="0"/>
              <a:t>3. Cannabis-related Disorder</a:t>
            </a:r>
          </a:p>
          <a:p>
            <a:r>
              <a:rPr lang="en-US" dirty="0"/>
              <a:t>substances included in this category are marijuana, hashish and purified delta-9-tetrahydrocannabinol (THC)</a:t>
            </a:r>
          </a:p>
          <a:p>
            <a:r>
              <a:rPr lang="en-US" dirty="0"/>
              <a:t>adverse reactions tend to be dose-related and environmentally dependent</a:t>
            </a:r>
          </a:p>
          <a:p>
            <a:r>
              <a:rPr lang="en-US" dirty="0"/>
              <a:t>marijuana can cause euphoria and has a tendency to produce sedation</a:t>
            </a:r>
          </a:p>
          <a:p>
            <a:r>
              <a:rPr lang="en-US" dirty="0"/>
              <a:t>effects from marijuana last two to four hours if smoked and 5 to 12 hours when ingested</a:t>
            </a:r>
          </a:p>
          <a:p>
            <a:r>
              <a:rPr lang="en-US" dirty="0"/>
              <a:t>marijuana is known as a gateway drug as it can lead to the use of stronger, more dangerous substances</a:t>
            </a:r>
          </a:p>
          <a:p>
            <a:r>
              <a:rPr lang="en-US" dirty="0"/>
              <a:t>marijuana contains more tars than cigarettes, elevates the heart rate and blood pressure, and can make it more difficult to retain information</a:t>
            </a:r>
          </a:p>
          <a:p>
            <a:endParaRPr lang="en-US" dirty="0"/>
          </a:p>
          <a:p>
            <a:r>
              <a:rPr lang="en-US" dirty="0"/>
              <a:t>4. Cocaine-related Disorder</a:t>
            </a:r>
          </a:p>
          <a:p>
            <a:r>
              <a:rPr lang="en-US" dirty="0"/>
              <a:t>there can be delusions and hallucinations</a:t>
            </a:r>
          </a:p>
          <a:p>
            <a:r>
              <a:rPr lang="en-US" dirty="0"/>
              <a:t>cocaine is an alkaloid derived from the leaf of the </a:t>
            </a:r>
            <a:r>
              <a:rPr lang="en-US" dirty="0" err="1"/>
              <a:t>Erythroxylon</a:t>
            </a:r>
            <a:r>
              <a:rPr lang="en-US" dirty="0"/>
              <a:t> coca plant indigenous to Bolivia and Peru</a:t>
            </a:r>
          </a:p>
          <a:p>
            <a:r>
              <a:rPr lang="en-US" dirty="0"/>
              <a:t>use alternates from snorting, intravenous injection, and smoking and freebase form of cocaine</a:t>
            </a:r>
          </a:p>
          <a:p>
            <a:r>
              <a:rPr lang="en-US" dirty="0"/>
              <a:t>tolerance and physical dependency develop</a:t>
            </a:r>
          </a:p>
          <a:p>
            <a:r>
              <a:rPr lang="en-US" dirty="0"/>
              <a:t>produces toxic psychosis with visual, auditory and tactile hallucinations</a:t>
            </a:r>
          </a:p>
          <a:p>
            <a:endParaRPr lang="en-US" dirty="0"/>
          </a:p>
          <a:p>
            <a:r>
              <a:rPr lang="en-US" dirty="0"/>
              <a:t>5. Hallucinogen-related Disorder</a:t>
            </a:r>
          </a:p>
          <a:p>
            <a:r>
              <a:rPr lang="en-US" dirty="0"/>
              <a:t>substances included in this category are those related to 5-hydroxytryptamine such as lysergic acid </a:t>
            </a:r>
            <a:r>
              <a:rPr lang="en-US" dirty="0" err="1"/>
              <a:t>diethylamine</a:t>
            </a:r>
            <a:r>
              <a:rPr lang="en-US" dirty="0"/>
              <a:t> (LSD), </a:t>
            </a:r>
            <a:r>
              <a:rPr lang="en-US" dirty="0" err="1"/>
              <a:t>dimethltryptamine</a:t>
            </a:r>
            <a:r>
              <a:rPr lang="en-US" dirty="0"/>
              <a:t> (DMT) and mescaline</a:t>
            </a:r>
          </a:p>
          <a:p>
            <a:r>
              <a:rPr lang="en-US" dirty="0"/>
              <a:t>flashbacks can occur at unpredictable times for years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3377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who.int/mental_health/emergencies/building_back_better/e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youtu.be/fflQf-T155o"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youtu.be/LdZ4bmwY9G4"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youtu.be/LdZ4bmwY9G4"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www.healthcentral.com/schizophrenia/cf/slideshows/7-ways-to-overcome-your-mental-health-roadblocks#slide=1"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Roadblocks  to</a:t>
            </a:r>
            <a:br>
              <a:rPr lang="en-US" dirty="0"/>
            </a:br>
            <a:r>
              <a:rPr lang="en-US" dirty="0"/>
              <a:t>Mental Health Wellness</a:t>
            </a:r>
          </a:p>
          <a:p>
            <a:endParaRPr lang="en-US" dirty="0"/>
          </a:p>
          <a:p>
            <a:pPr lvl="1"/>
            <a:r>
              <a:rPr lang="en-US" dirty="0"/>
              <a:t>Counseling and Mental Health</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Substance-Related Disorders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Major types of substance-related disorders:</a:t>
            </a:r>
          </a:p>
          <a:p>
            <a:pPr lvl="2"/>
            <a:r>
              <a:rPr lang="en-US" sz="2400" dirty="0"/>
              <a:t>Alcohol-related disorder</a:t>
            </a:r>
          </a:p>
          <a:p>
            <a:pPr lvl="2"/>
            <a:r>
              <a:rPr lang="en-US" sz="2400" dirty="0"/>
              <a:t>Amphetamine-related disorder</a:t>
            </a:r>
          </a:p>
          <a:p>
            <a:pPr lvl="2"/>
            <a:r>
              <a:rPr lang="en-US" sz="2400" dirty="0"/>
              <a:t>Cannabis-related disorder</a:t>
            </a:r>
          </a:p>
          <a:p>
            <a:pPr lvl="2"/>
            <a:r>
              <a:rPr lang="en-US" sz="2400" dirty="0"/>
              <a:t>Cocaine-related disorder</a:t>
            </a:r>
          </a:p>
          <a:p>
            <a:pPr lvl="2"/>
            <a:r>
              <a:rPr lang="en-US" sz="2400" dirty="0"/>
              <a:t>Hallucinogen-related disorder</a:t>
            </a:r>
          </a:p>
          <a:p>
            <a:pPr lvl="1"/>
            <a:endParaRPr lang="en-US" dirty="0"/>
          </a:p>
        </p:txBody>
      </p:sp>
    </p:spTree>
    <p:extLst>
      <p:ext uri="{BB962C8B-B14F-4D97-AF65-F5344CB8AC3E}">
        <p14:creationId xmlns:p14="http://schemas.microsoft.com/office/powerpoint/2010/main" val="54044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Substance-Related Disorders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Major types of substance-related disorders:</a:t>
            </a:r>
          </a:p>
          <a:p>
            <a:pPr lvl="2"/>
            <a:r>
              <a:rPr lang="en-US" sz="2400" dirty="0"/>
              <a:t>Nicotine-related disorder</a:t>
            </a:r>
          </a:p>
          <a:p>
            <a:pPr lvl="2"/>
            <a:r>
              <a:rPr lang="en-US" sz="2400" dirty="0"/>
              <a:t>Opioid-related disorder</a:t>
            </a:r>
          </a:p>
          <a:p>
            <a:pPr lvl="2"/>
            <a:r>
              <a:rPr lang="en-US" sz="2400" dirty="0"/>
              <a:t>Phencyclidine-related disorder</a:t>
            </a:r>
          </a:p>
          <a:p>
            <a:pPr lvl="2"/>
            <a:r>
              <a:rPr lang="en-US" sz="2400" dirty="0"/>
              <a:t>Sedative-related disorder</a:t>
            </a:r>
          </a:p>
          <a:p>
            <a:pPr lvl="1"/>
            <a:endParaRPr lang="en-US" dirty="0"/>
          </a:p>
        </p:txBody>
      </p:sp>
      <p:pic>
        <p:nvPicPr>
          <p:cNvPr id="4" name="Picture 3">
            <a:extLst>
              <a:ext uri="{FF2B5EF4-FFF2-40B4-BE49-F238E27FC236}">
                <a16:creationId xmlns:a16="http://schemas.microsoft.com/office/drawing/2014/main" id="{9568E99B-DBB0-4799-B0D6-DD8C84861FF0}"/>
              </a:ext>
            </a:extLst>
          </p:cNvPr>
          <p:cNvPicPr>
            <a:picLocks noChangeAspect="1"/>
          </p:cNvPicPr>
          <p:nvPr/>
        </p:nvPicPr>
        <p:blipFill>
          <a:blip r:embed="rId3"/>
          <a:stretch>
            <a:fillRect/>
          </a:stretch>
        </p:blipFill>
        <p:spPr>
          <a:xfrm>
            <a:off x="8966331" y="3331028"/>
            <a:ext cx="2066013" cy="2896281"/>
          </a:xfrm>
          <a:prstGeom prst="rect">
            <a:avLst/>
          </a:prstGeom>
        </p:spPr>
      </p:pic>
    </p:spTree>
    <p:extLst>
      <p:ext uri="{BB962C8B-B14F-4D97-AF65-F5344CB8AC3E}">
        <p14:creationId xmlns:p14="http://schemas.microsoft.com/office/powerpoint/2010/main" val="46783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Individuals Affected by Mental Illness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According to the World Health Organization (WHO), there are approximately four to five hundred million individuals affected by a mental illness.</a:t>
            </a:r>
          </a:p>
          <a:p>
            <a:pPr lvl="1"/>
            <a:endParaRPr lang="en-US" dirty="0"/>
          </a:p>
        </p:txBody>
      </p:sp>
      <p:pic>
        <p:nvPicPr>
          <p:cNvPr id="4" name="Picture 3">
            <a:hlinkClick r:id="rId3"/>
            <a:extLst>
              <a:ext uri="{FF2B5EF4-FFF2-40B4-BE49-F238E27FC236}">
                <a16:creationId xmlns:a16="http://schemas.microsoft.com/office/drawing/2014/main" id="{B274D08B-336F-41E1-9107-65144447C096}"/>
              </a:ext>
            </a:extLst>
          </p:cNvPr>
          <p:cNvPicPr>
            <a:picLocks noChangeAspect="1"/>
          </p:cNvPicPr>
          <p:nvPr/>
        </p:nvPicPr>
        <p:blipFill rotWithShape="1">
          <a:blip r:embed="rId4"/>
          <a:srcRect l="20498" t="10417" r="21303" b="6250"/>
          <a:stretch/>
        </p:blipFill>
        <p:spPr>
          <a:xfrm>
            <a:off x="4308389" y="2939143"/>
            <a:ext cx="3920300" cy="2870562"/>
          </a:xfrm>
          <a:prstGeom prst="rect">
            <a:avLst/>
          </a:prstGeom>
          <a:ln w="6350">
            <a:solidFill>
              <a:sysClr val="windowText" lastClr="000000"/>
            </a:solidFill>
          </a:ln>
        </p:spPr>
      </p:pic>
      <p:sp>
        <p:nvSpPr>
          <p:cNvPr id="5" name="TextBox 4">
            <a:extLst>
              <a:ext uri="{FF2B5EF4-FFF2-40B4-BE49-F238E27FC236}">
                <a16:creationId xmlns:a16="http://schemas.microsoft.com/office/drawing/2014/main" id="{05FC5509-B29D-4A3A-B976-300F1BD45167}"/>
              </a:ext>
            </a:extLst>
          </p:cNvPr>
          <p:cNvSpPr txBox="1"/>
          <p:nvPr/>
        </p:nvSpPr>
        <p:spPr>
          <a:xfrm>
            <a:off x="5522686" y="5809705"/>
            <a:ext cx="1879600" cy="369332"/>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185844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Global Study Finds Mental Illness Widespread</a:t>
            </a:r>
          </a:p>
        </p:txBody>
      </p:sp>
      <p:pic>
        <p:nvPicPr>
          <p:cNvPr id="4" name="Content Placeholder 3">
            <a:extLst>
              <a:ext uri="{FF2B5EF4-FFF2-40B4-BE49-F238E27FC236}">
                <a16:creationId xmlns:a16="http://schemas.microsoft.com/office/drawing/2014/main" id="{E0337315-14ED-42A5-B7AA-080B5771CEF2}"/>
              </a:ext>
            </a:extLst>
          </p:cNvPr>
          <p:cNvPicPr>
            <a:picLocks noGrp="1" noChangeAspect="1"/>
          </p:cNvPicPr>
          <p:nvPr>
            <p:ph sz="half" idx="1"/>
          </p:nvPr>
        </p:nvPicPr>
        <p:blipFill>
          <a:blip r:embed="rId3"/>
          <a:stretch>
            <a:fillRect/>
          </a:stretch>
        </p:blipFill>
        <p:spPr>
          <a:xfrm>
            <a:off x="3784331" y="1988457"/>
            <a:ext cx="5082453" cy="4059733"/>
          </a:xfrm>
          <a:prstGeom prst="rect">
            <a:avLst/>
          </a:prstGeom>
        </p:spPr>
      </p:pic>
    </p:spTree>
    <p:extLst>
      <p:ext uri="{BB962C8B-B14F-4D97-AF65-F5344CB8AC3E}">
        <p14:creationId xmlns:p14="http://schemas.microsoft.com/office/powerpoint/2010/main" val="3926976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Roadblocks to Mental Illness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National Institute of Mental Health says that one in four U.S. adults will suffer from a diagnosable mental illness per year.</a:t>
            </a:r>
          </a:p>
          <a:p>
            <a:pPr lvl="1"/>
            <a:r>
              <a:rPr lang="en-US" dirty="0"/>
              <a:t>One in 10 will have a mood disorder</a:t>
            </a:r>
          </a:p>
          <a:p>
            <a:pPr lvl="1"/>
            <a:r>
              <a:rPr lang="en-US" dirty="0"/>
              <a:t>Many will go untreated for many reasons</a:t>
            </a:r>
          </a:p>
          <a:p>
            <a:pPr lvl="1"/>
            <a:endParaRPr lang="en-US" dirty="0"/>
          </a:p>
        </p:txBody>
      </p:sp>
      <p:pic>
        <p:nvPicPr>
          <p:cNvPr id="4" name="Picture 3">
            <a:extLst>
              <a:ext uri="{FF2B5EF4-FFF2-40B4-BE49-F238E27FC236}">
                <a16:creationId xmlns:a16="http://schemas.microsoft.com/office/drawing/2014/main" id="{24C9648C-9911-410C-B244-0C85DC7C7BE2}"/>
              </a:ext>
            </a:extLst>
          </p:cNvPr>
          <p:cNvPicPr>
            <a:picLocks noChangeAspect="1"/>
          </p:cNvPicPr>
          <p:nvPr/>
        </p:nvPicPr>
        <p:blipFill>
          <a:blip r:embed="rId3"/>
          <a:stretch>
            <a:fillRect/>
          </a:stretch>
        </p:blipFill>
        <p:spPr>
          <a:xfrm>
            <a:off x="5314432" y="3787579"/>
            <a:ext cx="1908213" cy="1902117"/>
          </a:xfrm>
          <a:prstGeom prst="rect">
            <a:avLst/>
          </a:prstGeom>
        </p:spPr>
      </p:pic>
    </p:spTree>
    <p:extLst>
      <p:ext uri="{BB962C8B-B14F-4D97-AF65-F5344CB8AC3E}">
        <p14:creationId xmlns:p14="http://schemas.microsoft.com/office/powerpoint/2010/main" val="47455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Individual Differences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Culture</a:t>
            </a:r>
          </a:p>
          <a:p>
            <a:pPr lvl="1"/>
            <a:r>
              <a:rPr lang="en-US" dirty="0"/>
              <a:t>Religion</a:t>
            </a:r>
          </a:p>
          <a:p>
            <a:pPr lvl="1"/>
            <a:r>
              <a:rPr lang="en-US" dirty="0"/>
              <a:t>Ethnic</a:t>
            </a:r>
          </a:p>
          <a:p>
            <a:pPr lvl="1"/>
            <a:r>
              <a:rPr lang="en-US" dirty="0"/>
              <a:t>Education</a:t>
            </a:r>
          </a:p>
          <a:p>
            <a:pPr lvl="1"/>
            <a:r>
              <a:rPr lang="en-US" dirty="0"/>
              <a:t>Physical</a:t>
            </a:r>
          </a:p>
          <a:p>
            <a:pPr lvl="1"/>
            <a:r>
              <a:rPr lang="en-US" dirty="0"/>
              <a:t>Income</a:t>
            </a:r>
          </a:p>
          <a:p>
            <a:pPr lvl="1"/>
            <a:endParaRPr lang="en-US" dirty="0"/>
          </a:p>
        </p:txBody>
      </p:sp>
      <p:pic>
        <p:nvPicPr>
          <p:cNvPr id="4" name="Picture 3">
            <a:extLst>
              <a:ext uri="{FF2B5EF4-FFF2-40B4-BE49-F238E27FC236}">
                <a16:creationId xmlns:a16="http://schemas.microsoft.com/office/drawing/2014/main" id="{2B12C00D-908F-4E56-8EB3-B1A55F47EC6C}"/>
              </a:ext>
            </a:extLst>
          </p:cNvPr>
          <p:cNvPicPr>
            <a:picLocks noChangeAspect="1"/>
          </p:cNvPicPr>
          <p:nvPr/>
        </p:nvPicPr>
        <p:blipFill>
          <a:blip r:embed="rId3"/>
          <a:stretch>
            <a:fillRect/>
          </a:stretch>
        </p:blipFill>
        <p:spPr>
          <a:xfrm>
            <a:off x="6962658" y="2735943"/>
            <a:ext cx="3752591" cy="3196816"/>
          </a:xfrm>
          <a:prstGeom prst="rect">
            <a:avLst/>
          </a:prstGeom>
        </p:spPr>
      </p:pic>
    </p:spTree>
    <p:extLst>
      <p:ext uri="{BB962C8B-B14F-4D97-AF65-F5344CB8AC3E}">
        <p14:creationId xmlns:p14="http://schemas.microsoft.com/office/powerpoint/2010/main" val="138401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Fear and Embarrassment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 People may be embarrassed to admit they have a problem and are hesitant to get help.</a:t>
            </a:r>
          </a:p>
          <a:p>
            <a:pPr lvl="1"/>
            <a:r>
              <a:rPr lang="en-US" dirty="0"/>
              <a:t> They may be concerned that if “work” finds out, they could lose their job.</a:t>
            </a:r>
          </a:p>
          <a:p>
            <a:pPr lvl="1"/>
            <a:r>
              <a:rPr lang="en-US" dirty="0"/>
              <a:t> People may fear or mistrust the treatment.</a:t>
            </a:r>
          </a:p>
          <a:p>
            <a:pPr lvl="1"/>
            <a:endParaRPr lang="en-US" dirty="0"/>
          </a:p>
        </p:txBody>
      </p:sp>
    </p:spTree>
    <p:extLst>
      <p:ext uri="{BB962C8B-B14F-4D97-AF65-F5344CB8AC3E}">
        <p14:creationId xmlns:p14="http://schemas.microsoft.com/office/powerpoint/2010/main" val="338359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Culture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Language barriers - People not speaking English very well may not know  where to go for help.</a:t>
            </a:r>
          </a:p>
          <a:p>
            <a:pPr lvl="1"/>
            <a:r>
              <a:rPr lang="en-US" dirty="0"/>
              <a:t>Biased - Some cultures and religions are against seeking mental health treatment. Some countries see mental illness as a weakness or something shameful.</a:t>
            </a:r>
          </a:p>
          <a:p>
            <a:pPr lvl="1"/>
            <a:endParaRPr lang="en-US" dirty="0"/>
          </a:p>
        </p:txBody>
      </p:sp>
    </p:spTree>
    <p:extLst>
      <p:ext uri="{BB962C8B-B14F-4D97-AF65-F5344CB8AC3E}">
        <p14:creationId xmlns:p14="http://schemas.microsoft.com/office/powerpoint/2010/main" val="146266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Dealing with Problem Situations and Behaviors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Aggressive behavior</a:t>
            </a:r>
          </a:p>
          <a:p>
            <a:pPr lvl="1"/>
            <a:r>
              <a:rPr lang="en-US" dirty="0"/>
              <a:t>Boundary violations</a:t>
            </a:r>
          </a:p>
          <a:p>
            <a:pPr lvl="1"/>
            <a:r>
              <a:rPr lang="en-US" dirty="0"/>
              <a:t>Noncompliance</a:t>
            </a:r>
          </a:p>
          <a:p>
            <a:pPr lvl="1"/>
            <a:r>
              <a:rPr lang="en-US" dirty="0"/>
              <a:t>Seclusion</a:t>
            </a:r>
          </a:p>
          <a:p>
            <a:pPr lvl="1"/>
            <a:r>
              <a:rPr lang="en-US" dirty="0"/>
              <a:t>Self-destructive behaviors</a:t>
            </a:r>
          </a:p>
          <a:p>
            <a:pPr lvl="1"/>
            <a:endParaRPr lang="en-US" dirty="0"/>
          </a:p>
        </p:txBody>
      </p:sp>
      <p:pic>
        <p:nvPicPr>
          <p:cNvPr id="4" name="Picture 3">
            <a:extLst>
              <a:ext uri="{FF2B5EF4-FFF2-40B4-BE49-F238E27FC236}">
                <a16:creationId xmlns:a16="http://schemas.microsoft.com/office/drawing/2014/main" id="{E37C8610-864D-47D8-86E9-E28ADBDF7213}"/>
              </a:ext>
            </a:extLst>
          </p:cNvPr>
          <p:cNvPicPr>
            <a:picLocks noChangeAspect="1"/>
          </p:cNvPicPr>
          <p:nvPr/>
        </p:nvPicPr>
        <p:blipFill>
          <a:blip r:embed="rId3"/>
          <a:stretch>
            <a:fillRect/>
          </a:stretch>
        </p:blipFill>
        <p:spPr>
          <a:xfrm>
            <a:off x="7980251" y="3207656"/>
            <a:ext cx="2819865" cy="2819865"/>
          </a:xfrm>
          <a:prstGeom prst="rect">
            <a:avLst/>
          </a:prstGeom>
        </p:spPr>
      </p:pic>
    </p:spTree>
    <p:extLst>
      <p:ext uri="{BB962C8B-B14F-4D97-AF65-F5344CB8AC3E}">
        <p14:creationId xmlns:p14="http://schemas.microsoft.com/office/powerpoint/2010/main" val="947823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Living in Denial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It may be difficult for people with mental illnesses to recognize that they have a problem.  If they don’t   see themselves as being mentally unhealthy, they won’t seek out help.</a:t>
            </a:r>
          </a:p>
          <a:p>
            <a:pPr lvl="1"/>
            <a:endParaRPr lang="en-US" dirty="0"/>
          </a:p>
        </p:txBody>
      </p:sp>
      <p:pic>
        <p:nvPicPr>
          <p:cNvPr id="5" name="Picture 4">
            <a:extLst>
              <a:ext uri="{FF2B5EF4-FFF2-40B4-BE49-F238E27FC236}">
                <a16:creationId xmlns:a16="http://schemas.microsoft.com/office/drawing/2014/main" id="{1CA5F9A5-A891-437B-8216-6B3A39C8EF55}"/>
              </a:ext>
            </a:extLst>
          </p:cNvPr>
          <p:cNvPicPr>
            <a:picLocks noChangeAspect="1"/>
          </p:cNvPicPr>
          <p:nvPr/>
        </p:nvPicPr>
        <p:blipFill>
          <a:blip r:embed="rId3"/>
          <a:stretch>
            <a:fillRect/>
          </a:stretch>
        </p:blipFill>
        <p:spPr>
          <a:xfrm>
            <a:off x="3207221" y="3687179"/>
            <a:ext cx="2438611" cy="1603387"/>
          </a:xfrm>
          <a:prstGeom prst="rect">
            <a:avLst/>
          </a:prstGeom>
        </p:spPr>
      </p:pic>
      <p:pic>
        <p:nvPicPr>
          <p:cNvPr id="6" name="Picture 5">
            <a:extLst>
              <a:ext uri="{FF2B5EF4-FFF2-40B4-BE49-F238E27FC236}">
                <a16:creationId xmlns:a16="http://schemas.microsoft.com/office/drawing/2014/main" id="{D7FBE6F3-3251-46D7-8855-476C35FC67BD}"/>
              </a:ext>
            </a:extLst>
          </p:cNvPr>
          <p:cNvPicPr>
            <a:picLocks noChangeAspect="1"/>
          </p:cNvPicPr>
          <p:nvPr/>
        </p:nvPicPr>
        <p:blipFill>
          <a:blip r:embed="rId4"/>
          <a:stretch>
            <a:fillRect/>
          </a:stretch>
        </p:blipFill>
        <p:spPr>
          <a:xfrm>
            <a:off x="6268539" y="3717733"/>
            <a:ext cx="2395936" cy="1603387"/>
          </a:xfrm>
          <a:prstGeom prst="rect">
            <a:avLst/>
          </a:prstGeom>
        </p:spPr>
      </p:pic>
    </p:spTree>
    <p:extLst>
      <p:ext uri="{BB962C8B-B14F-4D97-AF65-F5344CB8AC3E}">
        <p14:creationId xmlns:p14="http://schemas.microsoft.com/office/powerpoint/2010/main" val="333959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Finances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Treatment can be expensive</a:t>
            </a:r>
          </a:p>
          <a:p>
            <a:pPr lvl="1"/>
            <a:r>
              <a:rPr lang="en-US" dirty="0"/>
              <a:t>Managed health care or Medicare/Medicaid may not cover the treatment</a:t>
            </a:r>
          </a:p>
          <a:p>
            <a:pPr lvl="1"/>
            <a:r>
              <a:rPr lang="en-US" dirty="0"/>
              <a:t>Rural areas may not have facilities where patients  can get help at reduced rates</a:t>
            </a:r>
          </a:p>
          <a:p>
            <a:pPr lvl="1"/>
            <a:endParaRPr lang="en-US" dirty="0"/>
          </a:p>
        </p:txBody>
      </p:sp>
    </p:spTree>
    <p:extLst>
      <p:ext uri="{BB962C8B-B14F-4D97-AF65-F5344CB8AC3E}">
        <p14:creationId xmlns:p14="http://schemas.microsoft.com/office/powerpoint/2010/main" val="451541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066274" y="2727845"/>
            <a:ext cx="10059452" cy="876300"/>
          </a:xfrm>
        </p:spPr>
        <p:txBody>
          <a:bodyPr/>
          <a:lstStyle/>
          <a:p>
            <a:pPr algn="ctr"/>
            <a:r>
              <a:rPr lang="en-US" dirty="0"/>
              <a:t>Wellness Recovery Actions</a:t>
            </a:r>
          </a:p>
        </p:txBody>
      </p:sp>
    </p:spTree>
    <p:extLst>
      <p:ext uri="{BB962C8B-B14F-4D97-AF65-F5344CB8AC3E}">
        <p14:creationId xmlns:p14="http://schemas.microsoft.com/office/powerpoint/2010/main" val="323935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Treatment Modalities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Medication</a:t>
            </a:r>
          </a:p>
          <a:p>
            <a:pPr lvl="1"/>
            <a:r>
              <a:rPr lang="en-US" dirty="0"/>
              <a:t>Prescribed by psychiatrist</a:t>
            </a:r>
          </a:p>
          <a:p>
            <a:pPr lvl="1"/>
            <a:r>
              <a:rPr lang="en-US" dirty="0"/>
              <a:t>Monitored</a:t>
            </a:r>
          </a:p>
          <a:p>
            <a:pPr lvl="1"/>
            <a:r>
              <a:rPr lang="en-US" dirty="0"/>
              <a:t>Formulary should contain a range of psychiatric medications</a:t>
            </a:r>
          </a:p>
          <a:p>
            <a:pPr lvl="1"/>
            <a:r>
              <a:rPr lang="en-US" dirty="0"/>
              <a:t>Overall therapy program</a:t>
            </a:r>
          </a:p>
          <a:p>
            <a:pPr lvl="1"/>
            <a:r>
              <a:rPr lang="en-US" dirty="0"/>
              <a:t>Emergency services</a:t>
            </a:r>
          </a:p>
          <a:p>
            <a:pPr lvl="1"/>
            <a:endParaRPr lang="en-US" dirty="0"/>
          </a:p>
        </p:txBody>
      </p:sp>
      <p:pic>
        <p:nvPicPr>
          <p:cNvPr id="4" name="Picture 3">
            <a:extLst>
              <a:ext uri="{FF2B5EF4-FFF2-40B4-BE49-F238E27FC236}">
                <a16:creationId xmlns:a16="http://schemas.microsoft.com/office/drawing/2014/main" id="{E5FBD4A2-D8A9-4131-AEC9-851612826BF0}"/>
              </a:ext>
            </a:extLst>
          </p:cNvPr>
          <p:cNvPicPr>
            <a:picLocks noChangeAspect="1"/>
          </p:cNvPicPr>
          <p:nvPr/>
        </p:nvPicPr>
        <p:blipFill>
          <a:blip r:embed="rId2"/>
          <a:stretch>
            <a:fillRect/>
          </a:stretch>
        </p:blipFill>
        <p:spPr>
          <a:xfrm>
            <a:off x="5287651" y="4312282"/>
            <a:ext cx="2645893" cy="1603387"/>
          </a:xfrm>
          <a:prstGeom prst="rect">
            <a:avLst/>
          </a:prstGeom>
        </p:spPr>
      </p:pic>
    </p:spTree>
    <p:extLst>
      <p:ext uri="{BB962C8B-B14F-4D97-AF65-F5344CB8AC3E}">
        <p14:creationId xmlns:p14="http://schemas.microsoft.com/office/powerpoint/2010/main" val="492022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Special Units and Inpatient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Special housing for more intense treatment</a:t>
            </a:r>
          </a:p>
          <a:p>
            <a:pPr lvl="1"/>
            <a:r>
              <a:rPr lang="en-US" dirty="0"/>
              <a:t>Transfer to psychiatric hospital or facility</a:t>
            </a:r>
          </a:p>
          <a:p>
            <a:pPr lvl="1"/>
            <a:endParaRPr lang="en-US" dirty="0"/>
          </a:p>
        </p:txBody>
      </p:sp>
      <p:pic>
        <p:nvPicPr>
          <p:cNvPr id="4" name="Picture 3">
            <a:extLst>
              <a:ext uri="{FF2B5EF4-FFF2-40B4-BE49-F238E27FC236}">
                <a16:creationId xmlns:a16="http://schemas.microsoft.com/office/drawing/2014/main" id="{5C5630EE-57A9-4801-8860-3F6209B22716}"/>
              </a:ext>
            </a:extLst>
          </p:cNvPr>
          <p:cNvPicPr>
            <a:picLocks noChangeAspect="1"/>
          </p:cNvPicPr>
          <p:nvPr/>
        </p:nvPicPr>
        <p:blipFill>
          <a:blip r:embed="rId3"/>
          <a:stretch>
            <a:fillRect/>
          </a:stretch>
        </p:blipFill>
        <p:spPr>
          <a:xfrm>
            <a:off x="5324013" y="3429000"/>
            <a:ext cx="2506002" cy="2453595"/>
          </a:xfrm>
          <a:prstGeom prst="rect">
            <a:avLst/>
          </a:prstGeom>
        </p:spPr>
      </p:pic>
    </p:spTree>
    <p:extLst>
      <p:ext uri="{BB962C8B-B14F-4D97-AF65-F5344CB8AC3E}">
        <p14:creationId xmlns:p14="http://schemas.microsoft.com/office/powerpoint/2010/main" val="373792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Responding to a Mental Health Crisis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0" algn="ctr">
              <a:spcBef>
                <a:spcPct val="20000"/>
              </a:spcBef>
              <a:buClr>
                <a:srgbClr val="4A66AC"/>
              </a:buClr>
              <a:buSzPct val="85000"/>
            </a:pPr>
            <a:endParaRPr lang="en-US" sz="2700" dirty="0">
              <a:solidFill>
                <a:prstClr val="black"/>
              </a:solidFill>
              <a:latin typeface="Georgia"/>
              <a:hlinkClick r:id="rId3"/>
            </a:endParaRPr>
          </a:p>
          <a:p>
            <a:pPr lvl="0" algn="ctr">
              <a:spcBef>
                <a:spcPct val="20000"/>
              </a:spcBef>
              <a:buClr>
                <a:srgbClr val="4A66AC"/>
              </a:buClr>
              <a:buSzPct val="85000"/>
            </a:pPr>
            <a:r>
              <a:rPr lang="en-US" sz="2700" dirty="0">
                <a:solidFill>
                  <a:prstClr val="black"/>
                </a:solidFill>
                <a:latin typeface="Georgia"/>
                <a:hlinkClick r:id="rId3"/>
              </a:rPr>
              <a:t>How to Recognize and Manage the Signs and Symptoms of Mental Illness</a:t>
            </a:r>
            <a:endParaRPr lang="en-US" sz="2700" dirty="0">
              <a:solidFill>
                <a:prstClr val="black"/>
              </a:solidFill>
              <a:latin typeface="Georgia"/>
              <a:hlinkClick r:id="rId4"/>
            </a:endParaRPr>
          </a:p>
          <a:p>
            <a:pPr lvl="0" algn="ctr">
              <a:spcBef>
                <a:spcPct val="20000"/>
              </a:spcBef>
              <a:buClr>
                <a:srgbClr val="4A66AC"/>
              </a:buClr>
              <a:buSzPct val="85000"/>
            </a:pPr>
            <a:r>
              <a:rPr lang="en-US" sz="2700" dirty="0">
                <a:solidFill>
                  <a:prstClr val="black"/>
                </a:solidFill>
                <a:latin typeface="Georgia"/>
              </a:rPr>
              <a:t>(click on link)</a:t>
            </a:r>
          </a:p>
          <a:p>
            <a:pPr lvl="1"/>
            <a:endParaRPr lang="en-US" dirty="0"/>
          </a:p>
        </p:txBody>
      </p:sp>
      <p:pic>
        <p:nvPicPr>
          <p:cNvPr id="4" name="Picture 3">
            <a:extLst>
              <a:ext uri="{FF2B5EF4-FFF2-40B4-BE49-F238E27FC236}">
                <a16:creationId xmlns:a16="http://schemas.microsoft.com/office/drawing/2014/main" id="{6B7E082B-AF56-41F4-91A5-4231F97F07A9}"/>
              </a:ext>
            </a:extLst>
          </p:cNvPr>
          <p:cNvPicPr>
            <a:picLocks noChangeAspect="1"/>
          </p:cNvPicPr>
          <p:nvPr/>
        </p:nvPicPr>
        <p:blipFill>
          <a:blip r:embed="rId5"/>
          <a:stretch>
            <a:fillRect/>
          </a:stretch>
        </p:blipFill>
        <p:spPr>
          <a:xfrm>
            <a:off x="4558463" y="3787579"/>
            <a:ext cx="3420152" cy="2286198"/>
          </a:xfrm>
          <a:prstGeom prst="rect">
            <a:avLst/>
          </a:prstGeom>
        </p:spPr>
      </p:pic>
    </p:spTree>
    <p:extLst>
      <p:ext uri="{BB962C8B-B14F-4D97-AF65-F5344CB8AC3E}">
        <p14:creationId xmlns:p14="http://schemas.microsoft.com/office/powerpoint/2010/main" val="1727744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Can Be Done?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Increase public awareness of illnesses and treatment.</a:t>
            </a:r>
          </a:p>
          <a:p>
            <a:pPr lvl="1"/>
            <a:r>
              <a:rPr lang="en-US" dirty="0"/>
              <a:t>Make treatments appropriate for age, gender, race and culture.</a:t>
            </a:r>
          </a:p>
          <a:p>
            <a:pPr lvl="1"/>
            <a:r>
              <a:rPr lang="en-US" dirty="0"/>
              <a:t>Ensure parity in the way services are provided. </a:t>
            </a:r>
          </a:p>
          <a:p>
            <a:pPr lvl="1"/>
            <a:r>
              <a:rPr lang="en-US" dirty="0"/>
              <a:t>Provide culturally sensitive mental health care workers.</a:t>
            </a:r>
          </a:p>
          <a:p>
            <a:pPr lvl="1"/>
            <a:endParaRPr lang="en-US" dirty="0"/>
          </a:p>
        </p:txBody>
      </p:sp>
    </p:spTree>
    <p:extLst>
      <p:ext uri="{BB962C8B-B14F-4D97-AF65-F5344CB8AC3E}">
        <p14:creationId xmlns:p14="http://schemas.microsoft.com/office/powerpoint/2010/main" val="1900388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Can Be Done?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Provide community–based approaches to  treatment.</a:t>
            </a:r>
          </a:p>
          <a:p>
            <a:pPr lvl="1"/>
            <a:r>
              <a:rPr lang="en-US" dirty="0"/>
              <a:t>Reduce financial barriers to treatment.</a:t>
            </a:r>
          </a:p>
          <a:p>
            <a:pPr lvl="1"/>
            <a:endParaRPr lang="en-US" dirty="0"/>
          </a:p>
        </p:txBody>
      </p:sp>
      <p:pic>
        <p:nvPicPr>
          <p:cNvPr id="4" name="Picture 3">
            <a:extLst>
              <a:ext uri="{FF2B5EF4-FFF2-40B4-BE49-F238E27FC236}">
                <a16:creationId xmlns:a16="http://schemas.microsoft.com/office/drawing/2014/main" id="{31857AD3-EE40-45D6-AF47-368C412FF151}"/>
              </a:ext>
            </a:extLst>
          </p:cNvPr>
          <p:cNvPicPr>
            <a:picLocks noChangeAspect="1"/>
          </p:cNvPicPr>
          <p:nvPr/>
        </p:nvPicPr>
        <p:blipFill>
          <a:blip r:embed="rId3"/>
          <a:stretch>
            <a:fillRect/>
          </a:stretch>
        </p:blipFill>
        <p:spPr>
          <a:xfrm>
            <a:off x="5470199" y="3429000"/>
            <a:ext cx="2078916" cy="2286198"/>
          </a:xfrm>
          <a:prstGeom prst="rect">
            <a:avLst/>
          </a:prstGeom>
        </p:spPr>
      </p:pic>
    </p:spTree>
    <p:extLst>
      <p:ext uri="{BB962C8B-B14F-4D97-AF65-F5344CB8AC3E}">
        <p14:creationId xmlns:p14="http://schemas.microsoft.com/office/powerpoint/2010/main" val="3211444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Wellness Recovery Action Planning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0" algn="ctr">
              <a:spcBef>
                <a:spcPct val="20000"/>
              </a:spcBef>
              <a:buClr>
                <a:srgbClr val="4A66AC"/>
              </a:buClr>
              <a:buSzPct val="85000"/>
            </a:pPr>
            <a:endParaRPr lang="en-US" sz="2700" dirty="0">
              <a:solidFill>
                <a:prstClr val="black"/>
              </a:solidFill>
              <a:latin typeface="Georgia"/>
              <a:hlinkClick r:id="rId3"/>
            </a:endParaRPr>
          </a:p>
          <a:p>
            <a:pPr lvl="0" algn="ctr">
              <a:spcBef>
                <a:spcPct val="20000"/>
              </a:spcBef>
              <a:buClr>
                <a:srgbClr val="4A66AC"/>
              </a:buClr>
              <a:buSzPct val="85000"/>
            </a:pPr>
            <a:r>
              <a:rPr lang="en-US" sz="2700" dirty="0">
                <a:solidFill>
                  <a:prstClr val="black"/>
                </a:solidFill>
                <a:latin typeface="Georgia"/>
                <a:hlinkClick r:id="rId3"/>
              </a:rPr>
              <a:t>Mental Health Matters</a:t>
            </a:r>
            <a:endParaRPr lang="en-US" sz="2700" dirty="0">
              <a:solidFill>
                <a:prstClr val="black"/>
              </a:solidFill>
              <a:latin typeface="Georgia"/>
            </a:endParaRPr>
          </a:p>
          <a:p>
            <a:pPr lvl="0" algn="ctr">
              <a:spcBef>
                <a:spcPct val="20000"/>
              </a:spcBef>
              <a:buClr>
                <a:srgbClr val="4A66AC"/>
              </a:buClr>
              <a:buSzPct val="85000"/>
            </a:pPr>
            <a:r>
              <a:rPr lang="en-US" sz="2700" dirty="0">
                <a:solidFill>
                  <a:prstClr val="black"/>
                </a:solidFill>
                <a:latin typeface="Georgia"/>
              </a:rPr>
              <a:t>(click on link)</a:t>
            </a:r>
          </a:p>
          <a:p>
            <a:pPr lvl="1"/>
            <a:endParaRPr lang="en-US" dirty="0"/>
          </a:p>
        </p:txBody>
      </p:sp>
      <p:pic>
        <p:nvPicPr>
          <p:cNvPr id="4" name="Picture 3">
            <a:extLst>
              <a:ext uri="{FF2B5EF4-FFF2-40B4-BE49-F238E27FC236}">
                <a16:creationId xmlns:a16="http://schemas.microsoft.com/office/drawing/2014/main" id="{BDC05F42-D499-4E91-B8F5-B658711301CE}"/>
              </a:ext>
            </a:extLst>
          </p:cNvPr>
          <p:cNvPicPr>
            <a:picLocks noChangeAspect="1"/>
          </p:cNvPicPr>
          <p:nvPr/>
        </p:nvPicPr>
        <p:blipFill>
          <a:blip r:embed="rId4"/>
          <a:stretch>
            <a:fillRect/>
          </a:stretch>
        </p:blipFill>
        <p:spPr>
          <a:xfrm>
            <a:off x="4363374" y="3152671"/>
            <a:ext cx="3810330" cy="2566638"/>
          </a:xfrm>
          <a:prstGeom prst="rect">
            <a:avLst/>
          </a:prstGeom>
        </p:spPr>
      </p:pic>
    </p:spTree>
    <p:extLst>
      <p:ext uri="{BB962C8B-B14F-4D97-AF65-F5344CB8AC3E}">
        <p14:creationId xmlns:p14="http://schemas.microsoft.com/office/powerpoint/2010/main" val="2551587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Seven Ways to Overcome Your Mental Health Roadblocks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0" algn="ctr">
              <a:spcBef>
                <a:spcPct val="20000"/>
              </a:spcBef>
              <a:buClr>
                <a:srgbClr val="4A66AC"/>
              </a:buClr>
              <a:buSzPct val="85000"/>
            </a:pPr>
            <a:endParaRPr lang="en-US" sz="2700" dirty="0">
              <a:solidFill>
                <a:prstClr val="black"/>
              </a:solidFill>
              <a:latin typeface="Georgia"/>
              <a:hlinkClick r:id="rId3"/>
            </a:endParaRPr>
          </a:p>
          <a:p>
            <a:pPr lvl="0" algn="ctr">
              <a:spcBef>
                <a:spcPct val="20000"/>
              </a:spcBef>
              <a:buClr>
                <a:srgbClr val="4A66AC"/>
              </a:buClr>
              <a:buSzPct val="85000"/>
            </a:pPr>
            <a:r>
              <a:rPr lang="en-US" sz="2700" dirty="0">
                <a:solidFill>
                  <a:prstClr val="black"/>
                </a:solidFill>
                <a:latin typeface="Georgia"/>
                <a:hlinkClick r:id="rId3"/>
              </a:rPr>
              <a:t>Overcoming Your Mental Health Roadblocks</a:t>
            </a:r>
            <a:endParaRPr lang="en-US" sz="2700" dirty="0">
              <a:solidFill>
                <a:prstClr val="black"/>
              </a:solidFill>
              <a:latin typeface="Georgia"/>
            </a:endParaRPr>
          </a:p>
          <a:p>
            <a:pPr lvl="0" algn="ctr">
              <a:spcBef>
                <a:spcPct val="20000"/>
              </a:spcBef>
              <a:buClr>
                <a:srgbClr val="4A66AC"/>
              </a:buClr>
              <a:buSzPct val="85000"/>
            </a:pPr>
            <a:r>
              <a:rPr lang="en-US" sz="2700" dirty="0">
                <a:solidFill>
                  <a:prstClr val="black"/>
                </a:solidFill>
                <a:latin typeface="Georgia"/>
              </a:rPr>
              <a:t>(click on link)</a:t>
            </a:r>
          </a:p>
          <a:p>
            <a:pPr lvl="1"/>
            <a:endParaRPr lang="en-US" dirty="0"/>
          </a:p>
        </p:txBody>
      </p:sp>
      <p:pic>
        <p:nvPicPr>
          <p:cNvPr id="4" name="Picture 3">
            <a:extLst>
              <a:ext uri="{FF2B5EF4-FFF2-40B4-BE49-F238E27FC236}">
                <a16:creationId xmlns:a16="http://schemas.microsoft.com/office/drawing/2014/main" id="{462882B7-814E-40D3-852A-1F108CDF05E8}"/>
              </a:ext>
            </a:extLst>
          </p:cNvPr>
          <p:cNvPicPr>
            <a:picLocks noChangeAspect="1"/>
          </p:cNvPicPr>
          <p:nvPr/>
        </p:nvPicPr>
        <p:blipFill>
          <a:blip r:embed="rId4"/>
          <a:stretch>
            <a:fillRect/>
          </a:stretch>
        </p:blipFill>
        <p:spPr>
          <a:xfrm>
            <a:off x="4927303" y="3170912"/>
            <a:ext cx="2682472" cy="2670279"/>
          </a:xfrm>
          <a:prstGeom prst="rect">
            <a:avLst/>
          </a:prstGeom>
        </p:spPr>
      </p:pic>
    </p:spTree>
    <p:extLst>
      <p:ext uri="{BB962C8B-B14F-4D97-AF65-F5344CB8AC3E}">
        <p14:creationId xmlns:p14="http://schemas.microsoft.com/office/powerpoint/2010/main" val="2905574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8DD07E3E-6350-4EEF-A9D0-BF5C4D79392B}"/>
              </a:ext>
            </a:extLst>
          </p:cNvPr>
          <p:cNvPicPr>
            <a:picLocks noGrp="1" noChangeAspect="1"/>
          </p:cNvPicPr>
          <p:nvPr>
            <p:ph sz="half" idx="1"/>
          </p:nvPr>
        </p:nvPicPr>
        <p:blipFill>
          <a:blip r:embed="rId2"/>
          <a:stretch>
            <a:fillRect/>
          </a:stretch>
        </p:blipFill>
        <p:spPr>
          <a:xfrm>
            <a:off x="4924206" y="2213429"/>
            <a:ext cx="3456818" cy="3451057"/>
          </a:xfrm>
          <a:prstGeom prst="rect">
            <a:avLst/>
          </a:prstGeom>
        </p:spPr>
      </p:pic>
    </p:spTree>
    <p:extLst>
      <p:ext uri="{BB962C8B-B14F-4D97-AF65-F5344CB8AC3E}">
        <p14:creationId xmlns:p14="http://schemas.microsoft.com/office/powerpoint/2010/main" val="97405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474954" y="2552700"/>
            <a:ext cx="10059452" cy="876300"/>
          </a:xfrm>
        </p:spPr>
        <p:txBody>
          <a:bodyPr/>
          <a:lstStyle/>
          <a:p>
            <a:pPr algn="ctr"/>
            <a:r>
              <a:rPr lang="en-US" dirty="0"/>
              <a:t>What is a Mental Health Disorder?</a:t>
            </a:r>
          </a:p>
        </p:txBody>
      </p:sp>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Clip Art: Used with permission from Microsoft.</a:t>
            </a:r>
          </a:p>
          <a:p>
            <a:pPr lvl="1"/>
            <a:r>
              <a:rPr lang="en-US" sz="2000" dirty="0"/>
              <a:t>Textbooks:</a:t>
            </a:r>
          </a:p>
          <a:p>
            <a:pPr lvl="2"/>
            <a:r>
              <a:rPr lang="en-US" sz="2000" dirty="0"/>
              <a:t>Barry, Patricia D., Mental health and mental illness. Seventh Edition, Lippincott, 2002. Print.</a:t>
            </a:r>
          </a:p>
          <a:p>
            <a:pPr lvl="2"/>
            <a:r>
              <a:rPr lang="en-US" sz="2000" dirty="0" err="1"/>
              <a:t>Kasschau</a:t>
            </a:r>
            <a:r>
              <a:rPr lang="en-US" sz="2000" dirty="0"/>
              <a:t>, R.A. (2002). Understanding psychology. New York: Glencoe/McGraw-Hill School Publishing Co.</a:t>
            </a:r>
          </a:p>
          <a:p>
            <a:pPr lvl="1"/>
            <a:r>
              <a:rPr lang="en-US" sz="2000" dirty="0"/>
              <a:t>Websites:</a:t>
            </a:r>
          </a:p>
          <a:p>
            <a:pPr lvl="2"/>
            <a:r>
              <a:rPr lang="en-US" sz="2000" dirty="0"/>
              <a:t>Barriers to Mental Health Treatment</a:t>
            </a:r>
            <a:br>
              <a:rPr lang="en-US" sz="2000" dirty="0"/>
            </a:br>
            <a:r>
              <a:rPr lang="en-US" sz="2000" dirty="0"/>
              <a:t>According to the National Institute of Mental Health, as many as one in four U.S. adults will suffer from a diagnosable mental disorder in a given year.</a:t>
            </a:r>
            <a:br>
              <a:rPr lang="en-US" sz="2000" dirty="0"/>
            </a:br>
            <a:r>
              <a:rPr lang="en-US" sz="2000" dirty="0"/>
              <a:t>http://www.ehow.com/health/mental-health/mental-illness-treatments/</a:t>
            </a:r>
          </a:p>
          <a:p>
            <a:pPr lvl="1"/>
            <a:endParaRPr lang="en-US" dirty="0"/>
          </a:p>
        </p:txBody>
      </p:sp>
    </p:spTree>
    <p:extLst>
      <p:ext uri="{BB962C8B-B14F-4D97-AF65-F5344CB8AC3E}">
        <p14:creationId xmlns:p14="http://schemas.microsoft.com/office/powerpoint/2010/main" val="3696978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Center for Mental Health Disparities | University of Louisville</a:t>
            </a:r>
            <a:br>
              <a:rPr lang="en-US" sz="2000" dirty="0"/>
            </a:br>
            <a:r>
              <a:rPr lang="en-US" sz="2000" dirty="0"/>
              <a:t>Teaches the importance of cultural awareness, knowledge and skill when interacting with racial and ethnic groups in the United States.</a:t>
            </a:r>
            <a:br>
              <a:rPr lang="en-US" sz="2000" dirty="0"/>
            </a:br>
            <a:r>
              <a:rPr lang="en-US" sz="2000" dirty="0"/>
              <a:t>www.mentalhealthdisparities.org</a:t>
            </a:r>
          </a:p>
          <a:p>
            <a:pPr lvl="1"/>
            <a:r>
              <a:rPr lang="en-US" sz="2000" dirty="0"/>
              <a:t>Global Study Finds Mental Illness Widespread</a:t>
            </a:r>
            <a:br>
              <a:rPr lang="en-US" sz="2000" dirty="0"/>
            </a:br>
            <a:r>
              <a:rPr lang="en-US" sz="2000" dirty="0"/>
              <a:t>Anxiety and depression are common and go untreated.</a:t>
            </a:r>
            <a:br>
              <a:rPr lang="en-US" sz="2000" dirty="0"/>
            </a:br>
            <a:r>
              <a:rPr lang="en-US" sz="2000" dirty="0"/>
              <a:t>http://www.nbcnews.com/id/5111202/ns/health-mental_health/t/global-study-finds-mental-illness-widespread/#.U18z2PldXT8</a:t>
            </a:r>
          </a:p>
          <a:p>
            <a:pPr lvl="1"/>
            <a:r>
              <a:rPr lang="en-US" sz="2000" dirty="0"/>
              <a:t>Health Central</a:t>
            </a:r>
            <a:br>
              <a:rPr lang="en-US" sz="2000" dirty="0"/>
            </a:br>
            <a:r>
              <a:rPr lang="en-US" sz="2000" dirty="0"/>
              <a:t>Seven ways to overcome your mental health roadblocks.</a:t>
            </a:r>
            <a:br>
              <a:rPr lang="en-US" sz="2000" dirty="0"/>
            </a:br>
            <a:r>
              <a:rPr lang="en-US" sz="2000" dirty="0"/>
              <a:t>http://www.healthcentral.com/schizophrenia/cf/slideshows/7-ways-to-overcome-your-mental-health-roadblocks#slide=1</a:t>
            </a:r>
          </a:p>
          <a:p>
            <a:pPr lvl="1"/>
            <a:r>
              <a:rPr lang="en-US" sz="2000" dirty="0"/>
              <a:t>National Institute of Mental Health</a:t>
            </a:r>
            <a:br>
              <a:rPr lang="en-US" sz="2000" dirty="0"/>
            </a:br>
            <a:r>
              <a:rPr lang="en-US" sz="2000" dirty="0"/>
              <a:t>The Numbers Count: Mental Disorders in America.</a:t>
            </a:r>
            <a:br>
              <a:rPr lang="en-US" sz="2000" dirty="0"/>
            </a:br>
            <a:r>
              <a:rPr lang="en-US" sz="2000" dirty="0"/>
              <a:t>http://www.nimh.nih.gov/health/publications/the-numbers-count-mental-disorders-in-america/index.shtml#Intro</a:t>
            </a:r>
          </a:p>
          <a:p>
            <a:pPr lvl="1"/>
            <a:endParaRPr lang="en-US" dirty="0"/>
          </a:p>
        </p:txBody>
      </p:sp>
    </p:spTree>
    <p:extLst>
      <p:ext uri="{BB962C8B-B14F-4D97-AF65-F5344CB8AC3E}">
        <p14:creationId xmlns:p14="http://schemas.microsoft.com/office/powerpoint/2010/main" val="2757064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Substance Abuse and Mental Health Services Administration</a:t>
            </a:r>
            <a:br>
              <a:rPr lang="en-US" sz="2000" dirty="0"/>
            </a:br>
            <a:r>
              <a:rPr lang="en-US" sz="2000" dirty="0"/>
              <a:t>Understanding Mental Illness.</a:t>
            </a:r>
            <a:br>
              <a:rPr lang="en-US" sz="2000" dirty="0"/>
            </a:br>
            <a:r>
              <a:rPr lang="en-US" sz="2000" dirty="0"/>
              <a:t>http://www.samhsa.gov/mentalhealth/understanding_mentalillness.aspx</a:t>
            </a:r>
          </a:p>
          <a:p>
            <a:pPr lvl="1"/>
            <a:r>
              <a:rPr lang="en-US" sz="2000" dirty="0"/>
              <a:t>World Health Organization</a:t>
            </a:r>
            <a:br>
              <a:rPr lang="en-US" sz="2000" dirty="0"/>
            </a:br>
            <a:r>
              <a:rPr lang="en-US" sz="2000" dirty="0"/>
              <a:t>Building Back Better: Sustainable Mental Health Care After Emergencies</a:t>
            </a:r>
            <a:br>
              <a:rPr lang="en-US" sz="2000" dirty="0"/>
            </a:br>
            <a:r>
              <a:rPr lang="en-US" sz="2000" dirty="0"/>
              <a:t>http://www.who.int/mental_health/emergencies/building_back_better/en</a:t>
            </a:r>
          </a:p>
          <a:p>
            <a:pPr lvl="1"/>
            <a:r>
              <a:rPr lang="en-US" sz="2000" dirty="0"/>
              <a:t>Technology:</a:t>
            </a:r>
          </a:p>
          <a:p>
            <a:pPr lvl="2"/>
            <a:r>
              <a:rPr lang="en-US" sz="2000" dirty="0"/>
              <a:t>TED talk-</a:t>
            </a:r>
            <a:r>
              <a:rPr lang="en-US" sz="2000" dirty="0" err="1"/>
              <a:t>Vikram</a:t>
            </a:r>
            <a:r>
              <a:rPr lang="en-US" sz="2000" dirty="0"/>
              <a:t> Patel</a:t>
            </a:r>
            <a:br>
              <a:rPr lang="en-US" sz="2000" dirty="0"/>
            </a:br>
            <a:r>
              <a:rPr lang="en-US" sz="2000" dirty="0"/>
              <a:t>“Mental health for all by involving all”</a:t>
            </a:r>
            <a:br>
              <a:rPr lang="en-US" sz="2000" dirty="0"/>
            </a:br>
            <a:r>
              <a:rPr lang="en-US" sz="2000" dirty="0"/>
              <a:t>http://www.ted.com/talks/vikram_patel_mental_health_for_all_by_involving_all.html</a:t>
            </a:r>
          </a:p>
          <a:p>
            <a:pPr lvl="1"/>
            <a:endParaRPr lang="en-US" dirty="0"/>
          </a:p>
        </p:txBody>
      </p:sp>
    </p:spTree>
    <p:extLst>
      <p:ext uri="{BB962C8B-B14F-4D97-AF65-F5344CB8AC3E}">
        <p14:creationId xmlns:p14="http://schemas.microsoft.com/office/powerpoint/2010/main" val="1243051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YouTube:</a:t>
            </a:r>
          </a:p>
          <a:p>
            <a:pPr lvl="2"/>
            <a:r>
              <a:rPr lang="en-US" sz="2000" dirty="0"/>
              <a:t>Mental Health Matters – Wellness Recovery Action Planning (WRAP)</a:t>
            </a:r>
            <a:br>
              <a:rPr lang="en-US" sz="2000" dirty="0"/>
            </a:br>
            <a:r>
              <a:rPr lang="en-US" sz="2000" dirty="0"/>
              <a:t>Wellness Recovery Action Planning, or WRAP, is an evidence-based system that is used worldwide by people who are dealing with mental health and other kinds of wellness challenges. It is a unique form of mental health support in that is peer-led and self-directed. </a:t>
            </a:r>
            <a:br>
              <a:rPr lang="en-US" sz="2000" dirty="0"/>
            </a:br>
            <a:r>
              <a:rPr lang="en-US" sz="2000" dirty="0"/>
              <a:t>http://youtu.be/LdZ4bmwY9G4</a:t>
            </a:r>
          </a:p>
          <a:p>
            <a:pPr lvl="2"/>
            <a:r>
              <a:rPr lang="en-US" sz="2000" dirty="0"/>
              <a:t>Responding to a Mental Health Crisis</a:t>
            </a:r>
            <a:br>
              <a:rPr lang="en-US" sz="2000" dirty="0"/>
            </a:br>
            <a:r>
              <a:rPr lang="en-US" sz="2000" dirty="0"/>
              <a:t>A valuable teaching aid – for individuals, families, communities, law enforcement officials – to recognize and manage the signs and symptoms of mental illness. </a:t>
            </a:r>
            <a:br>
              <a:rPr lang="en-US" sz="2000" dirty="0"/>
            </a:br>
            <a:r>
              <a:rPr lang="en-US" sz="2000" dirty="0"/>
              <a:t>http://youtu.be/fflQf-T155o</a:t>
            </a:r>
          </a:p>
          <a:p>
            <a:pPr lvl="1"/>
            <a:endParaRPr lang="en-US" dirty="0"/>
          </a:p>
        </p:txBody>
      </p:sp>
    </p:spTree>
    <p:extLst>
      <p:ext uri="{BB962C8B-B14F-4D97-AF65-F5344CB8AC3E}">
        <p14:creationId xmlns:p14="http://schemas.microsoft.com/office/powerpoint/2010/main" val="209816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Mental Health Disorders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Mood disorders:</a:t>
            </a:r>
          </a:p>
          <a:p>
            <a:pPr lvl="2"/>
            <a:r>
              <a:rPr lang="en-US" sz="2400" dirty="0"/>
              <a:t>Major depressive disorder</a:t>
            </a:r>
          </a:p>
          <a:p>
            <a:pPr lvl="2"/>
            <a:r>
              <a:rPr lang="en-US" sz="2400" dirty="0"/>
              <a:t>Dysthymic disorder</a:t>
            </a:r>
          </a:p>
          <a:p>
            <a:pPr lvl="2"/>
            <a:r>
              <a:rPr lang="en-US" sz="2400" dirty="0"/>
              <a:t>Bipolar disorder</a:t>
            </a:r>
          </a:p>
          <a:p>
            <a:pPr lvl="1"/>
            <a:r>
              <a:rPr lang="en-US" dirty="0"/>
              <a:t>Suicide</a:t>
            </a:r>
          </a:p>
          <a:p>
            <a:pPr lvl="1"/>
            <a:r>
              <a:rPr lang="en-US" dirty="0"/>
              <a:t>Schizophrenia</a:t>
            </a:r>
          </a:p>
          <a:p>
            <a:pPr lvl="1"/>
            <a:endParaRPr lang="en-US" dirty="0"/>
          </a:p>
        </p:txBody>
      </p:sp>
      <p:pic>
        <p:nvPicPr>
          <p:cNvPr id="4" name="Picture 3">
            <a:extLst>
              <a:ext uri="{FF2B5EF4-FFF2-40B4-BE49-F238E27FC236}">
                <a16:creationId xmlns:a16="http://schemas.microsoft.com/office/drawing/2014/main" id="{FD18589D-67C7-4701-852C-CED74329AB55}"/>
              </a:ext>
            </a:extLst>
          </p:cNvPr>
          <p:cNvPicPr>
            <a:picLocks noChangeAspect="1"/>
          </p:cNvPicPr>
          <p:nvPr/>
        </p:nvPicPr>
        <p:blipFill>
          <a:blip r:embed="rId3"/>
          <a:stretch>
            <a:fillRect/>
          </a:stretch>
        </p:blipFill>
        <p:spPr>
          <a:xfrm>
            <a:off x="5785848" y="2881085"/>
            <a:ext cx="2059956" cy="3051787"/>
          </a:xfrm>
          <a:prstGeom prst="rect">
            <a:avLst/>
          </a:prstGeom>
        </p:spPr>
      </p:pic>
    </p:spTree>
    <p:extLst>
      <p:ext uri="{BB962C8B-B14F-4D97-AF65-F5344CB8AC3E}">
        <p14:creationId xmlns:p14="http://schemas.microsoft.com/office/powerpoint/2010/main" val="786190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Mental Health Disorders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Anxiety disorders:</a:t>
            </a:r>
          </a:p>
          <a:p>
            <a:pPr lvl="2"/>
            <a:r>
              <a:rPr lang="en-US" sz="2400" dirty="0"/>
              <a:t>Panic disorder</a:t>
            </a:r>
          </a:p>
          <a:p>
            <a:pPr lvl="2"/>
            <a:r>
              <a:rPr lang="en-US" sz="2400" dirty="0"/>
              <a:t>Obsessive-compulsive disorder</a:t>
            </a:r>
          </a:p>
          <a:p>
            <a:pPr lvl="2"/>
            <a:r>
              <a:rPr lang="en-US" sz="2400" dirty="0"/>
              <a:t>Post-traumatic stress disorder</a:t>
            </a:r>
          </a:p>
          <a:p>
            <a:pPr lvl="2"/>
            <a:r>
              <a:rPr lang="en-US" sz="2400" dirty="0"/>
              <a:t>Generalized anxiety disorder</a:t>
            </a:r>
          </a:p>
          <a:p>
            <a:pPr lvl="2"/>
            <a:r>
              <a:rPr lang="en-US" sz="2400" dirty="0"/>
              <a:t>Phobias</a:t>
            </a:r>
          </a:p>
          <a:p>
            <a:pPr lvl="1"/>
            <a:endParaRPr lang="en-US" dirty="0"/>
          </a:p>
        </p:txBody>
      </p:sp>
    </p:spTree>
    <p:extLst>
      <p:ext uri="{BB962C8B-B14F-4D97-AF65-F5344CB8AC3E}">
        <p14:creationId xmlns:p14="http://schemas.microsoft.com/office/powerpoint/2010/main" val="270404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Mental Health Disorders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Eating disorders:</a:t>
            </a:r>
          </a:p>
          <a:p>
            <a:pPr lvl="2"/>
            <a:r>
              <a:rPr lang="en-US" sz="2400" dirty="0"/>
              <a:t>Anorexia nervosa</a:t>
            </a:r>
          </a:p>
          <a:p>
            <a:pPr lvl="2"/>
            <a:r>
              <a:rPr lang="en-US" sz="2400" dirty="0"/>
              <a:t>Bulimia nervosa</a:t>
            </a:r>
          </a:p>
          <a:p>
            <a:pPr lvl="2"/>
            <a:r>
              <a:rPr lang="en-US" sz="2400" dirty="0"/>
              <a:t>Binge-eating disorder</a:t>
            </a:r>
          </a:p>
          <a:p>
            <a:pPr lvl="1"/>
            <a:r>
              <a:rPr lang="en-US" dirty="0"/>
              <a:t>Attention deficit hyperactivity disorder (ADHD)</a:t>
            </a:r>
          </a:p>
          <a:p>
            <a:pPr lvl="2"/>
            <a:r>
              <a:rPr lang="en-US" sz="2400" dirty="0"/>
              <a:t>Autism</a:t>
            </a:r>
          </a:p>
          <a:p>
            <a:pPr lvl="1"/>
            <a:endParaRPr lang="en-US" dirty="0"/>
          </a:p>
        </p:txBody>
      </p:sp>
    </p:spTree>
    <p:extLst>
      <p:ext uri="{BB962C8B-B14F-4D97-AF65-F5344CB8AC3E}">
        <p14:creationId xmlns:p14="http://schemas.microsoft.com/office/powerpoint/2010/main" val="127586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Mental Health Disorders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Personality disorders:</a:t>
            </a:r>
          </a:p>
          <a:p>
            <a:pPr lvl="2"/>
            <a:r>
              <a:rPr lang="en-US" sz="2400" dirty="0"/>
              <a:t>Antisocial personality disorder</a:t>
            </a:r>
          </a:p>
          <a:p>
            <a:pPr lvl="2"/>
            <a:r>
              <a:rPr lang="en-US" sz="2400" dirty="0"/>
              <a:t>Avoidant personality disorder</a:t>
            </a:r>
          </a:p>
          <a:p>
            <a:pPr lvl="2"/>
            <a:r>
              <a:rPr lang="en-US" sz="2400" dirty="0"/>
              <a:t>Borderline personality disorder</a:t>
            </a:r>
          </a:p>
          <a:p>
            <a:pPr lvl="2"/>
            <a:r>
              <a:rPr lang="en-US" sz="2400" dirty="0"/>
              <a:t>Histrionic personality disorder</a:t>
            </a:r>
          </a:p>
          <a:p>
            <a:pPr lvl="2"/>
            <a:r>
              <a:rPr lang="en-US" sz="2400" dirty="0"/>
              <a:t>Narcissistic personality disorder</a:t>
            </a:r>
          </a:p>
          <a:p>
            <a:pPr lvl="1"/>
            <a:endParaRPr lang="en-US" dirty="0"/>
          </a:p>
        </p:txBody>
      </p:sp>
    </p:spTree>
    <p:extLst>
      <p:ext uri="{BB962C8B-B14F-4D97-AF65-F5344CB8AC3E}">
        <p14:creationId xmlns:p14="http://schemas.microsoft.com/office/powerpoint/2010/main" val="127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Somatoform Disorders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Types of somatoform disorders:</a:t>
            </a:r>
          </a:p>
          <a:p>
            <a:pPr lvl="2"/>
            <a:r>
              <a:rPr lang="en-US" sz="2400" dirty="0"/>
              <a:t>Body dysmorphic disorder</a:t>
            </a:r>
          </a:p>
          <a:p>
            <a:pPr lvl="2"/>
            <a:r>
              <a:rPr lang="en-US" sz="2400" dirty="0"/>
              <a:t>Conversion disorder</a:t>
            </a:r>
          </a:p>
          <a:p>
            <a:pPr lvl="2"/>
            <a:r>
              <a:rPr lang="en-US" sz="2400" dirty="0"/>
              <a:t>Hypochondriasis (Hypochondria)</a:t>
            </a:r>
          </a:p>
          <a:p>
            <a:pPr lvl="2"/>
            <a:r>
              <a:rPr lang="en-US" sz="2400" dirty="0"/>
              <a:t>Pain disorder</a:t>
            </a:r>
          </a:p>
          <a:p>
            <a:pPr lvl="2"/>
            <a:r>
              <a:rPr lang="en-US" sz="2400" dirty="0"/>
              <a:t>Somatization disorder</a:t>
            </a:r>
            <a:br>
              <a:rPr lang="en-US" dirty="0"/>
            </a:br>
            <a:endParaRPr lang="en-US" dirty="0"/>
          </a:p>
          <a:p>
            <a:pPr lvl="1"/>
            <a:endParaRPr lang="en-US" dirty="0"/>
          </a:p>
        </p:txBody>
      </p:sp>
    </p:spTree>
    <p:extLst>
      <p:ext uri="{BB962C8B-B14F-4D97-AF65-F5344CB8AC3E}">
        <p14:creationId xmlns:p14="http://schemas.microsoft.com/office/powerpoint/2010/main" val="403583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Dissociative Disorders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Types of dissociative disorders:</a:t>
            </a:r>
          </a:p>
          <a:p>
            <a:pPr lvl="2"/>
            <a:r>
              <a:rPr lang="en-US" sz="2400" dirty="0"/>
              <a:t>Dissociative amnesia</a:t>
            </a:r>
          </a:p>
          <a:p>
            <a:pPr lvl="2"/>
            <a:r>
              <a:rPr lang="en-US" sz="2400" dirty="0"/>
              <a:t>Dissociative fugue</a:t>
            </a:r>
          </a:p>
          <a:p>
            <a:pPr lvl="2"/>
            <a:r>
              <a:rPr lang="en-US" sz="2400" dirty="0"/>
              <a:t>Dissociative identity disorder (Multiple personality disorder)</a:t>
            </a:r>
          </a:p>
          <a:p>
            <a:pPr lvl="2"/>
            <a:r>
              <a:rPr lang="en-US" sz="2400" dirty="0"/>
              <a:t>Depersonalization disorder</a:t>
            </a:r>
          </a:p>
        </p:txBody>
      </p:sp>
    </p:spTree>
    <p:extLst>
      <p:ext uri="{BB962C8B-B14F-4D97-AF65-F5344CB8AC3E}">
        <p14:creationId xmlns:p14="http://schemas.microsoft.com/office/powerpoint/2010/main" val="367591081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infopath/2007/PartnerControls"/>
    <ds:schemaRef ds:uri="56ea17bb-c96d-4826-b465-01eec0dd23dd"/>
    <ds:schemaRef ds:uri="http://purl.org/dc/dcmitype/"/>
    <ds:schemaRef ds:uri="http://schemas.microsoft.com/sharepoint/v3"/>
    <ds:schemaRef ds:uri="http://schemas.microsoft.com/office/2006/documentManagement/types"/>
    <ds:schemaRef ds:uri="http://purl.org/dc/elements/1.1/"/>
    <ds:schemaRef ds:uri="http://schemas.openxmlformats.org/package/2006/metadata/core-properties"/>
    <ds:schemaRef ds:uri="05d88611-e516-4d1a-b12e-39107e78b3d0"/>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189</TotalTime>
  <Words>3469</Words>
  <Application>Microsoft Office PowerPoint</Application>
  <PresentationFormat>Widescreen</PresentationFormat>
  <Paragraphs>463</Paragraphs>
  <Slides>33</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.AppleSystemUIFont</vt:lpstr>
      <vt:lpstr>Arial</vt:lpstr>
      <vt:lpstr>Calibri</vt:lpstr>
      <vt:lpstr>Georgia</vt:lpstr>
      <vt:lpstr>Open Sans</vt:lpstr>
      <vt:lpstr>Open Sans SemiBold</vt:lpstr>
      <vt:lpstr>2_Office Theme</vt:lpstr>
      <vt:lpstr>3_Office Theme</vt:lpstr>
      <vt:lpstr>PowerPoint Presentation</vt:lpstr>
      <vt:lpstr>PowerPoint Presentation</vt:lpstr>
      <vt:lpstr>What is a Mental Health Disorder?</vt:lpstr>
      <vt:lpstr>Mental Health Disorders</vt:lpstr>
      <vt:lpstr>Mental Health Disorders</vt:lpstr>
      <vt:lpstr>Mental Health Disorders</vt:lpstr>
      <vt:lpstr>Mental Health Disorders</vt:lpstr>
      <vt:lpstr>Somatoform Disorders</vt:lpstr>
      <vt:lpstr>Dissociative Disorders</vt:lpstr>
      <vt:lpstr>Substance-Related Disorders</vt:lpstr>
      <vt:lpstr>Substance-Related Disorders</vt:lpstr>
      <vt:lpstr>Individuals Affected by Mental Illness</vt:lpstr>
      <vt:lpstr>Global Study Finds Mental Illness Widespread</vt:lpstr>
      <vt:lpstr>Roadblocks to Mental Illness</vt:lpstr>
      <vt:lpstr>Individual Differences</vt:lpstr>
      <vt:lpstr>Fear and Embarrassment</vt:lpstr>
      <vt:lpstr>Culture</vt:lpstr>
      <vt:lpstr>Dealing with Problem Situations and Behaviors</vt:lpstr>
      <vt:lpstr>Living in Denial</vt:lpstr>
      <vt:lpstr>Finances</vt:lpstr>
      <vt:lpstr>Wellness Recovery Actions</vt:lpstr>
      <vt:lpstr>Treatment Modalities</vt:lpstr>
      <vt:lpstr>Special Units and Inpatient</vt:lpstr>
      <vt:lpstr>Responding to a Mental Health Crisis</vt:lpstr>
      <vt:lpstr>What Can Be Done?</vt:lpstr>
      <vt:lpstr>What Can Be Done?</vt:lpstr>
      <vt:lpstr>Wellness Recovery Action Planning</vt:lpstr>
      <vt:lpstr>Seven Ways to Overcome Your Mental Health Roadblocks</vt:lpstr>
      <vt:lpstr>Questions?</vt:lpstr>
      <vt:lpstr>References and Resources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10</cp:revision>
  <cp:lastPrinted>2017-07-07T16:17:37Z</cp:lastPrinted>
  <dcterms:created xsi:type="dcterms:W3CDTF">2017-07-11T23:58:30Z</dcterms:created>
  <dcterms:modified xsi:type="dcterms:W3CDTF">2017-11-22T21:54:58Z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