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handoutMasterIdLst>
    <p:handoutMasterId r:id="rId37"/>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1"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2730" autoAdjust="0"/>
  </p:normalViewPr>
  <p:slideViewPr>
    <p:cSldViewPr snapToGrid="0">
      <p:cViewPr>
        <p:scale>
          <a:sx n="35" d="100"/>
          <a:sy n="35" d="100"/>
        </p:scale>
        <p:origin x="1888"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07-Jan-18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07-Jan-18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 </a:t>
            </a:r>
          </a:p>
          <a:p>
            <a:r>
              <a:rPr lang="en-US" sz="1200" b="0" i="0" u="none" strike="noStrike" kern="1200" baseline="0" dirty="0">
                <a:solidFill>
                  <a:schemeClr val="tx1"/>
                </a:solidFill>
                <a:latin typeface="+mn-lt"/>
                <a:ea typeface="+mn-ea"/>
                <a:cs typeface="+mn-cs"/>
              </a:rPr>
              <a:t>Money management is a key part of a successful lasting relationship. Texas is a community property state, which essentially means that all earned income and purchased property during the marriage is owned jointly by both parties. It is the couples’ joint responsibility to manage their resources. All couples need a financial plan to guide their lifestyle and protect their future. </a:t>
            </a:r>
          </a:p>
          <a:p>
            <a:r>
              <a:rPr lang="en-US" sz="1200" b="0" i="0" u="none" strike="noStrike" kern="1200" baseline="0" dirty="0">
                <a:solidFill>
                  <a:schemeClr val="tx1"/>
                </a:solidFill>
                <a:latin typeface="+mn-lt"/>
                <a:ea typeface="+mn-ea"/>
                <a:cs typeface="+mn-cs"/>
              </a:rPr>
              <a:t>Numerous studies have shown that money is the number one reason why couples argue -- and many of the recently divorced say those battles were the main reason why they untied the knot. </a:t>
            </a:r>
          </a:p>
          <a:p>
            <a:r>
              <a:rPr lang="en-US" sz="1200" b="0" i="0" u="none" strike="noStrike" kern="1200" baseline="0" dirty="0">
                <a:solidFill>
                  <a:schemeClr val="tx1"/>
                </a:solidFill>
                <a:latin typeface="+mn-lt"/>
                <a:ea typeface="+mn-ea"/>
                <a:cs typeface="+mn-cs"/>
              </a:rPr>
              <a:t>Who decides who will handle the finances? </a:t>
            </a:r>
          </a:p>
          <a:p>
            <a:r>
              <a:rPr lang="en-US" sz="1200" b="0" i="0" u="none" strike="noStrike" kern="1200" baseline="0" dirty="0">
                <a:solidFill>
                  <a:schemeClr val="tx1"/>
                </a:solidFill>
                <a:latin typeface="+mn-lt"/>
                <a:ea typeface="+mn-ea"/>
                <a:cs typeface="+mn-cs"/>
              </a:rPr>
              <a:t>Should we merge our accounts? </a:t>
            </a:r>
          </a:p>
          <a:p>
            <a:r>
              <a:rPr lang="en-US" sz="1200" b="0" i="0" u="none" strike="noStrike" kern="1200" baseline="0" dirty="0">
                <a:solidFill>
                  <a:schemeClr val="tx1"/>
                </a:solidFill>
                <a:latin typeface="+mn-lt"/>
                <a:ea typeface="+mn-ea"/>
                <a:cs typeface="+mn-cs"/>
              </a:rPr>
              <a:t>How will we pay off debt? </a:t>
            </a:r>
          </a:p>
          <a:p>
            <a:r>
              <a:rPr lang="en-US" sz="1200" b="0" i="0" u="none" strike="noStrike" kern="1200" baseline="0" dirty="0">
                <a:solidFill>
                  <a:schemeClr val="tx1"/>
                </a:solidFill>
                <a:latin typeface="+mn-lt"/>
                <a:ea typeface="+mn-ea"/>
                <a:cs typeface="+mn-cs"/>
              </a:rPr>
              <a:t>Should we invest and how do we invest? </a:t>
            </a:r>
          </a:p>
          <a:p>
            <a:r>
              <a:rPr lang="en-US" sz="1200" b="0" i="0" u="none" strike="noStrike" kern="1200" baseline="0" dirty="0">
                <a:solidFill>
                  <a:schemeClr val="tx1"/>
                </a:solidFill>
                <a:latin typeface="+mn-lt"/>
                <a:ea typeface="+mn-ea"/>
                <a:cs typeface="+mn-cs"/>
              </a:rPr>
              <a:t>How much should we save each month? What are we saving for? </a:t>
            </a:r>
          </a:p>
          <a:p>
            <a:r>
              <a:rPr lang="en-US" sz="1200" b="0" i="0" u="none" strike="noStrike" kern="1200" baseline="0" dirty="0">
                <a:solidFill>
                  <a:schemeClr val="tx1"/>
                </a:solidFill>
                <a:latin typeface="+mn-lt"/>
                <a:ea typeface="+mn-ea"/>
                <a:cs typeface="+mn-cs"/>
              </a:rPr>
              <a:t>How will we spend and control our finances? </a:t>
            </a:r>
          </a:p>
          <a:p>
            <a:r>
              <a:rPr lang="en-US" sz="1200" b="0" i="0" u="none" strike="noStrike" kern="1200" baseline="0" dirty="0">
                <a:solidFill>
                  <a:schemeClr val="tx1"/>
                </a:solidFill>
                <a:latin typeface="+mn-lt"/>
                <a:ea typeface="+mn-ea"/>
                <a:cs typeface="+mn-cs"/>
              </a:rPr>
              <a:t>Should we have a checking account? </a:t>
            </a:r>
          </a:p>
          <a:p>
            <a:r>
              <a:rPr lang="en-US" sz="1200" b="0" i="0" u="none" strike="noStrike" kern="1200" baseline="0" dirty="0">
                <a:solidFill>
                  <a:schemeClr val="tx1"/>
                </a:solidFill>
                <a:latin typeface="+mn-lt"/>
                <a:ea typeface="+mn-ea"/>
                <a:cs typeface="+mn-cs"/>
              </a:rPr>
              <a:t>Do we really need credit cards? </a:t>
            </a:r>
          </a:p>
          <a:p>
            <a:r>
              <a:rPr lang="en-US" sz="1200" b="0" i="0" u="none" strike="noStrike" kern="1200" baseline="0" dirty="0">
                <a:solidFill>
                  <a:schemeClr val="tx1"/>
                </a:solidFill>
                <a:latin typeface="+mn-lt"/>
                <a:ea typeface="+mn-ea"/>
                <a:cs typeface="+mn-cs"/>
              </a:rPr>
              <a:t>Should we plan for emergencies? </a:t>
            </a:r>
          </a:p>
          <a:p>
            <a:r>
              <a:rPr lang="en-US" sz="1200" b="0" i="0" u="none" strike="noStrike" kern="1200" baseline="0" dirty="0">
                <a:solidFill>
                  <a:schemeClr val="tx1"/>
                </a:solidFill>
                <a:latin typeface="+mn-lt"/>
                <a:ea typeface="+mn-ea"/>
                <a:cs typeface="+mn-cs"/>
              </a:rPr>
              <a:t>Is it alright to keep money secrets from each other?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72719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Part of your rights and responsibility as a parent is to support your child until the age of 18. As a child care professional, it is important that you understand parenting dynamics and understand child support, custody cases and divorce issues. It will benefit the children in your care and will help to build rapport with the parents.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633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Positive caregiver relationships with parents aid the growth and development of children. Positive teacher/parent relationships are promoted through communication and parent involvement in the child care program. </a:t>
            </a:r>
          </a:p>
          <a:p>
            <a:r>
              <a:rPr lang="en-US" sz="1200" b="0" i="1" u="none" strike="noStrike" kern="1200" baseline="0" dirty="0">
                <a:solidFill>
                  <a:schemeClr val="tx1"/>
                </a:solidFill>
                <a:latin typeface="+mn-lt"/>
                <a:ea typeface="+mn-ea"/>
                <a:cs typeface="+mn-cs"/>
              </a:rPr>
              <a:t>Parent/Caregiver Communication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important for parents and teachers to communicate for four primary reasons: </a:t>
            </a:r>
          </a:p>
          <a:p>
            <a:r>
              <a:rPr lang="en-US" sz="1200" b="0" i="0" u="none" strike="noStrike" kern="1200" baseline="0" dirty="0">
                <a:solidFill>
                  <a:schemeClr val="tx1"/>
                </a:solidFill>
                <a:latin typeface="+mn-lt"/>
                <a:ea typeface="+mn-ea"/>
                <a:cs typeface="+mn-cs"/>
              </a:rPr>
              <a:t>• Through parent and teacher communication, consistent guidelines can be used at home and at the center. The child then knows what is expected. </a:t>
            </a:r>
          </a:p>
          <a:p>
            <a:r>
              <a:rPr lang="en-US" sz="1200" b="0" i="0" u="none" strike="noStrike" kern="1200" baseline="0" dirty="0">
                <a:solidFill>
                  <a:schemeClr val="tx1"/>
                </a:solidFill>
                <a:latin typeface="+mn-lt"/>
                <a:ea typeface="+mn-ea"/>
                <a:cs typeface="+mn-cs"/>
              </a:rPr>
              <a:t>• Through communication between parent and teacher, the accomplishments of the child and concerns about the child can be shared. By sharing accomplishments and concerns, parents and teachers can better understand the child’s level of development. </a:t>
            </a:r>
          </a:p>
          <a:p>
            <a:r>
              <a:rPr lang="en-US" sz="1200" b="0" i="0" u="none" strike="noStrike" kern="1200" baseline="0" dirty="0">
                <a:solidFill>
                  <a:schemeClr val="tx1"/>
                </a:solidFill>
                <a:latin typeface="+mn-lt"/>
                <a:ea typeface="+mn-ea"/>
                <a:cs typeface="+mn-cs"/>
              </a:rPr>
              <a:t>• Parents and teachers have the opportunity to support each other. Both parenting and caregiving can be trying and exhausting. Each adult can be a listener for the other when problems arise. </a:t>
            </a:r>
          </a:p>
          <a:p>
            <a:r>
              <a:rPr lang="en-US" sz="1200" b="0" i="0" u="none" strike="noStrike" kern="1200" baseline="0" dirty="0">
                <a:solidFill>
                  <a:schemeClr val="tx1"/>
                </a:solidFill>
                <a:latin typeface="+mn-lt"/>
                <a:ea typeface="+mn-ea"/>
                <a:cs typeface="+mn-cs"/>
              </a:rPr>
              <a:t>• Ideally, parent and teacher conferences prevent a lack of communication. When expectations, attitudes, and feelings are communicated, caregivers and parents have clear guidelines to follow. When these guidelines are absent, misunderstandings frequently occur.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22552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care providers play an extremely important role in caring for children and assisting families with concerns relating to family law, child custody, and pick up and drop off. By taking precautions and planning ahead, a provider can avoid many problems before they happen. </a:t>
            </a:r>
          </a:p>
          <a:p>
            <a:r>
              <a:rPr lang="en-US" sz="1200" b="0" i="0" u="none" strike="noStrike" kern="1200" baseline="0" dirty="0">
                <a:solidFill>
                  <a:schemeClr val="tx1"/>
                </a:solidFill>
                <a:latin typeface="+mn-lt"/>
                <a:ea typeface="+mn-ea"/>
                <a:cs typeface="+mn-cs"/>
              </a:rPr>
              <a:t>Clear written policies and consistent enforcement of policies can give parents and providers an understanding of the importance of custody and family law issues and how they influence child care. </a:t>
            </a:r>
          </a:p>
          <a:p>
            <a:r>
              <a:rPr lang="en-US" sz="1200" b="0" i="0" u="none" strike="noStrike" kern="1200" baseline="0" dirty="0">
                <a:solidFill>
                  <a:schemeClr val="tx1"/>
                </a:solidFill>
                <a:latin typeface="+mn-lt"/>
                <a:ea typeface="+mn-ea"/>
                <a:cs typeface="+mn-cs"/>
              </a:rPr>
              <a:t>It is a good idea for child care providers to ask all families in their programs for copies of all current custody, restraining, and other orders affecting who can contact and pick up the children. </a:t>
            </a:r>
          </a:p>
          <a:p>
            <a:r>
              <a:rPr lang="en-US" sz="1200" b="0" i="0" u="none" strike="noStrike" kern="1200" baseline="0" dirty="0">
                <a:solidFill>
                  <a:schemeClr val="tx1"/>
                </a:solidFill>
                <a:latin typeface="+mn-lt"/>
                <a:ea typeface="+mn-ea"/>
                <a:cs typeface="+mn-cs"/>
              </a:rPr>
              <a:t>As the family adjusts to the separation or divorce, the child care provider may find herself taking on new roles. The child will probably need more consideration and more attention from the provider. </a:t>
            </a:r>
          </a:p>
          <a:p>
            <a:r>
              <a:rPr lang="en-US" sz="1200" b="0" i="0" u="none" strike="noStrike" kern="1200" baseline="0" dirty="0">
                <a:solidFill>
                  <a:schemeClr val="tx1"/>
                </a:solidFill>
                <a:latin typeface="+mn-lt"/>
                <a:ea typeface="+mn-ea"/>
                <a:cs typeface="+mn-cs"/>
              </a:rPr>
              <a:t>Child care providers must release a child to an adult who has physical custody of the child. When the parents are married and not separated, both parents have equal custody. But there are many other situations in which a provider must determine who has the authority to pick up a child or make decisions about a child’s care. When custody is shared between parents, the law distinguishes between legal and physical custody of children. </a:t>
            </a:r>
          </a:p>
          <a:p>
            <a:r>
              <a:rPr lang="en-US" sz="1200" b="0" i="0" u="none" strike="noStrike" kern="1200" baseline="0" dirty="0">
                <a:solidFill>
                  <a:schemeClr val="tx1"/>
                </a:solidFill>
                <a:latin typeface="+mn-lt"/>
                <a:ea typeface="+mn-ea"/>
                <a:cs typeface="+mn-cs"/>
              </a:rPr>
              <a:t>Legal custody is the right and responsibility to make decisions relating to the health, education, and welfare of a child. Usually, a parent with legal custody is authorized to decide whether the child will enroll at a given family child care home or center. </a:t>
            </a:r>
          </a:p>
          <a:p>
            <a:r>
              <a:rPr lang="en-US" sz="1200" b="0" i="0" u="none" strike="noStrike" kern="1200" baseline="0" dirty="0">
                <a:solidFill>
                  <a:schemeClr val="tx1"/>
                </a:solidFill>
                <a:latin typeface="+mn-lt"/>
                <a:ea typeface="+mn-ea"/>
                <a:cs typeface="+mn-cs"/>
              </a:rPr>
              <a:t>Physical custody is the right and responsibility to supervise and reside with a child, subject to the rights of the other parent to visitation. Legal and physical custody can be held jointly between parents or solely by one. In addition, all custody rights can be changed by a court order.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54394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Allow time for discussion of the Family Code. </a:t>
            </a:r>
          </a:p>
          <a:p>
            <a:r>
              <a:rPr lang="en-US" sz="1200" b="0" i="0" u="none" strike="noStrike" kern="1200" baseline="0" dirty="0">
                <a:solidFill>
                  <a:schemeClr val="tx1"/>
                </a:solidFill>
                <a:latin typeface="+mn-lt"/>
                <a:ea typeface="+mn-ea"/>
                <a:cs typeface="+mn-cs"/>
              </a:rPr>
              <a:t>Have students make a list of all the rights and responsibilities of parents included in the Texas Family Code. </a:t>
            </a:r>
          </a:p>
          <a:p>
            <a:r>
              <a:rPr lang="en-US" sz="1200" b="0" i="0" u="none" strike="noStrike" kern="1200" baseline="0" dirty="0">
                <a:solidFill>
                  <a:schemeClr val="tx1"/>
                </a:solidFill>
                <a:latin typeface="+mn-lt"/>
                <a:ea typeface="+mn-ea"/>
                <a:cs typeface="+mn-cs"/>
              </a:rPr>
              <a:t>Were you surprised to learn that there are Texas statutes which outline the rights and responsibilities of parents? </a:t>
            </a:r>
          </a:p>
          <a:p>
            <a:r>
              <a:rPr lang="en-US" sz="1200" b="0" i="0" u="none" strike="noStrike" kern="1200" baseline="0" dirty="0">
                <a:solidFill>
                  <a:schemeClr val="tx1"/>
                </a:solidFill>
                <a:latin typeface="+mn-lt"/>
                <a:ea typeface="+mn-ea"/>
                <a:cs typeface="+mn-cs"/>
              </a:rPr>
              <a:t>Texas Constitution and Statutes </a:t>
            </a:r>
          </a:p>
          <a:p>
            <a:r>
              <a:rPr lang="en-US" sz="1200" b="0" i="0" u="none" strike="noStrike" kern="1200" baseline="0" dirty="0">
                <a:solidFill>
                  <a:schemeClr val="tx1"/>
                </a:solidFill>
                <a:latin typeface="+mn-lt"/>
                <a:ea typeface="+mn-ea"/>
                <a:cs typeface="+mn-cs"/>
              </a:rPr>
              <a:t>Family Code </a:t>
            </a:r>
          </a:p>
          <a:p>
            <a:r>
              <a:rPr lang="en-US" sz="1200" b="0" i="0" u="none" strike="noStrike" kern="1200" baseline="0" dirty="0">
                <a:solidFill>
                  <a:schemeClr val="tx1"/>
                </a:solidFill>
                <a:latin typeface="+mn-lt"/>
                <a:ea typeface="+mn-ea"/>
                <a:cs typeface="+mn-cs"/>
              </a:rPr>
              <a:t>http://www.statutes.legis.state.tx.us/Docs/FA/htm/FA.151.htm#151.001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9299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responsibility is a condition for which a person assumes the duties, obligations, and accountability for something. The responsibilities of parenting are endless. Some important responsibilities that affect health and happiness of parents and children include the following: </a:t>
            </a:r>
          </a:p>
          <a:p>
            <a:r>
              <a:rPr lang="en-US" sz="1200" b="0" i="0" u="none" strike="noStrike" kern="1200" baseline="0" dirty="0">
                <a:solidFill>
                  <a:schemeClr val="tx1"/>
                </a:solidFill>
                <a:latin typeface="+mn-lt"/>
                <a:ea typeface="+mn-ea"/>
                <a:cs typeface="+mn-cs"/>
              </a:rPr>
              <a:t>• child guidance </a:t>
            </a:r>
          </a:p>
          <a:p>
            <a:r>
              <a:rPr lang="en-US" sz="1200" b="0" i="0" u="none" strike="noStrike" kern="1200" baseline="0" dirty="0">
                <a:solidFill>
                  <a:schemeClr val="tx1"/>
                </a:solidFill>
                <a:latin typeface="+mn-lt"/>
                <a:ea typeface="+mn-ea"/>
                <a:cs typeface="+mn-cs"/>
              </a:rPr>
              <a:t>• legal and moral responsibilities </a:t>
            </a:r>
          </a:p>
          <a:p>
            <a:r>
              <a:rPr lang="en-US" sz="1200" b="0" i="0" u="none" strike="noStrike" kern="1200" baseline="0" dirty="0">
                <a:solidFill>
                  <a:schemeClr val="tx1"/>
                </a:solidFill>
                <a:latin typeface="+mn-lt"/>
                <a:ea typeface="+mn-ea"/>
                <a:cs typeface="+mn-cs"/>
              </a:rPr>
              <a:t>• financial responsibilities </a:t>
            </a:r>
          </a:p>
          <a:p>
            <a:r>
              <a:rPr lang="en-US" sz="1200" b="0" i="0" u="none" strike="noStrike" kern="1200" baseline="0" dirty="0">
                <a:solidFill>
                  <a:schemeClr val="tx1"/>
                </a:solidFill>
                <a:latin typeface="+mn-lt"/>
                <a:ea typeface="+mn-ea"/>
                <a:cs typeface="+mn-cs"/>
              </a:rPr>
              <a:t>• health and safety responsibilities </a:t>
            </a:r>
          </a:p>
          <a:p>
            <a:r>
              <a:rPr lang="en-US" sz="1200" b="0" i="0" u="none" strike="noStrike" kern="1200" baseline="0" dirty="0">
                <a:solidFill>
                  <a:schemeClr val="tx1"/>
                </a:solidFill>
                <a:latin typeface="+mn-lt"/>
                <a:ea typeface="+mn-ea"/>
                <a:cs typeface="+mn-cs"/>
              </a:rPr>
              <a:t>• social and emotional development </a:t>
            </a:r>
          </a:p>
          <a:p>
            <a:r>
              <a:rPr lang="en-US" sz="1200" b="0" i="0" u="none" strike="noStrike" kern="1200" baseline="0" dirty="0">
                <a:solidFill>
                  <a:schemeClr val="tx1"/>
                </a:solidFill>
                <a:latin typeface="+mn-lt"/>
                <a:ea typeface="+mn-ea"/>
                <a:cs typeface="+mn-cs"/>
              </a:rPr>
              <a:t>• cognitive development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8159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accordance with state and federal law, the Office of the Attorney General is responsible for the establishment and enforcement of child support. The Office of the Attorney General represents the state and cannot represent individuals involved in child support claims. </a:t>
            </a:r>
          </a:p>
          <a:p>
            <a:r>
              <a:rPr lang="en-US" sz="1200" b="0" i="0" u="none" strike="noStrike" kern="1200" baseline="0" dirty="0">
                <a:solidFill>
                  <a:schemeClr val="tx1"/>
                </a:solidFill>
                <a:latin typeface="+mn-lt"/>
                <a:ea typeface="+mn-ea"/>
                <a:cs typeface="+mn-cs"/>
              </a:rPr>
              <a:t>Rights of the Parent </a:t>
            </a:r>
          </a:p>
          <a:p>
            <a:r>
              <a:rPr lang="en-US" sz="1200" b="0" i="0" u="none" strike="noStrike" kern="1200" baseline="0" dirty="0">
                <a:solidFill>
                  <a:schemeClr val="tx1"/>
                </a:solidFill>
                <a:latin typeface="+mn-lt"/>
                <a:ea typeface="+mn-ea"/>
                <a:cs typeface="+mn-cs"/>
              </a:rPr>
              <a:t>• Expect that personal information will be kept confidential, including your physical address </a:t>
            </a:r>
          </a:p>
          <a:p>
            <a:r>
              <a:rPr lang="en-US" sz="1200" b="0" i="0" u="none" strike="noStrike" kern="1200" baseline="0" dirty="0">
                <a:solidFill>
                  <a:schemeClr val="tx1"/>
                </a:solidFill>
                <a:latin typeface="+mn-lt"/>
                <a:ea typeface="+mn-ea"/>
                <a:cs typeface="+mn-cs"/>
              </a:rPr>
              <a:t>• Obtain timely and professional customer service </a:t>
            </a:r>
          </a:p>
          <a:p>
            <a:r>
              <a:rPr lang="en-US" sz="1200" b="0" i="0" u="none" strike="noStrike" kern="1200" baseline="0" dirty="0">
                <a:solidFill>
                  <a:schemeClr val="tx1"/>
                </a:solidFill>
                <a:latin typeface="+mn-lt"/>
                <a:ea typeface="+mn-ea"/>
                <a:cs typeface="+mn-cs"/>
              </a:rPr>
              <a:t>• Submit a written complaint or inquiry concerning your case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Responsibilities of the Parent </a:t>
            </a:r>
          </a:p>
          <a:p>
            <a:r>
              <a:rPr lang="en-US" sz="1200" b="0" i="0" u="none" strike="noStrike" kern="1200" baseline="0" dirty="0">
                <a:solidFill>
                  <a:schemeClr val="tx1"/>
                </a:solidFill>
                <a:latin typeface="+mn-lt"/>
                <a:ea typeface="+mn-ea"/>
                <a:cs typeface="+mn-cs"/>
              </a:rPr>
              <a:t>• Complete documents </a:t>
            </a:r>
          </a:p>
          <a:p>
            <a:r>
              <a:rPr lang="en-US" sz="1200" b="0" i="0" u="none" strike="noStrike" kern="1200" baseline="0" dirty="0">
                <a:solidFill>
                  <a:schemeClr val="tx1"/>
                </a:solidFill>
                <a:latin typeface="+mn-lt"/>
                <a:ea typeface="+mn-ea"/>
                <a:cs typeface="+mn-cs"/>
              </a:rPr>
              <a:t>• Appear in court </a:t>
            </a:r>
          </a:p>
          <a:p>
            <a:r>
              <a:rPr lang="en-US" sz="1200" b="0" i="0" u="none" strike="noStrike" kern="1200" baseline="0" dirty="0">
                <a:solidFill>
                  <a:schemeClr val="tx1"/>
                </a:solidFill>
                <a:latin typeface="+mn-lt"/>
                <a:ea typeface="+mn-ea"/>
                <a:cs typeface="+mn-cs"/>
              </a:rPr>
              <a:t>• Provide support for your child </a:t>
            </a:r>
          </a:p>
          <a:p>
            <a:r>
              <a:rPr lang="en-US" sz="1200" b="0" i="0" u="none" strike="noStrike" kern="1200" baseline="0" dirty="0">
                <a:solidFill>
                  <a:schemeClr val="tx1"/>
                </a:solidFill>
                <a:latin typeface="+mn-lt"/>
                <a:ea typeface="+mn-ea"/>
                <a:cs typeface="+mn-cs"/>
              </a:rPr>
              <a:t>• Notify the Office of the Attorney General of address and phone changes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Office of Attorney General </a:t>
            </a:r>
          </a:p>
          <a:p>
            <a:r>
              <a:rPr lang="en-US" sz="1200" b="0" i="0" u="none" strike="noStrike" kern="1200" baseline="0" dirty="0">
                <a:solidFill>
                  <a:schemeClr val="tx1"/>
                </a:solidFill>
                <a:latin typeface="+mn-lt"/>
                <a:ea typeface="+mn-ea"/>
                <a:cs typeface="+mn-cs"/>
              </a:rPr>
              <a:t>Child Support Program </a:t>
            </a:r>
          </a:p>
          <a:p>
            <a:r>
              <a:rPr lang="en-US" sz="1200" b="0" i="0" u="none" strike="noStrike" kern="1200" baseline="0" dirty="0">
                <a:solidFill>
                  <a:schemeClr val="tx1"/>
                </a:solidFill>
                <a:latin typeface="+mn-lt"/>
                <a:ea typeface="+mn-ea"/>
                <a:cs typeface="+mn-cs"/>
              </a:rPr>
              <a:t>https://www.oag.state.tx.us/cs/about/index.shtml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459477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support is based on your net income (pay after taxes) and state child support guidelines. </a:t>
            </a:r>
          </a:p>
          <a:p>
            <a:r>
              <a:rPr lang="en-US" sz="1200" b="0" i="0" u="none" strike="noStrike" kern="1200" baseline="0" dirty="0">
                <a:solidFill>
                  <a:schemeClr val="tx1"/>
                </a:solidFill>
                <a:latin typeface="+mn-lt"/>
                <a:ea typeface="+mn-ea"/>
                <a:cs typeface="+mn-cs"/>
              </a:rPr>
              <a:t>In Texas, the guidelines are: </a:t>
            </a:r>
          </a:p>
          <a:p>
            <a:r>
              <a:rPr lang="en-US" sz="1200" b="0" i="0" u="none" strike="noStrike" kern="1200" baseline="0" dirty="0">
                <a:solidFill>
                  <a:schemeClr val="tx1"/>
                </a:solidFill>
                <a:latin typeface="+mn-lt"/>
                <a:ea typeface="+mn-ea"/>
                <a:cs typeface="+mn-cs"/>
              </a:rPr>
              <a:t>• One child - 20% of the noncustodial parent’s net income </a:t>
            </a:r>
          </a:p>
          <a:p>
            <a:r>
              <a:rPr lang="en-US" sz="1200" b="0" i="0" u="none" strike="noStrike" kern="1200" baseline="0" dirty="0">
                <a:solidFill>
                  <a:schemeClr val="tx1"/>
                </a:solidFill>
                <a:latin typeface="+mn-lt"/>
                <a:ea typeface="+mn-ea"/>
                <a:cs typeface="+mn-cs"/>
              </a:rPr>
              <a:t>• Two children - 25% of net income </a:t>
            </a:r>
          </a:p>
          <a:p>
            <a:r>
              <a:rPr lang="en-US" sz="1200" b="0" i="0" u="none" strike="noStrike" kern="1200" baseline="0" dirty="0">
                <a:solidFill>
                  <a:schemeClr val="tx1"/>
                </a:solidFill>
                <a:latin typeface="+mn-lt"/>
                <a:ea typeface="+mn-ea"/>
                <a:cs typeface="+mn-cs"/>
              </a:rPr>
              <a:t>• Three children - 30% of net income </a:t>
            </a:r>
          </a:p>
          <a:p>
            <a:r>
              <a:rPr lang="en-US" sz="1200" b="0" i="0" u="none" strike="noStrike" kern="1200" baseline="0" dirty="0">
                <a:solidFill>
                  <a:schemeClr val="tx1"/>
                </a:solidFill>
                <a:latin typeface="+mn-lt"/>
                <a:ea typeface="+mn-ea"/>
                <a:cs typeface="+mn-cs"/>
              </a:rPr>
              <a:t>• Four children - 35% of net income </a:t>
            </a:r>
          </a:p>
          <a:p>
            <a:r>
              <a:rPr lang="en-US" sz="1200" b="0" i="0" u="none" strike="noStrike" kern="1200" baseline="0" dirty="0">
                <a:solidFill>
                  <a:schemeClr val="tx1"/>
                </a:solidFill>
                <a:latin typeface="+mn-lt"/>
                <a:ea typeface="+mn-ea"/>
                <a:cs typeface="+mn-cs"/>
              </a:rPr>
              <a:t>• Five or more children- 40% of net income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doesn’t matter if you are not working, the court will still order you to pay child support. It is best to provide the court with as much information as possible on your income so you can receive a realistic order.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877398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to teacher: Ask for a volunteer to share his or her income. Based on his or her income, calculate how much child support he or she would be required to pay. </a:t>
            </a:r>
          </a:p>
          <a:p>
            <a:r>
              <a:rPr lang="en-US" sz="1200" b="0" i="0" u="none" strike="noStrike" kern="1200" baseline="0" dirty="0">
                <a:solidFill>
                  <a:schemeClr val="tx1"/>
                </a:solidFill>
                <a:latin typeface="+mn-lt"/>
                <a:ea typeface="+mn-ea"/>
                <a:cs typeface="+mn-cs"/>
              </a:rPr>
              <a:t>Attorney General of Texas </a:t>
            </a:r>
          </a:p>
          <a:p>
            <a:r>
              <a:rPr lang="en-US" sz="1200" b="0" i="0" u="none" strike="noStrike" kern="1200" baseline="0" dirty="0">
                <a:solidFill>
                  <a:schemeClr val="tx1"/>
                </a:solidFill>
                <a:latin typeface="+mn-lt"/>
                <a:ea typeface="+mn-ea"/>
                <a:cs typeface="+mn-cs"/>
              </a:rPr>
              <a:t>Monthly child support calculator </a:t>
            </a:r>
          </a:p>
          <a:p>
            <a:r>
              <a:rPr lang="en-US" sz="1200" b="0" i="0" u="none" strike="noStrike" kern="1200" baseline="0" dirty="0">
                <a:solidFill>
                  <a:schemeClr val="tx1"/>
                </a:solidFill>
                <a:latin typeface="+mn-lt"/>
                <a:ea typeface="+mn-ea"/>
                <a:cs typeface="+mn-cs"/>
              </a:rPr>
              <a:t>https://www.oag.state.tx.us/cs/calculator/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78323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Family Support Act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Law passed in 1988, with two major mandates: Immediate Wage Withholding, unless courts find that there is good cause not to require such withholding, or there is a written agreement between both parties requiring an alternative arrangement; and Guidelines for Child Support Award Amounts, which requires states to use guidelines to determine the amount of support for each family, unless they are rebutted by a written finding that applying the guidelines would be inappropriate to the case. </a:t>
            </a:r>
          </a:p>
          <a:p>
            <a:r>
              <a:rPr lang="en-US" sz="1200" b="1" i="0" u="none" strike="noStrike" kern="1200" baseline="0" dirty="0">
                <a:solidFill>
                  <a:schemeClr val="tx1"/>
                </a:solidFill>
                <a:latin typeface="+mn-lt"/>
                <a:ea typeface="+mn-ea"/>
                <a:cs typeface="+mn-cs"/>
              </a:rPr>
              <a:t>Full Faith and Credit for Child Support Orders Act (FFCCSOA)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Law effective October 20, 1994, Congress enacted FFCCSOA (28 U.S.C. 1738B) because of concerns about the growing number of child support cases involving disputes between parents who live in different states and the ease with which noncustodial parents could reduce the amount of the obligation or evade enforcement by moving across state lines. </a:t>
            </a:r>
          </a:p>
          <a:p>
            <a:r>
              <a:rPr lang="en-US" sz="1200" b="1" i="0" u="none" strike="noStrike" kern="1200" baseline="0" dirty="0">
                <a:solidFill>
                  <a:schemeClr val="tx1"/>
                </a:solidFill>
                <a:latin typeface="+mn-lt"/>
                <a:ea typeface="+mn-ea"/>
                <a:cs typeface="+mn-cs"/>
              </a:rPr>
              <a:t>Consumer Credit Protection Act (CCPA)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a federal law that limits the amount that may be withheld from earnings to satisfy child support obligations. States are allowed to set their own limits provided they do not exceed the Federal limits. Regardless of the number or withholding orders that have been served, the maximum that may be withheld for child support is: </a:t>
            </a:r>
          </a:p>
          <a:p>
            <a:r>
              <a:rPr lang="en-US" sz="1200" b="1" i="0" u="none" strike="noStrike" kern="1200" baseline="0" dirty="0">
                <a:solidFill>
                  <a:schemeClr val="tx1"/>
                </a:solidFill>
                <a:latin typeface="+mn-lt"/>
                <a:ea typeface="+mn-ea"/>
                <a:cs typeface="+mn-cs"/>
              </a:rPr>
              <a:t>Arrearage: </a:t>
            </a:r>
            <a:r>
              <a:rPr lang="en-US" sz="1200" b="0" i="0" u="none" strike="noStrike" kern="1200" baseline="0" dirty="0">
                <a:solidFill>
                  <a:schemeClr val="tx1"/>
                </a:solidFill>
                <a:latin typeface="+mn-lt"/>
                <a:ea typeface="+mn-ea"/>
                <a:cs typeface="+mn-cs"/>
              </a:rPr>
              <a:t>Unpaid payment for past periods owed by a parent who the court has ordered to pay child support. </a:t>
            </a:r>
          </a:p>
          <a:p>
            <a:r>
              <a:rPr lang="en-US" sz="1200" b="0" i="0" u="none" strike="noStrike" kern="1200" baseline="0" dirty="0">
                <a:solidFill>
                  <a:schemeClr val="tx1"/>
                </a:solidFill>
                <a:latin typeface="+mn-lt"/>
                <a:ea typeface="+mn-ea"/>
                <a:cs typeface="+mn-cs"/>
              </a:rPr>
              <a:t>Without arrearage </a:t>
            </a:r>
          </a:p>
          <a:p>
            <a:r>
              <a:rPr lang="en-US" sz="1200" b="0" i="0" u="none" strike="noStrike" kern="1200" baseline="0" dirty="0">
                <a:solidFill>
                  <a:schemeClr val="tx1"/>
                </a:solidFill>
                <a:latin typeface="+mn-lt"/>
                <a:ea typeface="+mn-ea"/>
                <a:cs typeface="+mn-cs"/>
              </a:rPr>
              <a:t>• 50% with a second family </a:t>
            </a:r>
          </a:p>
          <a:p>
            <a:r>
              <a:rPr lang="en-US" sz="1200" b="0" i="0" u="none" strike="noStrike" kern="1200" baseline="0" dirty="0">
                <a:solidFill>
                  <a:schemeClr val="tx1"/>
                </a:solidFill>
                <a:latin typeface="+mn-lt"/>
                <a:ea typeface="+mn-ea"/>
                <a:cs typeface="+mn-cs"/>
              </a:rPr>
              <a:t>• 60% Single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Arrearage </a:t>
            </a:r>
          </a:p>
          <a:p>
            <a:r>
              <a:rPr lang="en-US" sz="1200" b="0" i="0" u="none" strike="noStrike" kern="1200" baseline="0" dirty="0">
                <a:solidFill>
                  <a:schemeClr val="tx1"/>
                </a:solidFill>
                <a:latin typeface="+mn-lt"/>
                <a:ea typeface="+mn-ea"/>
                <a:cs typeface="+mn-cs"/>
              </a:rPr>
              <a:t>• 55% with a second family and 12+ weeks in arrears </a:t>
            </a:r>
          </a:p>
          <a:p>
            <a:r>
              <a:rPr lang="en-US" sz="1200" b="0" i="0" u="none" strike="noStrike" kern="1200" baseline="0" dirty="0">
                <a:solidFill>
                  <a:schemeClr val="tx1"/>
                </a:solidFill>
                <a:latin typeface="+mn-lt"/>
                <a:ea typeface="+mn-ea"/>
                <a:cs typeface="+mn-cs"/>
              </a:rPr>
              <a:t>• 65% Single 12+ weeks in arrears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8153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Federal Parent Locator Service (FPLS) </a:t>
            </a:r>
          </a:p>
          <a:p>
            <a:r>
              <a:rPr lang="en-US" sz="1200" b="0" i="0" u="none" strike="noStrike" kern="1200" baseline="0" dirty="0">
                <a:solidFill>
                  <a:schemeClr val="tx1"/>
                </a:solidFill>
                <a:latin typeface="+mn-lt"/>
                <a:ea typeface="+mn-ea"/>
                <a:cs typeface="+mn-cs"/>
              </a:rPr>
              <a:t>A computerized national location network operated by the Federal Office of Child Support (OCSE) of the Administration for Children and Families (ACF), within the Department of Health and Human Services (DHHS). FPLS obtains address and employer information, as well as data on child support cases in every state, compares them and returns matches to the appropriate states. This helps state and local child support enforcement agencies locate noncustodial parents and putative fathers for the purposes of establishing custody and visitation rights, establishing and enforcing child support obligations, investigating parental kidnapping, and processing adoption or foster care cases. The expanded FPLS includes the Federal Case Registry (FCR) and the National Directory of New Hires (NDNH).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17364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Support Websites and General Contact Information </a:t>
            </a:r>
          </a:p>
          <a:p>
            <a:r>
              <a:rPr lang="en-US" sz="1200" b="0" i="0" u="none" strike="noStrike" kern="1200" baseline="0" dirty="0">
                <a:solidFill>
                  <a:schemeClr val="tx1"/>
                </a:solidFill>
                <a:latin typeface="+mn-lt"/>
                <a:ea typeface="+mn-ea"/>
                <a:cs typeface="+mn-cs"/>
              </a:rPr>
              <a:t>Provides contact information for state and tribal child support offices. To see contact information you can hover over a state, click on the state to see the information as a list, or select the state from the dropdown box list. </a:t>
            </a:r>
          </a:p>
          <a:p>
            <a:r>
              <a:rPr lang="en-US" sz="1200" b="0" i="0" u="none" strike="noStrike" kern="1200" baseline="0" dirty="0">
                <a:solidFill>
                  <a:schemeClr val="tx1"/>
                </a:solidFill>
                <a:latin typeface="+mn-lt"/>
                <a:ea typeface="+mn-ea"/>
                <a:cs typeface="+mn-cs"/>
              </a:rPr>
              <a:t>U.S. Department of Health and Human Services </a:t>
            </a:r>
          </a:p>
          <a:p>
            <a:r>
              <a:rPr lang="en-US" sz="1200" b="0" i="0" u="none" strike="noStrike" kern="1200" baseline="0" dirty="0">
                <a:solidFill>
                  <a:schemeClr val="tx1"/>
                </a:solidFill>
                <a:latin typeface="+mn-lt"/>
                <a:ea typeface="+mn-ea"/>
                <a:cs typeface="+mn-cs"/>
              </a:rPr>
              <a:t>Office of Child Support Enforcement </a:t>
            </a:r>
          </a:p>
          <a:p>
            <a:r>
              <a:rPr lang="en-US" sz="1200" b="0" i="0" u="none" strike="noStrike" kern="1200" baseline="0" dirty="0">
                <a:solidFill>
                  <a:schemeClr val="tx1"/>
                </a:solidFill>
                <a:latin typeface="+mn-lt"/>
                <a:ea typeface="+mn-ea"/>
                <a:cs typeface="+mn-cs"/>
              </a:rPr>
              <a:t>http://www.acf.hhs.gov/programs/css/resource/state-and-tribal-child-support-agency-contacts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955023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2787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does paternity matter? </a:t>
            </a:r>
          </a:p>
          <a:p>
            <a:r>
              <a:rPr lang="en-US" sz="1200" b="0" i="0" u="none" strike="noStrike" kern="1200" baseline="0" dirty="0">
                <a:solidFill>
                  <a:schemeClr val="tx1"/>
                </a:solidFill>
                <a:latin typeface="+mn-lt"/>
                <a:ea typeface="+mn-ea"/>
                <a:cs typeface="+mn-cs"/>
              </a:rPr>
              <a:t>Paternity creates a legal connection between the child and the father. Father, mother and their child benefit when paternity is established. </a:t>
            </a:r>
          </a:p>
          <a:p>
            <a:r>
              <a:rPr lang="en-US" sz="1200" b="0" i="0" u="none" strike="noStrike" kern="1200" baseline="0" dirty="0">
                <a:solidFill>
                  <a:schemeClr val="tx1"/>
                </a:solidFill>
                <a:latin typeface="+mn-lt"/>
                <a:ea typeface="+mn-ea"/>
                <a:cs typeface="+mn-cs"/>
              </a:rPr>
              <a:t>Benefits for Father </a:t>
            </a:r>
          </a:p>
          <a:p>
            <a:r>
              <a:rPr lang="en-US" sz="1200" b="0" i="0" u="none" strike="noStrike" kern="1200" baseline="0" dirty="0">
                <a:solidFill>
                  <a:schemeClr val="tx1"/>
                </a:solidFill>
                <a:latin typeface="+mn-lt"/>
                <a:ea typeface="+mn-ea"/>
                <a:cs typeface="+mn-cs"/>
              </a:rPr>
              <a:t>• Your name can appear on your child’s birth certificate. </a:t>
            </a:r>
          </a:p>
          <a:p>
            <a:r>
              <a:rPr lang="en-US" sz="1200" b="0" i="0" u="none" strike="noStrike" kern="1200" baseline="0" dirty="0">
                <a:solidFill>
                  <a:schemeClr val="tx1"/>
                </a:solidFill>
                <a:latin typeface="+mn-lt"/>
                <a:ea typeface="+mn-ea"/>
                <a:cs typeface="+mn-cs"/>
              </a:rPr>
              <a:t>• It’s the first step toward protecting your legal connection to your child. </a:t>
            </a:r>
          </a:p>
          <a:p>
            <a:r>
              <a:rPr lang="en-US" sz="1200" b="0" i="0" u="none" strike="noStrike" kern="1200" baseline="0" dirty="0">
                <a:solidFill>
                  <a:schemeClr val="tx1"/>
                </a:solidFill>
                <a:latin typeface="+mn-lt"/>
                <a:ea typeface="+mn-ea"/>
                <a:cs typeface="+mn-cs"/>
              </a:rPr>
              <a:t>• It gives you the legal right to care for your child.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Benefits for Mother </a:t>
            </a:r>
          </a:p>
          <a:p>
            <a:r>
              <a:rPr lang="en-US" sz="1200" b="0" i="0" u="none" strike="noStrike" kern="1200" baseline="0" dirty="0">
                <a:solidFill>
                  <a:schemeClr val="tx1"/>
                </a:solidFill>
                <a:latin typeface="+mn-lt"/>
                <a:ea typeface="+mn-ea"/>
                <a:cs typeface="+mn-cs"/>
              </a:rPr>
              <a:t>• It establishes your child’s legal relationship with his or her father. </a:t>
            </a:r>
          </a:p>
          <a:p>
            <a:r>
              <a:rPr lang="en-US" sz="1200" b="0" i="0" u="none" strike="noStrike" kern="1200" baseline="0" dirty="0">
                <a:solidFill>
                  <a:schemeClr val="tx1"/>
                </a:solidFill>
                <a:latin typeface="+mn-lt"/>
                <a:ea typeface="+mn-ea"/>
                <a:cs typeface="+mn-cs"/>
              </a:rPr>
              <a:t>• It makes your child’s father legally responsible for his child. </a:t>
            </a:r>
          </a:p>
          <a:p>
            <a:r>
              <a:rPr lang="en-US" sz="1200" b="0" i="0" u="none" strike="noStrike" kern="1200" baseline="0" dirty="0">
                <a:solidFill>
                  <a:schemeClr val="tx1"/>
                </a:solidFill>
                <a:latin typeface="+mn-lt"/>
                <a:ea typeface="+mn-ea"/>
                <a:cs typeface="+mn-cs"/>
              </a:rPr>
              <a:t>• It is required before a court can be asked to order child support, custody or visitation. </a:t>
            </a:r>
          </a:p>
          <a:p>
            <a:r>
              <a:rPr lang="en-US" sz="1200" b="0" i="0" u="none" strike="noStrike" kern="1200" baseline="0" dirty="0">
                <a:solidFill>
                  <a:schemeClr val="tx1"/>
                </a:solidFill>
                <a:latin typeface="+mn-lt"/>
                <a:ea typeface="+mn-ea"/>
                <a:cs typeface="+mn-cs"/>
              </a:rPr>
              <a:t>• It helps your child become eligible for the father’s inheritance, medical benefits, Social Security, and possibly veteran dependent benefits.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Benefits for Child </a:t>
            </a:r>
          </a:p>
          <a:p>
            <a:r>
              <a:rPr lang="en-US" sz="1200" b="0" i="0" u="none" strike="noStrike" kern="1200" baseline="0" dirty="0">
                <a:solidFill>
                  <a:schemeClr val="tx1"/>
                </a:solidFill>
                <a:latin typeface="+mn-lt"/>
                <a:ea typeface="+mn-ea"/>
                <a:cs typeface="+mn-cs"/>
              </a:rPr>
              <a:t>• A child knows the identity of his or her father and the father’s side of the family. </a:t>
            </a:r>
          </a:p>
          <a:p>
            <a:r>
              <a:rPr lang="en-US" sz="1200" b="0" i="0" u="none" strike="noStrike" kern="1200" baseline="0" dirty="0">
                <a:solidFill>
                  <a:schemeClr val="tx1"/>
                </a:solidFill>
                <a:latin typeface="+mn-lt"/>
                <a:ea typeface="+mn-ea"/>
                <a:cs typeface="+mn-cs"/>
              </a:rPr>
              <a:t>• The legal bond of paternity establishment supports the emotional bond between a father and his child. </a:t>
            </a:r>
          </a:p>
          <a:p>
            <a:r>
              <a:rPr lang="en-US" sz="1200" b="0" i="0" u="none" strike="noStrike" kern="1200" baseline="0" dirty="0">
                <a:solidFill>
                  <a:schemeClr val="tx1"/>
                </a:solidFill>
                <a:latin typeface="+mn-lt"/>
                <a:ea typeface="+mn-ea"/>
                <a:cs typeface="+mn-cs"/>
              </a:rPr>
              <a:t>• It gives a child a sense of identity. </a:t>
            </a:r>
          </a:p>
          <a:p>
            <a:r>
              <a:rPr lang="en-US" sz="1200" b="0" i="0" u="none" strike="noStrike" kern="1200" baseline="0" dirty="0">
                <a:solidFill>
                  <a:schemeClr val="tx1"/>
                </a:solidFill>
                <a:latin typeface="+mn-lt"/>
                <a:ea typeface="+mn-ea"/>
                <a:cs typeface="+mn-cs"/>
              </a:rPr>
              <a:t>• It gives both parents access to a child’s school and medical records. </a:t>
            </a:r>
          </a:p>
          <a:p>
            <a:r>
              <a:rPr lang="en-US" sz="1200" b="0" i="0" u="none" strike="noStrike" kern="1200" baseline="0" dirty="0">
                <a:solidFill>
                  <a:schemeClr val="tx1"/>
                </a:solidFill>
                <a:latin typeface="+mn-lt"/>
                <a:ea typeface="+mn-ea"/>
                <a:cs typeface="+mn-cs"/>
              </a:rPr>
              <a:t>• It gives either parent the right to ask the court for custody, visitation or child support.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425374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Sign the Acknowledgment of Paternity (AOP) form. </a:t>
            </a:r>
          </a:p>
          <a:p>
            <a:r>
              <a:rPr lang="en-US" sz="1200" b="0" i="0" u="none" strike="noStrike" kern="1200" baseline="0" dirty="0">
                <a:solidFill>
                  <a:schemeClr val="tx1"/>
                </a:solidFill>
                <a:latin typeface="+mn-lt"/>
                <a:ea typeface="+mn-ea"/>
                <a:cs typeface="+mn-cs"/>
              </a:rPr>
              <a:t>This is the simplest and fastest way for biological parents to establish paternity. </a:t>
            </a:r>
          </a:p>
          <a:p>
            <a:r>
              <a:rPr lang="en-US" sz="1200" b="0" i="0" u="none" strike="noStrike" kern="1200" baseline="0" dirty="0">
                <a:solidFill>
                  <a:schemeClr val="tx1"/>
                </a:solidFill>
                <a:latin typeface="+mn-lt"/>
                <a:ea typeface="+mn-ea"/>
                <a:cs typeface="+mn-cs"/>
              </a:rPr>
              <a:t>• Both parents must voluntarily sign the form. </a:t>
            </a:r>
          </a:p>
          <a:p>
            <a:r>
              <a:rPr lang="en-US" sz="1200" b="0" i="0" u="none" strike="noStrike" kern="1200" baseline="0" dirty="0">
                <a:solidFill>
                  <a:schemeClr val="tx1"/>
                </a:solidFill>
                <a:latin typeface="+mn-lt"/>
                <a:ea typeface="+mn-ea"/>
                <a:cs typeface="+mn-cs"/>
              </a:rPr>
              <a:t>• If more than one man could be the father, each man should get a genetic (DNA) test before signing an AOP. </a:t>
            </a:r>
          </a:p>
          <a:p>
            <a:r>
              <a:rPr lang="en-US" sz="1200" b="0" i="0" u="none" strike="noStrike" kern="1200" baseline="0" dirty="0">
                <a:solidFill>
                  <a:schemeClr val="tx1"/>
                </a:solidFill>
                <a:latin typeface="+mn-lt"/>
                <a:ea typeface="+mn-ea"/>
                <a:cs typeface="+mn-cs"/>
              </a:rPr>
              <a:t>• Most couples sign the AOP at the hospital when the child is born, but they can sign the AOP before or after the child is born. </a:t>
            </a:r>
          </a:p>
          <a:p>
            <a:r>
              <a:rPr lang="en-US" sz="1200" b="0" i="0" u="none" strike="noStrike" kern="1200" baseline="0" dirty="0">
                <a:solidFill>
                  <a:schemeClr val="tx1"/>
                </a:solidFill>
                <a:latin typeface="+mn-lt"/>
                <a:ea typeface="+mn-ea"/>
                <a:cs typeface="+mn-cs"/>
              </a:rPr>
              <a:t>• Parents can sign the AOP at the hospital, local child support office, a county clerk’s office or the Vital Statistics Unit at the Department of State Health Services. </a:t>
            </a:r>
          </a:p>
          <a:p>
            <a:r>
              <a:rPr lang="en-US" sz="1200" b="0" i="0" u="none" strike="noStrike" kern="1200" baseline="0" dirty="0">
                <a:solidFill>
                  <a:schemeClr val="tx1"/>
                </a:solidFill>
                <a:latin typeface="+mn-lt"/>
                <a:ea typeface="+mn-ea"/>
                <a:cs typeface="+mn-cs"/>
              </a:rPr>
              <a:t>• Parents who sign an AOP still need a court order to establish custody, child support, medical support and visitation.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21136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Texas law contains guidelines that help judges make their decisions. Here are some things the court may consider when deciding what is best for the child: </a:t>
            </a:r>
          </a:p>
          <a:p>
            <a:r>
              <a:rPr lang="en-US" sz="1200" b="0" i="0" u="none" strike="noStrike" kern="1200" baseline="0" dirty="0">
                <a:solidFill>
                  <a:schemeClr val="tx1"/>
                </a:solidFill>
                <a:latin typeface="+mn-lt"/>
                <a:ea typeface="+mn-ea"/>
                <a:cs typeface="+mn-cs"/>
              </a:rPr>
              <a:t>• The desires of the child. </a:t>
            </a:r>
          </a:p>
          <a:p>
            <a:r>
              <a:rPr lang="en-US" sz="1200" b="0" i="0" u="none" strike="noStrike" kern="1200" baseline="0" dirty="0">
                <a:solidFill>
                  <a:schemeClr val="tx1"/>
                </a:solidFill>
                <a:latin typeface="+mn-lt"/>
                <a:ea typeface="+mn-ea"/>
                <a:cs typeface="+mn-cs"/>
              </a:rPr>
              <a:t>• The child’s emotional and physical needs, now and in the future. </a:t>
            </a:r>
          </a:p>
          <a:p>
            <a:r>
              <a:rPr lang="en-US" sz="1200" b="0" i="0" u="none" strike="noStrike" kern="1200" baseline="0" dirty="0">
                <a:solidFill>
                  <a:schemeClr val="tx1"/>
                </a:solidFill>
                <a:latin typeface="+mn-lt"/>
                <a:ea typeface="+mn-ea"/>
                <a:cs typeface="+mn-cs"/>
              </a:rPr>
              <a:t>• The emotional and physical danger to the child now and in the future. </a:t>
            </a:r>
          </a:p>
          <a:p>
            <a:r>
              <a:rPr lang="en-US" sz="1200" b="0" i="0" u="none" strike="noStrike" kern="1200" baseline="0" dirty="0">
                <a:solidFill>
                  <a:schemeClr val="tx1"/>
                </a:solidFill>
                <a:latin typeface="+mn-lt"/>
                <a:ea typeface="+mn-ea"/>
                <a:cs typeface="+mn-cs"/>
              </a:rPr>
              <a:t>• The parenting abilities of the individuals seeking custody. </a:t>
            </a:r>
          </a:p>
          <a:p>
            <a:r>
              <a:rPr lang="en-US" sz="1200" b="0" i="0" u="none" strike="noStrike" kern="1200" baseline="0" dirty="0">
                <a:solidFill>
                  <a:schemeClr val="tx1"/>
                </a:solidFill>
                <a:latin typeface="+mn-lt"/>
                <a:ea typeface="+mn-ea"/>
                <a:cs typeface="+mn-cs"/>
              </a:rPr>
              <a:t>• The programs available to assist parents in promoting the best interests of the child. </a:t>
            </a:r>
          </a:p>
          <a:p>
            <a:r>
              <a:rPr lang="en-US" sz="1200" b="0" i="0" u="none" strike="noStrike" kern="1200" baseline="0" dirty="0">
                <a:solidFill>
                  <a:schemeClr val="tx1"/>
                </a:solidFill>
                <a:latin typeface="+mn-lt"/>
                <a:ea typeface="+mn-ea"/>
                <a:cs typeface="+mn-cs"/>
              </a:rPr>
              <a:t>• The plans for the child. </a:t>
            </a:r>
          </a:p>
          <a:p>
            <a:r>
              <a:rPr lang="en-US" sz="1200" b="0" i="0" u="none" strike="noStrike" kern="1200" baseline="0" dirty="0">
                <a:solidFill>
                  <a:schemeClr val="tx1"/>
                </a:solidFill>
                <a:latin typeface="+mn-lt"/>
                <a:ea typeface="+mn-ea"/>
                <a:cs typeface="+mn-cs"/>
              </a:rPr>
              <a:t>• The stability of the home. </a:t>
            </a:r>
          </a:p>
          <a:p>
            <a:r>
              <a:rPr lang="en-US" sz="1200" b="0" i="0" u="none" strike="noStrike" kern="1200" baseline="0" dirty="0">
                <a:solidFill>
                  <a:schemeClr val="tx1"/>
                </a:solidFill>
                <a:latin typeface="+mn-lt"/>
                <a:ea typeface="+mn-ea"/>
                <a:cs typeface="+mn-cs"/>
              </a:rPr>
              <a:t>• The acts or omissions of the parent, which may indicate the suitability of the existing parent-child relationship. </a:t>
            </a:r>
          </a:p>
          <a:p>
            <a:r>
              <a:rPr lang="en-US" sz="1200" b="0" i="0" u="none" strike="noStrike" kern="1200" baseline="0" dirty="0">
                <a:solidFill>
                  <a:schemeClr val="tx1"/>
                </a:solidFill>
                <a:latin typeface="+mn-lt"/>
                <a:ea typeface="+mn-ea"/>
                <a:cs typeface="+mn-cs"/>
              </a:rPr>
              <a:t>• Any excuse for the acts or omissions of the parent.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96819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Attorney General of Texas </a:t>
            </a:r>
          </a:p>
          <a:p>
            <a:r>
              <a:rPr lang="en-US" sz="1200" b="0" i="0" u="none" strike="noStrike" kern="1200" baseline="0" dirty="0">
                <a:solidFill>
                  <a:schemeClr val="tx1"/>
                </a:solidFill>
                <a:latin typeface="+mn-lt"/>
                <a:ea typeface="+mn-ea"/>
                <a:cs typeface="+mn-cs"/>
              </a:rPr>
              <a:t>For Our Children: Learning to Work Together </a:t>
            </a:r>
          </a:p>
          <a:p>
            <a:r>
              <a:rPr lang="en-US" sz="1200" b="0" i="0" u="none" strike="noStrike" kern="1200" baseline="0" dirty="0">
                <a:solidFill>
                  <a:schemeClr val="tx1"/>
                </a:solidFill>
                <a:latin typeface="+mn-lt"/>
                <a:ea typeface="+mn-ea"/>
                <a:cs typeface="+mn-cs"/>
              </a:rPr>
              <a:t>https://www.oag.state.tx.us/media/videos/play.php?image=cs_for_our_children&amp;id=182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699579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1278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37745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83415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 </a:t>
            </a:r>
          </a:p>
          <a:p>
            <a:r>
              <a:rPr lang="en-US" sz="1200" b="0" i="0" u="none" strike="noStrike" kern="1200" baseline="0" dirty="0">
                <a:solidFill>
                  <a:schemeClr val="tx1"/>
                </a:solidFill>
                <a:latin typeface="+mn-lt"/>
                <a:ea typeface="+mn-ea"/>
                <a:cs typeface="+mn-cs"/>
              </a:rPr>
              <a:t>The areas of appropriate communication skills, marriage preparation, and money management are vital to a successful relationship. Relationships have significantly changed over the last several decades and lasting bonds are harder to develop. All too often, couples fall in love, get married, and start a family based on emotional feelings without establishing a working plan for their future resulting in marriage failure. To avoid these mistakes, relationships must be approached in a manner that incorporates structure and organization in addition to the emotional bonds.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6999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Relationship Skills </a:t>
            </a:r>
          </a:p>
          <a:p>
            <a:r>
              <a:rPr lang="en-US" sz="1200" b="0" i="0" u="none" strike="noStrike" kern="1200" baseline="0" dirty="0">
                <a:solidFill>
                  <a:schemeClr val="tx1"/>
                </a:solidFill>
                <a:latin typeface="+mn-lt"/>
                <a:ea typeface="+mn-ea"/>
                <a:cs typeface="+mn-cs"/>
              </a:rPr>
              <a:t>Communication skills are the glue that binds the couple together. Both parties have different background experiences that shape their ideas of a relationship. Open communication allows for the couple to connect their past and join their future. Couples that have surface communication skills are much like a childhood art project glued together with a glue stick. Sometimes they stay together but more often than not they come apart with time. On the other hand, couples that have a strong communication base are bound together with industrial strength glue that cannot be separated.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2619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are the four ingredients to successful communication?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14835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Good Communication Four Ingredients to Successful Communication </a:t>
            </a:r>
          </a:p>
          <a:p>
            <a:r>
              <a:rPr lang="en-US" sz="1200" b="0" i="0" u="none" strike="noStrike" kern="1200" baseline="0" dirty="0">
                <a:solidFill>
                  <a:schemeClr val="tx1"/>
                </a:solidFill>
                <a:latin typeface="+mn-lt"/>
                <a:ea typeface="+mn-ea"/>
                <a:cs typeface="+mn-cs"/>
              </a:rPr>
              <a:t>Empathy: Allows you to understand how your significant other feels without sharing the same feelings at the moment </a:t>
            </a:r>
          </a:p>
          <a:p>
            <a:r>
              <a:rPr lang="en-US" sz="1200" b="0" i="0" u="none" strike="noStrike" kern="1200" baseline="0" dirty="0">
                <a:solidFill>
                  <a:schemeClr val="tx1"/>
                </a:solidFill>
                <a:latin typeface="+mn-lt"/>
                <a:ea typeface="+mn-ea"/>
                <a:cs typeface="+mn-cs"/>
              </a:rPr>
              <a:t>Keeping in touch: Talking about thoughts or feelings to keep up to date if your partner’s view has changed and recount your day with each other </a:t>
            </a:r>
          </a:p>
          <a:p>
            <a:r>
              <a:rPr lang="en-US" sz="1200" b="0" i="0" u="none" strike="noStrike" kern="1200" baseline="0" dirty="0">
                <a:solidFill>
                  <a:schemeClr val="tx1"/>
                </a:solidFill>
                <a:latin typeface="+mn-lt"/>
                <a:ea typeface="+mn-ea"/>
                <a:cs typeface="+mn-cs"/>
              </a:rPr>
              <a:t>Sharing your ups and downs: Sharing support and guidance </a:t>
            </a:r>
          </a:p>
          <a:p>
            <a:r>
              <a:rPr lang="en-US" sz="1200" b="0" i="0" u="none" strike="noStrike" kern="1200" baseline="0" dirty="0">
                <a:solidFill>
                  <a:schemeClr val="tx1"/>
                </a:solidFill>
                <a:latin typeface="+mn-lt"/>
                <a:ea typeface="+mn-ea"/>
                <a:cs typeface="+mn-cs"/>
              </a:rPr>
              <a:t>Listening: Poor listening blocks effective communication. Talk honestly and listen carefully </a:t>
            </a:r>
          </a:p>
          <a:p>
            <a:r>
              <a:rPr lang="en-US" sz="1200" b="0" i="0" u="none" strike="noStrike" kern="1200" baseline="0" dirty="0">
                <a:solidFill>
                  <a:schemeClr val="tx1"/>
                </a:solidFill>
                <a:latin typeface="+mn-lt"/>
                <a:ea typeface="+mn-ea"/>
                <a:cs typeface="+mn-cs"/>
              </a:rPr>
              <a:t>What are some additional communication tips for couples?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41406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Tips for effective listening </a:t>
            </a:r>
          </a:p>
          <a:p>
            <a:r>
              <a:rPr lang="en-US" sz="1200" b="0" i="0" u="none" strike="noStrike" kern="1200" baseline="0" dirty="0">
                <a:solidFill>
                  <a:schemeClr val="tx1"/>
                </a:solidFill>
                <a:latin typeface="+mn-lt"/>
                <a:ea typeface="+mn-ea"/>
                <a:cs typeface="+mn-cs"/>
              </a:rPr>
              <a:t>If your goal is to fully understand and connect with the other person, listening effectively will often come naturally. If it doesn’t, you can remember the following tips. The more you practice them, the more satisfying and rewarding your interactions with others will become. </a:t>
            </a:r>
          </a:p>
          <a:p>
            <a:r>
              <a:rPr lang="en-US" sz="1200" b="0" i="0" u="none" strike="noStrike" kern="1200" baseline="0" dirty="0">
                <a:solidFill>
                  <a:schemeClr val="tx1"/>
                </a:solidFill>
                <a:latin typeface="+mn-lt"/>
                <a:ea typeface="+mn-ea"/>
                <a:cs typeface="+mn-cs"/>
              </a:rPr>
              <a:t>Focus fully on the speaker, his or her body language, and other nonverbal cues. If you’re daydreaming, checking text messages, or doodling, you’re almost certain to miss nonverbal cues in the conversation. If you find it hard to concentrate on some speakers, try repeating their words over in your head—it’ll reinforce their message and help you stay focused. </a:t>
            </a:r>
          </a:p>
          <a:p>
            <a:r>
              <a:rPr lang="en-US" sz="1200" b="0" i="0" u="none" strike="noStrike" kern="1200" baseline="0" dirty="0">
                <a:solidFill>
                  <a:schemeClr val="tx1"/>
                </a:solidFill>
                <a:latin typeface="+mn-lt"/>
                <a:ea typeface="+mn-ea"/>
                <a:cs typeface="+mn-cs"/>
              </a:rPr>
              <a:t>Avoid interrupting or trying to redirect the conversation to your concerns, by saying something like, “If you think that’s bad, let me tell you what happened to me.” Listening is not the same as waiting for your turn to talk. You can’t concentrate on what someone’s saying if you’re forming what you’re going to say next. Often, the speaker can read your facial expressions and know that your mind’s elsewhere. </a:t>
            </a:r>
          </a:p>
          <a:p>
            <a:r>
              <a:rPr lang="en-US" sz="1200" b="0" i="0" u="none" strike="noStrike" kern="1200" baseline="0" dirty="0">
                <a:solidFill>
                  <a:schemeClr val="tx1"/>
                </a:solidFill>
                <a:latin typeface="+mn-lt"/>
                <a:ea typeface="+mn-ea"/>
                <a:cs typeface="+mn-cs"/>
              </a:rPr>
              <a:t>Avoid seeming judgmental </a:t>
            </a:r>
          </a:p>
          <a:p>
            <a:r>
              <a:rPr lang="en-US" sz="1200" b="0" i="0" u="none" strike="noStrike" kern="1200" baseline="0" dirty="0">
                <a:solidFill>
                  <a:schemeClr val="tx1"/>
                </a:solidFill>
                <a:latin typeface="+mn-lt"/>
                <a:ea typeface="+mn-ea"/>
                <a:cs typeface="+mn-cs"/>
              </a:rPr>
              <a:t>In order to communicate effectively with someone, you don’t have to like them or agree with their ideas, values, or opinions. However, you do need to set aside your judgment and withhold blame and criticism in order to fully understand a person. The most difficult communication, when successfully executed, can lead to the most unlikely and profound connection with someone. </a:t>
            </a:r>
          </a:p>
          <a:p>
            <a:r>
              <a:rPr lang="en-US" sz="1200" b="0" i="0" u="none" strike="noStrike" kern="1200" baseline="0" dirty="0">
                <a:solidFill>
                  <a:schemeClr val="tx1"/>
                </a:solidFill>
                <a:latin typeface="+mn-lt"/>
                <a:ea typeface="+mn-ea"/>
                <a:cs typeface="+mn-cs"/>
              </a:rPr>
              <a:t>Show your interest in what’s being said. Nod occasionally, smile at the person, and make sure your posture is open and inviting. Encourage the speaker to continue with small verbal comments like “yes” or “uh huh.”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3694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Everyone’s relationship is unique, and people come together for many different reasons. But there are some things that good relationships have in common. Knowing the basic principles of healthy relationships helps keep them meaningful, fulfilling and exciting in both happy times and sad. </a:t>
            </a:r>
          </a:p>
          <a:p>
            <a:r>
              <a:rPr lang="en-US" sz="1200" b="0" i="0" u="none" strike="noStrike" kern="1200" baseline="0" dirty="0">
                <a:solidFill>
                  <a:schemeClr val="tx1"/>
                </a:solidFill>
                <a:latin typeface="+mn-lt"/>
                <a:ea typeface="+mn-ea"/>
                <a:cs typeface="+mn-cs"/>
              </a:rPr>
              <a:t>What makes a healthy love relationship? </a:t>
            </a:r>
          </a:p>
          <a:p>
            <a:r>
              <a:rPr lang="en-US" sz="1200" b="0" i="0" u="none" strike="noStrike" kern="1200" baseline="0" dirty="0">
                <a:solidFill>
                  <a:schemeClr val="tx1"/>
                </a:solidFill>
                <a:latin typeface="+mn-lt"/>
                <a:ea typeface="+mn-ea"/>
                <a:cs typeface="+mn-cs"/>
              </a:rPr>
              <a:t>Staying involved with each other </a:t>
            </a:r>
          </a:p>
          <a:p>
            <a:r>
              <a:rPr lang="en-US" sz="1200" b="0" i="0" u="none" strike="noStrike" kern="1200" baseline="0" dirty="0">
                <a:solidFill>
                  <a:schemeClr val="tx1"/>
                </a:solidFill>
                <a:latin typeface="+mn-lt"/>
                <a:ea typeface="+mn-ea"/>
                <a:cs typeface="+mn-cs"/>
              </a:rPr>
              <a:t>Some relationships get stuck in peaceful coexistence, but without truly relating to each other and working together. While it may seem stable on the surface, lack of involvement and communication increases distance. When you need to talk about something important, the connection and understanding may no longer be there. </a:t>
            </a:r>
          </a:p>
          <a:p>
            <a:r>
              <a:rPr lang="en-US" sz="1200" b="0" i="0" u="none" strike="noStrike" kern="1200" baseline="0" dirty="0">
                <a:solidFill>
                  <a:schemeClr val="tx1"/>
                </a:solidFill>
                <a:latin typeface="+mn-lt"/>
                <a:ea typeface="+mn-ea"/>
                <a:cs typeface="+mn-cs"/>
              </a:rPr>
              <a:t>Getting through conflict </a:t>
            </a:r>
          </a:p>
          <a:p>
            <a:r>
              <a:rPr lang="en-US" sz="1200" b="0" i="0" u="none" strike="noStrike" kern="1200" baseline="0" dirty="0">
                <a:solidFill>
                  <a:schemeClr val="tx1"/>
                </a:solidFill>
                <a:latin typeface="+mn-lt"/>
                <a:ea typeface="+mn-ea"/>
                <a:cs typeface="+mn-cs"/>
              </a:rPr>
              <a:t>Some couples talk things out quietly, while others may raise their voices and passionately disagree. The key in a strong relationship, though, is not to be fearful of conflict. You need to be safe to express things that bother you without fear of retaliation, and be able to resolve conflict without humiliation, degradation or insisting on being right. </a:t>
            </a:r>
          </a:p>
          <a:p>
            <a:r>
              <a:rPr lang="en-US" sz="1200" b="0" i="0" u="none" strike="noStrike" kern="1200" baseline="0" dirty="0">
                <a:solidFill>
                  <a:schemeClr val="tx1"/>
                </a:solidFill>
                <a:latin typeface="+mn-lt"/>
                <a:ea typeface="+mn-ea"/>
                <a:cs typeface="+mn-cs"/>
              </a:rPr>
              <a:t>Keeping outside relationships and interests alive </a:t>
            </a:r>
          </a:p>
          <a:p>
            <a:r>
              <a:rPr lang="en-US" sz="1200" b="0" i="0" u="none" strike="noStrike" kern="1200" baseline="0" dirty="0">
                <a:solidFill>
                  <a:schemeClr val="tx1"/>
                </a:solidFill>
                <a:latin typeface="+mn-lt"/>
                <a:ea typeface="+mn-ea"/>
                <a:cs typeface="+mn-cs"/>
              </a:rPr>
              <a:t>No one person can meet all of our needs, and expecting too much from someone can put a lot of unhealthy pressure on a relationship. Having friends and outside interests not only strengthens your social network, but brings new insights and stimulation to the relationship. </a:t>
            </a:r>
          </a:p>
          <a:p>
            <a:r>
              <a:rPr lang="en-US" sz="1200" b="0" i="0" u="none" strike="noStrike" kern="1200" baseline="0" dirty="0">
                <a:solidFill>
                  <a:schemeClr val="tx1"/>
                </a:solidFill>
                <a:latin typeface="+mn-lt"/>
                <a:ea typeface="+mn-ea"/>
                <a:cs typeface="+mn-cs"/>
              </a:rPr>
              <a:t>Communicating </a:t>
            </a:r>
          </a:p>
          <a:p>
            <a:r>
              <a:rPr lang="en-US" sz="1200" b="0" i="0" u="none" strike="noStrike" kern="1200" baseline="0" dirty="0">
                <a:solidFill>
                  <a:schemeClr val="tx1"/>
                </a:solidFill>
                <a:latin typeface="+mn-lt"/>
                <a:ea typeface="+mn-ea"/>
                <a:cs typeface="+mn-cs"/>
              </a:rPr>
              <a:t>Honest, direct communication is a key part of any relationship. When both people feel comfortable expressing their needs, fears, and desires, trust and bonds are strengthened. Nonverbal cues—body language like eye contact, leaning forward or away, or touching someone’s arm—are critical to communication.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60527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Touch is a fundamental part of human existence </a:t>
            </a:r>
          </a:p>
          <a:p>
            <a:r>
              <a:rPr lang="en-US" sz="1200" b="0" i="0" u="none" strike="noStrike" kern="1200" baseline="0" dirty="0">
                <a:solidFill>
                  <a:schemeClr val="tx1"/>
                </a:solidFill>
                <a:latin typeface="+mn-lt"/>
                <a:ea typeface="+mn-ea"/>
                <a:cs typeface="+mn-cs"/>
              </a:rPr>
              <a:t>Studies on infants have shown the importance of regular, loving touch and holding on brain development. These benefits do not end in childhood. Life without physical contact with others is a lonely life indeed. </a:t>
            </a:r>
          </a:p>
          <a:p>
            <a:r>
              <a:rPr lang="en-US" sz="1200" b="0" i="0" u="none" strike="noStrike" kern="1200" baseline="0" dirty="0">
                <a:solidFill>
                  <a:schemeClr val="tx1"/>
                </a:solidFill>
                <a:latin typeface="+mn-lt"/>
                <a:ea typeface="+mn-ea"/>
                <a:cs typeface="+mn-cs"/>
              </a:rPr>
              <a:t>Focus on having fun together </a:t>
            </a:r>
          </a:p>
          <a:p>
            <a:r>
              <a:rPr lang="en-US" sz="1200" b="0" i="0" u="none" strike="noStrike" kern="1200" baseline="0" dirty="0">
                <a:solidFill>
                  <a:schemeClr val="tx1"/>
                </a:solidFill>
                <a:latin typeface="+mn-lt"/>
                <a:ea typeface="+mn-ea"/>
                <a:cs typeface="+mn-cs"/>
              </a:rPr>
              <a:t>Think about playful ways to surprise your partner, like bringing flowers or a favorite movie home unexpectedly. </a:t>
            </a:r>
          </a:p>
          <a:p>
            <a:r>
              <a:rPr lang="en-US" sz="1200" b="0" i="0" u="none" strike="noStrike" kern="1200" baseline="0" dirty="0">
                <a:solidFill>
                  <a:schemeClr val="tx1"/>
                </a:solidFill>
                <a:latin typeface="+mn-lt"/>
                <a:ea typeface="+mn-ea"/>
                <a:cs typeface="+mn-cs"/>
              </a:rPr>
              <a:t>Be open to change </a:t>
            </a:r>
          </a:p>
          <a:p>
            <a:r>
              <a:rPr lang="en-US" sz="1200" b="0" i="0" u="none" strike="noStrike" kern="1200" baseline="0" dirty="0">
                <a:solidFill>
                  <a:schemeClr val="tx1"/>
                </a:solidFill>
                <a:latin typeface="+mn-lt"/>
                <a:ea typeface="+mn-ea"/>
                <a:cs typeface="+mn-cs"/>
              </a:rPr>
              <a:t>Change is inevitable in life, and it will happen whether you go with it or fight it. Flexibility is essential to adapt to the change that is always taking place in any relationship; and it allows you to grow together through both the good times and the bad.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039859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statutes.legis.state.tx.us/Docs/FA/htm/FA.151.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oag.state.tx.us/cs/about/index.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oag.state.tx.us/cs/calculator/"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acf.hhs.gov/programs/css/resource/state-and-tribal-child-support-agency-contac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oag.state.tx.us/media/videos/play.php?image=cs_for_our_children&amp;amp;id=18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1117173"/>
            <a:ext cx="7462935" cy="3413772"/>
          </a:xfrm>
        </p:spPr>
        <p:txBody>
          <a:bodyPr>
            <a:noAutofit/>
          </a:bodyPr>
          <a:lstStyle/>
          <a:p>
            <a:r>
              <a:rPr lang="en-US" dirty="0"/>
              <a:t>Rights, Responsibilities, and Realities of Parenting</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Marriage Preparation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Build a strong foundation</a:t>
            </a:r>
          </a:p>
          <a:p>
            <a:pPr lvl="1"/>
            <a:r>
              <a:rPr lang="en-US" dirty="0"/>
              <a:t>Learn to face challenges  together</a:t>
            </a:r>
          </a:p>
          <a:p>
            <a:pPr lvl="1"/>
            <a:r>
              <a:rPr lang="en-US" dirty="0"/>
              <a:t>Being open to change</a:t>
            </a:r>
          </a:p>
          <a:p>
            <a:pPr lvl="1"/>
            <a:r>
              <a:rPr lang="en-US" dirty="0"/>
              <a:t>Make take for each other</a:t>
            </a:r>
          </a:p>
          <a:p>
            <a:pPr lvl="1"/>
            <a:r>
              <a:rPr lang="en-US" dirty="0"/>
              <a:t>Make time for yourself</a:t>
            </a:r>
          </a:p>
        </p:txBody>
      </p:sp>
      <p:sp>
        <p:nvSpPr>
          <p:cNvPr id="4" name="object 11">
            <a:extLst>
              <a:ext uri="{FF2B5EF4-FFF2-40B4-BE49-F238E27FC236}">
                <a16:creationId xmlns:a16="http://schemas.microsoft.com/office/drawing/2014/main" id="{DD67B021-4F8B-44E4-88CC-ECFB7373F732}"/>
              </a:ext>
            </a:extLst>
          </p:cNvPr>
          <p:cNvSpPr/>
          <p:nvPr/>
        </p:nvSpPr>
        <p:spPr>
          <a:xfrm>
            <a:off x="7626096" y="2414015"/>
            <a:ext cx="2933318" cy="305047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8837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Money Management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Manage resources</a:t>
            </a:r>
          </a:p>
          <a:p>
            <a:pPr lvl="1"/>
            <a:r>
              <a:rPr lang="en-US" dirty="0"/>
              <a:t>Create a financial plan</a:t>
            </a:r>
          </a:p>
          <a:p>
            <a:pPr lvl="1"/>
            <a:endParaRPr lang="en-US" dirty="0"/>
          </a:p>
        </p:txBody>
      </p:sp>
      <p:sp>
        <p:nvSpPr>
          <p:cNvPr id="4" name="object 11">
            <a:extLst>
              <a:ext uri="{FF2B5EF4-FFF2-40B4-BE49-F238E27FC236}">
                <a16:creationId xmlns:a16="http://schemas.microsoft.com/office/drawing/2014/main" id="{4949CB54-DE17-4BC6-AA78-FE91550BF811}"/>
              </a:ext>
            </a:extLst>
          </p:cNvPr>
          <p:cNvSpPr/>
          <p:nvPr/>
        </p:nvSpPr>
        <p:spPr>
          <a:xfrm>
            <a:off x="7836408" y="2106168"/>
            <a:ext cx="2749296" cy="3657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566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Support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Child Care providers</a:t>
            </a:r>
          </a:p>
          <a:p>
            <a:pPr lvl="1"/>
            <a:r>
              <a:rPr lang="en-US" dirty="0"/>
              <a:t>Texas Family Code</a:t>
            </a:r>
          </a:p>
          <a:p>
            <a:pPr lvl="1"/>
            <a:r>
              <a:rPr lang="en-US" dirty="0"/>
              <a:t>Child Support Program of Texas</a:t>
            </a:r>
          </a:p>
          <a:p>
            <a:pPr lvl="1"/>
            <a:r>
              <a:rPr lang="en-US" dirty="0"/>
              <a:t>Texas Guidelines for Child Support</a:t>
            </a:r>
          </a:p>
          <a:p>
            <a:pPr lvl="1"/>
            <a:r>
              <a:rPr lang="en-US" dirty="0"/>
              <a:t>Federal Laws</a:t>
            </a:r>
          </a:p>
          <a:p>
            <a:pPr lvl="1"/>
            <a:r>
              <a:rPr lang="en-US" dirty="0"/>
              <a:t>Locator Service</a:t>
            </a:r>
          </a:p>
          <a:p>
            <a:pPr lvl="1"/>
            <a:r>
              <a:rPr lang="en-US" dirty="0"/>
              <a:t>Why does paternity matter?</a:t>
            </a:r>
          </a:p>
          <a:p>
            <a:pPr lvl="1"/>
            <a:r>
              <a:rPr lang="en-US" dirty="0"/>
              <a:t>What is best for the child?</a:t>
            </a:r>
          </a:p>
          <a:p>
            <a:pPr lvl="1"/>
            <a:endParaRPr lang="en-US" dirty="0"/>
          </a:p>
        </p:txBody>
      </p:sp>
      <p:sp>
        <p:nvSpPr>
          <p:cNvPr id="4" name="object 10">
            <a:extLst>
              <a:ext uri="{FF2B5EF4-FFF2-40B4-BE49-F238E27FC236}">
                <a16:creationId xmlns:a16="http://schemas.microsoft.com/office/drawing/2014/main" id="{B136F893-1E8C-4B68-9438-74E9EE71B565}"/>
              </a:ext>
            </a:extLst>
          </p:cNvPr>
          <p:cNvSpPr/>
          <p:nvPr/>
        </p:nvSpPr>
        <p:spPr>
          <a:xfrm>
            <a:off x="8065008" y="2157984"/>
            <a:ext cx="2863124" cy="254203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455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Positive Caregiver Relationship with Parents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Consistent guidelines</a:t>
            </a:r>
          </a:p>
          <a:p>
            <a:pPr lvl="1"/>
            <a:r>
              <a:rPr lang="en-US" dirty="0"/>
              <a:t>Effective communication</a:t>
            </a:r>
          </a:p>
          <a:p>
            <a:pPr lvl="1"/>
            <a:r>
              <a:rPr lang="en-US" dirty="0"/>
              <a:t>Support each other</a:t>
            </a:r>
          </a:p>
          <a:p>
            <a:pPr lvl="1"/>
            <a:r>
              <a:rPr lang="en-US" dirty="0"/>
              <a:t>Avoid misunderstandings</a:t>
            </a:r>
          </a:p>
        </p:txBody>
      </p:sp>
      <p:sp>
        <p:nvSpPr>
          <p:cNvPr id="4" name="object 18">
            <a:extLst>
              <a:ext uri="{FF2B5EF4-FFF2-40B4-BE49-F238E27FC236}">
                <a16:creationId xmlns:a16="http://schemas.microsoft.com/office/drawing/2014/main" id="{F1608E47-0B8D-43C0-8E93-772B3C84CA39}"/>
              </a:ext>
            </a:extLst>
          </p:cNvPr>
          <p:cNvSpPr/>
          <p:nvPr/>
        </p:nvSpPr>
        <p:spPr>
          <a:xfrm>
            <a:off x="4441843" y="3787579"/>
            <a:ext cx="2657094" cy="208927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7395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Care Providers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provider should carefully read over the  terms of the child support orders and make  sure he or she understands what is and is  not allowed.</a:t>
            </a:r>
          </a:p>
        </p:txBody>
      </p:sp>
      <p:sp>
        <p:nvSpPr>
          <p:cNvPr id="4" name="object 10">
            <a:extLst>
              <a:ext uri="{FF2B5EF4-FFF2-40B4-BE49-F238E27FC236}">
                <a16:creationId xmlns:a16="http://schemas.microsoft.com/office/drawing/2014/main" id="{48FEADC7-0ADD-47F5-AB9E-70802585E902}"/>
              </a:ext>
            </a:extLst>
          </p:cNvPr>
          <p:cNvSpPr/>
          <p:nvPr/>
        </p:nvSpPr>
        <p:spPr>
          <a:xfrm>
            <a:off x="4430204" y="3429000"/>
            <a:ext cx="3331591" cy="22265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5927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Family Code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75" dirty="0">
                <a:solidFill>
                  <a:srgbClr val="9353C3"/>
                </a:solidFill>
                <a:uFill>
                  <a:solidFill>
                    <a:srgbClr val="9353C3"/>
                  </a:solidFill>
                </a:uFill>
                <a:hlinkClick r:id="rId3"/>
              </a:rPr>
              <a:t>Texas </a:t>
            </a:r>
            <a:r>
              <a:rPr lang="en-US" u="heavy" spc="-15" dirty="0">
                <a:solidFill>
                  <a:srgbClr val="9353C3"/>
                </a:solidFill>
                <a:uFill>
                  <a:solidFill>
                    <a:srgbClr val="9353C3"/>
                  </a:solidFill>
                </a:uFill>
                <a:hlinkClick r:id="rId3"/>
              </a:rPr>
              <a:t>Statutes </a:t>
            </a:r>
            <a:r>
              <a:rPr lang="en-US" spc="-15" dirty="0">
                <a:solidFill>
                  <a:srgbClr val="9353C3"/>
                </a:solidFill>
              </a:rPr>
              <a:t> </a:t>
            </a:r>
            <a:br>
              <a:rPr lang="en-US" spc="-15" dirty="0">
                <a:solidFill>
                  <a:srgbClr val="9353C3"/>
                </a:solidFill>
              </a:rPr>
            </a:br>
            <a:r>
              <a:rPr lang="en-US" spc="-5" dirty="0"/>
              <a:t>(click on</a:t>
            </a:r>
            <a:r>
              <a:rPr lang="en-US" spc="-40" dirty="0"/>
              <a:t> </a:t>
            </a:r>
            <a:r>
              <a:rPr lang="en-US" spc="-10" dirty="0"/>
              <a:t>link)</a:t>
            </a:r>
            <a:endParaRPr lang="en-US" dirty="0"/>
          </a:p>
          <a:p>
            <a:endParaRPr lang="en-US" dirty="0"/>
          </a:p>
        </p:txBody>
      </p:sp>
      <p:sp>
        <p:nvSpPr>
          <p:cNvPr id="4" name="object 11">
            <a:extLst>
              <a:ext uri="{FF2B5EF4-FFF2-40B4-BE49-F238E27FC236}">
                <a16:creationId xmlns:a16="http://schemas.microsoft.com/office/drawing/2014/main" id="{2C2918D2-29E2-423D-8D32-A206D7590BAC}"/>
              </a:ext>
            </a:extLst>
          </p:cNvPr>
          <p:cNvSpPr/>
          <p:nvPr/>
        </p:nvSpPr>
        <p:spPr>
          <a:xfrm>
            <a:off x="4953000" y="2923033"/>
            <a:ext cx="2286000" cy="22860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2646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Parenting Skills and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Responsibilities that affect health and happiness of  parents and children include the following:</a:t>
            </a:r>
          </a:p>
          <a:p>
            <a:pPr lvl="2"/>
            <a:r>
              <a:rPr lang="en-US" sz="2400" dirty="0"/>
              <a:t>child guidance</a:t>
            </a:r>
          </a:p>
          <a:p>
            <a:pPr lvl="2"/>
            <a:r>
              <a:rPr lang="en-US" sz="2400" dirty="0"/>
              <a:t>legal and moral responsibilities</a:t>
            </a:r>
          </a:p>
          <a:p>
            <a:pPr lvl="2"/>
            <a:r>
              <a:rPr lang="en-US" sz="2400" dirty="0"/>
              <a:t>financial responsibilities</a:t>
            </a:r>
          </a:p>
          <a:p>
            <a:pPr lvl="2"/>
            <a:r>
              <a:rPr lang="en-US" sz="2400" dirty="0"/>
              <a:t>health and safety responsibilities</a:t>
            </a:r>
          </a:p>
          <a:p>
            <a:pPr lvl="2"/>
            <a:r>
              <a:rPr lang="en-US" sz="2400" dirty="0"/>
              <a:t>social and emotional development</a:t>
            </a:r>
          </a:p>
          <a:p>
            <a:pPr lvl="2"/>
            <a:r>
              <a:rPr lang="en-US" sz="2400" dirty="0"/>
              <a:t>cognitive development</a:t>
            </a:r>
          </a:p>
          <a:p>
            <a:pPr lvl="1"/>
            <a:endParaRPr lang="en-US" dirty="0"/>
          </a:p>
        </p:txBody>
      </p:sp>
      <p:sp>
        <p:nvSpPr>
          <p:cNvPr id="4" name="object 14">
            <a:extLst>
              <a:ext uri="{FF2B5EF4-FFF2-40B4-BE49-F238E27FC236}">
                <a16:creationId xmlns:a16="http://schemas.microsoft.com/office/drawing/2014/main" id="{54290C18-830D-4871-9B75-C143724606DC}"/>
              </a:ext>
            </a:extLst>
          </p:cNvPr>
          <p:cNvSpPr/>
          <p:nvPr/>
        </p:nvSpPr>
        <p:spPr>
          <a:xfrm>
            <a:off x="8235696" y="2865094"/>
            <a:ext cx="2064003" cy="275132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7823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Support Program of Texas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 accordance with state and federal law, the  Office of the Attorney General is responsible  for the establishment and enforcement of  child support.</a:t>
            </a:r>
          </a:p>
          <a:p>
            <a:pPr lvl="1"/>
            <a:r>
              <a:rPr lang="en-US" u="heavy" spc="-10" dirty="0">
                <a:solidFill>
                  <a:srgbClr val="9353C3"/>
                </a:solidFill>
                <a:uFill>
                  <a:solidFill>
                    <a:srgbClr val="9353C3"/>
                  </a:solidFill>
                </a:uFill>
                <a:cs typeface="Calibri"/>
                <a:hlinkClick r:id="rId3"/>
              </a:rPr>
              <a:t>Child Support </a:t>
            </a:r>
            <a:r>
              <a:rPr lang="en-US" u="heavy" spc="-20" dirty="0">
                <a:solidFill>
                  <a:srgbClr val="9353C3"/>
                </a:solidFill>
                <a:uFill>
                  <a:solidFill>
                    <a:srgbClr val="9353C3"/>
                  </a:solidFill>
                </a:uFill>
                <a:cs typeface="Calibri"/>
                <a:hlinkClick r:id="rId3"/>
              </a:rPr>
              <a:t>Enforcement </a:t>
            </a:r>
            <a:r>
              <a:rPr lang="en-US" u="heavy" spc="-10" dirty="0">
                <a:solidFill>
                  <a:srgbClr val="9353C3"/>
                </a:solidFill>
                <a:uFill>
                  <a:solidFill>
                    <a:srgbClr val="9353C3"/>
                  </a:solidFill>
                </a:uFill>
                <a:cs typeface="Calibri"/>
                <a:hlinkClick r:id="rId3"/>
              </a:rPr>
              <a:t>Agency </a:t>
            </a:r>
            <a:r>
              <a:rPr lang="en-US" spc="-10" dirty="0">
                <a:solidFill>
                  <a:srgbClr val="9353C3"/>
                </a:solidFill>
                <a:cs typeface="Calibri"/>
              </a:rPr>
              <a:t> </a:t>
            </a:r>
            <a:br>
              <a:rPr lang="en-US" spc="-10" dirty="0">
                <a:solidFill>
                  <a:srgbClr val="9353C3"/>
                </a:solidFill>
                <a:cs typeface="Calibri"/>
              </a:rPr>
            </a:br>
            <a:r>
              <a:rPr lang="en-US" spc="-5" dirty="0">
                <a:solidFill>
                  <a:srgbClr val="232852"/>
                </a:solidFill>
                <a:cs typeface="Calibri"/>
              </a:rPr>
              <a:t>(click on</a:t>
            </a:r>
            <a:r>
              <a:rPr lang="en-US" dirty="0">
                <a:solidFill>
                  <a:srgbClr val="232852"/>
                </a:solidFill>
                <a:cs typeface="Calibri"/>
              </a:rPr>
              <a:t> </a:t>
            </a:r>
            <a:r>
              <a:rPr lang="en-US" spc="-10" dirty="0">
                <a:solidFill>
                  <a:srgbClr val="232852"/>
                </a:solidFill>
                <a:cs typeface="Calibri"/>
              </a:rPr>
              <a:t>link)</a:t>
            </a:r>
            <a:endParaRPr lang="en-US" dirty="0">
              <a:cs typeface="Calibri"/>
            </a:endParaRPr>
          </a:p>
          <a:p>
            <a:pPr lvl="1"/>
            <a:endParaRPr lang="en-US" dirty="0"/>
          </a:p>
        </p:txBody>
      </p:sp>
    </p:spTree>
    <p:extLst>
      <p:ext uri="{BB962C8B-B14F-4D97-AF65-F5344CB8AC3E}">
        <p14:creationId xmlns:p14="http://schemas.microsoft.com/office/powerpoint/2010/main" val="58918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Texas Guidelines for Child Support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Based on your net income (pay after taxes) and state  child support guidelines</a:t>
            </a:r>
          </a:p>
        </p:txBody>
      </p:sp>
      <p:sp>
        <p:nvSpPr>
          <p:cNvPr id="4" name="object 13">
            <a:extLst>
              <a:ext uri="{FF2B5EF4-FFF2-40B4-BE49-F238E27FC236}">
                <a16:creationId xmlns:a16="http://schemas.microsoft.com/office/drawing/2014/main" id="{A46A1B03-2BFF-4958-9B39-661C2E9F65FE}"/>
              </a:ext>
            </a:extLst>
          </p:cNvPr>
          <p:cNvSpPr/>
          <p:nvPr/>
        </p:nvSpPr>
        <p:spPr>
          <a:xfrm>
            <a:off x="4838700" y="2530279"/>
            <a:ext cx="2514600" cy="2514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470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Monthly Child Support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25" dirty="0">
                <a:solidFill>
                  <a:srgbClr val="9353C3"/>
                </a:solidFill>
                <a:uFill>
                  <a:solidFill>
                    <a:srgbClr val="9353C3"/>
                  </a:solidFill>
                </a:uFill>
                <a:hlinkClick r:id="rId3"/>
              </a:rPr>
              <a:t>State </a:t>
            </a:r>
            <a:r>
              <a:rPr lang="en-US" u="heavy" spc="-15" dirty="0">
                <a:solidFill>
                  <a:srgbClr val="9353C3"/>
                </a:solidFill>
                <a:uFill>
                  <a:solidFill>
                    <a:srgbClr val="9353C3"/>
                  </a:solidFill>
                </a:uFill>
                <a:hlinkClick r:id="rId3"/>
              </a:rPr>
              <a:t>calculator </a:t>
            </a:r>
            <a:br>
              <a:rPr lang="en-US" u="heavy" spc="-15" dirty="0">
                <a:solidFill>
                  <a:srgbClr val="9353C3"/>
                </a:solidFill>
                <a:uFill>
                  <a:solidFill>
                    <a:srgbClr val="9353C3"/>
                  </a:solidFill>
                </a:uFill>
              </a:rPr>
            </a:br>
            <a:r>
              <a:rPr lang="en-US" spc="-5" dirty="0"/>
              <a:t>(click on</a:t>
            </a:r>
            <a:r>
              <a:rPr lang="en-US" spc="-25" dirty="0"/>
              <a:t> </a:t>
            </a:r>
            <a:r>
              <a:rPr lang="en-US" spc="-10" dirty="0"/>
              <a:t>link)</a:t>
            </a:r>
            <a:endParaRPr lang="en-US" dirty="0"/>
          </a:p>
          <a:p>
            <a:endParaRPr lang="en-US" dirty="0"/>
          </a:p>
        </p:txBody>
      </p:sp>
      <p:sp>
        <p:nvSpPr>
          <p:cNvPr id="4" name="object 9">
            <a:extLst>
              <a:ext uri="{FF2B5EF4-FFF2-40B4-BE49-F238E27FC236}">
                <a16:creationId xmlns:a16="http://schemas.microsoft.com/office/drawing/2014/main" id="{8E61CC23-7A8A-48AE-98EF-6A455F3332A6}"/>
              </a:ext>
            </a:extLst>
          </p:cNvPr>
          <p:cNvSpPr/>
          <p:nvPr/>
        </p:nvSpPr>
        <p:spPr>
          <a:xfrm>
            <a:off x="5285232" y="3218688"/>
            <a:ext cx="2266713" cy="243776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4616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Federal Laws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pc="-20" dirty="0"/>
              <a:t>Family </a:t>
            </a:r>
            <a:r>
              <a:rPr lang="en-US" spc="-10" dirty="0"/>
              <a:t>Support</a:t>
            </a:r>
            <a:r>
              <a:rPr lang="en-US" spc="-390" dirty="0"/>
              <a:t> </a:t>
            </a:r>
            <a:r>
              <a:rPr lang="en-US" spc="-5" dirty="0"/>
              <a:t>Act</a:t>
            </a:r>
          </a:p>
          <a:p>
            <a:pPr lvl="1"/>
            <a:r>
              <a:rPr lang="en-US" dirty="0"/>
              <a:t>Full Faith and Credit for Child Support Orders  Act (FFCCSOA)</a:t>
            </a:r>
          </a:p>
          <a:p>
            <a:pPr lvl="1"/>
            <a:r>
              <a:rPr lang="en-US" dirty="0"/>
              <a:t>Consumer Credit Protection Act (CCPA)</a:t>
            </a:r>
          </a:p>
          <a:p>
            <a:pPr lvl="1"/>
            <a:endParaRPr lang="en-US" dirty="0"/>
          </a:p>
        </p:txBody>
      </p:sp>
    </p:spTree>
    <p:extLst>
      <p:ext uri="{BB962C8B-B14F-4D97-AF65-F5344CB8AC3E}">
        <p14:creationId xmlns:p14="http://schemas.microsoft.com/office/powerpoint/2010/main" val="419994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Federal Parent Locator Service (FPLS)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Obtains address and employer information</a:t>
            </a:r>
          </a:p>
          <a:p>
            <a:pPr lvl="1"/>
            <a:r>
              <a:rPr lang="en-US" dirty="0"/>
              <a:t>Locates noncustodial parents</a:t>
            </a:r>
          </a:p>
          <a:p>
            <a:pPr lvl="1"/>
            <a:r>
              <a:rPr lang="en-US" dirty="0"/>
              <a:t>Helps establish custody and visitation rights</a:t>
            </a:r>
          </a:p>
          <a:p>
            <a:pPr lvl="1"/>
            <a:r>
              <a:rPr lang="en-US" dirty="0"/>
              <a:t>Helps enforce child support obligations</a:t>
            </a:r>
          </a:p>
          <a:p>
            <a:pPr lvl="1"/>
            <a:endParaRPr lang="en-US" dirty="0"/>
          </a:p>
        </p:txBody>
      </p:sp>
    </p:spTree>
    <p:extLst>
      <p:ext uri="{BB962C8B-B14F-4D97-AF65-F5344CB8AC3E}">
        <p14:creationId xmlns:p14="http://schemas.microsoft.com/office/powerpoint/2010/main" val="319920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10" dirty="0">
                <a:solidFill>
                  <a:srgbClr val="9353C3"/>
                </a:solidFill>
                <a:uFill>
                  <a:solidFill>
                    <a:srgbClr val="9353C3"/>
                  </a:solidFill>
                </a:uFill>
                <a:cs typeface="Arial"/>
                <a:hlinkClick r:id="rId3"/>
              </a:rPr>
              <a:t>Office </a:t>
            </a:r>
            <a:r>
              <a:rPr lang="en-US" u="heavy" spc="-5" dirty="0">
                <a:solidFill>
                  <a:srgbClr val="9353C3"/>
                </a:solidFill>
                <a:uFill>
                  <a:solidFill>
                    <a:srgbClr val="9353C3"/>
                  </a:solidFill>
                </a:uFill>
                <a:cs typeface="Arial"/>
                <a:hlinkClick r:id="rId3"/>
              </a:rPr>
              <a:t>of Child Support Enforcement </a:t>
            </a:r>
            <a:r>
              <a:rPr lang="en-US" spc="-5" dirty="0">
                <a:solidFill>
                  <a:srgbClr val="9353C3"/>
                </a:solidFill>
                <a:cs typeface="Arial"/>
              </a:rPr>
              <a:t> </a:t>
            </a:r>
            <a:br>
              <a:rPr lang="en-US" spc="-5" dirty="0">
                <a:solidFill>
                  <a:srgbClr val="9353C3"/>
                </a:solidFill>
                <a:cs typeface="Arial"/>
              </a:rPr>
            </a:br>
            <a:r>
              <a:rPr lang="en-US" spc="-5" dirty="0">
                <a:cs typeface="Arial"/>
              </a:rPr>
              <a:t>(click on</a:t>
            </a:r>
            <a:r>
              <a:rPr lang="en-US" dirty="0">
                <a:cs typeface="Arial"/>
              </a:rPr>
              <a:t> </a:t>
            </a:r>
            <a:r>
              <a:rPr lang="en-US" spc="-5" dirty="0">
                <a:cs typeface="Arial"/>
              </a:rPr>
              <a:t>link)</a:t>
            </a:r>
            <a:endParaRPr lang="en-US" dirty="0"/>
          </a:p>
          <a:p>
            <a:endParaRPr lang="en-US" dirty="0"/>
          </a:p>
        </p:txBody>
      </p:sp>
    </p:spTree>
    <p:extLst>
      <p:ext uri="{BB962C8B-B14F-4D97-AF65-F5344CB8AC3E}">
        <p14:creationId xmlns:p14="http://schemas.microsoft.com/office/powerpoint/2010/main" val="364395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Paternity? Why does it matter?</a:t>
            </a:r>
          </a:p>
        </p:txBody>
      </p:sp>
      <p:sp>
        <p:nvSpPr>
          <p:cNvPr id="5" name="object 16">
            <a:extLst>
              <a:ext uri="{FF2B5EF4-FFF2-40B4-BE49-F238E27FC236}">
                <a16:creationId xmlns:a16="http://schemas.microsoft.com/office/drawing/2014/main" id="{30D35308-EA00-48FA-B7B9-3C65C396BF0F}"/>
              </a:ext>
            </a:extLst>
          </p:cNvPr>
          <p:cNvSpPr/>
          <p:nvPr/>
        </p:nvSpPr>
        <p:spPr>
          <a:xfrm>
            <a:off x="4470907" y="3004808"/>
            <a:ext cx="604520" cy="1903730"/>
          </a:xfrm>
          <a:custGeom>
            <a:avLst/>
            <a:gdLst/>
            <a:ahLst/>
            <a:cxnLst/>
            <a:rect l="l" t="t" r="r" b="b"/>
            <a:pathLst>
              <a:path w="604520" h="1903729">
                <a:moveTo>
                  <a:pt x="270587" y="0"/>
                </a:moveTo>
                <a:lnTo>
                  <a:pt x="253137" y="0"/>
                </a:lnTo>
                <a:lnTo>
                  <a:pt x="244394" y="2197"/>
                </a:lnTo>
                <a:lnTo>
                  <a:pt x="231306" y="2197"/>
                </a:lnTo>
                <a:lnTo>
                  <a:pt x="226943" y="6593"/>
                </a:lnTo>
                <a:lnTo>
                  <a:pt x="216037" y="6593"/>
                </a:lnTo>
                <a:lnTo>
                  <a:pt x="211675" y="8608"/>
                </a:lnTo>
                <a:lnTo>
                  <a:pt x="200750" y="8608"/>
                </a:lnTo>
                <a:lnTo>
                  <a:pt x="194206" y="10806"/>
                </a:lnTo>
                <a:lnTo>
                  <a:pt x="189843" y="13004"/>
                </a:lnTo>
                <a:lnTo>
                  <a:pt x="163661" y="21796"/>
                </a:lnTo>
                <a:lnTo>
                  <a:pt x="159297" y="26009"/>
                </a:lnTo>
                <a:lnTo>
                  <a:pt x="139656" y="32603"/>
                </a:lnTo>
                <a:lnTo>
                  <a:pt x="133110" y="39014"/>
                </a:lnTo>
                <a:lnTo>
                  <a:pt x="120017" y="43410"/>
                </a:lnTo>
                <a:lnTo>
                  <a:pt x="113471" y="50003"/>
                </a:lnTo>
                <a:lnTo>
                  <a:pt x="106924" y="52018"/>
                </a:lnTo>
                <a:lnTo>
                  <a:pt x="96014" y="63008"/>
                </a:lnTo>
                <a:lnTo>
                  <a:pt x="89468" y="67221"/>
                </a:lnTo>
                <a:lnTo>
                  <a:pt x="82921" y="73815"/>
                </a:lnTo>
                <a:lnTo>
                  <a:pt x="76375" y="78211"/>
                </a:lnTo>
                <a:lnTo>
                  <a:pt x="69828" y="84622"/>
                </a:lnTo>
                <a:lnTo>
                  <a:pt x="65463" y="91216"/>
                </a:lnTo>
                <a:lnTo>
                  <a:pt x="58918" y="99824"/>
                </a:lnTo>
                <a:lnTo>
                  <a:pt x="34915" y="136824"/>
                </a:lnTo>
                <a:lnTo>
                  <a:pt x="28367" y="145432"/>
                </a:lnTo>
                <a:lnTo>
                  <a:pt x="24003" y="154041"/>
                </a:lnTo>
                <a:lnTo>
                  <a:pt x="21821" y="162833"/>
                </a:lnTo>
                <a:lnTo>
                  <a:pt x="17457" y="171442"/>
                </a:lnTo>
                <a:lnTo>
                  <a:pt x="13092" y="182248"/>
                </a:lnTo>
                <a:lnTo>
                  <a:pt x="10910" y="193238"/>
                </a:lnTo>
                <a:lnTo>
                  <a:pt x="4364" y="225658"/>
                </a:lnTo>
                <a:lnTo>
                  <a:pt x="2182" y="238663"/>
                </a:lnTo>
                <a:lnTo>
                  <a:pt x="0" y="251851"/>
                </a:lnTo>
                <a:lnTo>
                  <a:pt x="0" y="306013"/>
                </a:lnTo>
                <a:lnTo>
                  <a:pt x="353512" y="1903337"/>
                </a:lnTo>
                <a:lnTo>
                  <a:pt x="353512" y="1881632"/>
                </a:lnTo>
                <a:lnTo>
                  <a:pt x="357875" y="1875130"/>
                </a:lnTo>
                <a:lnTo>
                  <a:pt x="357875" y="1868609"/>
                </a:lnTo>
                <a:lnTo>
                  <a:pt x="362237" y="1855586"/>
                </a:lnTo>
                <a:lnTo>
                  <a:pt x="364419" y="1851245"/>
                </a:lnTo>
                <a:lnTo>
                  <a:pt x="364419" y="1844743"/>
                </a:lnTo>
                <a:lnTo>
                  <a:pt x="370962" y="1831720"/>
                </a:lnTo>
                <a:lnTo>
                  <a:pt x="375325" y="1818697"/>
                </a:lnTo>
                <a:lnTo>
                  <a:pt x="377506" y="1814356"/>
                </a:lnTo>
                <a:lnTo>
                  <a:pt x="381869" y="1801333"/>
                </a:lnTo>
                <a:lnTo>
                  <a:pt x="384050" y="1796992"/>
                </a:lnTo>
                <a:lnTo>
                  <a:pt x="386231" y="1790489"/>
                </a:lnTo>
                <a:lnTo>
                  <a:pt x="390612" y="1783969"/>
                </a:lnTo>
                <a:lnTo>
                  <a:pt x="392793" y="1779628"/>
                </a:lnTo>
                <a:lnTo>
                  <a:pt x="401519" y="1766605"/>
                </a:lnTo>
                <a:lnTo>
                  <a:pt x="403700" y="1760102"/>
                </a:lnTo>
                <a:lnTo>
                  <a:pt x="405881" y="1757923"/>
                </a:lnTo>
                <a:lnTo>
                  <a:pt x="410244" y="1751420"/>
                </a:lnTo>
                <a:lnTo>
                  <a:pt x="414606" y="1747079"/>
                </a:lnTo>
                <a:lnTo>
                  <a:pt x="416787" y="1740559"/>
                </a:lnTo>
                <a:lnTo>
                  <a:pt x="421150" y="1736236"/>
                </a:lnTo>
                <a:lnTo>
                  <a:pt x="425513" y="1729715"/>
                </a:lnTo>
                <a:lnTo>
                  <a:pt x="427694" y="1725374"/>
                </a:lnTo>
                <a:lnTo>
                  <a:pt x="434238" y="1721033"/>
                </a:lnTo>
                <a:lnTo>
                  <a:pt x="438618" y="1716692"/>
                </a:lnTo>
                <a:lnTo>
                  <a:pt x="442981" y="1710190"/>
                </a:lnTo>
                <a:lnTo>
                  <a:pt x="445162" y="1705849"/>
                </a:lnTo>
                <a:lnTo>
                  <a:pt x="449525" y="1699328"/>
                </a:lnTo>
                <a:lnTo>
                  <a:pt x="453887" y="1697167"/>
                </a:lnTo>
                <a:lnTo>
                  <a:pt x="458250" y="1692826"/>
                </a:lnTo>
                <a:lnTo>
                  <a:pt x="462612" y="1686305"/>
                </a:lnTo>
                <a:lnTo>
                  <a:pt x="466975" y="1681964"/>
                </a:lnTo>
                <a:lnTo>
                  <a:pt x="473519" y="1677623"/>
                </a:lnTo>
                <a:lnTo>
                  <a:pt x="477881" y="1673282"/>
                </a:lnTo>
                <a:lnTo>
                  <a:pt x="480063" y="1668941"/>
                </a:lnTo>
                <a:lnTo>
                  <a:pt x="486625" y="1664600"/>
                </a:lnTo>
                <a:lnTo>
                  <a:pt x="490987" y="1662439"/>
                </a:lnTo>
                <a:lnTo>
                  <a:pt x="497531" y="1658098"/>
                </a:lnTo>
                <a:lnTo>
                  <a:pt x="501894" y="1653757"/>
                </a:lnTo>
                <a:lnTo>
                  <a:pt x="506256" y="1651595"/>
                </a:lnTo>
                <a:lnTo>
                  <a:pt x="512800" y="1647254"/>
                </a:lnTo>
                <a:lnTo>
                  <a:pt x="517163" y="1642913"/>
                </a:lnTo>
                <a:lnTo>
                  <a:pt x="523706" y="1640734"/>
                </a:lnTo>
                <a:lnTo>
                  <a:pt x="532450" y="1632052"/>
                </a:lnTo>
                <a:lnTo>
                  <a:pt x="538994" y="1627711"/>
                </a:lnTo>
                <a:lnTo>
                  <a:pt x="543356" y="1625549"/>
                </a:lnTo>
                <a:lnTo>
                  <a:pt x="549900" y="1621208"/>
                </a:lnTo>
                <a:lnTo>
                  <a:pt x="556444" y="1621208"/>
                </a:lnTo>
                <a:lnTo>
                  <a:pt x="560806" y="1616867"/>
                </a:lnTo>
                <a:lnTo>
                  <a:pt x="567350" y="1614688"/>
                </a:lnTo>
                <a:lnTo>
                  <a:pt x="573912" y="1610347"/>
                </a:lnTo>
                <a:lnTo>
                  <a:pt x="580456" y="1608185"/>
                </a:lnTo>
                <a:lnTo>
                  <a:pt x="584819" y="1606006"/>
                </a:lnTo>
                <a:lnTo>
                  <a:pt x="604450" y="1599503"/>
                </a:lnTo>
                <a:lnTo>
                  <a:pt x="270587" y="0"/>
                </a:lnTo>
                <a:close/>
              </a:path>
            </a:pathLst>
          </a:custGeom>
          <a:solidFill>
            <a:srgbClr val="000000"/>
          </a:solidFill>
        </p:spPr>
        <p:txBody>
          <a:bodyPr wrap="square" lIns="0" tIns="0" rIns="0" bIns="0" rtlCol="0"/>
          <a:lstStyle/>
          <a:p>
            <a:endParaRPr/>
          </a:p>
        </p:txBody>
      </p:sp>
      <p:sp>
        <p:nvSpPr>
          <p:cNvPr id="6" name="object 17">
            <a:extLst>
              <a:ext uri="{FF2B5EF4-FFF2-40B4-BE49-F238E27FC236}">
                <a16:creationId xmlns:a16="http://schemas.microsoft.com/office/drawing/2014/main" id="{8A28079F-F2F9-4C8B-B146-8F7150997805}"/>
              </a:ext>
            </a:extLst>
          </p:cNvPr>
          <p:cNvSpPr/>
          <p:nvPr/>
        </p:nvSpPr>
        <p:spPr>
          <a:xfrm>
            <a:off x="4887695" y="4518024"/>
            <a:ext cx="1868170" cy="579120"/>
          </a:xfrm>
          <a:custGeom>
            <a:avLst/>
            <a:gdLst/>
            <a:ahLst/>
            <a:cxnLst/>
            <a:rect l="l" t="t" r="r" b="b"/>
            <a:pathLst>
              <a:path w="1868170" h="579120">
                <a:moveTo>
                  <a:pt x="1867865" y="0"/>
                </a:moveTo>
                <a:lnTo>
                  <a:pt x="257500" y="129698"/>
                </a:lnTo>
                <a:lnTo>
                  <a:pt x="0" y="450890"/>
                </a:lnTo>
                <a:lnTo>
                  <a:pt x="1782814" y="578936"/>
                </a:lnTo>
                <a:lnTo>
                  <a:pt x="1867865" y="41190"/>
                </a:lnTo>
                <a:lnTo>
                  <a:pt x="1867865" y="0"/>
                </a:lnTo>
                <a:close/>
              </a:path>
            </a:pathLst>
          </a:custGeom>
          <a:solidFill>
            <a:srgbClr val="000000"/>
          </a:solidFill>
        </p:spPr>
        <p:txBody>
          <a:bodyPr wrap="square" lIns="0" tIns="0" rIns="0" bIns="0" rtlCol="0"/>
          <a:lstStyle/>
          <a:p>
            <a:endParaRPr/>
          </a:p>
        </p:txBody>
      </p:sp>
      <p:sp>
        <p:nvSpPr>
          <p:cNvPr id="7" name="object 18">
            <a:extLst>
              <a:ext uri="{FF2B5EF4-FFF2-40B4-BE49-F238E27FC236}">
                <a16:creationId xmlns:a16="http://schemas.microsoft.com/office/drawing/2014/main" id="{71D627BE-780C-443E-8B29-1180785B42E2}"/>
              </a:ext>
            </a:extLst>
          </p:cNvPr>
          <p:cNvSpPr/>
          <p:nvPr/>
        </p:nvSpPr>
        <p:spPr>
          <a:xfrm>
            <a:off x="4470907" y="3382439"/>
            <a:ext cx="297180" cy="258445"/>
          </a:xfrm>
          <a:custGeom>
            <a:avLst/>
            <a:gdLst/>
            <a:ahLst/>
            <a:cxnLst/>
            <a:rect l="l" t="t" r="r" b="b"/>
            <a:pathLst>
              <a:path w="297179" h="258445">
                <a:moveTo>
                  <a:pt x="266225" y="4341"/>
                </a:moveTo>
                <a:lnTo>
                  <a:pt x="181118" y="4341"/>
                </a:lnTo>
                <a:lnTo>
                  <a:pt x="174571" y="6520"/>
                </a:lnTo>
                <a:lnTo>
                  <a:pt x="165842" y="8682"/>
                </a:lnTo>
                <a:lnTo>
                  <a:pt x="152749" y="13023"/>
                </a:lnTo>
                <a:lnTo>
                  <a:pt x="144020" y="15202"/>
                </a:lnTo>
                <a:lnTo>
                  <a:pt x="139656" y="17364"/>
                </a:lnTo>
                <a:lnTo>
                  <a:pt x="130929" y="19543"/>
                </a:lnTo>
                <a:lnTo>
                  <a:pt x="124381" y="21705"/>
                </a:lnTo>
                <a:lnTo>
                  <a:pt x="117836" y="26046"/>
                </a:lnTo>
                <a:lnTo>
                  <a:pt x="111288" y="28225"/>
                </a:lnTo>
                <a:lnTo>
                  <a:pt x="104743" y="32566"/>
                </a:lnTo>
                <a:lnTo>
                  <a:pt x="98195" y="34728"/>
                </a:lnTo>
                <a:lnTo>
                  <a:pt x="85104" y="43410"/>
                </a:lnTo>
                <a:lnTo>
                  <a:pt x="80740" y="47751"/>
                </a:lnTo>
                <a:lnTo>
                  <a:pt x="72011" y="52092"/>
                </a:lnTo>
                <a:lnTo>
                  <a:pt x="67646" y="58612"/>
                </a:lnTo>
                <a:lnTo>
                  <a:pt x="61099" y="60774"/>
                </a:lnTo>
                <a:lnTo>
                  <a:pt x="56735" y="67294"/>
                </a:lnTo>
                <a:lnTo>
                  <a:pt x="50189" y="71635"/>
                </a:lnTo>
                <a:lnTo>
                  <a:pt x="45825" y="78138"/>
                </a:lnTo>
                <a:lnTo>
                  <a:pt x="41460" y="82479"/>
                </a:lnTo>
                <a:lnTo>
                  <a:pt x="37096" y="88981"/>
                </a:lnTo>
                <a:lnTo>
                  <a:pt x="32731" y="93322"/>
                </a:lnTo>
                <a:lnTo>
                  <a:pt x="28367" y="99843"/>
                </a:lnTo>
                <a:lnTo>
                  <a:pt x="24003" y="104184"/>
                </a:lnTo>
                <a:lnTo>
                  <a:pt x="15274" y="117207"/>
                </a:lnTo>
                <a:lnTo>
                  <a:pt x="13092" y="123709"/>
                </a:lnTo>
                <a:lnTo>
                  <a:pt x="8728" y="130230"/>
                </a:lnTo>
                <a:lnTo>
                  <a:pt x="6546" y="134571"/>
                </a:lnTo>
                <a:lnTo>
                  <a:pt x="0" y="154096"/>
                </a:lnTo>
                <a:lnTo>
                  <a:pt x="0" y="160598"/>
                </a:lnTo>
                <a:lnTo>
                  <a:pt x="65463" y="258262"/>
                </a:lnTo>
                <a:lnTo>
                  <a:pt x="65463" y="247418"/>
                </a:lnTo>
                <a:lnTo>
                  <a:pt x="67646" y="243077"/>
                </a:lnTo>
                <a:lnTo>
                  <a:pt x="67646" y="232234"/>
                </a:lnTo>
                <a:lnTo>
                  <a:pt x="69828" y="225713"/>
                </a:lnTo>
                <a:lnTo>
                  <a:pt x="69828" y="221372"/>
                </a:lnTo>
                <a:lnTo>
                  <a:pt x="74192" y="208349"/>
                </a:lnTo>
                <a:lnTo>
                  <a:pt x="76375" y="204008"/>
                </a:lnTo>
                <a:lnTo>
                  <a:pt x="76375" y="197506"/>
                </a:lnTo>
                <a:lnTo>
                  <a:pt x="80740" y="188824"/>
                </a:lnTo>
                <a:lnTo>
                  <a:pt x="85104" y="184483"/>
                </a:lnTo>
                <a:lnTo>
                  <a:pt x="89468" y="175801"/>
                </a:lnTo>
                <a:lnTo>
                  <a:pt x="91650" y="169280"/>
                </a:lnTo>
                <a:lnTo>
                  <a:pt x="91650" y="164939"/>
                </a:lnTo>
                <a:lnTo>
                  <a:pt x="96014" y="160598"/>
                </a:lnTo>
                <a:lnTo>
                  <a:pt x="98195" y="154096"/>
                </a:lnTo>
                <a:lnTo>
                  <a:pt x="100378" y="151935"/>
                </a:lnTo>
                <a:lnTo>
                  <a:pt x="102560" y="145414"/>
                </a:lnTo>
                <a:lnTo>
                  <a:pt x="111288" y="136732"/>
                </a:lnTo>
                <a:lnTo>
                  <a:pt x="113471" y="132391"/>
                </a:lnTo>
                <a:lnTo>
                  <a:pt x="117836" y="128050"/>
                </a:lnTo>
                <a:lnTo>
                  <a:pt x="120017" y="123709"/>
                </a:lnTo>
                <a:lnTo>
                  <a:pt x="133110" y="110686"/>
                </a:lnTo>
                <a:lnTo>
                  <a:pt x="137475" y="108525"/>
                </a:lnTo>
                <a:lnTo>
                  <a:pt x="141839" y="102004"/>
                </a:lnTo>
                <a:lnTo>
                  <a:pt x="148385" y="93322"/>
                </a:lnTo>
                <a:lnTo>
                  <a:pt x="157113" y="88981"/>
                </a:lnTo>
                <a:lnTo>
                  <a:pt x="161478" y="82479"/>
                </a:lnTo>
                <a:lnTo>
                  <a:pt x="174571" y="75958"/>
                </a:lnTo>
                <a:lnTo>
                  <a:pt x="181118" y="71635"/>
                </a:lnTo>
                <a:lnTo>
                  <a:pt x="183300" y="67294"/>
                </a:lnTo>
                <a:lnTo>
                  <a:pt x="189843" y="65115"/>
                </a:lnTo>
                <a:lnTo>
                  <a:pt x="194206" y="65115"/>
                </a:lnTo>
                <a:lnTo>
                  <a:pt x="198569" y="60774"/>
                </a:lnTo>
                <a:lnTo>
                  <a:pt x="207312" y="56433"/>
                </a:lnTo>
                <a:lnTo>
                  <a:pt x="213856" y="56433"/>
                </a:lnTo>
                <a:lnTo>
                  <a:pt x="218218" y="52092"/>
                </a:lnTo>
                <a:lnTo>
                  <a:pt x="226943" y="47751"/>
                </a:lnTo>
                <a:lnTo>
                  <a:pt x="233487" y="47751"/>
                </a:lnTo>
                <a:lnTo>
                  <a:pt x="242212" y="43410"/>
                </a:lnTo>
                <a:lnTo>
                  <a:pt x="248756" y="41248"/>
                </a:lnTo>
                <a:lnTo>
                  <a:pt x="253137" y="41248"/>
                </a:lnTo>
                <a:lnTo>
                  <a:pt x="257500" y="39069"/>
                </a:lnTo>
                <a:lnTo>
                  <a:pt x="264043" y="39069"/>
                </a:lnTo>
                <a:lnTo>
                  <a:pt x="268406" y="36907"/>
                </a:lnTo>
                <a:lnTo>
                  <a:pt x="296762" y="36907"/>
                </a:lnTo>
                <a:lnTo>
                  <a:pt x="290219" y="28225"/>
                </a:lnTo>
                <a:lnTo>
                  <a:pt x="285856" y="21705"/>
                </a:lnTo>
                <a:lnTo>
                  <a:pt x="279312" y="13023"/>
                </a:lnTo>
                <a:lnTo>
                  <a:pt x="274950" y="6520"/>
                </a:lnTo>
                <a:lnTo>
                  <a:pt x="266225" y="4341"/>
                </a:lnTo>
                <a:close/>
              </a:path>
              <a:path w="297179" h="258445">
                <a:moveTo>
                  <a:pt x="237850" y="0"/>
                </a:moveTo>
                <a:lnTo>
                  <a:pt x="202931" y="0"/>
                </a:lnTo>
                <a:lnTo>
                  <a:pt x="194206" y="2179"/>
                </a:lnTo>
                <a:lnTo>
                  <a:pt x="187662" y="4341"/>
                </a:lnTo>
                <a:lnTo>
                  <a:pt x="259681" y="4341"/>
                </a:lnTo>
                <a:lnTo>
                  <a:pt x="253137" y="2179"/>
                </a:lnTo>
                <a:lnTo>
                  <a:pt x="244394" y="2179"/>
                </a:lnTo>
                <a:lnTo>
                  <a:pt x="237850" y="0"/>
                </a:lnTo>
                <a:close/>
              </a:path>
            </a:pathLst>
          </a:custGeom>
          <a:solidFill>
            <a:srgbClr val="A2D1D1"/>
          </a:solidFill>
        </p:spPr>
        <p:txBody>
          <a:bodyPr wrap="square" lIns="0" tIns="0" rIns="0" bIns="0" rtlCol="0"/>
          <a:lstStyle/>
          <a:p>
            <a:endParaRPr/>
          </a:p>
        </p:txBody>
      </p:sp>
      <p:sp>
        <p:nvSpPr>
          <p:cNvPr id="8" name="object 19">
            <a:extLst>
              <a:ext uri="{FF2B5EF4-FFF2-40B4-BE49-F238E27FC236}">
                <a16:creationId xmlns:a16="http://schemas.microsoft.com/office/drawing/2014/main" id="{1FD91C18-21EF-4511-A2F5-8801E1F86F4A}"/>
              </a:ext>
            </a:extLst>
          </p:cNvPr>
          <p:cNvSpPr/>
          <p:nvPr/>
        </p:nvSpPr>
        <p:spPr>
          <a:xfrm>
            <a:off x="4684764" y="4374257"/>
            <a:ext cx="306070" cy="250190"/>
          </a:xfrm>
          <a:custGeom>
            <a:avLst/>
            <a:gdLst/>
            <a:ahLst/>
            <a:cxnLst/>
            <a:rect l="l" t="t" r="r" b="b"/>
            <a:pathLst>
              <a:path w="306070" h="250189">
                <a:moveTo>
                  <a:pt x="272768" y="4341"/>
                </a:moveTo>
                <a:lnTo>
                  <a:pt x="178937" y="4341"/>
                </a:lnTo>
                <a:lnTo>
                  <a:pt x="170194" y="6520"/>
                </a:lnTo>
                <a:lnTo>
                  <a:pt x="163650" y="6520"/>
                </a:lnTo>
                <a:lnTo>
                  <a:pt x="157106" y="8682"/>
                </a:lnTo>
                <a:lnTo>
                  <a:pt x="148381" y="10861"/>
                </a:lnTo>
                <a:lnTo>
                  <a:pt x="128731" y="17364"/>
                </a:lnTo>
                <a:lnTo>
                  <a:pt x="106918" y="28207"/>
                </a:lnTo>
                <a:lnTo>
                  <a:pt x="102556" y="32548"/>
                </a:lnTo>
                <a:lnTo>
                  <a:pt x="96012" y="34728"/>
                </a:lnTo>
                <a:lnTo>
                  <a:pt x="76362" y="47751"/>
                </a:lnTo>
                <a:lnTo>
                  <a:pt x="72000" y="54253"/>
                </a:lnTo>
                <a:lnTo>
                  <a:pt x="65456" y="58594"/>
                </a:lnTo>
                <a:lnTo>
                  <a:pt x="61093" y="62935"/>
                </a:lnTo>
                <a:lnTo>
                  <a:pt x="54550" y="67276"/>
                </a:lnTo>
                <a:lnTo>
                  <a:pt x="50187" y="73797"/>
                </a:lnTo>
                <a:lnTo>
                  <a:pt x="34900" y="88981"/>
                </a:lnTo>
                <a:lnTo>
                  <a:pt x="30537" y="95502"/>
                </a:lnTo>
                <a:lnTo>
                  <a:pt x="28356" y="99843"/>
                </a:lnTo>
                <a:lnTo>
                  <a:pt x="21812" y="106345"/>
                </a:lnTo>
                <a:lnTo>
                  <a:pt x="19631" y="110686"/>
                </a:lnTo>
                <a:lnTo>
                  <a:pt x="10906" y="123709"/>
                </a:lnTo>
                <a:lnTo>
                  <a:pt x="8725" y="130211"/>
                </a:lnTo>
                <a:lnTo>
                  <a:pt x="4362" y="136732"/>
                </a:lnTo>
                <a:lnTo>
                  <a:pt x="2181" y="141073"/>
                </a:lnTo>
                <a:lnTo>
                  <a:pt x="0" y="149755"/>
                </a:lnTo>
                <a:lnTo>
                  <a:pt x="65456" y="249580"/>
                </a:lnTo>
                <a:lnTo>
                  <a:pt x="65456" y="243077"/>
                </a:lnTo>
                <a:lnTo>
                  <a:pt x="67637" y="236557"/>
                </a:lnTo>
                <a:lnTo>
                  <a:pt x="67637" y="232216"/>
                </a:lnTo>
                <a:lnTo>
                  <a:pt x="69819" y="227875"/>
                </a:lnTo>
                <a:lnTo>
                  <a:pt x="69819" y="221372"/>
                </a:lnTo>
                <a:lnTo>
                  <a:pt x="72000" y="217031"/>
                </a:lnTo>
                <a:lnTo>
                  <a:pt x="74181" y="210511"/>
                </a:lnTo>
                <a:lnTo>
                  <a:pt x="76362" y="206170"/>
                </a:lnTo>
                <a:lnTo>
                  <a:pt x="76362" y="201829"/>
                </a:lnTo>
                <a:lnTo>
                  <a:pt x="78544" y="195326"/>
                </a:lnTo>
                <a:lnTo>
                  <a:pt x="80725" y="190985"/>
                </a:lnTo>
                <a:lnTo>
                  <a:pt x="82906" y="184483"/>
                </a:lnTo>
                <a:lnTo>
                  <a:pt x="89468" y="171460"/>
                </a:lnTo>
                <a:lnTo>
                  <a:pt x="93831" y="167119"/>
                </a:lnTo>
                <a:lnTo>
                  <a:pt x="96012" y="160598"/>
                </a:lnTo>
                <a:lnTo>
                  <a:pt x="100375" y="151916"/>
                </a:lnTo>
                <a:lnTo>
                  <a:pt x="104737" y="147575"/>
                </a:lnTo>
                <a:lnTo>
                  <a:pt x="104737" y="143234"/>
                </a:lnTo>
                <a:lnTo>
                  <a:pt x="109100" y="138893"/>
                </a:lnTo>
                <a:lnTo>
                  <a:pt x="113462" y="132391"/>
                </a:lnTo>
                <a:lnTo>
                  <a:pt x="120006" y="125870"/>
                </a:lnTo>
                <a:lnTo>
                  <a:pt x="124369" y="119368"/>
                </a:lnTo>
                <a:lnTo>
                  <a:pt x="144018" y="99843"/>
                </a:lnTo>
                <a:lnTo>
                  <a:pt x="148381" y="97663"/>
                </a:lnTo>
                <a:lnTo>
                  <a:pt x="152744" y="91161"/>
                </a:lnTo>
                <a:lnTo>
                  <a:pt x="161469" y="86820"/>
                </a:lnTo>
                <a:lnTo>
                  <a:pt x="165831" y="82479"/>
                </a:lnTo>
                <a:lnTo>
                  <a:pt x="170194" y="80299"/>
                </a:lnTo>
                <a:lnTo>
                  <a:pt x="174556" y="75958"/>
                </a:lnTo>
                <a:lnTo>
                  <a:pt x="178937" y="73797"/>
                </a:lnTo>
                <a:lnTo>
                  <a:pt x="185481" y="71617"/>
                </a:lnTo>
                <a:lnTo>
                  <a:pt x="192025" y="65115"/>
                </a:lnTo>
                <a:lnTo>
                  <a:pt x="198569" y="62935"/>
                </a:lnTo>
                <a:lnTo>
                  <a:pt x="211656" y="56433"/>
                </a:lnTo>
                <a:lnTo>
                  <a:pt x="218200" y="54253"/>
                </a:lnTo>
                <a:lnTo>
                  <a:pt x="222581" y="54253"/>
                </a:lnTo>
                <a:lnTo>
                  <a:pt x="229125" y="49912"/>
                </a:lnTo>
                <a:lnTo>
                  <a:pt x="231306" y="47751"/>
                </a:lnTo>
                <a:lnTo>
                  <a:pt x="237850" y="47751"/>
                </a:lnTo>
                <a:lnTo>
                  <a:pt x="242212" y="45571"/>
                </a:lnTo>
                <a:lnTo>
                  <a:pt x="248756" y="43410"/>
                </a:lnTo>
                <a:lnTo>
                  <a:pt x="253119" y="43410"/>
                </a:lnTo>
                <a:lnTo>
                  <a:pt x="259663" y="41230"/>
                </a:lnTo>
                <a:lnTo>
                  <a:pt x="264025" y="41230"/>
                </a:lnTo>
                <a:lnTo>
                  <a:pt x="268406" y="39069"/>
                </a:lnTo>
                <a:lnTo>
                  <a:pt x="305488" y="39069"/>
                </a:lnTo>
                <a:lnTo>
                  <a:pt x="301125" y="30387"/>
                </a:lnTo>
                <a:lnTo>
                  <a:pt x="296762" y="23884"/>
                </a:lnTo>
                <a:lnTo>
                  <a:pt x="292400" y="15202"/>
                </a:lnTo>
                <a:lnTo>
                  <a:pt x="285856" y="8682"/>
                </a:lnTo>
                <a:lnTo>
                  <a:pt x="272768" y="4341"/>
                </a:lnTo>
                <a:close/>
              </a:path>
              <a:path w="306070" h="250189">
                <a:moveTo>
                  <a:pt x="257481" y="2179"/>
                </a:moveTo>
                <a:lnTo>
                  <a:pt x="192025" y="2179"/>
                </a:lnTo>
                <a:lnTo>
                  <a:pt x="185481" y="4341"/>
                </a:lnTo>
                <a:lnTo>
                  <a:pt x="264025" y="4341"/>
                </a:lnTo>
                <a:lnTo>
                  <a:pt x="257481" y="2179"/>
                </a:lnTo>
                <a:close/>
              </a:path>
              <a:path w="306070" h="250189">
                <a:moveTo>
                  <a:pt x="242212" y="0"/>
                </a:moveTo>
                <a:lnTo>
                  <a:pt x="205112" y="0"/>
                </a:lnTo>
                <a:lnTo>
                  <a:pt x="198569" y="2179"/>
                </a:lnTo>
                <a:lnTo>
                  <a:pt x="250937" y="2179"/>
                </a:lnTo>
                <a:lnTo>
                  <a:pt x="242212" y="0"/>
                </a:lnTo>
                <a:close/>
              </a:path>
            </a:pathLst>
          </a:custGeom>
          <a:solidFill>
            <a:srgbClr val="A2D1D1"/>
          </a:solidFill>
        </p:spPr>
        <p:txBody>
          <a:bodyPr wrap="square" lIns="0" tIns="0" rIns="0" bIns="0" rtlCol="0"/>
          <a:lstStyle/>
          <a:p>
            <a:endParaRPr/>
          </a:p>
        </p:txBody>
      </p:sp>
      <p:sp>
        <p:nvSpPr>
          <p:cNvPr id="9" name="object 20">
            <a:extLst>
              <a:ext uri="{FF2B5EF4-FFF2-40B4-BE49-F238E27FC236}">
                <a16:creationId xmlns:a16="http://schemas.microsoft.com/office/drawing/2014/main" id="{3CB8762C-BABA-46C8-864E-709EB2410BC9}"/>
              </a:ext>
            </a:extLst>
          </p:cNvPr>
          <p:cNvSpPr/>
          <p:nvPr/>
        </p:nvSpPr>
        <p:spPr>
          <a:xfrm>
            <a:off x="4636750" y="4204977"/>
            <a:ext cx="306070" cy="250190"/>
          </a:xfrm>
          <a:custGeom>
            <a:avLst/>
            <a:gdLst/>
            <a:ahLst/>
            <a:cxnLst/>
            <a:rect l="l" t="t" r="r" b="b"/>
            <a:pathLst>
              <a:path w="306070" h="250189">
                <a:moveTo>
                  <a:pt x="261851" y="4341"/>
                </a:moveTo>
                <a:lnTo>
                  <a:pt x="176745" y="4341"/>
                </a:lnTo>
                <a:lnTo>
                  <a:pt x="168020" y="6520"/>
                </a:lnTo>
                <a:lnTo>
                  <a:pt x="154932" y="10861"/>
                </a:lnTo>
                <a:lnTo>
                  <a:pt x="146207" y="13023"/>
                </a:lnTo>
                <a:lnTo>
                  <a:pt x="141845" y="15202"/>
                </a:lnTo>
                <a:lnTo>
                  <a:pt x="133119" y="17364"/>
                </a:lnTo>
                <a:lnTo>
                  <a:pt x="126557" y="19543"/>
                </a:lnTo>
                <a:lnTo>
                  <a:pt x="120013" y="23884"/>
                </a:lnTo>
                <a:lnTo>
                  <a:pt x="113470" y="26046"/>
                </a:lnTo>
                <a:lnTo>
                  <a:pt x="100382" y="34728"/>
                </a:lnTo>
                <a:lnTo>
                  <a:pt x="93838" y="36889"/>
                </a:lnTo>
                <a:lnTo>
                  <a:pt x="80732" y="45571"/>
                </a:lnTo>
                <a:lnTo>
                  <a:pt x="76370" y="49912"/>
                </a:lnTo>
                <a:lnTo>
                  <a:pt x="69826" y="54253"/>
                </a:lnTo>
                <a:lnTo>
                  <a:pt x="58920" y="65115"/>
                </a:lnTo>
                <a:lnTo>
                  <a:pt x="52376" y="69456"/>
                </a:lnTo>
                <a:lnTo>
                  <a:pt x="32726" y="88981"/>
                </a:lnTo>
                <a:lnTo>
                  <a:pt x="24001" y="102004"/>
                </a:lnTo>
                <a:lnTo>
                  <a:pt x="19638" y="106345"/>
                </a:lnTo>
                <a:lnTo>
                  <a:pt x="17457" y="112847"/>
                </a:lnTo>
                <a:lnTo>
                  <a:pt x="10911" y="119368"/>
                </a:lnTo>
                <a:lnTo>
                  <a:pt x="8728" y="123709"/>
                </a:lnTo>
                <a:lnTo>
                  <a:pt x="6547" y="130211"/>
                </a:lnTo>
                <a:lnTo>
                  <a:pt x="4364" y="138893"/>
                </a:lnTo>
                <a:lnTo>
                  <a:pt x="2183" y="143234"/>
                </a:lnTo>
                <a:lnTo>
                  <a:pt x="0" y="149755"/>
                </a:lnTo>
                <a:lnTo>
                  <a:pt x="63282" y="249580"/>
                </a:lnTo>
                <a:lnTo>
                  <a:pt x="63282" y="238736"/>
                </a:lnTo>
                <a:lnTo>
                  <a:pt x="65463" y="234395"/>
                </a:lnTo>
                <a:lnTo>
                  <a:pt x="67645" y="227875"/>
                </a:lnTo>
                <a:lnTo>
                  <a:pt x="67645" y="223534"/>
                </a:lnTo>
                <a:lnTo>
                  <a:pt x="69826" y="217031"/>
                </a:lnTo>
                <a:lnTo>
                  <a:pt x="69826" y="212690"/>
                </a:lnTo>
                <a:lnTo>
                  <a:pt x="74188" y="204008"/>
                </a:lnTo>
                <a:lnTo>
                  <a:pt x="76370" y="197488"/>
                </a:lnTo>
                <a:lnTo>
                  <a:pt x="78551" y="193165"/>
                </a:lnTo>
                <a:lnTo>
                  <a:pt x="80732" y="186644"/>
                </a:lnTo>
                <a:lnTo>
                  <a:pt x="87294" y="173621"/>
                </a:lnTo>
                <a:lnTo>
                  <a:pt x="89476" y="167119"/>
                </a:lnTo>
                <a:lnTo>
                  <a:pt x="93838" y="158437"/>
                </a:lnTo>
                <a:lnTo>
                  <a:pt x="98201" y="154096"/>
                </a:lnTo>
                <a:lnTo>
                  <a:pt x="100382" y="149755"/>
                </a:lnTo>
                <a:lnTo>
                  <a:pt x="102563" y="143234"/>
                </a:lnTo>
                <a:lnTo>
                  <a:pt x="111288" y="134552"/>
                </a:lnTo>
                <a:lnTo>
                  <a:pt x="113470" y="130211"/>
                </a:lnTo>
                <a:lnTo>
                  <a:pt x="115651" y="128050"/>
                </a:lnTo>
                <a:lnTo>
                  <a:pt x="120013" y="121529"/>
                </a:lnTo>
                <a:lnTo>
                  <a:pt x="124376" y="119368"/>
                </a:lnTo>
                <a:lnTo>
                  <a:pt x="141845" y="102004"/>
                </a:lnTo>
                <a:lnTo>
                  <a:pt x="146207" y="99843"/>
                </a:lnTo>
                <a:lnTo>
                  <a:pt x="150570" y="93322"/>
                </a:lnTo>
                <a:lnTo>
                  <a:pt x="154932" y="91161"/>
                </a:lnTo>
                <a:lnTo>
                  <a:pt x="157113" y="86820"/>
                </a:lnTo>
                <a:lnTo>
                  <a:pt x="163657" y="84640"/>
                </a:lnTo>
                <a:lnTo>
                  <a:pt x="168020" y="80299"/>
                </a:lnTo>
                <a:lnTo>
                  <a:pt x="176745" y="75958"/>
                </a:lnTo>
                <a:lnTo>
                  <a:pt x="183307" y="71617"/>
                </a:lnTo>
                <a:lnTo>
                  <a:pt x="209482" y="58594"/>
                </a:lnTo>
                <a:lnTo>
                  <a:pt x="216026" y="56433"/>
                </a:lnTo>
                <a:lnTo>
                  <a:pt x="220389" y="54253"/>
                </a:lnTo>
                <a:lnTo>
                  <a:pt x="226951" y="52092"/>
                </a:lnTo>
                <a:lnTo>
                  <a:pt x="235676" y="47751"/>
                </a:lnTo>
                <a:lnTo>
                  <a:pt x="240038" y="47751"/>
                </a:lnTo>
                <a:lnTo>
                  <a:pt x="246582" y="45571"/>
                </a:lnTo>
                <a:lnTo>
                  <a:pt x="250945" y="45571"/>
                </a:lnTo>
                <a:lnTo>
                  <a:pt x="257489" y="43410"/>
                </a:lnTo>
                <a:lnTo>
                  <a:pt x="261851" y="43410"/>
                </a:lnTo>
                <a:lnTo>
                  <a:pt x="266214" y="41230"/>
                </a:lnTo>
                <a:lnTo>
                  <a:pt x="272776" y="41230"/>
                </a:lnTo>
                <a:lnTo>
                  <a:pt x="277138" y="39069"/>
                </a:lnTo>
                <a:lnTo>
                  <a:pt x="305495" y="39069"/>
                </a:lnTo>
                <a:lnTo>
                  <a:pt x="298951" y="30387"/>
                </a:lnTo>
                <a:lnTo>
                  <a:pt x="292407" y="26046"/>
                </a:lnTo>
                <a:lnTo>
                  <a:pt x="288045" y="17364"/>
                </a:lnTo>
                <a:lnTo>
                  <a:pt x="285863" y="10861"/>
                </a:lnTo>
                <a:lnTo>
                  <a:pt x="277138" y="8682"/>
                </a:lnTo>
                <a:lnTo>
                  <a:pt x="270595" y="6520"/>
                </a:lnTo>
                <a:lnTo>
                  <a:pt x="261851" y="4341"/>
                </a:lnTo>
                <a:close/>
              </a:path>
              <a:path w="306070" h="250189">
                <a:moveTo>
                  <a:pt x="246582" y="2179"/>
                </a:moveTo>
                <a:lnTo>
                  <a:pt x="189851" y="2179"/>
                </a:lnTo>
                <a:lnTo>
                  <a:pt x="183307" y="4341"/>
                </a:lnTo>
                <a:lnTo>
                  <a:pt x="255307" y="4341"/>
                </a:lnTo>
                <a:lnTo>
                  <a:pt x="246582" y="2179"/>
                </a:lnTo>
                <a:close/>
              </a:path>
              <a:path w="306070" h="250189">
                <a:moveTo>
                  <a:pt x="218207" y="0"/>
                </a:moveTo>
                <a:lnTo>
                  <a:pt x="211664" y="0"/>
                </a:lnTo>
                <a:lnTo>
                  <a:pt x="205120" y="2179"/>
                </a:lnTo>
                <a:lnTo>
                  <a:pt x="226951" y="2179"/>
                </a:lnTo>
                <a:lnTo>
                  <a:pt x="218207" y="0"/>
                </a:lnTo>
                <a:close/>
              </a:path>
            </a:pathLst>
          </a:custGeom>
          <a:solidFill>
            <a:srgbClr val="A2D1D1"/>
          </a:solidFill>
        </p:spPr>
        <p:txBody>
          <a:bodyPr wrap="square" lIns="0" tIns="0" rIns="0" bIns="0" rtlCol="0"/>
          <a:lstStyle/>
          <a:p>
            <a:endParaRPr/>
          </a:p>
        </p:txBody>
      </p:sp>
      <p:sp>
        <p:nvSpPr>
          <p:cNvPr id="10" name="object 21">
            <a:extLst>
              <a:ext uri="{FF2B5EF4-FFF2-40B4-BE49-F238E27FC236}">
                <a16:creationId xmlns:a16="http://schemas.microsoft.com/office/drawing/2014/main" id="{92DC58BE-049A-4D6D-9931-FE2EB95040A0}"/>
              </a:ext>
            </a:extLst>
          </p:cNvPr>
          <p:cNvSpPr/>
          <p:nvPr/>
        </p:nvSpPr>
        <p:spPr>
          <a:xfrm>
            <a:off x="5210652" y="4660727"/>
            <a:ext cx="1407795" cy="106680"/>
          </a:xfrm>
          <a:custGeom>
            <a:avLst/>
            <a:gdLst/>
            <a:ahLst/>
            <a:cxnLst/>
            <a:rect l="l" t="t" r="r" b="b"/>
            <a:pathLst>
              <a:path w="1407795" h="106679">
                <a:moveTo>
                  <a:pt x="1407433" y="0"/>
                </a:moveTo>
                <a:lnTo>
                  <a:pt x="0" y="82479"/>
                </a:lnTo>
                <a:lnTo>
                  <a:pt x="8725" y="106345"/>
                </a:lnTo>
                <a:lnTo>
                  <a:pt x="1394419" y="65115"/>
                </a:lnTo>
                <a:lnTo>
                  <a:pt x="1407433" y="0"/>
                </a:lnTo>
                <a:close/>
              </a:path>
            </a:pathLst>
          </a:custGeom>
          <a:solidFill>
            <a:srgbClr val="A2D1D1"/>
          </a:solidFill>
        </p:spPr>
        <p:txBody>
          <a:bodyPr wrap="square" lIns="0" tIns="0" rIns="0" bIns="0" rtlCol="0"/>
          <a:lstStyle/>
          <a:p>
            <a:endParaRPr/>
          </a:p>
        </p:txBody>
      </p:sp>
      <p:sp>
        <p:nvSpPr>
          <p:cNvPr id="11" name="object 22">
            <a:extLst>
              <a:ext uri="{FF2B5EF4-FFF2-40B4-BE49-F238E27FC236}">
                <a16:creationId xmlns:a16="http://schemas.microsoft.com/office/drawing/2014/main" id="{4BFA28B9-297E-474D-8437-6CB8E6A97D11}"/>
              </a:ext>
            </a:extLst>
          </p:cNvPr>
          <p:cNvSpPr/>
          <p:nvPr/>
        </p:nvSpPr>
        <p:spPr>
          <a:xfrm>
            <a:off x="4990252" y="2809555"/>
            <a:ext cx="1551940" cy="1656080"/>
          </a:xfrm>
          <a:custGeom>
            <a:avLst/>
            <a:gdLst/>
            <a:ahLst/>
            <a:cxnLst/>
            <a:rect l="l" t="t" r="r" b="b"/>
            <a:pathLst>
              <a:path w="1551939" h="1656079">
                <a:moveTo>
                  <a:pt x="1357282" y="1506108"/>
                </a:moveTo>
                <a:lnTo>
                  <a:pt x="312050" y="1506108"/>
                </a:lnTo>
                <a:lnTo>
                  <a:pt x="320775" y="1508269"/>
                </a:lnTo>
                <a:lnTo>
                  <a:pt x="325137" y="1508269"/>
                </a:lnTo>
                <a:lnTo>
                  <a:pt x="342606" y="1512610"/>
                </a:lnTo>
                <a:lnTo>
                  <a:pt x="349150" y="1516951"/>
                </a:lnTo>
                <a:lnTo>
                  <a:pt x="355693" y="1519131"/>
                </a:lnTo>
                <a:lnTo>
                  <a:pt x="377525" y="1529974"/>
                </a:lnTo>
                <a:lnTo>
                  <a:pt x="403700" y="1547338"/>
                </a:lnTo>
                <a:lnTo>
                  <a:pt x="418969" y="1562541"/>
                </a:lnTo>
                <a:lnTo>
                  <a:pt x="436437" y="1588587"/>
                </a:lnTo>
                <a:lnTo>
                  <a:pt x="440800" y="1597250"/>
                </a:lnTo>
                <a:lnTo>
                  <a:pt x="445162" y="1601591"/>
                </a:lnTo>
                <a:lnTo>
                  <a:pt x="447344" y="1610274"/>
                </a:lnTo>
                <a:lnTo>
                  <a:pt x="451706" y="1616794"/>
                </a:lnTo>
                <a:lnTo>
                  <a:pt x="453887" y="1623297"/>
                </a:lnTo>
                <a:lnTo>
                  <a:pt x="458250" y="1640661"/>
                </a:lnTo>
                <a:lnTo>
                  <a:pt x="458250" y="1647181"/>
                </a:lnTo>
                <a:lnTo>
                  <a:pt x="460431" y="1655863"/>
                </a:lnTo>
                <a:lnTo>
                  <a:pt x="1359482" y="1553859"/>
                </a:lnTo>
                <a:lnTo>
                  <a:pt x="1359482" y="1547338"/>
                </a:lnTo>
                <a:lnTo>
                  <a:pt x="1357282" y="1540836"/>
                </a:lnTo>
                <a:lnTo>
                  <a:pt x="1357282" y="1506108"/>
                </a:lnTo>
                <a:close/>
              </a:path>
              <a:path w="1551939" h="1656079">
                <a:moveTo>
                  <a:pt x="1104163" y="0"/>
                </a:moveTo>
                <a:lnTo>
                  <a:pt x="109118" y="245257"/>
                </a:lnTo>
                <a:lnTo>
                  <a:pt x="111299" y="251668"/>
                </a:lnTo>
                <a:lnTo>
                  <a:pt x="113481" y="258262"/>
                </a:lnTo>
                <a:lnTo>
                  <a:pt x="113481" y="262474"/>
                </a:lnTo>
                <a:lnTo>
                  <a:pt x="115662" y="266870"/>
                </a:lnTo>
                <a:lnTo>
                  <a:pt x="115662" y="271266"/>
                </a:lnTo>
                <a:lnTo>
                  <a:pt x="117843" y="275479"/>
                </a:lnTo>
                <a:lnTo>
                  <a:pt x="117843" y="284271"/>
                </a:lnTo>
                <a:lnTo>
                  <a:pt x="120024" y="290682"/>
                </a:lnTo>
                <a:lnTo>
                  <a:pt x="120024" y="305885"/>
                </a:lnTo>
                <a:lnTo>
                  <a:pt x="122206" y="310280"/>
                </a:lnTo>
                <a:lnTo>
                  <a:pt x="120024" y="316874"/>
                </a:lnTo>
                <a:lnTo>
                  <a:pt x="120024" y="325483"/>
                </a:lnTo>
                <a:lnTo>
                  <a:pt x="117843" y="332077"/>
                </a:lnTo>
                <a:lnTo>
                  <a:pt x="117843" y="338488"/>
                </a:lnTo>
                <a:lnTo>
                  <a:pt x="115662" y="342884"/>
                </a:lnTo>
                <a:lnTo>
                  <a:pt x="115662" y="351493"/>
                </a:lnTo>
                <a:lnTo>
                  <a:pt x="113481" y="358086"/>
                </a:lnTo>
                <a:lnTo>
                  <a:pt x="111299" y="364497"/>
                </a:lnTo>
                <a:lnTo>
                  <a:pt x="109118" y="371091"/>
                </a:lnTo>
                <a:lnTo>
                  <a:pt x="106937" y="377502"/>
                </a:lnTo>
                <a:lnTo>
                  <a:pt x="104756" y="384096"/>
                </a:lnTo>
                <a:lnTo>
                  <a:pt x="100393" y="390507"/>
                </a:lnTo>
                <a:lnTo>
                  <a:pt x="96012" y="394903"/>
                </a:lnTo>
                <a:lnTo>
                  <a:pt x="93831" y="401496"/>
                </a:lnTo>
                <a:lnTo>
                  <a:pt x="89468" y="405709"/>
                </a:lnTo>
                <a:lnTo>
                  <a:pt x="87287" y="412303"/>
                </a:lnTo>
                <a:lnTo>
                  <a:pt x="82924" y="416699"/>
                </a:lnTo>
                <a:lnTo>
                  <a:pt x="76381" y="423110"/>
                </a:lnTo>
                <a:lnTo>
                  <a:pt x="72018" y="427506"/>
                </a:lnTo>
                <a:lnTo>
                  <a:pt x="69837" y="433917"/>
                </a:lnTo>
                <a:lnTo>
                  <a:pt x="63293" y="436115"/>
                </a:lnTo>
                <a:lnTo>
                  <a:pt x="58931" y="442709"/>
                </a:lnTo>
                <a:lnTo>
                  <a:pt x="52368" y="444907"/>
                </a:lnTo>
                <a:lnTo>
                  <a:pt x="48006" y="451317"/>
                </a:lnTo>
                <a:lnTo>
                  <a:pt x="41462" y="453515"/>
                </a:lnTo>
                <a:lnTo>
                  <a:pt x="37099" y="457911"/>
                </a:lnTo>
                <a:lnTo>
                  <a:pt x="30556" y="460109"/>
                </a:lnTo>
                <a:lnTo>
                  <a:pt x="24012" y="464377"/>
                </a:lnTo>
                <a:lnTo>
                  <a:pt x="19649" y="466557"/>
                </a:lnTo>
                <a:lnTo>
                  <a:pt x="13105" y="470898"/>
                </a:lnTo>
                <a:lnTo>
                  <a:pt x="0" y="475220"/>
                </a:lnTo>
                <a:lnTo>
                  <a:pt x="222581" y="1516951"/>
                </a:lnTo>
                <a:lnTo>
                  <a:pt x="231306" y="1512610"/>
                </a:lnTo>
                <a:lnTo>
                  <a:pt x="237868" y="1510449"/>
                </a:lnTo>
                <a:lnTo>
                  <a:pt x="246593" y="1508269"/>
                </a:lnTo>
                <a:lnTo>
                  <a:pt x="253137" y="1508269"/>
                </a:lnTo>
                <a:lnTo>
                  <a:pt x="261862" y="1506108"/>
                </a:lnTo>
                <a:lnTo>
                  <a:pt x="1357282" y="1506108"/>
                </a:lnTo>
                <a:lnTo>
                  <a:pt x="1359482" y="1501767"/>
                </a:lnTo>
                <a:lnTo>
                  <a:pt x="1359482" y="1497426"/>
                </a:lnTo>
                <a:lnTo>
                  <a:pt x="1361681" y="1493085"/>
                </a:lnTo>
                <a:lnTo>
                  <a:pt x="1361681" y="1484403"/>
                </a:lnTo>
                <a:lnTo>
                  <a:pt x="1363881" y="1477900"/>
                </a:lnTo>
                <a:lnTo>
                  <a:pt x="1363881" y="1475721"/>
                </a:lnTo>
                <a:lnTo>
                  <a:pt x="1368280" y="1467039"/>
                </a:lnTo>
                <a:lnTo>
                  <a:pt x="1370480" y="1460536"/>
                </a:lnTo>
                <a:lnTo>
                  <a:pt x="1374696" y="1451854"/>
                </a:lnTo>
                <a:lnTo>
                  <a:pt x="1379095" y="1443172"/>
                </a:lnTo>
                <a:lnTo>
                  <a:pt x="1383494" y="1436652"/>
                </a:lnTo>
                <a:lnTo>
                  <a:pt x="1385694" y="1430149"/>
                </a:lnTo>
                <a:lnTo>
                  <a:pt x="1392293" y="1423629"/>
                </a:lnTo>
                <a:lnTo>
                  <a:pt x="1398708" y="1414965"/>
                </a:lnTo>
                <a:lnTo>
                  <a:pt x="1409706" y="1404103"/>
                </a:lnTo>
                <a:lnTo>
                  <a:pt x="1414105" y="1397601"/>
                </a:lnTo>
                <a:lnTo>
                  <a:pt x="1420521" y="1391080"/>
                </a:lnTo>
                <a:lnTo>
                  <a:pt x="1427120" y="1388919"/>
                </a:lnTo>
                <a:lnTo>
                  <a:pt x="1433718" y="1382398"/>
                </a:lnTo>
                <a:lnTo>
                  <a:pt x="1442334" y="1378057"/>
                </a:lnTo>
                <a:lnTo>
                  <a:pt x="1455531" y="1369375"/>
                </a:lnTo>
                <a:lnTo>
                  <a:pt x="1464146" y="1367214"/>
                </a:lnTo>
                <a:lnTo>
                  <a:pt x="1472945" y="1362873"/>
                </a:lnTo>
                <a:lnTo>
                  <a:pt x="1479543" y="1360693"/>
                </a:lnTo>
                <a:lnTo>
                  <a:pt x="1483943" y="1358532"/>
                </a:lnTo>
                <a:lnTo>
                  <a:pt x="1488159" y="1358532"/>
                </a:lnTo>
                <a:lnTo>
                  <a:pt x="1492558" y="1356352"/>
                </a:lnTo>
                <a:lnTo>
                  <a:pt x="1496957" y="1356352"/>
                </a:lnTo>
                <a:lnTo>
                  <a:pt x="1501356" y="1354191"/>
                </a:lnTo>
                <a:lnTo>
                  <a:pt x="1551580" y="1354191"/>
                </a:lnTo>
                <a:lnTo>
                  <a:pt x="1309734" y="145432"/>
                </a:lnTo>
                <a:lnTo>
                  <a:pt x="1267832" y="145432"/>
                </a:lnTo>
                <a:lnTo>
                  <a:pt x="1261288" y="143234"/>
                </a:lnTo>
                <a:lnTo>
                  <a:pt x="1252563" y="143234"/>
                </a:lnTo>
                <a:lnTo>
                  <a:pt x="1246019" y="141036"/>
                </a:lnTo>
                <a:lnTo>
                  <a:pt x="1237276" y="138838"/>
                </a:lnTo>
                <a:lnTo>
                  <a:pt x="1228551" y="138838"/>
                </a:lnTo>
                <a:lnTo>
                  <a:pt x="1222007" y="134442"/>
                </a:lnTo>
                <a:lnTo>
                  <a:pt x="1215463" y="134442"/>
                </a:lnTo>
                <a:lnTo>
                  <a:pt x="1206738" y="130230"/>
                </a:lnTo>
                <a:lnTo>
                  <a:pt x="1193632" y="123636"/>
                </a:lnTo>
                <a:lnTo>
                  <a:pt x="1189269" y="119240"/>
                </a:lnTo>
                <a:lnTo>
                  <a:pt x="1180544" y="117225"/>
                </a:lnTo>
                <a:lnTo>
                  <a:pt x="1176182" y="110631"/>
                </a:lnTo>
                <a:lnTo>
                  <a:pt x="1169638" y="108433"/>
                </a:lnTo>
                <a:lnTo>
                  <a:pt x="1163094" y="102022"/>
                </a:lnTo>
                <a:lnTo>
                  <a:pt x="1158732" y="97626"/>
                </a:lnTo>
                <a:lnTo>
                  <a:pt x="1152169" y="93230"/>
                </a:lnTo>
                <a:lnTo>
                  <a:pt x="1147807" y="86820"/>
                </a:lnTo>
                <a:lnTo>
                  <a:pt x="1141263" y="82424"/>
                </a:lnTo>
                <a:lnTo>
                  <a:pt x="1136900" y="75830"/>
                </a:lnTo>
                <a:lnTo>
                  <a:pt x="1132538" y="69419"/>
                </a:lnTo>
                <a:lnTo>
                  <a:pt x="1128175" y="65023"/>
                </a:lnTo>
                <a:lnTo>
                  <a:pt x="1123813" y="58612"/>
                </a:lnTo>
                <a:lnTo>
                  <a:pt x="1121632" y="49820"/>
                </a:lnTo>
                <a:lnTo>
                  <a:pt x="1117269" y="45424"/>
                </a:lnTo>
                <a:lnTo>
                  <a:pt x="1112906" y="36816"/>
                </a:lnTo>
                <a:lnTo>
                  <a:pt x="1110725" y="30405"/>
                </a:lnTo>
                <a:lnTo>
                  <a:pt x="1108544" y="23811"/>
                </a:lnTo>
                <a:lnTo>
                  <a:pt x="1106344" y="15202"/>
                </a:lnTo>
                <a:lnTo>
                  <a:pt x="1104163" y="8608"/>
                </a:lnTo>
                <a:lnTo>
                  <a:pt x="1104163" y="0"/>
                </a:lnTo>
                <a:close/>
              </a:path>
              <a:path w="1551939" h="1656079">
                <a:moveTo>
                  <a:pt x="1309294" y="143234"/>
                </a:moveTo>
                <a:lnTo>
                  <a:pt x="1294025" y="143234"/>
                </a:lnTo>
                <a:lnTo>
                  <a:pt x="1285282" y="145432"/>
                </a:lnTo>
                <a:lnTo>
                  <a:pt x="1309734" y="145432"/>
                </a:lnTo>
                <a:lnTo>
                  <a:pt x="1309294" y="143234"/>
                </a:lnTo>
                <a:close/>
              </a:path>
            </a:pathLst>
          </a:custGeom>
          <a:solidFill>
            <a:srgbClr val="A2D1D1"/>
          </a:solidFill>
        </p:spPr>
        <p:txBody>
          <a:bodyPr wrap="square" lIns="0" tIns="0" rIns="0" bIns="0" rtlCol="0"/>
          <a:lstStyle/>
          <a:p>
            <a:endParaRPr/>
          </a:p>
        </p:txBody>
      </p:sp>
      <p:sp>
        <p:nvSpPr>
          <p:cNvPr id="12" name="object 23">
            <a:extLst>
              <a:ext uri="{FF2B5EF4-FFF2-40B4-BE49-F238E27FC236}">
                <a16:creationId xmlns:a16="http://schemas.microsoft.com/office/drawing/2014/main" id="{B470DF77-2468-4872-97A6-398B9BB6A610}"/>
              </a:ext>
            </a:extLst>
          </p:cNvPr>
          <p:cNvSpPr/>
          <p:nvPr/>
        </p:nvSpPr>
        <p:spPr>
          <a:xfrm>
            <a:off x="5169189" y="4856054"/>
            <a:ext cx="1388110" cy="74295"/>
          </a:xfrm>
          <a:custGeom>
            <a:avLst/>
            <a:gdLst/>
            <a:ahLst/>
            <a:cxnLst/>
            <a:rect l="l" t="t" r="r" b="b"/>
            <a:pathLst>
              <a:path w="1388110" h="74295">
                <a:moveTo>
                  <a:pt x="15287" y="0"/>
                </a:moveTo>
                <a:lnTo>
                  <a:pt x="0" y="30387"/>
                </a:lnTo>
                <a:lnTo>
                  <a:pt x="1368244" y="73795"/>
                </a:lnTo>
                <a:lnTo>
                  <a:pt x="1387857" y="10861"/>
                </a:lnTo>
                <a:lnTo>
                  <a:pt x="15287" y="0"/>
                </a:lnTo>
                <a:close/>
              </a:path>
            </a:pathLst>
          </a:custGeom>
          <a:solidFill>
            <a:srgbClr val="A2D1D1"/>
          </a:solidFill>
        </p:spPr>
        <p:txBody>
          <a:bodyPr wrap="square" lIns="0" tIns="0" rIns="0" bIns="0" rtlCol="0"/>
          <a:lstStyle/>
          <a:p>
            <a:endParaRPr/>
          </a:p>
        </p:txBody>
      </p:sp>
      <p:sp>
        <p:nvSpPr>
          <p:cNvPr id="13" name="object 24">
            <a:extLst>
              <a:ext uri="{FF2B5EF4-FFF2-40B4-BE49-F238E27FC236}">
                <a16:creationId xmlns:a16="http://schemas.microsoft.com/office/drawing/2014/main" id="{4AEBA283-191E-4462-A34F-4A0CF9A1F2FA}"/>
              </a:ext>
            </a:extLst>
          </p:cNvPr>
          <p:cNvSpPr/>
          <p:nvPr/>
        </p:nvSpPr>
        <p:spPr>
          <a:xfrm>
            <a:off x="5182296" y="3109029"/>
            <a:ext cx="1180465" cy="976630"/>
          </a:xfrm>
          <a:custGeom>
            <a:avLst/>
            <a:gdLst/>
            <a:ahLst/>
            <a:cxnLst/>
            <a:rect l="l" t="t" r="r" b="b"/>
            <a:pathLst>
              <a:path w="1180464" h="976629">
                <a:moveTo>
                  <a:pt x="1060519" y="0"/>
                </a:moveTo>
                <a:lnTo>
                  <a:pt x="0" y="190949"/>
                </a:lnTo>
                <a:lnTo>
                  <a:pt x="159287" y="976579"/>
                </a:lnTo>
                <a:lnTo>
                  <a:pt x="1180453" y="794275"/>
                </a:lnTo>
                <a:lnTo>
                  <a:pt x="1060519" y="0"/>
                </a:lnTo>
                <a:close/>
              </a:path>
            </a:pathLst>
          </a:custGeom>
          <a:solidFill>
            <a:srgbClr val="000000"/>
          </a:solidFill>
        </p:spPr>
        <p:txBody>
          <a:bodyPr wrap="square" lIns="0" tIns="0" rIns="0" bIns="0" rtlCol="0"/>
          <a:lstStyle/>
          <a:p>
            <a:endParaRPr/>
          </a:p>
        </p:txBody>
      </p:sp>
      <p:sp>
        <p:nvSpPr>
          <p:cNvPr id="14" name="object 25">
            <a:extLst>
              <a:ext uri="{FF2B5EF4-FFF2-40B4-BE49-F238E27FC236}">
                <a16:creationId xmlns:a16="http://schemas.microsoft.com/office/drawing/2014/main" id="{8B59B949-8491-4200-BDC7-9871EAAA6CCD}"/>
              </a:ext>
            </a:extLst>
          </p:cNvPr>
          <p:cNvSpPr/>
          <p:nvPr/>
        </p:nvSpPr>
        <p:spPr>
          <a:xfrm>
            <a:off x="5245571" y="3189255"/>
            <a:ext cx="988694" cy="740410"/>
          </a:xfrm>
          <a:custGeom>
            <a:avLst/>
            <a:gdLst/>
            <a:ahLst/>
            <a:cxnLst/>
            <a:rect l="l" t="t" r="r" b="b"/>
            <a:pathLst>
              <a:path w="988695" h="740410">
                <a:moveTo>
                  <a:pt x="940494" y="0"/>
                </a:moveTo>
                <a:lnTo>
                  <a:pt x="0" y="188842"/>
                </a:lnTo>
                <a:lnTo>
                  <a:pt x="192025" y="740095"/>
                </a:lnTo>
                <a:lnTo>
                  <a:pt x="988501" y="629408"/>
                </a:lnTo>
                <a:lnTo>
                  <a:pt x="940494" y="0"/>
                </a:lnTo>
                <a:close/>
              </a:path>
            </a:pathLst>
          </a:custGeom>
          <a:solidFill>
            <a:srgbClr val="A2D1D1"/>
          </a:solidFill>
        </p:spPr>
        <p:txBody>
          <a:bodyPr wrap="square" lIns="0" tIns="0" rIns="0" bIns="0" rtlCol="0"/>
          <a:lstStyle/>
          <a:p>
            <a:endParaRPr/>
          </a:p>
        </p:txBody>
      </p:sp>
      <p:sp>
        <p:nvSpPr>
          <p:cNvPr id="15" name="object 26">
            <a:extLst>
              <a:ext uri="{FF2B5EF4-FFF2-40B4-BE49-F238E27FC236}">
                <a16:creationId xmlns:a16="http://schemas.microsoft.com/office/drawing/2014/main" id="{27AFEB4E-4EEB-45C8-8529-8A9BE8DEC488}"/>
              </a:ext>
            </a:extLst>
          </p:cNvPr>
          <p:cNvSpPr/>
          <p:nvPr/>
        </p:nvSpPr>
        <p:spPr>
          <a:xfrm>
            <a:off x="5330677" y="3543038"/>
            <a:ext cx="321310" cy="290830"/>
          </a:xfrm>
          <a:custGeom>
            <a:avLst/>
            <a:gdLst/>
            <a:ahLst/>
            <a:cxnLst/>
            <a:rect l="l" t="t" r="r" b="b"/>
            <a:pathLst>
              <a:path w="321310" h="290829">
                <a:moveTo>
                  <a:pt x="140569" y="56433"/>
                </a:moveTo>
                <a:lnTo>
                  <a:pt x="28356" y="56433"/>
                </a:lnTo>
                <a:lnTo>
                  <a:pt x="111281" y="271285"/>
                </a:lnTo>
                <a:lnTo>
                  <a:pt x="82924" y="279967"/>
                </a:lnTo>
                <a:lnTo>
                  <a:pt x="87287" y="290828"/>
                </a:lnTo>
                <a:lnTo>
                  <a:pt x="241039" y="232234"/>
                </a:lnTo>
                <a:lnTo>
                  <a:pt x="207294" y="232234"/>
                </a:lnTo>
                <a:lnTo>
                  <a:pt x="140569" y="56433"/>
                </a:lnTo>
                <a:close/>
              </a:path>
              <a:path w="321310" h="290829">
                <a:moveTo>
                  <a:pt x="288037" y="115027"/>
                </a:moveTo>
                <a:lnTo>
                  <a:pt x="277131" y="117207"/>
                </a:lnTo>
                <a:lnTo>
                  <a:pt x="277131" y="158437"/>
                </a:lnTo>
                <a:lnTo>
                  <a:pt x="274950" y="164958"/>
                </a:lnTo>
                <a:lnTo>
                  <a:pt x="274950" y="173621"/>
                </a:lnTo>
                <a:lnTo>
                  <a:pt x="272768" y="180142"/>
                </a:lnTo>
                <a:lnTo>
                  <a:pt x="270587" y="188824"/>
                </a:lnTo>
                <a:lnTo>
                  <a:pt x="266225" y="193165"/>
                </a:lnTo>
                <a:lnTo>
                  <a:pt x="261844" y="199667"/>
                </a:lnTo>
                <a:lnTo>
                  <a:pt x="257481" y="204008"/>
                </a:lnTo>
                <a:lnTo>
                  <a:pt x="253119" y="210529"/>
                </a:lnTo>
                <a:lnTo>
                  <a:pt x="242212" y="221372"/>
                </a:lnTo>
                <a:lnTo>
                  <a:pt x="233487" y="223552"/>
                </a:lnTo>
                <a:lnTo>
                  <a:pt x="226943" y="227893"/>
                </a:lnTo>
                <a:lnTo>
                  <a:pt x="207294" y="232234"/>
                </a:lnTo>
                <a:lnTo>
                  <a:pt x="241039" y="232234"/>
                </a:lnTo>
                <a:lnTo>
                  <a:pt x="320775" y="201847"/>
                </a:lnTo>
                <a:lnTo>
                  <a:pt x="288037" y="115027"/>
                </a:lnTo>
                <a:close/>
              </a:path>
              <a:path w="321310" h="290829">
                <a:moveTo>
                  <a:pt x="154925" y="0"/>
                </a:moveTo>
                <a:lnTo>
                  <a:pt x="0" y="56433"/>
                </a:lnTo>
                <a:lnTo>
                  <a:pt x="2181" y="67294"/>
                </a:lnTo>
                <a:lnTo>
                  <a:pt x="28356" y="56433"/>
                </a:lnTo>
                <a:lnTo>
                  <a:pt x="140569" y="56433"/>
                </a:lnTo>
                <a:lnTo>
                  <a:pt x="126568" y="19543"/>
                </a:lnTo>
                <a:lnTo>
                  <a:pt x="159287" y="8682"/>
                </a:lnTo>
                <a:lnTo>
                  <a:pt x="154925" y="0"/>
                </a:lnTo>
                <a:close/>
              </a:path>
            </a:pathLst>
          </a:custGeom>
          <a:solidFill>
            <a:srgbClr val="000000"/>
          </a:solidFill>
        </p:spPr>
        <p:txBody>
          <a:bodyPr wrap="square" lIns="0" tIns="0" rIns="0" bIns="0" rtlCol="0"/>
          <a:lstStyle/>
          <a:p>
            <a:endParaRPr/>
          </a:p>
        </p:txBody>
      </p:sp>
      <p:sp>
        <p:nvSpPr>
          <p:cNvPr id="16" name="object 27">
            <a:extLst>
              <a:ext uri="{FF2B5EF4-FFF2-40B4-BE49-F238E27FC236}">
                <a16:creationId xmlns:a16="http://schemas.microsoft.com/office/drawing/2014/main" id="{54B56556-E510-4F94-BE24-F6493EF44F80}"/>
              </a:ext>
            </a:extLst>
          </p:cNvPr>
          <p:cNvSpPr/>
          <p:nvPr/>
        </p:nvSpPr>
        <p:spPr>
          <a:xfrm>
            <a:off x="5821647" y="3291296"/>
            <a:ext cx="344805" cy="328295"/>
          </a:xfrm>
          <a:custGeom>
            <a:avLst/>
            <a:gdLst/>
            <a:ahLst/>
            <a:cxnLst/>
            <a:rect l="l" t="t" r="r" b="b"/>
            <a:pathLst>
              <a:path w="344804" h="328295">
                <a:moveTo>
                  <a:pt x="137963" y="128050"/>
                </a:moveTo>
                <a:lnTo>
                  <a:pt x="19649" y="128050"/>
                </a:lnTo>
                <a:lnTo>
                  <a:pt x="170212" y="327718"/>
                </a:lnTo>
                <a:lnTo>
                  <a:pt x="220400" y="308174"/>
                </a:lnTo>
                <a:lnTo>
                  <a:pt x="214670" y="212690"/>
                </a:lnTo>
                <a:lnTo>
                  <a:pt x="202949" y="212690"/>
                </a:lnTo>
                <a:lnTo>
                  <a:pt x="137963" y="128050"/>
                </a:lnTo>
                <a:close/>
              </a:path>
              <a:path w="344804" h="328295">
                <a:moveTo>
                  <a:pt x="337164" y="162778"/>
                </a:moveTo>
                <a:lnTo>
                  <a:pt x="211675" y="162778"/>
                </a:lnTo>
                <a:lnTo>
                  <a:pt x="296781" y="277787"/>
                </a:lnTo>
                <a:lnTo>
                  <a:pt x="344787" y="260423"/>
                </a:lnTo>
                <a:lnTo>
                  <a:pt x="337164" y="162778"/>
                </a:lnTo>
                <a:close/>
              </a:path>
              <a:path w="344804" h="328295">
                <a:moveTo>
                  <a:pt x="264131" y="78119"/>
                </a:moveTo>
                <a:lnTo>
                  <a:pt x="150581" y="78119"/>
                </a:lnTo>
                <a:lnTo>
                  <a:pt x="196406" y="141073"/>
                </a:lnTo>
                <a:lnTo>
                  <a:pt x="202949" y="212690"/>
                </a:lnTo>
                <a:lnTo>
                  <a:pt x="214670" y="212690"/>
                </a:lnTo>
                <a:lnTo>
                  <a:pt x="211675" y="162778"/>
                </a:lnTo>
                <a:lnTo>
                  <a:pt x="337164" y="162778"/>
                </a:lnTo>
                <a:lnTo>
                  <a:pt x="336994" y="160598"/>
                </a:lnTo>
                <a:lnTo>
                  <a:pt x="325156" y="160598"/>
                </a:lnTo>
                <a:lnTo>
                  <a:pt x="264131" y="78119"/>
                </a:lnTo>
                <a:close/>
              </a:path>
              <a:path w="344804" h="328295">
                <a:moveTo>
                  <a:pt x="327337" y="23866"/>
                </a:moveTo>
                <a:lnTo>
                  <a:pt x="305506" y="23866"/>
                </a:lnTo>
                <a:lnTo>
                  <a:pt x="309868" y="26046"/>
                </a:lnTo>
                <a:lnTo>
                  <a:pt x="312050" y="32548"/>
                </a:lnTo>
                <a:lnTo>
                  <a:pt x="314231" y="34728"/>
                </a:lnTo>
                <a:lnTo>
                  <a:pt x="314231" y="36889"/>
                </a:lnTo>
                <a:lnTo>
                  <a:pt x="325156" y="160598"/>
                </a:lnTo>
                <a:lnTo>
                  <a:pt x="336994" y="160598"/>
                </a:lnTo>
                <a:lnTo>
                  <a:pt x="327337" y="36889"/>
                </a:lnTo>
                <a:lnTo>
                  <a:pt x="327337" y="23866"/>
                </a:lnTo>
                <a:close/>
              </a:path>
              <a:path w="344804" h="328295">
                <a:moveTo>
                  <a:pt x="120024" y="78119"/>
                </a:moveTo>
                <a:lnTo>
                  <a:pt x="0" y="125870"/>
                </a:lnTo>
                <a:lnTo>
                  <a:pt x="4380" y="132391"/>
                </a:lnTo>
                <a:lnTo>
                  <a:pt x="19649" y="128050"/>
                </a:lnTo>
                <a:lnTo>
                  <a:pt x="137963" y="128050"/>
                </a:lnTo>
                <a:lnTo>
                  <a:pt x="111299" y="93322"/>
                </a:lnTo>
                <a:lnTo>
                  <a:pt x="124387" y="88981"/>
                </a:lnTo>
                <a:lnTo>
                  <a:pt x="120024" y="78119"/>
                </a:lnTo>
                <a:close/>
              </a:path>
              <a:path w="344804" h="328295">
                <a:moveTo>
                  <a:pt x="257500" y="28207"/>
                </a:moveTo>
                <a:lnTo>
                  <a:pt x="133112" y="75958"/>
                </a:lnTo>
                <a:lnTo>
                  <a:pt x="135293" y="84640"/>
                </a:lnTo>
                <a:lnTo>
                  <a:pt x="150581" y="78119"/>
                </a:lnTo>
                <a:lnTo>
                  <a:pt x="264131" y="78119"/>
                </a:lnTo>
                <a:lnTo>
                  <a:pt x="240049" y="45571"/>
                </a:lnTo>
                <a:lnTo>
                  <a:pt x="259681" y="36889"/>
                </a:lnTo>
                <a:lnTo>
                  <a:pt x="257500" y="28207"/>
                </a:lnTo>
                <a:close/>
              </a:path>
              <a:path w="344804" h="328295">
                <a:moveTo>
                  <a:pt x="336062" y="0"/>
                </a:moveTo>
                <a:lnTo>
                  <a:pt x="285874" y="17364"/>
                </a:lnTo>
                <a:lnTo>
                  <a:pt x="288056" y="28207"/>
                </a:lnTo>
                <a:lnTo>
                  <a:pt x="292418" y="23866"/>
                </a:lnTo>
                <a:lnTo>
                  <a:pt x="327337" y="23866"/>
                </a:lnTo>
                <a:lnTo>
                  <a:pt x="327337" y="21705"/>
                </a:lnTo>
                <a:lnTo>
                  <a:pt x="329518" y="19525"/>
                </a:lnTo>
                <a:lnTo>
                  <a:pt x="329518" y="15184"/>
                </a:lnTo>
                <a:lnTo>
                  <a:pt x="333881" y="10843"/>
                </a:lnTo>
                <a:lnTo>
                  <a:pt x="340425" y="6502"/>
                </a:lnTo>
                <a:lnTo>
                  <a:pt x="336062" y="0"/>
                </a:lnTo>
                <a:close/>
              </a:path>
            </a:pathLst>
          </a:custGeom>
          <a:solidFill>
            <a:srgbClr val="000000"/>
          </a:solidFill>
        </p:spPr>
        <p:txBody>
          <a:bodyPr wrap="square" lIns="0" tIns="0" rIns="0" bIns="0" rtlCol="0"/>
          <a:lstStyle/>
          <a:p>
            <a:endParaRPr/>
          </a:p>
        </p:txBody>
      </p:sp>
      <p:sp>
        <p:nvSpPr>
          <p:cNvPr id="17" name="object 28">
            <a:extLst>
              <a:ext uri="{FF2B5EF4-FFF2-40B4-BE49-F238E27FC236}">
                <a16:creationId xmlns:a16="http://schemas.microsoft.com/office/drawing/2014/main" id="{D8791B7F-189D-4E90-AABB-6B24D759CA26}"/>
              </a:ext>
            </a:extLst>
          </p:cNvPr>
          <p:cNvSpPr/>
          <p:nvPr/>
        </p:nvSpPr>
        <p:spPr>
          <a:xfrm>
            <a:off x="5649271" y="3447554"/>
            <a:ext cx="273050" cy="297815"/>
          </a:xfrm>
          <a:custGeom>
            <a:avLst/>
            <a:gdLst/>
            <a:ahLst/>
            <a:cxnLst/>
            <a:rect l="l" t="t" r="r" b="b"/>
            <a:pathLst>
              <a:path w="273050" h="297814">
                <a:moveTo>
                  <a:pt x="85106" y="0"/>
                </a:moveTo>
                <a:lnTo>
                  <a:pt x="15268" y="28207"/>
                </a:lnTo>
                <a:lnTo>
                  <a:pt x="19631" y="249580"/>
                </a:lnTo>
                <a:lnTo>
                  <a:pt x="15268" y="273446"/>
                </a:lnTo>
                <a:lnTo>
                  <a:pt x="10906" y="277787"/>
                </a:lnTo>
                <a:lnTo>
                  <a:pt x="8725" y="282128"/>
                </a:lnTo>
                <a:lnTo>
                  <a:pt x="4362" y="284308"/>
                </a:lnTo>
                <a:lnTo>
                  <a:pt x="0" y="288649"/>
                </a:lnTo>
                <a:lnTo>
                  <a:pt x="4362" y="297331"/>
                </a:lnTo>
                <a:lnTo>
                  <a:pt x="67637" y="273446"/>
                </a:lnTo>
                <a:lnTo>
                  <a:pt x="64363" y="266944"/>
                </a:lnTo>
                <a:lnTo>
                  <a:pt x="43643" y="266944"/>
                </a:lnTo>
                <a:lnTo>
                  <a:pt x="39281" y="264782"/>
                </a:lnTo>
                <a:lnTo>
                  <a:pt x="34900" y="258262"/>
                </a:lnTo>
                <a:lnTo>
                  <a:pt x="32719" y="253921"/>
                </a:lnTo>
                <a:lnTo>
                  <a:pt x="32603" y="240898"/>
                </a:lnTo>
                <a:lnTo>
                  <a:pt x="30537" y="201829"/>
                </a:lnTo>
                <a:lnTo>
                  <a:pt x="30537" y="199667"/>
                </a:lnTo>
                <a:lnTo>
                  <a:pt x="34900" y="199667"/>
                </a:lnTo>
                <a:lnTo>
                  <a:pt x="37099" y="197488"/>
                </a:lnTo>
                <a:lnTo>
                  <a:pt x="43643" y="195326"/>
                </a:lnTo>
                <a:lnTo>
                  <a:pt x="48006" y="193147"/>
                </a:lnTo>
                <a:lnTo>
                  <a:pt x="61093" y="188806"/>
                </a:lnTo>
                <a:lnTo>
                  <a:pt x="69819" y="186644"/>
                </a:lnTo>
                <a:lnTo>
                  <a:pt x="30537" y="186644"/>
                </a:lnTo>
                <a:lnTo>
                  <a:pt x="30537" y="93322"/>
                </a:lnTo>
                <a:lnTo>
                  <a:pt x="165230" y="93322"/>
                </a:lnTo>
                <a:lnTo>
                  <a:pt x="85106" y="0"/>
                </a:lnTo>
                <a:close/>
              </a:path>
              <a:path w="273050" h="297814">
                <a:moveTo>
                  <a:pt x="63275" y="264782"/>
                </a:moveTo>
                <a:lnTo>
                  <a:pt x="61093" y="264782"/>
                </a:lnTo>
                <a:lnTo>
                  <a:pt x="56731" y="266944"/>
                </a:lnTo>
                <a:lnTo>
                  <a:pt x="64363" y="266944"/>
                </a:lnTo>
                <a:lnTo>
                  <a:pt x="63275" y="264782"/>
                </a:lnTo>
                <a:close/>
              </a:path>
              <a:path w="273050" h="297814">
                <a:moveTo>
                  <a:pt x="234173" y="173621"/>
                </a:moveTo>
                <a:lnTo>
                  <a:pt x="100375" y="173621"/>
                </a:lnTo>
                <a:lnTo>
                  <a:pt x="148381" y="232216"/>
                </a:lnTo>
                <a:lnTo>
                  <a:pt x="124369" y="240898"/>
                </a:lnTo>
                <a:lnTo>
                  <a:pt x="128750" y="249580"/>
                </a:lnTo>
                <a:lnTo>
                  <a:pt x="272768" y="195326"/>
                </a:lnTo>
                <a:lnTo>
                  <a:pt x="272221" y="193147"/>
                </a:lnTo>
                <a:lnTo>
                  <a:pt x="250937" y="193147"/>
                </a:lnTo>
                <a:lnTo>
                  <a:pt x="234173" y="173621"/>
                </a:lnTo>
                <a:close/>
              </a:path>
              <a:path w="273050" h="297814">
                <a:moveTo>
                  <a:pt x="270587" y="186644"/>
                </a:moveTo>
                <a:lnTo>
                  <a:pt x="250937" y="193147"/>
                </a:lnTo>
                <a:lnTo>
                  <a:pt x="272221" y="193147"/>
                </a:lnTo>
                <a:lnTo>
                  <a:pt x="270587" y="186644"/>
                </a:lnTo>
                <a:close/>
              </a:path>
              <a:path w="273050" h="297814">
                <a:moveTo>
                  <a:pt x="63275" y="173621"/>
                </a:moveTo>
                <a:lnTo>
                  <a:pt x="56731" y="175801"/>
                </a:lnTo>
                <a:lnTo>
                  <a:pt x="52368" y="177962"/>
                </a:lnTo>
                <a:lnTo>
                  <a:pt x="45825" y="180124"/>
                </a:lnTo>
                <a:lnTo>
                  <a:pt x="41462" y="182303"/>
                </a:lnTo>
                <a:lnTo>
                  <a:pt x="37099" y="182303"/>
                </a:lnTo>
                <a:lnTo>
                  <a:pt x="32719" y="184465"/>
                </a:lnTo>
                <a:lnTo>
                  <a:pt x="30537" y="184465"/>
                </a:lnTo>
                <a:lnTo>
                  <a:pt x="30537" y="186644"/>
                </a:lnTo>
                <a:lnTo>
                  <a:pt x="69819" y="186644"/>
                </a:lnTo>
                <a:lnTo>
                  <a:pt x="65456" y="180124"/>
                </a:lnTo>
                <a:lnTo>
                  <a:pt x="63275" y="173621"/>
                </a:lnTo>
                <a:close/>
              </a:path>
              <a:path w="273050" h="297814">
                <a:moveTo>
                  <a:pt x="165230" y="93322"/>
                </a:moveTo>
                <a:lnTo>
                  <a:pt x="30537" y="93322"/>
                </a:lnTo>
                <a:lnTo>
                  <a:pt x="91650" y="164939"/>
                </a:lnTo>
                <a:lnTo>
                  <a:pt x="69819" y="173621"/>
                </a:lnTo>
                <a:lnTo>
                  <a:pt x="69819" y="177962"/>
                </a:lnTo>
                <a:lnTo>
                  <a:pt x="72000" y="184465"/>
                </a:lnTo>
                <a:lnTo>
                  <a:pt x="76362" y="182303"/>
                </a:lnTo>
                <a:lnTo>
                  <a:pt x="82924" y="180124"/>
                </a:lnTo>
                <a:lnTo>
                  <a:pt x="87287" y="180124"/>
                </a:lnTo>
                <a:lnTo>
                  <a:pt x="91650" y="177962"/>
                </a:lnTo>
                <a:lnTo>
                  <a:pt x="98193" y="173621"/>
                </a:lnTo>
                <a:lnTo>
                  <a:pt x="234173" y="173621"/>
                </a:lnTo>
                <a:lnTo>
                  <a:pt x="165230" y="93322"/>
                </a:lnTo>
                <a:close/>
              </a:path>
            </a:pathLst>
          </a:custGeom>
          <a:solidFill>
            <a:srgbClr val="000000"/>
          </a:solidFill>
        </p:spPr>
        <p:txBody>
          <a:bodyPr wrap="square" lIns="0" tIns="0" rIns="0" bIns="0" rtlCol="0"/>
          <a:lstStyle/>
          <a:p>
            <a:endParaRPr/>
          </a:p>
        </p:txBody>
      </p:sp>
      <p:sp>
        <p:nvSpPr>
          <p:cNvPr id="18" name="object 29">
            <a:extLst>
              <a:ext uri="{FF2B5EF4-FFF2-40B4-BE49-F238E27FC236}">
                <a16:creationId xmlns:a16="http://schemas.microsoft.com/office/drawing/2014/main" id="{1E8916C1-B046-400D-8FBC-E66C38DDC59B}"/>
              </a:ext>
            </a:extLst>
          </p:cNvPr>
          <p:cNvSpPr/>
          <p:nvPr/>
        </p:nvSpPr>
        <p:spPr>
          <a:xfrm>
            <a:off x="5265202" y="3241457"/>
            <a:ext cx="879475" cy="314960"/>
          </a:xfrm>
          <a:custGeom>
            <a:avLst/>
            <a:gdLst/>
            <a:ahLst/>
            <a:cxnLst/>
            <a:rect l="l" t="t" r="r" b="b"/>
            <a:pathLst>
              <a:path w="879475" h="314960">
                <a:moveTo>
                  <a:pt x="875038" y="0"/>
                </a:moveTo>
                <a:lnTo>
                  <a:pt x="0" y="249506"/>
                </a:lnTo>
                <a:lnTo>
                  <a:pt x="21831" y="314603"/>
                </a:lnTo>
                <a:lnTo>
                  <a:pt x="879419" y="19415"/>
                </a:lnTo>
                <a:lnTo>
                  <a:pt x="875038" y="0"/>
                </a:lnTo>
                <a:close/>
              </a:path>
            </a:pathLst>
          </a:custGeom>
          <a:solidFill>
            <a:srgbClr val="000000"/>
          </a:solidFill>
        </p:spPr>
        <p:txBody>
          <a:bodyPr wrap="square" lIns="0" tIns="0" rIns="0" bIns="0" rtlCol="0"/>
          <a:lstStyle/>
          <a:p>
            <a:endParaRPr/>
          </a:p>
        </p:txBody>
      </p:sp>
      <p:sp>
        <p:nvSpPr>
          <p:cNvPr id="19" name="object 30">
            <a:extLst>
              <a:ext uri="{FF2B5EF4-FFF2-40B4-BE49-F238E27FC236}">
                <a16:creationId xmlns:a16="http://schemas.microsoft.com/office/drawing/2014/main" id="{882D1C4F-3B37-483C-BC68-5155C4AE8DB5}"/>
              </a:ext>
            </a:extLst>
          </p:cNvPr>
          <p:cNvSpPr/>
          <p:nvPr/>
        </p:nvSpPr>
        <p:spPr>
          <a:xfrm>
            <a:off x="5385227" y="3601650"/>
            <a:ext cx="788035" cy="302260"/>
          </a:xfrm>
          <a:custGeom>
            <a:avLst/>
            <a:gdLst/>
            <a:ahLst/>
            <a:cxnLst/>
            <a:rect l="l" t="t" r="r" b="b"/>
            <a:pathLst>
              <a:path w="788035" h="302260">
                <a:moveTo>
                  <a:pt x="776844" y="0"/>
                </a:moveTo>
                <a:lnTo>
                  <a:pt x="0" y="288630"/>
                </a:lnTo>
                <a:lnTo>
                  <a:pt x="8725" y="301653"/>
                </a:lnTo>
                <a:lnTo>
                  <a:pt x="787750" y="71617"/>
                </a:lnTo>
                <a:lnTo>
                  <a:pt x="776844" y="0"/>
                </a:lnTo>
                <a:close/>
              </a:path>
            </a:pathLst>
          </a:custGeom>
          <a:solidFill>
            <a:srgbClr val="000000"/>
          </a:solidFill>
        </p:spPr>
        <p:txBody>
          <a:bodyPr wrap="square" lIns="0" tIns="0" rIns="0" bIns="0" rtlCol="0"/>
          <a:lstStyle/>
          <a:p>
            <a:endParaRPr/>
          </a:p>
        </p:txBody>
      </p:sp>
      <p:sp>
        <p:nvSpPr>
          <p:cNvPr id="20" name="object 32">
            <a:extLst>
              <a:ext uri="{FF2B5EF4-FFF2-40B4-BE49-F238E27FC236}">
                <a16:creationId xmlns:a16="http://schemas.microsoft.com/office/drawing/2014/main" id="{97025874-9194-46EA-A657-8F4CE35E6846}"/>
              </a:ext>
            </a:extLst>
          </p:cNvPr>
          <p:cNvSpPr txBox="1"/>
          <p:nvPr/>
        </p:nvSpPr>
        <p:spPr>
          <a:xfrm>
            <a:off x="6010147" y="6063277"/>
            <a:ext cx="60960" cy="167005"/>
          </a:xfrm>
          <a:prstGeom prst="rect">
            <a:avLst/>
          </a:prstGeom>
        </p:spPr>
        <p:txBody>
          <a:bodyPr vert="horz" wrap="square" lIns="0" tIns="0" rIns="0" bIns="0" rtlCol="0">
            <a:spAutoFit/>
          </a:bodyPr>
          <a:lstStyle/>
          <a:p>
            <a:pPr marL="12700">
              <a:lnSpc>
                <a:spcPct val="100000"/>
              </a:lnSpc>
            </a:pPr>
            <a:r>
              <a:rPr sz="1000" spc="-5" dirty="0">
                <a:solidFill>
                  <a:srgbClr val="FFFFFF"/>
                </a:solidFill>
                <a:latin typeface="Arial"/>
                <a:cs typeface="Arial"/>
              </a:rPr>
              <a:t>.</a:t>
            </a:r>
            <a:endParaRPr sz="1000">
              <a:latin typeface="Arial"/>
              <a:cs typeface="Arial"/>
            </a:endParaRPr>
          </a:p>
        </p:txBody>
      </p:sp>
    </p:spTree>
    <p:extLst>
      <p:ext uri="{BB962C8B-B14F-4D97-AF65-F5344CB8AC3E}">
        <p14:creationId xmlns:p14="http://schemas.microsoft.com/office/powerpoint/2010/main" val="171415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Why does Paternity matter?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Paternity creates a legal connection between the  child and the father. Father, mother and their child  benefit when paternity is established</a:t>
            </a:r>
          </a:p>
        </p:txBody>
      </p:sp>
    </p:spTree>
    <p:extLst>
      <p:ext uri="{BB962C8B-B14F-4D97-AF65-F5344CB8AC3E}">
        <p14:creationId xmlns:p14="http://schemas.microsoft.com/office/powerpoint/2010/main" val="369769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Acknowledgement of Paternity Form (AOP)</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This is the simplest and fastest way for biological  parents to establish paternity.</a:t>
            </a:r>
          </a:p>
        </p:txBody>
      </p:sp>
      <p:sp>
        <p:nvSpPr>
          <p:cNvPr id="4" name="object 14">
            <a:extLst>
              <a:ext uri="{FF2B5EF4-FFF2-40B4-BE49-F238E27FC236}">
                <a16:creationId xmlns:a16="http://schemas.microsoft.com/office/drawing/2014/main" id="{14A1891F-D86D-4CB4-B6AB-2E7E33B4C3C6}"/>
              </a:ext>
            </a:extLst>
          </p:cNvPr>
          <p:cNvSpPr/>
          <p:nvPr/>
        </p:nvSpPr>
        <p:spPr>
          <a:xfrm>
            <a:off x="5095913" y="3386446"/>
            <a:ext cx="1910080" cy="1888489"/>
          </a:xfrm>
          <a:custGeom>
            <a:avLst/>
            <a:gdLst/>
            <a:ahLst/>
            <a:cxnLst/>
            <a:rect l="l" t="t" r="r" b="b"/>
            <a:pathLst>
              <a:path w="1910079" h="1888489">
                <a:moveTo>
                  <a:pt x="1693474" y="0"/>
                </a:moveTo>
                <a:lnTo>
                  <a:pt x="216446" y="0"/>
                </a:lnTo>
                <a:lnTo>
                  <a:pt x="174017" y="4238"/>
                </a:lnTo>
                <a:lnTo>
                  <a:pt x="131573" y="16952"/>
                </a:lnTo>
                <a:lnTo>
                  <a:pt x="95497" y="36038"/>
                </a:lnTo>
                <a:lnTo>
                  <a:pt x="63665" y="63571"/>
                </a:lnTo>
                <a:lnTo>
                  <a:pt x="38198" y="95371"/>
                </a:lnTo>
                <a:lnTo>
                  <a:pt x="16977" y="131380"/>
                </a:lnTo>
                <a:lnTo>
                  <a:pt x="4245" y="171656"/>
                </a:lnTo>
                <a:lnTo>
                  <a:pt x="0" y="216141"/>
                </a:lnTo>
                <a:lnTo>
                  <a:pt x="0" y="1671934"/>
                </a:lnTo>
                <a:lnTo>
                  <a:pt x="4245" y="1716449"/>
                </a:lnTo>
                <a:lnTo>
                  <a:pt x="16977" y="1756698"/>
                </a:lnTo>
                <a:lnTo>
                  <a:pt x="38198" y="1792722"/>
                </a:lnTo>
                <a:lnTo>
                  <a:pt x="63665" y="1824508"/>
                </a:lnTo>
                <a:lnTo>
                  <a:pt x="95497" y="1852055"/>
                </a:lnTo>
                <a:lnTo>
                  <a:pt x="131573" y="1871129"/>
                </a:lnTo>
                <a:lnTo>
                  <a:pt x="174017" y="1883844"/>
                </a:lnTo>
                <a:lnTo>
                  <a:pt x="216446" y="1888079"/>
                </a:lnTo>
                <a:lnTo>
                  <a:pt x="1693474" y="1888079"/>
                </a:lnTo>
                <a:lnTo>
                  <a:pt x="1735904" y="1883844"/>
                </a:lnTo>
                <a:lnTo>
                  <a:pt x="1778363" y="1871129"/>
                </a:lnTo>
                <a:lnTo>
                  <a:pt x="1814447" y="1852055"/>
                </a:lnTo>
                <a:lnTo>
                  <a:pt x="1846262" y="1824508"/>
                </a:lnTo>
                <a:lnTo>
                  <a:pt x="1871731" y="1792722"/>
                </a:lnTo>
                <a:lnTo>
                  <a:pt x="1892961" y="1756698"/>
                </a:lnTo>
                <a:lnTo>
                  <a:pt x="1905681" y="1716449"/>
                </a:lnTo>
                <a:lnTo>
                  <a:pt x="1909921" y="1671934"/>
                </a:lnTo>
                <a:lnTo>
                  <a:pt x="1909921" y="216141"/>
                </a:lnTo>
                <a:lnTo>
                  <a:pt x="1905681" y="171656"/>
                </a:lnTo>
                <a:lnTo>
                  <a:pt x="1892961" y="131380"/>
                </a:lnTo>
                <a:lnTo>
                  <a:pt x="1871731" y="95371"/>
                </a:lnTo>
                <a:lnTo>
                  <a:pt x="1846262" y="63571"/>
                </a:lnTo>
                <a:lnTo>
                  <a:pt x="1814447" y="36038"/>
                </a:lnTo>
                <a:lnTo>
                  <a:pt x="1778363" y="16952"/>
                </a:lnTo>
                <a:lnTo>
                  <a:pt x="1735904" y="4238"/>
                </a:lnTo>
                <a:lnTo>
                  <a:pt x="1693474" y="0"/>
                </a:lnTo>
                <a:close/>
              </a:path>
            </a:pathLst>
          </a:custGeom>
          <a:solidFill>
            <a:srgbClr val="FFFFFF"/>
          </a:solidFill>
        </p:spPr>
        <p:txBody>
          <a:bodyPr wrap="square" lIns="0" tIns="0" rIns="0" bIns="0" rtlCol="0"/>
          <a:lstStyle/>
          <a:p>
            <a:endParaRPr/>
          </a:p>
        </p:txBody>
      </p:sp>
      <p:sp>
        <p:nvSpPr>
          <p:cNvPr id="5" name="object 15">
            <a:extLst>
              <a:ext uri="{FF2B5EF4-FFF2-40B4-BE49-F238E27FC236}">
                <a16:creationId xmlns:a16="http://schemas.microsoft.com/office/drawing/2014/main" id="{EEE47B5D-2CC3-4897-8C6C-5D437F22FE5F}"/>
              </a:ext>
            </a:extLst>
          </p:cNvPr>
          <p:cNvSpPr/>
          <p:nvPr/>
        </p:nvSpPr>
        <p:spPr>
          <a:xfrm>
            <a:off x="4991928" y="3291756"/>
            <a:ext cx="2105660" cy="2091055"/>
          </a:xfrm>
          <a:custGeom>
            <a:avLst/>
            <a:gdLst/>
            <a:ahLst/>
            <a:cxnLst/>
            <a:rect l="l" t="t" r="r" b="b"/>
            <a:pathLst>
              <a:path w="2105660" h="2091054">
                <a:moveTo>
                  <a:pt x="1014396" y="0"/>
                </a:moveTo>
                <a:lnTo>
                  <a:pt x="274895" y="0"/>
                </a:lnTo>
                <a:lnTo>
                  <a:pt x="248289" y="7824"/>
                </a:lnTo>
                <a:lnTo>
                  <a:pt x="184627" y="33252"/>
                </a:lnTo>
                <a:lnTo>
                  <a:pt x="131571" y="67157"/>
                </a:lnTo>
                <a:lnTo>
                  <a:pt x="87007" y="105299"/>
                </a:lnTo>
                <a:lnTo>
                  <a:pt x="38199" y="168870"/>
                </a:lnTo>
                <a:lnTo>
                  <a:pt x="16977" y="211251"/>
                </a:lnTo>
                <a:lnTo>
                  <a:pt x="10610" y="230308"/>
                </a:lnTo>
                <a:lnTo>
                  <a:pt x="4244" y="247260"/>
                </a:lnTo>
                <a:lnTo>
                  <a:pt x="0" y="257870"/>
                </a:lnTo>
                <a:lnTo>
                  <a:pt x="0" y="1834436"/>
                </a:lnTo>
                <a:lnTo>
                  <a:pt x="38199" y="1927674"/>
                </a:lnTo>
                <a:lnTo>
                  <a:pt x="78518" y="1987010"/>
                </a:lnTo>
                <a:lnTo>
                  <a:pt x="118839" y="2031509"/>
                </a:lnTo>
                <a:lnTo>
                  <a:pt x="161284" y="2061176"/>
                </a:lnTo>
                <a:lnTo>
                  <a:pt x="201602" y="2080247"/>
                </a:lnTo>
                <a:lnTo>
                  <a:pt x="267390" y="2090842"/>
                </a:lnTo>
                <a:lnTo>
                  <a:pt x="1814449" y="2090842"/>
                </a:lnTo>
                <a:lnTo>
                  <a:pt x="1820794" y="2088723"/>
                </a:lnTo>
                <a:lnTo>
                  <a:pt x="1892962" y="2069652"/>
                </a:lnTo>
                <a:lnTo>
                  <a:pt x="1952382" y="2044224"/>
                </a:lnTo>
                <a:lnTo>
                  <a:pt x="2001186" y="2010319"/>
                </a:lnTo>
                <a:lnTo>
                  <a:pt x="2039375" y="1970054"/>
                </a:lnTo>
                <a:lnTo>
                  <a:pt x="2066980" y="1929793"/>
                </a:lnTo>
                <a:lnTo>
                  <a:pt x="267390" y="1929793"/>
                </a:lnTo>
                <a:lnTo>
                  <a:pt x="256778" y="1927674"/>
                </a:lnTo>
                <a:lnTo>
                  <a:pt x="246169" y="1921317"/>
                </a:lnTo>
                <a:lnTo>
                  <a:pt x="231315" y="1912840"/>
                </a:lnTo>
                <a:lnTo>
                  <a:pt x="214337" y="1898007"/>
                </a:lnTo>
                <a:lnTo>
                  <a:pt x="197359" y="1874698"/>
                </a:lnTo>
                <a:lnTo>
                  <a:pt x="180381" y="1845031"/>
                </a:lnTo>
                <a:lnTo>
                  <a:pt x="163404" y="1804767"/>
                </a:lnTo>
                <a:lnTo>
                  <a:pt x="163404" y="281165"/>
                </a:lnTo>
                <a:lnTo>
                  <a:pt x="195236" y="228203"/>
                </a:lnTo>
                <a:lnTo>
                  <a:pt x="241923" y="185823"/>
                </a:lnTo>
                <a:lnTo>
                  <a:pt x="316191" y="158260"/>
                </a:lnTo>
                <a:lnTo>
                  <a:pt x="364996" y="154022"/>
                </a:lnTo>
                <a:lnTo>
                  <a:pt x="1014396" y="154022"/>
                </a:lnTo>
                <a:lnTo>
                  <a:pt x="1014396" y="0"/>
                </a:lnTo>
                <a:close/>
              </a:path>
              <a:path w="2105660" h="2091054">
                <a:moveTo>
                  <a:pt x="1859576" y="0"/>
                </a:moveTo>
                <a:lnTo>
                  <a:pt x="1014396" y="0"/>
                </a:lnTo>
                <a:lnTo>
                  <a:pt x="1014396" y="154022"/>
                </a:lnTo>
                <a:lnTo>
                  <a:pt x="1808074" y="154022"/>
                </a:lnTo>
                <a:lnTo>
                  <a:pt x="1820794" y="158260"/>
                </a:lnTo>
                <a:lnTo>
                  <a:pt x="1859013" y="179451"/>
                </a:lnTo>
                <a:lnTo>
                  <a:pt x="1899308" y="215489"/>
                </a:lnTo>
                <a:lnTo>
                  <a:pt x="1933287" y="274822"/>
                </a:lnTo>
                <a:lnTo>
                  <a:pt x="1941767" y="315069"/>
                </a:lnTo>
                <a:lnTo>
                  <a:pt x="1941767" y="1809005"/>
                </a:lnTo>
                <a:lnTo>
                  <a:pt x="1926912" y="1849269"/>
                </a:lnTo>
                <a:lnTo>
                  <a:pt x="1897202" y="1885293"/>
                </a:lnTo>
                <a:lnTo>
                  <a:pt x="1839888" y="1917078"/>
                </a:lnTo>
                <a:lnTo>
                  <a:pt x="1799564" y="1927674"/>
                </a:lnTo>
                <a:lnTo>
                  <a:pt x="275879" y="1927674"/>
                </a:lnTo>
                <a:lnTo>
                  <a:pt x="271633" y="1929793"/>
                </a:lnTo>
                <a:lnTo>
                  <a:pt x="2066980" y="1929793"/>
                </a:lnTo>
                <a:lnTo>
                  <a:pt x="2086075" y="1889531"/>
                </a:lnTo>
                <a:lnTo>
                  <a:pt x="2098794" y="1851388"/>
                </a:lnTo>
                <a:lnTo>
                  <a:pt x="2105169" y="1819615"/>
                </a:lnTo>
                <a:lnTo>
                  <a:pt x="2105169" y="304489"/>
                </a:lnTo>
                <a:lnTo>
                  <a:pt x="2103034" y="298117"/>
                </a:lnTo>
                <a:lnTo>
                  <a:pt x="2081835" y="213355"/>
                </a:lnTo>
                <a:lnTo>
                  <a:pt x="2047855" y="145546"/>
                </a:lnTo>
                <a:lnTo>
                  <a:pt x="2007561" y="92585"/>
                </a:lnTo>
                <a:lnTo>
                  <a:pt x="1960861" y="52309"/>
                </a:lnTo>
                <a:lnTo>
                  <a:pt x="1918432" y="24776"/>
                </a:lnTo>
                <a:lnTo>
                  <a:pt x="1878108" y="5690"/>
                </a:lnTo>
                <a:lnTo>
                  <a:pt x="1859576" y="0"/>
                </a:lnTo>
                <a:close/>
              </a:path>
            </a:pathLst>
          </a:custGeom>
          <a:solidFill>
            <a:srgbClr val="000000"/>
          </a:solidFill>
        </p:spPr>
        <p:txBody>
          <a:bodyPr wrap="square" lIns="0" tIns="0" rIns="0" bIns="0" rtlCol="0"/>
          <a:lstStyle/>
          <a:p>
            <a:endParaRPr/>
          </a:p>
        </p:txBody>
      </p:sp>
      <p:sp>
        <p:nvSpPr>
          <p:cNvPr id="6" name="object 16">
            <a:extLst>
              <a:ext uri="{FF2B5EF4-FFF2-40B4-BE49-F238E27FC236}">
                <a16:creationId xmlns:a16="http://schemas.microsoft.com/office/drawing/2014/main" id="{A62E8C77-AD22-43C2-BCC0-53FFC406FE46}"/>
              </a:ext>
            </a:extLst>
          </p:cNvPr>
          <p:cNvSpPr/>
          <p:nvPr/>
        </p:nvSpPr>
        <p:spPr>
          <a:xfrm>
            <a:off x="5900206" y="3992490"/>
            <a:ext cx="374015" cy="231140"/>
          </a:xfrm>
          <a:custGeom>
            <a:avLst/>
            <a:gdLst/>
            <a:ahLst/>
            <a:cxnLst/>
            <a:rect l="l" t="t" r="r" b="b"/>
            <a:pathLst>
              <a:path w="374014" h="231139">
                <a:moveTo>
                  <a:pt x="127318" y="0"/>
                </a:moveTo>
                <a:lnTo>
                  <a:pt x="0" y="69943"/>
                </a:lnTo>
                <a:lnTo>
                  <a:pt x="55179" y="74181"/>
                </a:lnTo>
                <a:lnTo>
                  <a:pt x="188872" y="192847"/>
                </a:lnTo>
                <a:lnTo>
                  <a:pt x="182497" y="230989"/>
                </a:lnTo>
                <a:lnTo>
                  <a:pt x="315013" y="158942"/>
                </a:lnTo>
                <a:lnTo>
                  <a:pt x="254666" y="158942"/>
                </a:lnTo>
                <a:lnTo>
                  <a:pt x="118838" y="38142"/>
                </a:lnTo>
                <a:lnTo>
                  <a:pt x="127318" y="0"/>
                </a:lnTo>
                <a:close/>
              </a:path>
              <a:path w="374014" h="231139">
                <a:moveTo>
                  <a:pt x="322565" y="82657"/>
                </a:moveTo>
                <a:lnTo>
                  <a:pt x="314085" y="127142"/>
                </a:lnTo>
                <a:lnTo>
                  <a:pt x="254666" y="158942"/>
                </a:lnTo>
                <a:lnTo>
                  <a:pt x="315013" y="158942"/>
                </a:lnTo>
                <a:lnTo>
                  <a:pt x="373504" y="127142"/>
                </a:lnTo>
                <a:lnTo>
                  <a:pt x="322565" y="82657"/>
                </a:lnTo>
                <a:close/>
              </a:path>
            </a:pathLst>
          </a:custGeom>
          <a:solidFill>
            <a:srgbClr val="000000"/>
          </a:solidFill>
        </p:spPr>
        <p:txBody>
          <a:bodyPr wrap="square" lIns="0" tIns="0" rIns="0" bIns="0" rtlCol="0"/>
          <a:lstStyle/>
          <a:p>
            <a:endParaRPr/>
          </a:p>
        </p:txBody>
      </p:sp>
      <p:sp>
        <p:nvSpPr>
          <p:cNvPr id="7" name="object 17">
            <a:extLst>
              <a:ext uri="{FF2B5EF4-FFF2-40B4-BE49-F238E27FC236}">
                <a16:creationId xmlns:a16="http://schemas.microsoft.com/office/drawing/2014/main" id="{52180FD2-F393-446B-B8D3-435420A76BFD}"/>
              </a:ext>
            </a:extLst>
          </p:cNvPr>
          <p:cNvSpPr/>
          <p:nvPr/>
        </p:nvSpPr>
        <p:spPr>
          <a:xfrm>
            <a:off x="6246106" y="3871720"/>
            <a:ext cx="312420" cy="227329"/>
          </a:xfrm>
          <a:custGeom>
            <a:avLst/>
            <a:gdLst/>
            <a:ahLst/>
            <a:cxnLst/>
            <a:rect l="l" t="t" r="r" b="b"/>
            <a:pathLst>
              <a:path w="312420" h="227329">
                <a:moveTo>
                  <a:pt x="42459" y="0"/>
                </a:moveTo>
                <a:lnTo>
                  <a:pt x="0" y="23294"/>
                </a:lnTo>
                <a:lnTo>
                  <a:pt x="74273" y="190713"/>
                </a:lnTo>
                <a:lnTo>
                  <a:pt x="67928" y="226722"/>
                </a:lnTo>
                <a:lnTo>
                  <a:pt x="154922" y="180103"/>
                </a:lnTo>
                <a:lnTo>
                  <a:pt x="106118" y="175865"/>
                </a:lnTo>
                <a:lnTo>
                  <a:pt x="93398" y="150436"/>
                </a:lnTo>
                <a:lnTo>
                  <a:pt x="161297" y="114427"/>
                </a:lnTo>
                <a:lnTo>
                  <a:pt x="276736" y="114427"/>
                </a:lnTo>
                <a:lnTo>
                  <a:pt x="311980" y="95341"/>
                </a:lnTo>
                <a:lnTo>
                  <a:pt x="261040" y="91103"/>
                </a:lnTo>
                <a:lnTo>
                  <a:pt x="42459" y="0"/>
                </a:lnTo>
                <a:close/>
              </a:path>
              <a:path w="312420" h="227329">
                <a:moveTo>
                  <a:pt x="276736" y="114427"/>
                </a:moveTo>
                <a:lnTo>
                  <a:pt x="161297" y="114427"/>
                </a:lnTo>
                <a:lnTo>
                  <a:pt x="193112" y="127142"/>
                </a:lnTo>
                <a:lnTo>
                  <a:pt x="186766" y="163150"/>
                </a:lnTo>
                <a:lnTo>
                  <a:pt x="276736" y="114427"/>
                </a:lnTo>
                <a:close/>
              </a:path>
            </a:pathLst>
          </a:custGeom>
          <a:solidFill>
            <a:srgbClr val="000000"/>
          </a:solidFill>
        </p:spPr>
        <p:txBody>
          <a:bodyPr wrap="square" lIns="0" tIns="0" rIns="0" bIns="0" rtlCol="0"/>
          <a:lstStyle/>
          <a:p>
            <a:endParaRPr/>
          </a:p>
        </p:txBody>
      </p:sp>
      <p:sp>
        <p:nvSpPr>
          <p:cNvPr id="8" name="object 18">
            <a:extLst>
              <a:ext uri="{FF2B5EF4-FFF2-40B4-BE49-F238E27FC236}">
                <a16:creationId xmlns:a16="http://schemas.microsoft.com/office/drawing/2014/main" id="{855A1352-92BC-4147-9FBC-6D475A6AAF82}"/>
              </a:ext>
            </a:extLst>
          </p:cNvPr>
          <p:cNvSpPr/>
          <p:nvPr/>
        </p:nvSpPr>
        <p:spPr>
          <a:xfrm>
            <a:off x="6301285" y="3939529"/>
            <a:ext cx="74295" cy="57785"/>
          </a:xfrm>
          <a:custGeom>
            <a:avLst/>
            <a:gdLst/>
            <a:ahLst/>
            <a:cxnLst/>
            <a:rect l="l" t="t" r="r" b="b"/>
            <a:pathLst>
              <a:path w="74295" h="57785">
                <a:moveTo>
                  <a:pt x="0" y="0"/>
                </a:moveTo>
                <a:lnTo>
                  <a:pt x="27604" y="57199"/>
                </a:lnTo>
                <a:lnTo>
                  <a:pt x="74273" y="31770"/>
                </a:lnTo>
                <a:lnTo>
                  <a:pt x="0" y="0"/>
                </a:lnTo>
                <a:close/>
              </a:path>
            </a:pathLst>
          </a:custGeom>
          <a:solidFill>
            <a:srgbClr val="FFFFFF"/>
          </a:solidFill>
        </p:spPr>
        <p:txBody>
          <a:bodyPr wrap="square" lIns="0" tIns="0" rIns="0" bIns="0" rtlCol="0"/>
          <a:lstStyle/>
          <a:p>
            <a:endParaRPr/>
          </a:p>
        </p:txBody>
      </p:sp>
      <p:sp>
        <p:nvSpPr>
          <p:cNvPr id="9" name="object 19">
            <a:extLst>
              <a:ext uri="{FF2B5EF4-FFF2-40B4-BE49-F238E27FC236}">
                <a16:creationId xmlns:a16="http://schemas.microsoft.com/office/drawing/2014/main" id="{9D954213-CCEF-4C13-A5B2-A19FA3A71582}"/>
              </a:ext>
            </a:extLst>
          </p:cNvPr>
          <p:cNvSpPr/>
          <p:nvPr/>
        </p:nvSpPr>
        <p:spPr>
          <a:xfrm>
            <a:off x="6386174" y="3625912"/>
            <a:ext cx="431165" cy="290830"/>
          </a:xfrm>
          <a:custGeom>
            <a:avLst/>
            <a:gdLst/>
            <a:ahLst/>
            <a:cxnLst/>
            <a:rect l="l" t="t" r="r" b="b"/>
            <a:pathLst>
              <a:path w="431164" h="290829">
                <a:moveTo>
                  <a:pt x="125213" y="125008"/>
                </a:moveTo>
                <a:lnTo>
                  <a:pt x="0" y="192817"/>
                </a:lnTo>
                <a:lnTo>
                  <a:pt x="50939" y="194951"/>
                </a:lnTo>
                <a:lnTo>
                  <a:pt x="263146" y="290293"/>
                </a:lnTo>
                <a:lnTo>
                  <a:pt x="303470" y="269102"/>
                </a:lnTo>
                <a:lnTo>
                  <a:pt x="280125" y="222484"/>
                </a:lnTo>
                <a:lnTo>
                  <a:pt x="246186" y="222484"/>
                </a:lnTo>
                <a:lnTo>
                  <a:pt x="116733" y="158912"/>
                </a:lnTo>
                <a:lnTo>
                  <a:pt x="125213" y="125008"/>
                </a:lnTo>
                <a:close/>
              </a:path>
              <a:path w="431164" h="290829">
                <a:moveTo>
                  <a:pt x="252531" y="55094"/>
                </a:moveTo>
                <a:lnTo>
                  <a:pt x="127318" y="122904"/>
                </a:lnTo>
                <a:lnTo>
                  <a:pt x="178257" y="127142"/>
                </a:lnTo>
                <a:lnTo>
                  <a:pt x="201621" y="137722"/>
                </a:lnTo>
                <a:lnTo>
                  <a:pt x="246186" y="222484"/>
                </a:lnTo>
                <a:lnTo>
                  <a:pt x="280125" y="222484"/>
                </a:lnTo>
                <a:lnTo>
                  <a:pt x="248291" y="158912"/>
                </a:lnTo>
                <a:lnTo>
                  <a:pt x="411143" y="158912"/>
                </a:lnTo>
                <a:lnTo>
                  <a:pt x="409076" y="154674"/>
                </a:lnTo>
                <a:lnTo>
                  <a:pt x="375609" y="154674"/>
                </a:lnTo>
                <a:lnTo>
                  <a:pt x="244051" y="91103"/>
                </a:lnTo>
                <a:lnTo>
                  <a:pt x="252531" y="55094"/>
                </a:lnTo>
                <a:close/>
              </a:path>
              <a:path w="431164" h="290829">
                <a:moveTo>
                  <a:pt x="411143" y="158912"/>
                </a:moveTo>
                <a:lnTo>
                  <a:pt x="248291" y="158912"/>
                </a:lnTo>
                <a:lnTo>
                  <a:pt x="390464" y="222484"/>
                </a:lnTo>
                <a:lnTo>
                  <a:pt x="430788" y="199189"/>
                </a:lnTo>
                <a:lnTo>
                  <a:pt x="411143" y="158912"/>
                </a:lnTo>
                <a:close/>
              </a:path>
              <a:path w="431164" h="290829">
                <a:moveTo>
                  <a:pt x="356514" y="0"/>
                </a:moveTo>
                <a:lnTo>
                  <a:pt x="269520" y="46618"/>
                </a:lnTo>
                <a:lnTo>
                  <a:pt x="318325" y="50856"/>
                </a:lnTo>
                <a:lnTo>
                  <a:pt x="375609" y="154674"/>
                </a:lnTo>
                <a:lnTo>
                  <a:pt x="409076" y="154674"/>
                </a:lnTo>
                <a:lnTo>
                  <a:pt x="350169" y="33904"/>
                </a:lnTo>
                <a:lnTo>
                  <a:pt x="356514" y="0"/>
                </a:lnTo>
                <a:close/>
              </a:path>
            </a:pathLst>
          </a:custGeom>
          <a:solidFill>
            <a:srgbClr val="000000"/>
          </a:solidFill>
        </p:spPr>
        <p:txBody>
          <a:bodyPr wrap="square" lIns="0" tIns="0" rIns="0" bIns="0" rtlCol="0"/>
          <a:lstStyle/>
          <a:p>
            <a:endParaRPr/>
          </a:p>
        </p:txBody>
      </p:sp>
      <p:sp>
        <p:nvSpPr>
          <p:cNvPr id="10" name="object 20">
            <a:extLst>
              <a:ext uri="{FF2B5EF4-FFF2-40B4-BE49-F238E27FC236}">
                <a16:creationId xmlns:a16="http://schemas.microsoft.com/office/drawing/2014/main" id="{DA5BAA1D-6C55-4EB8-AEBC-D6FA8C574AAF}"/>
              </a:ext>
            </a:extLst>
          </p:cNvPr>
          <p:cNvSpPr/>
          <p:nvPr/>
        </p:nvSpPr>
        <p:spPr>
          <a:xfrm>
            <a:off x="5214755" y="3405532"/>
            <a:ext cx="1640839" cy="1975485"/>
          </a:xfrm>
          <a:custGeom>
            <a:avLst/>
            <a:gdLst/>
            <a:ahLst/>
            <a:cxnLst/>
            <a:rect l="l" t="t" r="r" b="b"/>
            <a:pathLst>
              <a:path w="1640839" h="1975485">
                <a:moveTo>
                  <a:pt x="513549" y="800995"/>
                </a:moveTo>
                <a:lnTo>
                  <a:pt x="171879" y="800995"/>
                </a:lnTo>
                <a:lnTo>
                  <a:pt x="203723" y="805233"/>
                </a:lnTo>
                <a:lnTo>
                  <a:pt x="241913" y="809471"/>
                </a:lnTo>
                <a:lnTo>
                  <a:pt x="288612" y="817948"/>
                </a:lnTo>
                <a:lnTo>
                  <a:pt x="339551" y="830662"/>
                </a:lnTo>
                <a:lnTo>
                  <a:pt x="396836" y="847614"/>
                </a:lnTo>
                <a:lnTo>
                  <a:pt x="456255" y="868804"/>
                </a:lnTo>
                <a:lnTo>
                  <a:pt x="517809" y="896337"/>
                </a:lnTo>
                <a:lnTo>
                  <a:pt x="581468" y="930242"/>
                </a:lnTo>
                <a:lnTo>
                  <a:pt x="643022" y="970518"/>
                </a:lnTo>
                <a:lnTo>
                  <a:pt x="702441" y="1019241"/>
                </a:lnTo>
                <a:lnTo>
                  <a:pt x="759725" y="1076470"/>
                </a:lnTo>
                <a:lnTo>
                  <a:pt x="812769" y="1142145"/>
                </a:lnTo>
                <a:lnTo>
                  <a:pt x="859469" y="1216326"/>
                </a:lnTo>
                <a:lnTo>
                  <a:pt x="897658" y="1303222"/>
                </a:lnTo>
                <a:lnTo>
                  <a:pt x="929502" y="1398564"/>
                </a:lnTo>
                <a:lnTo>
                  <a:pt x="950732" y="1506649"/>
                </a:lnTo>
                <a:lnTo>
                  <a:pt x="950732" y="1525706"/>
                </a:lnTo>
                <a:lnTo>
                  <a:pt x="952837" y="1557506"/>
                </a:lnTo>
                <a:lnTo>
                  <a:pt x="959212" y="1599887"/>
                </a:lnTo>
                <a:lnTo>
                  <a:pt x="969827" y="1648610"/>
                </a:lnTo>
                <a:lnTo>
                  <a:pt x="984682" y="1701601"/>
                </a:lnTo>
                <a:lnTo>
                  <a:pt x="1008016" y="1756684"/>
                </a:lnTo>
                <a:lnTo>
                  <a:pt x="1041966" y="1809660"/>
                </a:lnTo>
                <a:lnTo>
                  <a:pt x="1084425" y="1860519"/>
                </a:lnTo>
                <a:lnTo>
                  <a:pt x="1116240" y="1888067"/>
                </a:lnTo>
                <a:lnTo>
                  <a:pt x="1150189" y="1913495"/>
                </a:lnTo>
                <a:lnTo>
                  <a:pt x="1186274" y="1932567"/>
                </a:lnTo>
                <a:lnTo>
                  <a:pt x="1224463" y="1949519"/>
                </a:lnTo>
                <a:lnTo>
                  <a:pt x="1266922" y="1962233"/>
                </a:lnTo>
                <a:lnTo>
                  <a:pt x="1311487" y="1970709"/>
                </a:lnTo>
                <a:lnTo>
                  <a:pt x="1360291" y="1974947"/>
                </a:lnTo>
                <a:lnTo>
                  <a:pt x="1409095" y="1974947"/>
                </a:lnTo>
                <a:lnTo>
                  <a:pt x="1404855" y="1885948"/>
                </a:lnTo>
                <a:lnTo>
                  <a:pt x="1364531" y="1885948"/>
                </a:lnTo>
                <a:lnTo>
                  <a:pt x="1326342" y="1883829"/>
                </a:lnTo>
                <a:lnTo>
                  <a:pt x="1256308" y="1866876"/>
                </a:lnTo>
                <a:lnTo>
                  <a:pt x="1196889" y="1839326"/>
                </a:lnTo>
                <a:lnTo>
                  <a:pt x="1145949" y="1799064"/>
                </a:lnTo>
                <a:lnTo>
                  <a:pt x="1109895" y="1754565"/>
                </a:lnTo>
                <a:lnTo>
                  <a:pt x="1082290" y="1705839"/>
                </a:lnTo>
                <a:lnTo>
                  <a:pt x="1063195" y="1657086"/>
                </a:lnTo>
                <a:lnTo>
                  <a:pt x="1052581" y="1610467"/>
                </a:lnTo>
                <a:lnTo>
                  <a:pt x="1044101" y="1570220"/>
                </a:lnTo>
                <a:lnTo>
                  <a:pt x="1041966" y="1536316"/>
                </a:lnTo>
                <a:lnTo>
                  <a:pt x="1039861" y="1512991"/>
                </a:lnTo>
                <a:lnTo>
                  <a:pt x="1039861" y="1498173"/>
                </a:lnTo>
                <a:lnTo>
                  <a:pt x="1037726" y="1498173"/>
                </a:lnTo>
                <a:lnTo>
                  <a:pt x="1018631" y="1398564"/>
                </a:lnTo>
                <a:lnTo>
                  <a:pt x="993162" y="1307460"/>
                </a:lnTo>
                <a:lnTo>
                  <a:pt x="961317" y="1224803"/>
                </a:lnTo>
                <a:lnTo>
                  <a:pt x="921023" y="1150621"/>
                </a:lnTo>
                <a:lnTo>
                  <a:pt x="878563" y="1082812"/>
                </a:lnTo>
                <a:lnTo>
                  <a:pt x="829759" y="1023479"/>
                </a:lnTo>
                <a:lnTo>
                  <a:pt x="776715" y="970518"/>
                </a:lnTo>
                <a:lnTo>
                  <a:pt x="723641" y="923899"/>
                </a:lnTo>
                <a:lnTo>
                  <a:pt x="666356" y="883623"/>
                </a:lnTo>
                <a:lnTo>
                  <a:pt x="609042" y="847614"/>
                </a:lnTo>
                <a:lnTo>
                  <a:pt x="551758" y="817948"/>
                </a:lnTo>
                <a:lnTo>
                  <a:pt x="513549" y="800995"/>
                </a:lnTo>
                <a:close/>
              </a:path>
              <a:path w="1640839" h="1975485">
                <a:moveTo>
                  <a:pt x="1566153" y="0"/>
                </a:moveTo>
                <a:lnTo>
                  <a:pt x="123075" y="724710"/>
                </a:lnTo>
                <a:lnTo>
                  <a:pt x="89125" y="762853"/>
                </a:lnTo>
                <a:lnTo>
                  <a:pt x="57296" y="809471"/>
                </a:lnTo>
                <a:lnTo>
                  <a:pt x="29709" y="864566"/>
                </a:lnTo>
                <a:lnTo>
                  <a:pt x="8488" y="926004"/>
                </a:lnTo>
                <a:lnTo>
                  <a:pt x="0" y="993813"/>
                </a:lnTo>
                <a:lnTo>
                  <a:pt x="8488" y="1063756"/>
                </a:lnTo>
                <a:lnTo>
                  <a:pt x="36075" y="1135803"/>
                </a:lnTo>
                <a:lnTo>
                  <a:pt x="87020" y="1205716"/>
                </a:lnTo>
                <a:lnTo>
                  <a:pt x="129450" y="1245993"/>
                </a:lnTo>
                <a:lnTo>
                  <a:pt x="150679" y="1260841"/>
                </a:lnTo>
                <a:lnTo>
                  <a:pt x="174014" y="1277793"/>
                </a:lnTo>
                <a:lnTo>
                  <a:pt x="231298" y="1311698"/>
                </a:lnTo>
                <a:lnTo>
                  <a:pt x="299227" y="1339230"/>
                </a:lnTo>
                <a:lnTo>
                  <a:pt x="371366" y="1351945"/>
                </a:lnTo>
                <a:lnTo>
                  <a:pt x="411690" y="1351945"/>
                </a:lnTo>
                <a:lnTo>
                  <a:pt x="449880" y="1345602"/>
                </a:lnTo>
                <a:lnTo>
                  <a:pt x="490204" y="1332888"/>
                </a:lnTo>
                <a:lnTo>
                  <a:pt x="530529" y="1311698"/>
                </a:lnTo>
                <a:lnTo>
                  <a:pt x="568748" y="1282031"/>
                </a:lnTo>
                <a:lnTo>
                  <a:pt x="584786" y="1262945"/>
                </a:lnTo>
                <a:lnTo>
                  <a:pt x="367126" y="1262945"/>
                </a:lnTo>
                <a:lnTo>
                  <a:pt x="311947" y="1250231"/>
                </a:lnTo>
                <a:lnTo>
                  <a:pt x="261008" y="1226907"/>
                </a:lnTo>
                <a:lnTo>
                  <a:pt x="216443" y="1201478"/>
                </a:lnTo>
                <a:lnTo>
                  <a:pt x="159159" y="1154860"/>
                </a:lnTo>
                <a:lnTo>
                  <a:pt x="112460" y="1091288"/>
                </a:lnTo>
                <a:lnTo>
                  <a:pt x="93365" y="1038327"/>
                </a:lnTo>
                <a:lnTo>
                  <a:pt x="89125" y="985337"/>
                </a:lnTo>
                <a:lnTo>
                  <a:pt x="95500" y="936614"/>
                </a:lnTo>
                <a:lnTo>
                  <a:pt x="112460" y="892099"/>
                </a:lnTo>
                <a:lnTo>
                  <a:pt x="131584" y="853956"/>
                </a:lnTo>
                <a:lnTo>
                  <a:pt x="152784" y="822186"/>
                </a:lnTo>
                <a:lnTo>
                  <a:pt x="171879" y="800995"/>
                </a:lnTo>
                <a:lnTo>
                  <a:pt x="513549" y="800995"/>
                </a:lnTo>
                <a:lnTo>
                  <a:pt x="494444" y="792519"/>
                </a:lnTo>
                <a:lnTo>
                  <a:pt x="439295" y="771329"/>
                </a:lnTo>
                <a:lnTo>
                  <a:pt x="386221" y="754376"/>
                </a:lnTo>
                <a:lnTo>
                  <a:pt x="335311" y="741662"/>
                </a:lnTo>
                <a:lnTo>
                  <a:pt x="288612" y="731052"/>
                </a:lnTo>
                <a:lnTo>
                  <a:pt x="1640427" y="55094"/>
                </a:lnTo>
                <a:lnTo>
                  <a:pt x="1566153" y="0"/>
                </a:lnTo>
                <a:close/>
              </a:path>
              <a:path w="1640839" h="1975485">
                <a:moveTo>
                  <a:pt x="545398" y="1015003"/>
                </a:moveTo>
                <a:lnTo>
                  <a:pt x="367126" y="1015003"/>
                </a:lnTo>
                <a:lnTo>
                  <a:pt x="381981" y="1017137"/>
                </a:lnTo>
                <a:lnTo>
                  <a:pt x="403210" y="1021375"/>
                </a:lnTo>
                <a:lnTo>
                  <a:pt x="454150" y="1051042"/>
                </a:lnTo>
                <a:lnTo>
                  <a:pt x="490204" y="1087050"/>
                </a:lnTo>
                <a:lnTo>
                  <a:pt x="513569" y="1125193"/>
                </a:lnTo>
                <a:lnTo>
                  <a:pt x="524154" y="1161231"/>
                </a:lnTo>
                <a:lnTo>
                  <a:pt x="522049" y="1184526"/>
                </a:lnTo>
                <a:lnTo>
                  <a:pt x="502954" y="1222669"/>
                </a:lnTo>
                <a:lnTo>
                  <a:pt x="426545" y="1260841"/>
                </a:lnTo>
                <a:lnTo>
                  <a:pt x="367126" y="1262945"/>
                </a:lnTo>
                <a:lnTo>
                  <a:pt x="584786" y="1262945"/>
                </a:lnTo>
                <a:lnTo>
                  <a:pt x="594188" y="1245993"/>
                </a:lnTo>
                <a:lnTo>
                  <a:pt x="602697" y="1224803"/>
                </a:lnTo>
                <a:lnTo>
                  <a:pt x="609042" y="1201478"/>
                </a:lnTo>
                <a:lnTo>
                  <a:pt x="611177" y="1178184"/>
                </a:lnTo>
                <a:lnTo>
                  <a:pt x="611177" y="1154860"/>
                </a:lnTo>
                <a:lnTo>
                  <a:pt x="606937" y="1120955"/>
                </a:lnTo>
                <a:lnTo>
                  <a:pt x="594188" y="1089184"/>
                </a:lnTo>
                <a:lnTo>
                  <a:pt x="579333" y="1057384"/>
                </a:lnTo>
                <a:lnTo>
                  <a:pt x="558133" y="1027717"/>
                </a:lnTo>
                <a:lnTo>
                  <a:pt x="545398" y="1015003"/>
                </a:lnTo>
                <a:close/>
              </a:path>
              <a:path w="1640839" h="1975485">
                <a:moveTo>
                  <a:pt x="373501" y="926004"/>
                </a:moveTo>
                <a:lnTo>
                  <a:pt x="345896" y="926004"/>
                </a:lnTo>
                <a:lnTo>
                  <a:pt x="316187" y="928137"/>
                </a:lnTo>
                <a:lnTo>
                  <a:pt x="261008" y="947194"/>
                </a:lnTo>
                <a:lnTo>
                  <a:pt x="220713" y="987470"/>
                </a:lnTo>
                <a:lnTo>
                  <a:pt x="205858" y="1063756"/>
                </a:lnTo>
                <a:lnTo>
                  <a:pt x="220713" y="1118851"/>
                </a:lnTo>
                <a:lnTo>
                  <a:pt x="229193" y="1133669"/>
                </a:lnTo>
                <a:lnTo>
                  <a:pt x="244048" y="1144279"/>
                </a:lnTo>
                <a:lnTo>
                  <a:pt x="261008" y="1146383"/>
                </a:lnTo>
                <a:lnTo>
                  <a:pt x="277997" y="1144279"/>
                </a:lnTo>
                <a:lnTo>
                  <a:pt x="305602" y="1104003"/>
                </a:lnTo>
                <a:lnTo>
                  <a:pt x="299227" y="1074336"/>
                </a:lnTo>
                <a:lnTo>
                  <a:pt x="294987" y="1057384"/>
                </a:lnTo>
                <a:lnTo>
                  <a:pt x="309842" y="1021375"/>
                </a:lnTo>
                <a:lnTo>
                  <a:pt x="335311" y="1015003"/>
                </a:lnTo>
                <a:lnTo>
                  <a:pt x="545398" y="1015003"/>
                </a:lnTo>
                <a:lnTo>
                  <a:pt x="532663" y="1002289"/>
                </a:lnTo>
                <a:lnTo>
                  <a:pt x="502954" y="976860"/>
                </a:lnTo>
                <a:lnTo>
                  <a:pt x="471109" y="955670"/>
                </a:lnTo>
                <a:lnTo>
                  <a:pt x="435025" y="938718"/>
                </a:lnTo>
                <a:lnTo>
                  <a:pt x="398970" y="930242"/>
                </a:lnTo>
                <a:lnTo>
                  <a:pt x="373501" y="926004"/>
                </a:lnTo>
                <a:close/>
              </a:path>
            </a:pathLst>
          </a:custGeom>
          <a:solidFill>
            <a:srgbClr val="000000"/>
          </a:solidFill>
        </p:spPr>
        <p:txBody>
          <a:bodyPr wrap="square" lIns="0" tIns="0" rIns="0" bIns="0" rtlCol="0"/>
          <a:lstStyle/>
          <a:p>
            <a:endParaRPr/>
          </a:p>
        </p:txBody>
      </p:sp>
      <p:sp>
        <p:nvSpPr>
          <p:cNvPr id="11" name="object 21">
            <a:extLst>
              <a:ext uri="{FF2B5EF4-FFF2-40B4-BE49-F238E27FC236}">
                <a16:creationId xmlns:a16="http://schemas.microsoft.com/office/drawing/2014/main" id="{2EBED515-0EB8-49C0-A663-173EDEB6AECC}"/>
              </a:ext>
            </a:extLst>
          </p:cNvPr>
          <p:cNvSpPr/>
          <p:nvPr/>
        </p:nvSpPr>
        <p:spPr>
          <a:xfrm>
            <a:off x="6195197" y="3950109"/>
            <a:ext cx="800100" cy="557530"/>
          </a:xfrm>
          <a:custGeom>
            <a:avLst/>
            <a:gdLst/>
            <a:ahLst/>
            <a:cxnLst/>
            <a:rect l="l" t="t" r="r" b="b"/>
            <a:pathLst>
              <a:path w="800100" h="557529">
                <a:moveTo>
                  <a:pt x="800023" y="0"/>
                </a:moveTo>
                <a:lnTo>
                  <a:pt x="753353" y="25428"/>
                </a:lnTo>
                <a:lnTo>
                  <a:pt x="727884" y="38142"/>
                </a:lnTo>
                <a:lnTo>
                  <a:pt x="702414" y="48752"/>
                </a:lnTo>
                <a:lnTo>
                  <a:pt x="676945" y="57228"/>
                </a:lnTo>
                <a:lnTo>
                  <a:pt x="653610" y="67809"/>
                </a:lnTo>
                <a:lnTo>
                  <a:pt x="628140" y="74181"/>
                </a:lnTo>
                <a:lnTo>
                  <a:pt x="602671" y="82657"/>
                </a:lnTo>
                <a:lnTo>
                  <a:pt x="509302" y="112323"/>
                </a:lnTo>
                <a:lnTo>
                  <a:pt x="415933" y="146228"/>
                </a:lnTo>
                <a:lnTo>
                  <a:pt x="371369" y="165284"/>
                </a:lnTo>
                <a:lnTo>
                  <a:pt x="328910" y="184370"/>
                </a:lnTo>
                <a:lnTo>
                  <a:pt x="286480" y="207665"/>
                </a:lnTo>
                <a:lnTo>
                  <a:pt x="246156" y="230989"/>
                </a:lnTo>
                <a:lnTo>
                  <a:pt x="205832" y="258522"/>
                </a:lnTo>
                <a:lnTo>
                  <a:pt x="169747" y="286084"/>
                </a:lnTo>
                <a:lnTo>
                  <a:pt x="133693" y="317855"/>
                </a:lnTo>
                <a:lnTo>
                  <a:pt x="101848" y="351760"/>
                </a:lnTo>
                <a:lnTo>
                  <a:pt x="72139" y="387798"/>
                </a:lnTo>
                <a:lnTo>
                  <a:pt x="46669" y="428045"/>
                </a:lnTo>
                <a:lnTo>
                  <a:pt x="23334" y="470426"/>
                </a:lnTo>
                <a:lnTo>
                  <a:pt x="2105" y="517044"/>
                </a:lnTo>
                <a:lnTo>
                  <a:pt x="0" y="527654"/>
                </a:lnTo>
                <a:lnTo>
                  <a:pt x="2105" y="538235"/>
                </a:lnTo>
                <a:lnTo>
                  <a:pt x="8479" y="548845"/>
                </a:lnTo>
                <a:lnTo>
                  <a:pt x="19094" y="555187"/>
                </a:lnTo>
                <a:lnTo>
                  <a:pt x="29709" y="557321"/>
                </a:lnTo>
                <a:lnTo>
                  <a:pt x="42429" y="555187"/>
                </a:lnTo>
                <a:lnTo>
                  <a:pt x="50909" y="548845"/>
                </a:lnTo>
                <a:lnTo>
                  <a:pt x="57284" y="538235"/>
                </a:lnTo>
                <a:lnTo>
                  <a:pt x="76379" y="493750"/>
                </a:lnTo>
                <a:lnTo>
                  <a:pt x="99743" y="453473"/>
                </a:lnTo>
                <a:lnTo>
                  <a:pt x="125183" y="415331"/>
                </a:lnTo>
                <a:lnTo>
                  <a:pt x="154892" y="381426"/>
                </a:lnTo>
                <a:lnTo>
                  <a:pt x="184602" y="349655"/>
                </a:lnTo>
                <a:lnTo>
                  <a:pt x="218581" y="319989"/>
                </a:lnTo>
                <a:lnTo>
                  <a:pt x="254636" y="294560"/>
                </a:lnTo>
                <a:lnTo>
                  <a:pt x="290720" y="271236"/>
                </a:lnTo>
                <a:lnTo>
                  <a:pt x="328910" y="247942"/>
                </a:lnTo>
                <a:lnTo>
                  <a:pt x="369234" y="228855"/>
                </a:lnTo>
                <a:lnTo>
                  <a:pt x="409559" y="211903"/>
                </a:lnTo>
                <a:lnTo>
                  <a:pt x="452018" y="194951"/>
                </a:lnTo>
                <a:lnTo>
                  <a:pt x="492312" y="180132"/>
                </a:lnTo>
                <a:lnTo>
                  <a:pt x="534772" y="165284"/>
                </a:lnTo>
                <a:lnTo>
                  <a:pt x="619660" y="139856"/>
                </a:lnTo>
                <a:lnTo>
                  <a:pt x="645130" y="131380"/>
                </a:lnTo>
                <a:lnTo>
                  <a:pt x="738498" y="97475"/>
                </a:lnTo>
                <a:lnTo>
                  <a:pt x="759728" y="86895"/>
                </a:lnTo>
                <a:lnTo>
                  <a:pt x="778823" y="78419"/>
                </a:lnTo>
                <a:lnTo>
                  <a:pt x="800023" y="67809"/>
                </a:lnTo>
                <a:lnTo>
                  <a:pt x="800023" y="0"/>
                </a:lnTo>
                <a:close/>
              </a:path>
            </a:pathLst>
          </a:custGeom>
          <a:solidFill>
            <a:srgbClr val="000000"/>
          </a:solidFill>
        </p:spPr>
        <p:txBody>
          <a:bodyPr wrap="square" lIns="0" tIns="0" rIns="0" bIns="0" rtlCol="0"/>
          <a:lstStyle/>
          <a:p>
            <a:endParaRPr/>
          </a:p>
        </p:txBody>
      </p:sp>
      <p:sp>
        <p:nvSpPr>
          <p:cNvPr id="12" name="object 22">
            <a:extLst>
              <a:ext uri="{FF2B5EF4-FFF2-40B4-BE49-F238E27FC236}">
                <a16:creationId xmlns:a16="http://schemas.microsoft.com/office/drawing/2014/main" id="{C1C25482-0667-4B86-A5A1-E50CB4B9721A}"/>
              </a:ext>
            </a:extLst>
          </p:cNvPr>
          <p:cNvSpPr/>
          <p:nvPr/>
        </p:nvSpPr>
        <p:spPr>
          <a:xfrm>
            <a:off x="6292805" y="4159909"/>
            <a:ext cx="702945" cy="508634"/>
          </a:xfrm>
          <a:custGeom>
            <a:avLst/>
            <a:gdLst/>
            <a:ahLst/>
            <a:cxnLst/>
            <a:rect l="l" t="t" r="r" b="b"/>
            <a:pathLst>
              <a:path w="702945" h="508635">
                <a:moveTo>
                  <a:pt x="702414" y="0"/>
                </a:moveTo>
                <a:lnTo>
                  <a:pt x="689694" y="6342"/>
                </a:lnTo>
                <a:lnTo>
                  <a:pt x="664225" y="14818"/>
                </a:lnTo>
                <a:lnTo>
                  <a:pt x="653610" y="19056"/>
                </a:lnTo>
                <a:lnTo>
                  <a:pt x="628140" y="27532"/>
                </a:lnTo>
                <a:lnTo>
                  <a:pt x="617555" y="29666"/>
                </a:lnTo>
                <a:lnTo>
                  <a:pt x="604805" y="33904"/>
                </a:lnTo>
                <a:lnTo>
                  <a:pt x="511437" y="63571"/>
                </a:lnTo>
                <a:lnTo>
                  <a:pt x="418068" y="97475"/>
                </a:lnTo>
                <a:lnTo>
                  <a:pt x="373504" y="116532"/>
                </a:lnTo>
                <a:lnTo>
                  <a:pt x="331045" y="135618"/>
                </a:lnTo>
                <a:lnTo>
                  <a:pt x="246156" y="182237"/>
                </a:lnTo>
                <a:lnTo>
                  <a:pt x="207966" y="209769"/>
                </a:lnTo>
                <a:lnTo>
                  <a:pt x="171882" y="237332"/>
                </a:lnTo>
                <a:lnTo>
                  <a:pt x="135827" y="269102"/>
                </a:lnTo>
                <a:lnTo>
                  <a:pt x="103983" y="303007"/>
                </a:lnTo>
                <a:lnTo>
                  <a:pt x="74273" y="339045"/>
                </a:lnTo>
                <a:lnTo>
                  <a:pt x="46699" y="379292"/>
                </a:lnTo>
                <a:lnTo>
                  <a:pt x="23334" y="421673"/>
                </a:lnTo>
                <a:lnTo>
                  <a:pt x="2134" y="468292"/>
                </a:lnTo>
                <a:lnTo>
                  <a:pt x="0" y="478902"/>
                </a:lnTo>
                <a:lnTo>
                  <a:pt x="2134" y="489512"/>
                </a:lnTo>
                <a:lnTo>
                  <a:pt x="8479" y="500092"/>
                </a:lnTo>
                <a:lnTo>
                  <a:pt x="19094" y="506464"/>
                </a:lnTo>
                <a:lnTo>
                  <a:pt x="29709" y="508568"/>
                </a:lnTo>
                <a:lnTo>
                  <a:pt x="42429" y="506464"/>
                </a:lnTo>
                <a:lnTo>
                  <a:pt x="50939" y="500092"/>
                </a:lnTo>
                <a:lnTo>
                  <a:pt x="57284" y="489512"/>
                </a:lnTo>
                <a:lnTo>
                  <a:pt x="76408" y="444997"/>
                </a:lnTo>
                <a:lnTo>
                  <a:pt x="99743" y="404721"/>
                </a:lnTo>
                <a:lnTo>
                  <a:pt x="125213" y="366578"/>
                </a:lnTo>
                <a:lnTo>
                  <a:pt x="154922" y="332673"/>
                </a:lnTo>
                <a:lnTo>
                  <a:pt x="184632" y="300903"/>
                </a:lnTo>
                <a:lnTo>
                  <a:pt x="218581" y="271236"/>
                </a:lnTo>
                <a:lnTo>
                  <a:pt x="254666" y="245808"/>
                </a:lnTo>
                <a:lnTo>
                  <a:pt x="331045" y="199189"/>
                </a:lnTo>
                <a:lnTo>
                  <a:pt x="371369" y="180103"/>
                </a:lnTo>
                <a:lnTo>
                  <a:pt x="452018" y="146198"/>
                </a:lnTo>
                <a:lnTo>
                  <a:pt x="536906" y="116532"/>
                </a:lnTo>
                <a:lnTo>
                  <a:pt x="621795" y="91103"/>
                </a:lnTo>
                <a:lnTo>
                  <a:pt x="632410" y="86865"/>
                </a:lnTo>
                <a:lnTo>
                  <a:pt x="642995" y="84761"/>
                </a:lnTo>
                <a:lnTo>
                  <a:pt x="653610" y="80523"/>
                </a:lnTo>
                <a:lnTo>
                  <a:pt x="662119" y="78389"/>
                </a:lnTo>
                <a:lnTo>
                  <a:pt x="672705" y="74151"/>
                </a:lnTo>
                <a:lnTo>
                  <a:pt x="683319" y="72047"/>
                </a:lnTo>
                <a:lnTo>
                  <a:pt x="691829" y="67809"/>
                </a:lnTo>
                <a:lnTo>
                  <a:pt x="702414" y="63571"/>
                </a:lnTo>
                <a:lnTo>
                  <a:pt x="702414" y="0"/>
                </a:lnTo>
                <a:close/>
              </a:path>
            </a:pathLst>
          </a:custGeom>
          <a:solidFill>
            <a:srgbClr val="000000"/>
          </a:solidFill>
        </p:spPr>
        <p:txBody>
          <a:bodyPr wrap="square" lIns="0" tIns="0" rIns="0" bIns="0" rtlCol="0"/>
          <a:lstStyle/>
          <a:p>
            <a:endParaRPr/>
          </a:p>
        </p:txBody>
      </p:sp>
      <p:sp>
        <p:nvSpPr>
          <p:cNvPr id="13" name="object 23">
            <a:extLst>
              <a:ext uri="{FF2B5EF4-FFF2-40B4-BE49-F238E27FC236}">
                <a16:creationId xmlns:a16="http://schemas.microsoft.com/office/drawing/2014/main" id="{5EC0EF78-10F5-4495-A5E6-9570DDB99DFC}"/>
              </a:ext>
            </a:extLst>
          </p:cNvPr>
          <p:cNvSpPr/>
          <p:nvPr/>
        </p:nvSpPr>
        <p:spPr>
          <a:xfrm>
            <a:off x="6392549" y="4397241"/>
            <a:ext cx="603250" cy="474980"/>
          </a:xfrm>
          <a:custGeom>
            <a:avLst/>
            <a:gdLst/>
            <a:ahLst/>
            <a:cxnLst/>
            <a:rect l="l" t="t" r="r" b="b"/>
            <a:pathLst>
              <a:path w="603250" h="474979">
                <a:moveTo>
                  <a:pt x="602671" y="0"/>
                </a:moveTo>
                <a:lnTo>
                  <a:pt x="509302" y="29666"/>
                </a:lnTo>
                <a:lnTo>
                  <a:pt x="415933" y="63571"/>
                </a:lnTo>
                <a:lnTo>
                  <a:pt x="371369" y="82627"/>
                </a:lnTo>
                <a:lnTo>
                  <a:pt x="328939" y="101713"/>
                </a:lnTo>
                <a:lnTo>
                  <a:pt x="286480" y="125008"/>
                </a:lnTo>
                <a:lnTo>
                  <a:pt x="246156" y="148332"/>
                </a:lnTo>
                <a:lnTo>
                  <a:pt x="205832" y="175865"/>
                </a:lnTo>
                <a:lnTo>
                  <a:pt x="169777" y="203427"/>
                </a:lnTo>
                <a:lnTo>
                  <a:pt x="133693" y="235198"/>
                </a:lnTo>
                <a:lnTo>
                  <a:pt x="101848" y="269132"/>
                </a:lnTo>
                <a:lnTo>
                  <a:pt x="72139" y="305141"/>
                </a:lnTo>
                <a:lnTo>
                  <a:pt x="46669" y="345417"/>
                </a:lnTo>
                <a:lnTo>
                  <a:pt x="23334" y="387798"/>
                </a:lnTo>
                <a:lnTo>
                  <a:pt x="2105" y="434417"/>
                </a:lnTo>
                <a:lnTo>
                  <a:pt x="0" y="444997"/>
                </a:lnTo>
                <a:lnTo>
                  <a:pt x="2105" y="455607"/>
                </a:lnTo>
                <a:lnTo>
                  <a:pt x="8479" y="466188"/>
                </a:lnTo>
                <a:lnTo>
                  <a:pt x="19094" y="472559"/>
                </a:lnTo>
                <a:lnTo>
                  <a:pt x="29709" y="474664"/>
                </a:lnTo>
                <a:lnTo>
                  <a:pt x="42429" y="472559"/>
                </a:lnTo>
                <a:lnTo>
                  <a:pt x="50939" y="466188"/>
                </a:lnTo>
                <a:lnTo>
                  <a:pt x="57284" y="455607"/>
                </a:lnTo>
                <a:lnTo>
                  <a:pt x="76379" y="413226"/>
                </a:lnTo>
                <a:lnTo>
                  <a:pt x="97608" y="372950"/>
                </a:lnTo>
                <a:lnTo>
                  <a:pt x="123078" y="336941"/>
                </a:lnTo>
                <a:lnTo>
                  <a:pt x="150682" y="303037"/>
                </a:lnTo>
                <a:lnTo>
                  <a:pt x="180392" y="271236"/>
                </a:lnTo>
                <a:lnTo>
                  <a:pt x="212206" y="243674"/>
                </a:lnTo>
                <a:lnTo>
                  <a:pt x="248291" y="218245"/>
                </a:lnTo>
                <a:lnTo>
                  <a:pt x="282240" y="194951"/>
                </a:lnTo>
                <a:lnTo>
                  <a:pt x="320430" y="171627"/>
                </a:lnTo>
                <a:lnTo>
                  <a:pt x="358649" y="152570"/>
                </a:lnTo>
                <a:lnTo>
                  <a:pt x="398944" y="133484"/>
                </a:lnTo>
                <a:lnTo>
                  <a:pt x="439268" y="116532"/>
                </a:lnTo>
                <a:lnTo>
                  <a:pt x="519917" y="86865"/>
                </a:lnTo>
                <a:lnTo>
                  <a:pt x="562376" y="74151"/>
                </a:lnTo>
                <a:lnTo>
                  <a:pt x="602671" y="61437"/>
                </a:lnTo>
                <a:lnTo>
                  <a:pt x="602671" y="0"/>
                </a:lnTo>
                <a:close/>
              </a:path>
            </a:pathLst>
          </a:custGeom>
          <a:solidFill>
            <a:srgbClr val="000000"/>
          </a:solidFill>
        </p:spPr>
        <p:txBody>
          <a:bodyPr wrap="square" lIns="0" tIns="0" rIns="0" bIns="0" rtlCol="0"/>
          <a:lstStyle/>
          <a:p>
            <a:endParaRPr/>
          </a:p>
        </p:txBody>
      </p:sp>
      <p:sp>
        <p:nvSpPr>
          <p:cNvPr id="14" name="object 24">
            <a:extLst>
              <a:ext uri="{FF2B5EF4-FFF2-40B4-BE49-F238E27FC236}">
                <a16:creationId xmlns:a16="http://schemas.microsoft.com/office/drawing/2014/main" id="{629F35D1-7259-4E01-BBCB-9A3B232F4889}"/>
              </a:ext>
            </a:extLst>
          </p:cNvPr>
          <p:cNvSpPr/>
          <p:nvPr/>
        </p:nvSpPr>
        <p:spPr>
          <a:xfrm>
            <a:off x="6447728" y="4617621"/>
            <a:ext cx="548005" cy="455930"/>
          </a:xfrm>
          <a:custGeom>
            <a:avLst/>
            <a:gdLst/>
            <a:ahLst/>
            <a:cxnLst/>
            <a:rect l="l" t="t" r="r" b="b"/>
            <a:pathLst>
              <a:path w="548004" h="455929">
                <a:moveTo>
                  <a:pt x="547492" y="0"/>
                </a:moveTo>
                <a:lnTo>
                  <a:pt x="502927" y="14818"/>
                </a:lnTo>
                <a:lnTo>
                  <a:pt x="460498" y="29666"/>
                </a:lnTo>
                <a:lnTo>
                  <a:pt x="418068" y="46618"/>
                </a:lnTo>
                <a:lnTo>
                  <a:pt x="377744" y="63571"/>
                </a:lnTo>
                <a:lnTo>
                  <a:pt x="297095" y="101713"/>
                </a:lnTo>
                <a:lnTo>
                  <a:pt x="258906" y="122904"/>
                </a:lnTo>
                <a:lnTo>
                  <a:pt x="222821" y="146228"/>
                </a:lnTo>
                <a:lnTo>
                  <a:pt x="186737" y="171656"/>
                </a:lnTo>
                <a:lnTo>
                  <a:pt x="154922" y="199189"/>
                </a:lnTo>
                <a:lnTo>
                  <a:pt x="123078" y="228855"/>
                </a:lnTo>
                <a:lnTo>
                  <a:pt x="93368" y="260656"/>
                </a:lnTo>
                <a:lnTo>
                  <a:pt x="42429" y="332703"/>
                </a:lnTo>
                <a:lnTo>
                  <a:pt x="21199" y="372950"/>
                </a:lnTo>
                <a:lnTo>
                  <a:pt x="2105" y="415331"/>
                </a:lnTo>
                <a:lnTo>
                  <a:pt x="0" y="425941"/>
                </a:lnTo>
                <a:lnTo>
                  <a:pt x="2105" y="436521"/>
                </a:lnTo>
                <a:lnTo>
                  <a:pt x="8479" y="447131"/>
                </a:lnTo>
                <a:lnTo>
                  <a:pt x="19094" y="453473"/>
                </a:lnTo>
                <a:lnTo>
                  <a:pt x="29709" y="455607"/>
                </a:lnTo>
                <a:lnTo>
                  <a:pt x="42429" y="453473"/>
                </a:lnTo>
                <a:lnTo>
                  <a:pt x="50909" y="447131"/>
                </a:lnTo>
                <a:lnTo>
                  <a:pt x="57284" y="436521"/>
                </a:lnTo>
                <a:lnTo>
                  <a:pt x="74273" y="398378"/>
                </a:lnTo>
                <a:lnTo>
                  <a:pt x="95503" y="360236"/>
                </a:lnTo>
                <a:lnTo>
                  <a:pt x="116703" y="326331"/>
                </a:lnTo>
                <a:lnTo>
                  <a:pt x="167642" y="266998"/>
                </a:lnTo>
                <a:lnTo>
                  <a:pt x="197352" y="239465"/>
                </a:lnTo>
                <a:lnTo>
                  <a:pt x="258906" y="192847"/>
                </a:lnTo>
                <a:lnTo>
                  <a:pt x="292855" y="171656"/>
                </a:lnTo>
                <a:lnTo>
                  <a:pt x="326805" y="152570"/>
                </a:lnTo>
                <a:lnTo>
                  <a:pt x="396839" y="118666"/>
                </a:lnTo>
                <a:lnTo>
                  <a:pt x="435028" y="103847"/>
                </a:lnTo>
                <a:lnTo>
                  <a:pt x="471112" y="88999"/>
                </a:lnTo>
                <a:lnTo>
                  <a:pt x="547492" y="63571"/>
                </a:lnTo>
                <a:lnTo>
                  <a:pt x="547492" y="0"/>
                </a:lnTo>
                <a:close/>
              </a:path>
            </a:pathLst>
          </a:custGeom>
          <a:solidFill>
            <a:srgbClr val="000000"/>
          </a:solidFill>
        </p:spPr>
        <p:txBody>
          <a:bodyPr wrap="square" lIns="0" tIns="0" rIns="0" bIns="0" rtlCol="0"/>
          <a:lstStyle/>
          <a:p>
            <a:endParaRPr/>
          </a:p>
        </p:txBody>
      </p:sp>
      <p:sp>
        <p:nvSpPr>
          <p:cNvPr id="15" name="object 25">
            <a:extLst>
              <a:ext uri="{FF2B5EF4-FFF2-40B4-BE49-F238E27FC236}">
                <a16:creationId xmlns:a16="http://schemas.microsoft.com/office/drawing/2014/main" id="{17D93518-E1E6-4EEC-BC9A-584A424E6F98}"/>
              </a:ext>
            </a:extLst>
          </p:cNvPr>
          <p:cNvSpPr/>
          <p:nvPr/>
        </p:nvSpPr>
        <p:spPr>
          <a:xfrm>
            <a:off x="5677384" y="4467154"/>
            <a:ext cx="377825" cy="269240"/>
          </a:xfrm>
          <a:custGeom>
            <a:avLst/>
            <a:gdLst/>
            <a:ahLst/>
            <a:cxnLst/>
            <a:rect l="l" t="t" r="r" b="b"/>
            <a:pathLst>
              <a:path w="377825" h="269239">
                <a:moveTo>
                  <a:pt x="339554" y="0"/>
                </a:moveTo>
                <a:lnTo>
                  <a:pt x="0" y="205561"/>
                </a:lnTo>
                <a:lnTo>
                  <a:pt x="38189" y="269132"/>
                </a:lnTo>
                <a:lnTo>
                  <a:pt x="377744" y="63571"/>
                </a:lnTo>
                <a:lnTo>
                  <a:pt x="339554" y="0"/>
                </a:lnTo>
                <a:close/>
              </a:path>
            </a:pathLst>
          </a:custGeom>
          <a:solidFill>
            <a:srgbClr val="000000"/>
          </a:solidFill>
        </p:spPr>
        <p:txBody>
          <a:bodyPr wrap="square" lIns="0" tIns="0" rIns="0" bIns="0" rtlCol="0"/>
          <a:lstStyle/>
          <a:p>
            <a:endParaRPr/>
          </a:p>
        </p:txBody>
      </p:sp>
      <p:sp>
        <p:nvSpPr>
          <p:cNvPr id="16" name="object 26">
            <a:extLst>
              <a:ext uri="{FF2B5EF4-FFF2-40B4-BE49-F238E27FC236}">
                <a16:creationId xmlns:a16="http://schemas.microsoft.com/office/drawing/2014/main" id="{4CE1DAAE-EA87-4BC6-B60D-5AF39543B054}"/>
              </a:ext>
            </a:extLst>
          </p:cNvPr>
          <p:cNvSpPr/>
          <p:nvPr/>
        </p:nvSpPr>
        <p:spPr>
          <a:xfrm>
            <a:off x="5431198" y="4227718"/>
            <a:ext cx="250825" cy="212090"/>
          </a:xfrm>
          <a:custGeom>
            <a:avLst/>
            <a:gdLst/>
            <a:ahLst/>
            <a:cxnLst/>
            <a:rect l="l" t="t" r="r" b="b"/>
            <a:pathLst>
              <a:path w="250825" h="212089">
                <a:moveTo>
                  <a:pt x="207996" y="0"/>
                </a:moveTo>
                <a:lnTo>
                  <a:pt x="0" y="152570"/>
                </a:lnTo>
                <a:lnTo>
                  <a:pt x="44564" y="211903"/>
                </a:lnTo>
                <a:lnTo>
                  <a:pt x="250426" y="57199"/>
                </a:lnTo>
                <a:lnTo>
                  <a:pt x="207996" y="0"/>
                </a:lnTo>
                <a:close/>
              </a:path>
            </a:pathLst>
          </a:custGeom>
          <a:solidFill>
            <a:srgbClr val="000000"/>
          </a:solidFill>
        </p:spPr>
        <p:txBody>
          <a:bodyPr wrap="square" lIns="0" tIns="0" rIns="0" bIns="0" rtlCol="0"/>
          <a:lstStyle/>
          <a:p>
            <a:endParaRPr/>
          </a:p>
        </p:txBody>
      </p:sp>
      <p:sp>
        <p:nvSpPr>
          <p:cNvPr id="17" name="object 27">
            <a:extLst>
              <a:ext uri="{FF2B5EF4-FFF2-40B4-BE49-F238E27FC236}">
                <a16:creationId xmlns:a16="http://schemas.microsoft.com/office/drawing/2014/main" id="{A3D7ABAC-3E5D-4E3C-BE47-32DEF4EDD6F7}"/>
              </a:ext>
            </a:extLst>
          </p:cNvPr>
          <p:cNvSpPr/>
          <p:nvPr/>
        </p:nvSpPr>
        <p:spPr>
          <a:xfrm>
            <a:off x="5329350" y="3744578"/>
            <a:ext cx="206375" cy="220979"/>
          </a:xfrm>
          <a:custGeom>
            <a:avLst/>
            <a:gdLst/>
            <a:ahLst/>
            <a:cxnLst/>
            <a:rect l="l" t="t" r="r" b="b"/>
            <a:pathLst>
              <a:path w="206375" h="220979">
                <a:moveTo>
                  <a:pt x="0" y="0"/>
                </a:moveTo>
                <a:lnTo>
                  <a:pt x="80648" y="220379"/>
                </a:lnTo>
                <a:lnTo>
                  <a:pt x="205861" y="154674"/>
                </a:lnTo>
                <a:lnTo>
                  <a:pt x="0" y="0"/>
                </a:lnTo>
                <a:close/>
              </a:path>
            </a:pathLst>
          </a:custGeom>
          <a:solidFill>
            <a:srgbClr val="000000"/>
          </a:solidFill>
        </p:spPr>
        <p:txBody>
          <a:bodyPr wrap="square" lIns="0" tIns="0" rIns="0" bIns="0" rtlCol="0"/>
          <a:lstStyle/>
          <a:p>
            <a:endParaRPr/>
          </a:p>
        </p:txBody>
      </p:sp>
      <p:sp>
        <p:nvSpPr>
          <p:cNvPr id="18" name="object 28">
            <a:extLst>
              <a:ext uri="{FF2B5EF4-FFF2-40B4-BE49-F238E27FC236}">
                <a16:creationId xmlns:a16="http://schemas.microsoft.com/office/drawing/2014/main" id="{3183467A-12DF-4BBB-87DF-D9E062508FC8}"/>
              </a:ext>
            </a:extLst>
          </p:cNvPr>
          <p:cNvSpPr/>
          <p:nvPr/>
        </p:nvSpPr>
        <p:spPr>
          <a:xfrm>
            <a:off x="5571266" y="3517826"/>
            <a:ext cx="428683" cy="33270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9937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best for the child?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Desires of the child</a:t>
            </a:r>
          </a:p>
          <a:p>
            <a:pPr lvl="1"/>
            <a:r>
              <a:rPr lang="en-US" dirty="0"/>
              <a:t>Emotional and physical needs</a:t>
            </a:r>
          </a:p>
          <a:p>
            <a:pPr lvl="1"/>
            <a:r>
              <a:rPr lang="en-US" dirty="0"/>
              <a:t>Parenting abilities</a:t>
            </a:r>
          </a:p>
          <a:p>
            <a:pPr lvl="1"/>
            <a:r>
              <a:rPr lang="en-US" dirty="0"/>
              <a:t>Programs available</a:t>
            </a:r>
          </a:p>
          <a:p>
            <a:pPr lvl="1"/>
            <a:endParaRPr lang="en-US" dirty="0"/>
          </a:p>
        </p:txBody>
      </p:sp>
      <p:sp>
        <p:nvSpPr>
          <p:cNvPr id="4" name="object 13">
            <a:extLst>
              <a:ext uri="{FF2B5EF4-FFF2-40B4-BE49-F238E27FC236}">
                <a16:creationId xmlns:a16="http://schemas.microsoft.com/office/drawing/2014/main" id="{3F88E142-3137-4A9F-BA1F-F4195524EC94}"/>
              </a:ext>
            </a:extLst>
          </p:cNvPr>
          <p:cNvSpPr/>
          <p:nvPr/>
        </p:nvSpPr>
        <p:spPr>
          <a:xfrm>
            <a:off x="4704206" y="3787579"/>
            <a:ext cx="3122041" cy="22790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9695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Attorney General of Texas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dirty="0">
                <a:solidFill>
                  <a:srgbClr val="9353C3"/>
                </a:solidFill>
                <a:uFill>
                  <a:solidFill>
                    <a:srgbClr val="9353C3"/>
                  </a:solidFill>
                </a:uFill>
                <a:cs typeface="Arial"/>
                <a:hlinkClick r:id="rId3"/>
              </a:rPr>
              <a:t>For Our </a:t>
            </a:r>
            <a:r>
              <a:rPr lang="en-US" u="heavy" spc="-5" dirty="0">
                <a:solidFill>
                  <a:srgbClr val="9353C3"/>
                </a:solidFill>
                <a:uFill>
                  <a:solidFill>
                    <a:srgbClr val="9353C3"/>
                  </a:solidFill>
                </a:uFill>
                <a:cs typeface="Arial"/>
                <a:hlinkClick r:id="rId3"/>
              </a:rPr>
              <a:t>Children: Learning </a:t>
            </a:r>
            <a:r>
              <a:rPr lang="en-US" u="heavy" dirty="0">
                <a:solidFill>
                  <a:srgbClr val="9353C3"/>
                </a:solidFill>
                <a:uFill>
                  <a:solidFill>
                    <a:srgbClr val="9353C3"/>
                  </a:solidFill>
                </a:uFill>
                <a:cs typeface="Arial"/>
                <a:hlinkClick r:id="rId3"/>
              </a:rPr>
              <a:t>to </a:t>
            </a:r>
            <a:r>
              <a:rPr lang="en-US" u="heavy" spc="-15" dirty="0">
                <a:solidFill>
                  <a:srgbClr val="9353C3"/>
                </a:solidFill>
                <a:uFill>
                  <a:solidFill>
                    <a:srgbClr val="9353C3"/>
                  </a:solidFill>
                </a:uFill>
                <a:cs typeface="Arial"/>
                <a:hlinkClick r:id="rId3"/>
              </a:rPr>
              <a:t>Work </a:t>
            </a:r>
            <a:r>
              <a:rPr lang="en-US" u="heavy" spc="-40" dirty="0">
                <a:solidFill>
                  <a:srgbClr val="9353C3"/>
                </a:solidFill>
                <a:uFill>
                  <a:solidFill>
                    <a:srgbClr val="9353C3"/>
                  </a:solidFill>
                </a:uFill>
                <a:cs typeface="Arial"/>
                <a:hlinkClick r:id="rId3"/>
              </a:rPr>
              <a:t>Together </a:t>
            </a:r>
            <a:r>
              <a:rPr lang="en-US" spc="-40" dirty="0">
                <a:solidFill>
                  <a:srgbClr val="9353C3"/>
                </a:solidFill>
                <a:cs typeface="Arial"/>
              </a:rPr>
              <a:t> </a:t>
            </a:r>
            <a:br>
              <a:rPr lang="en-US" spc="-40" dirty="0">
                <a:solidFill>
                  <a:srgbClr val="9353C3"/>
                </a:solidFill>
                <a:cs typeface="Arial"/>
              </a:rPr>
            </a:br>
            <a:r>
              <a:rPr lang="en-US" spc="-5" dirty="0">
                <a:cs typeface="Arial"/>
              </a:rPr>
              <a:t>(click </a:t>
            </a:r>
            <a:r>
              <a:rPr lang="en-US" dirty="0">
                <a:cs typeface="Arial"/>
              </a:rPr>
              <a:t>on </a:t>
            </a:r>
            <a:r>
              <a:rPr lang="en-US" spc="-5" dirty="0">
                <a:cs typeface="Arial"/>
              </a:rPr>
              <a:t>link)</a:t>
            </a:r>
            <a:endParaRPr lang="en-US" dirty="0"/>
          </a:p>
          <a:p>
            <a:pPr lvl="1"/>
            <a:endParaRPr lang="en-US" dirty="0"/>
          </a:p>
          <a:p>
            <a:endParaRPr lang="en-US" dirty="0"/>
          </a:p>
        </p:txBody>
      </p:sp>
    </p:spTree>
    <p:extLst>
      <p:ext uri="{BB962C8B-B14F-4D97-AF65-F5344CB8AC3E}">
        <p14:creationId xmlns:p14="http://schemas.microsoft.com/office/powerpoint/2010/main" val="74226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
        <p:nvSpPr>
          <p:cNvPr id="5" name="object 8">
            <a:extLst>
              <a:ext uri="{FF2B5EF4-FFF2-40B4-BE49-F238E27FC236}">
                <a16:creationId xmlns:a16="http://schemas.microsoft.com/office/drawing/2014/main" id="{D6DFDFFF-50FC-479C-B8DA-03B122B750A8}"/>
              </a:ext>
            </a:extLst>
          </p:cNvPr>
          <p:cNvSpPr/>
          <p:nvPr/>
        </p:nvSpPr>
        <p:spPr>
          <a:xfrm>
            <a:off x="4680839" y="1520900"/>
            <a:ext cx="2830322" cy="3962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399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Microsoft Clip Art: Used with permission from Microsoft.</a:t>
            </a:r>
          </a:p>
          <a:p>
            <a:pPr lvl="1"/>
            <a:r>
              <a:rPr lang="en-US" dirty="0"/>
              <a:t>Textbook:</a:t>
            </a:r>
          </a:p>
          <a:p>
            <a:pPr lvl="2"/>
            <a:r>
              <a:rPr lang="en-US" dirty="0"/>
              <a:t>Decker, C. (2011). _Child development: Early stages through age 12_. (5th ed.). Tinley Park: </a:t>
            </a:r>
            <a:r>
              <a:rPr lang="en-US" dirty="0" err="1"/>
              <a:t>Goodheart</a:t>
            </a:r>
            <a:r>
              <a:rPr lang="en-US" dirty="0"/>
              <a:t>-Willcox Company.</a:t>
            </a:r>
          </a:p>
          <a:p>
            <a:pPr lvl="1"/>
            <a:r>
              <a:rPr lang="en-US" dirty="0"/>
              <a:t>Websites:</a:t>
            </a:r>
          </a:p>
          <a:p>
            <a:pPr lvl="2"/>
            <a:r>
              <a:rPr lang="en-US" dirty="0"/>
              <a:t>Michigan Department of Human Services Office of Child Support</a:t>
            </a:r>
            <a:br>
              <a:rPr lang="en-US" dirty="0"/>
            </a:br>
            <a:r>
              <a:rPr lang="en-US" dirty="0"/>
              <a:t>Developed this teaching packet for use in Michigan schools to increase the students' awareness of the legal and financial responsibilities that come with being a parent.</a:t>
            </a:r>
            <a:br>
              <a:rPr lang="en-US" dirty="0"/>
            </a:br>
            <a:r>
              <a:rPr lang="en-US" dirty="0"/>
              <a:t>http://www.michigan.gov/documents/dhs/R_U_Ready_A_Student_Guide_to_Child_Support_Final_2_319111_7.pdf</a:t>
            </a:r>
          </a:p>
        </p:txBody>
      </p:sp>
    </p:spTree>
    <p:extLst>
      <p:ext uri="{BB962C8B-B14F-4D97-AF65-F5344CB8AC3E}">
        <p14:creationId xmlns:p14="http://schemas.microsoft.com/office/powerpoint/2010/main" val="143391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 and Responsibilities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Communication skills</a:t>
            </a:r>
          </a:p>
          <a:p>
            <a:pPr lvl="1"/>
            <a:r>
              <a:rPr lang="en-US" dirty="0"/>
              <a:t>Marriage preparation</a:t>
            </a:r>
          </a:p>
          <a:p>
            <a:pPr lvl="1"/>
            <a:r>
              <a:rPr lang="en-US" dirty="0"/>
              <a:t>Money management</a:t>
            </a:r>
          </a:p>
          <a:p>
            <a:pPr lvl="1"/>
            <a:r>
              <a:rPr lang="en-US" dirty="0"/>
              <a:t>Child support</a:t>
            </a:r>
          </a:p>
          <a:p>
            <a:pPr lvl="1"/>
            <a:endParaRPr lang="en-US" dirty="0"/>
          </a:p>
        </p:txBody>
      </p:sp>
      <p:sp>
        <p:nvSpPr>
          <p:cNvPr id="4" name="object 14">
            <a:extLst>
              <a:ext uri="{FF2B5EF4-FFF2-40B4-BE49-F238E27FC236}">
                <a16:creationId xmlns:a16="http://schemas.microsoft.com/office/drawing/2014/main" id="{EF483928-12D7-42CA-BF3A-E9363BF9C04A}"/>
              </a:ext>
            </a:extLst>
          </p:cNvPr>
          <p:cNvSpPr/>
          <p:nvPr/>
        </p:nvSpPr>
        <p:spPr>
          <a:xfrm>
            <a:off x="7828316" y="3787579"/>
            <a:ext cx="2971800" cy="1981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Websites:</a:t>
            </a:r>
          </a:p>
          <a:p>
            <a:pPr lvl="2"/>
            <a:r>
              <a:rPr lang="en-US" dirty="0"/>
              <a:t>National Fatherhood Initiative</a:t>
            </a:r>
            <a:br>
              <a:rPr lang="en-US" dirty="0"/>
            </a:br>
            <a:r>
              <a:rPr lang="en-US" dirty="0"/>
              <a:t>Mission is to improve the well-being of children in America by increasing the number of children who are raised by a responsible, committed and loving father. Offers press releases, newsletter, columns, tips and online resources. </a:t>
            </a:r>
            <a:br>
              <a:rPr lang="en-US" dirty="0"/>
            </a:br>
            <a:r>
              <a:rPr lang="en-US" dirty="0"/>
              <a:t>http://www.fatherhood.org</a:t>
            </a:r>
          </a:p>
          <a:p>
            <a:pPr lvl="2"/>
            <a:r>
              <a:rPr lang="en-US" dirty="0"/>
              <a:t>National Network for Child Care</a:t>
            </a:r>
            <a:br>
              <a:rPr lang="en-US" dirty="0"/>
            </a:br>
            <a:r>
              <a:rPr lang="en-US" dirty="0"/>
              <a:t>Information- an Internet source of over 1,000 research-based and reviewed publications and resources related to child care.</a:t>
            </a:r>
            <a:br>
              <a:rPr lang="en-US" dirty="0"/>
            </a:br>
            <a:r>
              <a:rPr lang="en-US" dirty="0"/>
              <a:t>www.nncc.org</a:t>
            </a:r>
          </a:p>
        </p:txBody>
      </p:sp>
    </p:spTree>
    <p:extLst>
      <p:ext uri="{BB962C8B-B14F-4D97-AF65-F5344CB8AC3E}">
        <p14:creationId xmlns:p14="http://schemas.microsoft.com/office/powerpoint/2010/main" val="296615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Relationship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Appropriate communication skills</a:t>
            </a:r>
          </a:p>
          <a:p>
            <a:pPr lvl="1"/>
            <a:r>
              <a:rPr lang="en-US" dirty="0"/>
              <a:t>Marriage preparation</a:t>
            </a:r>
          </a:p>
          <a:p>
            <a:pPr lvl="1"/>
            <a:r>
              <a:rPr lang="en-US" dirty="0"/>
              <a:t>Money management</a:t>
            </a:r>
          </a:p>
          <a:p>
            <a:pPr lvl="1"/>
            <a:endParaRPr lang="en-US" dirty="0"/>
          </a:p>
        </p:txBody>
      </p:sp>
      <p:sp>
        <p:nvSpPr>
          <p:cNvPr id="4" name="object 11">
            <a:extLst>
              <a:ext uri="{FF2B5EF4-FFF2-40B4-BE49-F238E27FC236}">
                <a16:creationId xmlns:a16="http://schemas.microsoft.com/office/drawing/2014/main" id="{9DE34D4B-0D41-4879-A3AA-17B8EA9BF9F1}"/>
              </a:ext>
            </a:extLst>
          </p:cNvPr>
          <p:cNvSpPr/>
          <p:nvPr/>
        </p:nvSpPr>
        <p:spPr>
          <a:xfrm>
            <a:off x="4361688" y="3429000"/>
            <a:ext cx="3200400" cy="2133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0416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Communication Skills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Bind relationships</a:t>
            </a:r>
          </a:p>
          <a:p>
            <a:pPr lvl="1"/>
            <a:r>
              <a:rPr lang="en-US" dirty="0"/>
              <a:t>Form connections</a:t>
            </a:r>
          </a:p>
          <a:p>
            <a:pPr lvl="1"/>
            <a:endParaRPr lang="en-US" dirty="0"/>
          </a:p>
        </p:txBody>
      </p:sp>
      <p:sp>
        <p:nvSpPr>
          <p:cNvPr id="4" name="object 11">
            <a:extLst>
              <a:ext uri="{FF2B5EF4-FFF2-40B4-BE49-F238E27FC236}">
                <a16:creationId xmlns:a16="http://schemas.microsoft.com/office/drawing/2014/main" id="{16B7930A-5047-48E5-9875-E633044B0622}"/>
              </a:ext>
            </a:extLst>
          </p:cNvPr>
          <p:cNvSpPr/>
          <p:nvPr/>
        </p:nvSpPr>
        <p:spPr>
          <a:xfrm>
            <a:off x="3941082" y="3606241"/>
            <a:ext cx="3658615" cy="183133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4509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800" spc="-10" dirty="0"/>
              <a:t>What </a:t>
            </a:r>
            <a:r>
              <a:rPr lang="en-US" sz="2800" spc="-15" dirty="0"/>
              <a:t>are </a:t>
            </a:r>
            <a:r>
              <a:rPr lang="en-US" sz="2800" dirty="0"/>
              <a:t>the </a:t>
            </a:r>
            <a:r>
              <a:rPr lang="en-US" sz="2800" spc="-20" dirty="0"/>
              <a:t>four </a:t>
            </a:r>
            <a:r>
              <a:rPr lang="en-US" sz="2800" spc="-10" dirty="0"/>
              <a:t>ingredients</a:t>
            </a:r>
            <a:r>
              <a:rPr lang="en-US" sz="2800" spc="-114" dirty="0"/>
              <a:t> </a:t>
            </a:r>
            <a:r>
              <a:rPr lang="en-US" sz="2800" spc="-25" dirty="0"/>
              <a:t>to  </a:t>
            </a:r>
            <a:r>
              <a:rPr lang="en-US" sz="2800" spc="-10" dirty="0"/>
              <a:t>successful communication?</a:t>
            </a:r>
            <a:endParaRPr lang="en-US" dirty="0"/>
          </a:p>
        </p:txBody>
      </p:sp>
      <p:sp>
        <p:nvSpPr>
          <p:cNvPr id="4" name="object 14">
            <a:extLst>
              <a:ext uri="{FF2B5EF4-FFF2-40B4-BE49-F238E27FC236}">
                <a16:creationId xmlns:a16="http://schemas.microsoft.com/office/drawing/2014/main" id="{50B4F531-D3F8-4C97-BB6E-0E8AF7DC1DE8}"/>
              </a:ext>
            </a:extLst>
          </p:cNvPr>
          <p:cNvSpPr/>
          <p:nvPr/>
        </p:nvSpPr>
        <p:spPr>
          <a:xfrm>
            <a:off x="4953000" y="3063697"/>
            <a:ext cx="2286000" cy="23738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5192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Four ingredients to relationship communication:</a:t>
            </a:r>
          </a:p>
          <a:p>
            <a:pPr lvl="2"/>
            <a:r>
              <a:rPr lang="en-US" sz="2400" dirty="0"/>
              <a:t>Empathy</a:t>
            </a:r>
          </a:p>
          <a:p>
            <a:pPr lvl="2"/>
            <a:r>
              <a:rPr lang="en-US" sz="2400" dirty="0"/>
              <a:t>Keep in touch</a:t>
            </a:r>
          </a:p>
          <a:p>
            <a:pPr lvl="2"/>
            <a:r>
              <a:rPr lang="en-US" sz="2400" dirty="0"/>
              <a:t>Sharing your ups and downs</a:t>
            </a:r>
          </a:p>
          <a:p>
            <a:pPr lvl="2"/>
            <a:r>
              <a:rPr lang="en-US" sz="2400" dirty="0"/>
              <a:t>Listening</a:t>
            </a:r>
          </a:p>
          <a:p>
            <a:endParaRPr lang="en-US" dirty="0"/>
          </a:p>
        </p:txBody>
      </p:sp>
      <p:sp>
        <p:nvSpPr>
          <p:cNvPr id="4" name="object 15">
            <a:extLst>
              <a:ext uri="{FF2B5EF4-FFF2-40B4-BE49-F238E27FC236}">
                <a16:creationId xmlns:a16="http://schemas.microsoft.com/office/drawing/2014/main" id="{73B4A3FA-738D-45BE-9422-9F3B92F51FE6}"/>
              </a:ext>
            </a:extLst>
          </p:cNvPr>
          <p:cNvSpPr/>
          <p:nvPr/>
        </p:nvSpPr>
        <p:spPr>
          <a:xfrm>
            <a:off x="7505609" y="2993136"/>
            <a:ext cx="3294507" cy="2743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882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Effective Listening </a:t>
            </a:r>
          </a:p>
        </p:txBody>
      </p:sp>
      <p:sp>
        <p:nvSpPr>
          <p:cNvPr id="4" name="object 13">
            <a:extLst>
              <a:ext uri="{FF2B5EF4-FFF2-40B4-BE49-F238E27FC236}">
                <a16:creationId xmlns:a16="http://schemas.microsoft.com/office/drawing/2014/main" id="{EB449783-93E4-423D-B87D-F23B9707A38A}"/>
              </a:ext>
            </a:extLst>
          </p:cNvPr>
          <p:cNvSpPr/>
          <p:nvPr/>
        </p:nvSpPr>
        <p:spPr>
          <a:xfrm>
            <a:off x="5132705" y="2439542"/>
            <a:ext cx="1170305" cy="760730"/>
          </a:xfrm>
          <a:custGeom>
            <a:avLst/>
            <a:gdLst/>
            <a:ahLst/>
            <a:cxnLst/>
            <a:rect l="l" t="t" r="r" b="b"/>
            <a:pathLst>
              <a:path w="1170304" h="760730">
                <a:moveTo>
                  <a:pt x="1043558" y="0"/>
                </a:moveTo>
                <a:lnTo>
                  <a:pt x="126745" y="0"/>
                </a:lnTo>
                <a:lnTo>
                  <a:pt x="77420" y="9963"/>
                </a:lnTo>
                <a:lnTo>
                  <a:pt x="37131" y="37131"/>
                </a:lnTo>
                <a:lnTo>
                  <a:pt x="9963" y="77420"/>
                </a:lnTo>
                <a:lnTo>
                  <a:pt x="0" y="126746"/>
                </a:lnTo>
                <a:lnTo>
                  <a:pt x="0" y="633857"/>
                </a:lnTo>
                <a:lnTo>
                  <a:pt x="9963" y="683182"/>
                </a:lnTo>
                <a:lnTo>
                  <a:pt x="37131" y="723471"/>
                </a:lnTo>
                <a:lnTo>
                  <a:pt x="77420" y="750639"/>
                </a:lnTo>
                <a:lnTo>
                  <a:pt x="126745" y="760603"/>
                </a:lnTo>
                <a:lnTo>
                  <a:pt x="1043558" y="760603"/>
                </a:lnTo>
                <a:lnTo>
                  <a:pt x="1092884" y="750639"/>
                </a:lnTo>
                <a:lnTo>
                  <a:pt x="1133173" y="723471"/>
                </a:lnTo>
                <a:lnTo>
                  <a:pt x="1160341" y="683182"/>
                </a:lnTo>
                <a:lnTo>
                  <a:pt x="1170304" y="633857"/>
                </a:lnTo>
                <a:lnTo>
                  <a:pt x="1170304" y="126746"/>
                </a:lnTo>
                <a:lnTo>
                  <a:pt x="1160341" y="77420"/>
                </a:lnTo>
                <a:lnTo>
                  <a:pt x="1133173" y="37131"/>
                </a:lnTo>
                <a:lnTo>
                  <a:pt x="1092884" y="9963"/>
                </a:lnTo>
                <a:lnTo>
                  <a:pt x="1043558" y="0"/>
                </a:lnTo>
                <a:close/>
              </a:path>
            </a:pathLst>
          </a:custGeom>
          <a:solidFill>
            <a:srgbClr val="619DD1"/>
          </a:solidFill>
        </p:spPr>
        <p:txBody>
          <a:bodyPr wrap="square" lIns="0" tIns="0" rIns="0" bIns="0" rtlCol="0"/>
          <a:lstStyle/>
          <a:p>
            <a:endParaRPr/>
          </a:p>
        </p:txBody>
      </p:sp>
      <p:sp>
        <p:nvSpPr>
          <p:cNvPr id="5" name="object 14">
            <a:extLst>
              <a:ext uri="{FF2B5EF4-FFF2-40B4-BE49-F238E27FC236}">
                <a16:creationId xmlns:a16="http://schemas.microsoft.com/office/drawing/2014/main" id="{A9012BF8-EAEC-4347-B228-744E4AC2C72D}"/>
              </a:ext>
            </a:extLst>
          </p:cNvPr>
          <p:cNvSpPr/>
          <p:nvPr/>
        </p:nvSpPr>
        <p:spPr>
          <a:xfrm>
            <a:off x="5132705" y="2439542"/>
            <a:ext cx="1170305" cy="760730"/>
          </a:xfrm>
          <a:custGeom>
            <a:avLst/>
            <a:gdLst/>
            <a:ahLst/>
            <a:cxnLst/>
            <a:rect l="l" t="t" r="r" b="b"/>
            <a:pathLst>
              <a:path w="1170304" h="760730">
                <a:moveTo>
                  <a:pt x="0" y="126746"/>
                </a:moveTo>
                <a:lnTo>
                  <a:pt x="9963" y="77420"/>
                </a:lnTo>
                <a:lnTo>
                  <a:pt x="37131" y="37131"/>
                </a:lnTo>
                <a:lnTo>
                  <a:pt x="77420" y="9963"/>
                </a:lnTo>
                <a:lnTo>
                  <a:pt x="126745" y="0"/>
                </a:lnTo>
                <a:lnTo>
                  <a:pt x="1043558" y="0"/>
                </a:lnTo>
                <a:lnTo>
                  <a:pt x="1092884" y="9963"/>
                </a:lnTo>
                <a:lnTo>
                  <a:pt x="1133173" y="37131"/>
                </a:lnTo>
                <a:lnTo>
                  <a:pt x="1160341" y="77420"/>
                </a:lnTo>
                <a:lnTo>
                  <a:pt x="1170304" y="126746"/>
                </a:lnTo>
                <a:lnTo>
                  <a:pt x="1170304" y="633857"/>
                </a:lnTo>
                <a:lnTo>
                  <a:pt x="1160341" y="683182"/>
                </a:lnTo>
                <a:lnTo>
                  <a:pt x="1133173" y="723471"/>
                </a:lnTo>
                <a:lnTo>
                  <a:pt x="1092884" y="750639"/>
                </a:lnTo>
                <a:lnTo>
                  <a:pt x="1043558" y="760603"/>
                </a:lnTo>
                <a:lnTo>
                  <a:pt x="126745" y="760603"/>
                </a:lnTo>
                <a:lnTo>
                  <a:pt x="77420" y="750639"/>
                </a:lnTo>
                <a:lnTo>
                  <a:pt x="37131" y="723471"/>
                </a:lnTo>
                <a:lnTo>
                  <a:pt x="9963" y="683182"/>
                </a:lnTo>
                <a:lnTo>
                  <a:pt x="0" y="633857"/>
                </a:lnTo>
                <a:lnTo>
                  <a:pt x="0" y="126746"/>
                </a:lnTo>
                <a:close/>
              </a:path>
            </a:pathLst>
          </a:custGeom>
          <a:ln w="15875">
            <a:solidFill>
              <a:srgbClr val="FFFFFF"/>
            </a:solidFill>
          </a:ln>
        </p:spPr>
        <p:txBody>
          <a:bodyPr wrap="square" lIns="0" tIns="0" rIns="0" bIns="0" rtlCol="0"/>
          <a:lstStyle/>
          <a:p>
            <a:endParaRPr/>
          </a:p>
        </p:txBody>
      </p:sp>
      <p:sp>
        <p:nvSpPr>
          <p:cNvPr id="6" name="object 15">
            <a:extLst>
              <a:ext uri="{FF2B5EF4-FFF2-40B4-BE49-F238E27FC236}">
                <a16:creationId xmlns:a16="http://schemas.microsoft.com/office/drawing/2014/main" id="{8BFFEC9C-E73C-45BF-B66D-D20B0150AA87}"/>
              </a:ext>
            </a:extLst>
          </p:cNvPr>
          <p:cNvSpPr txBox="1"/>
          <p:nvPr/>
        </p:nvSpPr>
        <p:spPr>
          <a:xfrm>
            <a:off x="5513577" y="2689605"/>
            <a:ext cx="407670" cy="223520"/>
          </a:xfrm>
          <a:prstGeom prst="rect">
            <a:avLst/>
          </a:prstGeom>
        </p:spPr>
        <p:txBody>
          <a:bodyPr vert="horz" wrap="square" lIns="0" tIns="12065" rIns="0" bIns="0" rtlCol="0">
            <a:spAutoFit/>
          </a:bodyPr>
          <a:lstStyle/>
          <a:p>
            <a:pPr marL="12700">
              <a:lnSpc>
                <a:spcPct val="100000"/>
              </a:lnSpc>
              <a:spcBef>
                <a:spcPts val="95"/>
              </a:spcBef>
            </a:pPr>
            <a:r>
              <a:rPr sz="1300" spc="-15" dirty="0">
                <a:solidFill>
                  <a:srgbClr val="FFFFFF"/>
                </a:solidFill>
                <a:latin typeface="Calibri"/>
                <a:cs typeface="Calibri"/>
              </a:rPr>
              <a:t>F</a:t>
            </a:r>
            <a:r>
              <a:rPr sz="1300" spc="-10" dirty="0">
                <a:solidFill>
                  <a:srgbClr val="FFFFFF"/>
                </a:solidFill>
                <a:latin typeface="Calibri"/>
                <a:cs typeface="Calibri"/>
              </a:rPr>
              <a:t>o</a:t>
            </a:r>
            <a:r>
              <a:rPr sz="1300" spc="-5" dirty="0">
                <a:solidFill>
                  <a:srgbClr val="FFFFFF"/>
                </a:solidFill>
                <a:latin typeface="Calibri"/>
                <a:cs typeface="Calibri"/>
              </a:rPr>
              <a:t>c</a:t>
            </a:r>
            <a:r>
              <a:rPr sz="1300" spc="-10" dirty="0">
                <a:solidFill>
                  <a:srgbClr val="FFFFFF"/>
                </a:solidFill>
                <a:latin typeface="Calibri"/>
                <a:cs typeface="Calibri"/>
              </a:rPr>
              <a:t>us</a:t>
            </a:r>
            <a:endParaRPr sz="1300">
              <a:latin typeface="Calibri"/>
              <a:cs typeface="Calibri"/>
            </a:endParaRPr>
          </a:p>
        </p:txBody>
      </p:sp>
      <p:sp>
        <p:nvSpPr>
          <p:cNvPr id="7" name="object 16">
            <a:extLst>
              <a:ext uri="{FF2B5EF4-FFF2-40B4-BE49-F238E27FC236}">
                <a16:creationId xmlns:a16="http://schemas.microsoft.com/office/drawing/2014/main" id="{F9B29723-75F3-4352-985F-0A0590226E58}"/>
              </a:ext>
            </a:extLst>
          </p:cNvPr>
          <p:cNvSpPr/>
          <p:nvPr/>
        </p:nvSpPr>
        <p:spPr>
          <a:xfrm>
            <a:off x="6311392" y="2968879"/>
            <a:ext cx="601980" cy="718820"/>
          </a:xfrm>
          <a:custGeom>
            <a:avLst/>
            <a:gdLst/>
            <a:ahLst/>
            <a:cxnLst/>
            <a:rect l="l" t="t" r="r" b="b"/>
            <a:pathLst>
              <a:path w="601979" h="718820">
                <a:moveTo>
                  <a:pt x="0" y="0"/>
                </a:moveTo>
                <a:lnTo>
                  <a:pt x="44508" y="25004"/>
                </a:lnTo>
                <a:lnTo>
                  <a:pt x="87810" y="51698"/>
                </a:lnTo>
                <a:lnTo>
                  <a:pt x="129866" y="80035"/>
                </a:lnTo>
                <a:lnTo>
                  <a:pt x="170638" y="109968"/>
                </a:lnTo>
                <a:lnTo>
                  <a:pt x="210086" y="141450"/>
                </a:lnTo>
                <a:lnTo>
                  <a:pt x="248171" y="174433"/>
                </a:lnTo>
                <a:lnTo>
                  <a:pt x="284854" y="208871"/>
                </a:lnTo>
                <a:lnTo>
                  <a:pt x="320097" y="244717"/>
                </a:lnTo>
                <a:lnTo>
                  <a:pt x="353859" y="281923"/>
                </a:lnTo>
                <a:lnTo>
                  <a:pt x="386102" y="320442"/>
                </a:lnTo>
                <a:lnTo>
                  <a:pt x="416787" y="360227"/>
                </a:lnTo>
                <a:lnTo>
                  <a:pt x="445874" y="401232"/>
                </a:lnTo>
                <a:lnTo>
                  <a:pt x="473325" y="443408"/>
                </a:lnTo>
                <a:lnTo>
                  <a:pt x="499100" y="486709"/>
                </a:lnTo>
                <a:lnTo>
                  <a:pt x="523160" y="531088"/>
                </a:lnTo>
                <a:lnTo>
                  <a:pt x="545466" y="576497"/>
                </a:lnTo>
                <a:lnTo>
                  <a:pt x="565980" y="622890"/>
                </a:lnTo>
                <a:lnTo>
                  <a:pt x="584661" y="670220"/>
                </a:lnTo>
                <a:lnTo>
                  <a:pt x="601471" y="718439"/>
                </a:lnTo>
              </a:path>
            </a:pathLst>
          </a:custGeom>
          <a:ln w="9525">
            <a:solidFill>
              <a:srgbClr val="619DD1"/>
            </a:solidFill>
          </a:ln>
        </p:spPr>
        <p:txBody>
          <a:bodyPr wrap="square" lIns="0" tIns="0" rIns="0" bIns="0" rtlCol="0"/>
          <a:lstStyle/>
          <a:p>
            <a:endParaRPr/>
          </a:p>
        </p:txBody>
      </p:sp>
      <p:sp>
        <p:nvSpPr>
          <p:cNvPr id="8" name="object 17">
            <a:extLst>
              <a:ext uri="{FF2B5EF4-FFF2-40B4-BE49-F238E27FC236}">
                <a16:creationId xmlns:a16="http://schemas.microsoft.com/office/drawing/2014/main" id="{B9439249-7831-47ED-88CE-7AED1885AC3E}"/>
              </a:ext>
            </a:extLst>
          </p:cNvPr>
          <p:cNvSpPr/>
          <p:nvPr/>
        </p:nvSpPr>
        <p:spPr>
          <a:xfrm>
            <a:off x="6389624" y="3696334"/>
            <a:ext cx="1170305" cy="760730"/>
          </a:xfrm>
          <a:custGeom>
            <a:avLst/>
            <a:gdLst/>
            <a:ahLst/>
            <a:cxnLst/>
            <a:rect l="l" t="t" r="r" b="b"/>
            <a:pathLst>
              <a:path w="1170304" h="760729">
                <a:moveTo>
                  <a:pt x="1043432" y="0"/>
                </a:moveTo>
                <a:lnTo>
                  <a:pt x="126746" y="0"/>
                </a:lnTo>
                <a:lnTo>
                  <a:pt x="77420" y="9963"/>
                </a:lnTo>
                <a:lnTo>
                  <a:pt x="37131" y="37131"/>
                </a:lnTo>
                <a:lnTo>
                  <a:pt x="9963" y="77420"/>
                </a:lnTo>
                <a:lnTo>
                  <a:pt x="0" y="126745"/>
                </a:lnTo>
                <a:lnTo>
                  <a:pt x="0" y="633983"/>
                </a:lnTo>
                <a:lnTo>
                  <a:pt x="9963" y="683309"/>
                </a:lnTo>
                <a:lnTo>
                  <a:pt x="37131" y="723598"/>
                </a:lnTo>
                <a:lnTo>
                  <a:pt x="77420" y="750766"/>
                </a:lnTo>
                <a:lnTo>
                  <a:pt x="126746" y="760729"/>
                </a:lnTo>
                <a:lnTo>
                  <a:pt x="1043432" y="760729"/>
                </a:lnTo>
                <a:lnTo>
                  <a:pt x="1092757" y="750766"/>
                </a:lnTo>
                <a:lnTo>
                  <a:pt x="1133046" y="723598"/>
                </a:lnTo>
                <a:lnTo>
                  <a:pt x="1160214" y="683309"/>
                </a:lnTo>
                <a:lnTo>
                  <a:pt x="1170177" y="633983"/>
                </a:lnTo>
                <a:lnTo>
                  <a:pt x="1170177" y="126745"/>
                </a:lnTo>
                <a:lnTo>
                  <a:pt x="1160214" y="77420"/>
                </a:lnTo>
                <a:lnTo>
                  <a:pt x="1133046" y="37131"/>
                </a:lnTo>
                <a:lnTo>
                  <a:pt x="1092757" y="9963"/>
                </a:lnTo>
                <a:lnTo>
                  <a:pt x="1043432" y="0"/>
                </a:lnTo>
                <a:close/>
              </a:path>
            </a:pathLst>
          </a:custGeom>
          <a:solidFill>
            <a:srgbClr val="619DD1"/>
          </a:solidFill>
        </p:spPr>
        <p:txBody>
          <a:bodyPr wrap="square" lIns="0" tIns="0" rIns="0" bIns="0" rtlCol="0"/>
          <a:lstStyle/>
          <a:p>
            <a:endParaRPr/>
          </a:p>
        </p:txBody>
      </p:sp>
      <p:sp>
        <p:nvSpPr>
          <p:cNvPr id="9" name="object 18">
            <a:extLst>
              <a:ext uri="{FF2B5EF4-FFF2-40B4-BE49-F238E27FC236}">
                <a16:creationId xmlns:a16="http://schemas.microsoft.com/office/drawing/2014/main" id="{1DD81A25-72D2-4CE9-B388-8AA3F8DD1CA9}"/>
              </a:ext>
            </a:extLst>
          </p:cNvPr>
          <p:cNvSpPr/>
          <p:nvPr/>
        </p:nvSpPr>
        <p:spPr>
          <a:xfrm>
            <a:off x="6389624" y="3696334"/>
            <a:ext cx="1170305" cy="760730"/>
          </a:xfrm>
          <a:custGeom>
            <a:avLst/>
            <a:gdLst/>
            <a:ahLst/>
            <a:cxnLst/>
            <a:rect l="l" t="t" r="r" b="b"/>
            <a:pathLst>
              <a:path w="1170304" h="760729">
                <a:moveTo>
                  <a:pt x="0" y="126745"/>
                </a:moveTo>
                <a:lnTo>
                  <a:pt x="9963" y="77420"/>
                </a:lnTo>
                <a:lnTo>
                  <a:pt x="37131" y="37131"/>
                </a:lnTo>
                <a:lnTo>
                  <a:pt x="77420" y="9963"/>
                </a:lnTo>
                <a:lnTo>
                  <a:pt x="126746" y="0"/>
                </a:lnTo>
                <a:lnTo>
                  <a:pt x="1043432" y="0"/>
                </a:lnTo>
                <a:lnTo>
                  <a:pt x="1092757" y="9963"/>
                </a:lnTo>
                <a:lnTo>
                  <a:pt x="1133046" y="37131"/>
                </a:lnTo>
                <a:lnTo>
                  <a:pt x="1160214" y="77420"/>
                </a:lnTo>
                <a:lnTo>
                  <a:pt x="1170177" y="126745"/>
                </a:lnTo>
                <a:lnTo>
                  <a:pt x="1170177" y="633983"/>
                </a:lnTo>
                <a:lnTo>
                  <a:pt x="1160214" y="683309"/>
                </a:lnTo>
                <a:lnTo>
                  <a:pt x="1133046" y="723598"/>
                </a:lnTo>
                <a:lnTo>
                  <a:pt x="1092757" y="750766"/>
                </a:lnTo>
                <a:lnTo>
                  <a:pt x="1043432" y="760729"/>
                </a:lnTo>
                <a:lnTo>
                  <a:pt x="126746" y="760729"/>
                </a:lnTo>
                <a:lnTo>
                  <a:pt x="77420" y="750766"/>
                </a:lnTo>
                <a:lnTo>
                  <a:pt x="37131" y="723598"/>
                </a:lnTo>
                <a:lnTo>
                  <a:pt x="9963" y="683309"/>
                </a:lnTo>
                <a:lnTo>
                  <a:pt x="0" y="633983"/>
                </a:lnTo>
                <a:lnTo>
                  <a:pt x="0" y="126745"/>
                </a:lnTo>
                <a:close/>
              </a:path>
            </a:pathLst>
          </a:custGeom>
          <a:ln w="15875">
            <a:solidFill>
              <a:srgbClr val="FFFFFF"/>
            </a:solidFill>
          </a:ln>
        </p:spPr>
        <p:txBody>
          <a:bodyPr wrap="square" lIns="0" tIns="0" rIns="0" bIns="0" rtlCol="0"/>
          <a:lstStyle/>
          <a:p>
            <a:endParaRPr/>
          </a:p>
        </p:txBody>
      </p:sp>
      <p:sp>
        <p:nvSpPr>
          <p:cNvPr id="10" name="object 19">
            <a:extLst>
              <a:ext uri="{FF2B5EF4-FFF2-40B4-BE49-F238E27FC236}">
                <a16:creationId xmlns:a16="http://schemas.microsoft.com/office/drawing/2014/main" id="{C4A8532B-7CFD-46EA-84BD-DEAA657BD8A5}"/>
              </a:ext>
            </a:extLst>
          </p:cNvPr>
          <p:cNvSpPr txBox="1"/>
          <p:nvPr/>
        </p:nvSpPr>
        <p:spPr>
          <a:xfrm>
            <a:off x="6557518" y="3855796"/>
            <a:ext cx="834390" cy="405130"/>
          </a:xfrm>
          <a:prstGeom prst="rect">
            <a:avLst/>
          </a:prstGeom>
        </p:spPr>
        <p:txBody>
          <a:bodyPr vert="horz" wrap="square" lIns="0" tIns="12065" rIns="0" bIns="0" rtlCol="0">
            <a:spAutoFit/>
          </a:bodyPr>
          <a:lstStyle/>
          <a:p>
            <a:pPr algn="ctr">
              <a:lnSpc>
                <a:spcPts val="1495"/>
              </a:lnSpc>
              <a:spcBef>
                <a:spcPts val="95"/>
              </a:spcBef>
            </a:pPr>
            <a:r>
              <a:rPr sz="1300" spc="-15" dirty="0">
                <a:solidFill>
                  <a:srgbClr val="FFFFFF"/>
                </a:solidFill>
                <a:latin typeface="Calibri"/>
                <a:cs typeface="Calibri"/>
              </a:rPr>
              <a:t>Avoid</a:t>
            </a:r>
            <a:endParaRPr sz="1300">
              <a:latin typeface="Calibri"/>
              <a:cs typeface="Calibri"/>
            </a:endParaRPr>
          </a:p>
          <a:p>
            <a:pPr algn="ctr">
              <a:lnSpc>
                <a:spcPts val="1495"/>
              </a:lnSpc>
            </a:pPr>
            <a:r>
              <a:rPr sz="1300" spc="-10" dirty="0">
                <a:solidFill>
                  <a:srgbClr val="FFFFFF"/>
                </a:solidFill>
                <a:latin typeface="Calibri"/>
                <a:cs typeface="Calibri"/>
              </a:rPr>
              <a:t>Interrupting</a:t>
            </a:r>
            <a:endParaRPr sz="1300">
              <a:latin typeface="Calibri"/>
              <a:cs typeface="Calibri"/>
            </a:endParaRPr>
          </a:p>
        </p:txBody>
      </p:sp>
      <p:sp>
        <p:nvSpPr>
          <p:cNvPr id="11" name="object 20">
            <a:extLst>
              <a:ext uri="{FF2B5EF4-FFF2-40B4-BE49-F238E27FC236}">
                <a16:creationId xmlns:a16="http://schemas.microsoft.com/office/drawing/2014/main" id="{47BA303A-0194-4ED3-A01A-E3AAAC8D3685}"/>
              </a:ext>
            </a:extLst>
          </p:cNvPr>
          <p:cNvSpPr/>
          <p:nvPr/>
        </p:nvSpPr>
        <p:spPr>
          <a:xfrm>
            <a:off x="6311392" y="4466082"/>
            <a:ext cx="601980" cy="718820"/>
          </a:xfrm>
          <a:custGeom>
            <a:avLst/>
            <a:gdLst/>
            <a:ahLst/>
            <a:cxnLst/>
            <a:rect l="l" t="t" r="r" b="b"/>
            <a:pathLst>
              <a:path w="601979" h="718820">
                <a:moveTo>
                  <a:pt x="601471" y="0"/>
                </a:moveTo>
                <a:lnTo>
                  <a:pt x="584661" y="48218"/>
                </a:lnTo>
                <a:lnTo>
                  <a:pt x="565980" y="95548"/>
                </a:lnTo>
                <a:lnTo>
                  <a:pt x="545466" y="141941"/>
                </a:lnTo>
                <a:lnTo>
                  <a:pt x="523160" y="187350"/>
                </a:lnTo>
                <a:lnTo>
                  <a:pt x="499100" y="231729"/>
                </a:lnTo>
                <a:lnTo>
                  <a:pt x="473325" y="275030"/>
                </a:lnTo>
                <a:lnTo>
                  <a:pt x="445874" y="317206"/>
                </a:lnTo>
                <a:lnTo>
                  <a:pt x="416787" y="358211"/>
                </a:lnTo>
                <a:lnTo>
                  <a:pt x="386102" y="397996"/>
                </a:lnTo>
                <a:lnTo>
                  <a:pt x="353859" y="436515"/>
                </a:lnTo>
                <a:lnTo>
                  <a:pt x="320097" y="473721"/>
                </a:lnTo>
                <a:lnTo>
                  <a:pt x="284854" y="509567"/>
                </a:lnTo>
                <a:lnTo>
                  <a:pt x="248171" y="544005"/>
                </a:lnTo>
                <a:lnTo>
                  <a:pt x="210086" y="576988"/>
                </a:lnTo>
                <a:lnTo>
                  <a:pt x="170638" y="608470"/>
                </a:lnTo>
                <a:lnTo>
                  <a:pt x="129866" y="638403"/>
                </a:lnTo>
                <a:lnTo>
                  <a:pt x="87810" y="666740"/>
                </a:lnTo>
                <a:lnTo>
                  <a:pt x="44508" y="693434"/>
                </a:lnTo>
                <a:lnTo>
                  <a:pt x="0" y="718439"/>
                </a:lnTo>
              </a:path>
            </a:pathLst>
          </a:custGeom>
          <a:ln w="9525">
            <a:solidFill>
              <a:srgbClr val="619DD1"/>
            </a:solidFill>
          </a:ln>
        </p:spPr>
        <p:txBody>
          <a:bodyPr wrap="square" lIns="0" tIns="0" rIns="0" bIns="0" rtlCol="0"/>
          <a:lstStyle/>
          <a:p>
            <a:endParaRPr/>
          </a:p>
        </p:txBody>
      </p:sp>
      <p:sp>
        <p:nvSpPr>
          <p:cNvPr id="12" name="object 21">
            <a:extLst>
              <a:ext uri="{FF2B5EF4-FFF2-40B4-BE49-F238E27FC236}">
                <a16:creationId xmlns:a16="http://schemas.microsoft.com/office/drawing/2014/main" id="{531B5471-096B-4AE2-885B-0B44965A0995}"/>
              </a:ext>
            </a:extLst>
          </p:cNvPr>
          <p:cNvSpPr/>
          <p:nvPr/>
        </p:nvSpPr>
        <p:spPr>
          <a:xfrm>
            <a:off x="5132705" y="4953253"/>
            <a:ext cx="1170305" cy="760730"/>
          </a:xfrm>
          <a:custGeom>
            <a:avLst/>
            <a:gdLst/>
            <a:ahLst/>
            <a:cxnLst/>
            <a:rect l="l" t="t" r="r" b="b"/>
            <a:pathLst>
              <a:path w="1170304" h="760729">
                <a:moveTo>
                  <a:pt x="1043558" y="0"/>
                </a:moveTo>
                <a:lnTo>
                  <a:pt x="126745" y="0"/>
                </a:lnTo>
                <a:lnTo>
                  <a:pt x="77420" y="9963"/>
                </a:lnTo>
                <a:lnTo>
                  <a:pt x="37131" y="37131"/>
                </a:lnTo>
                <a:lnTo>
                  <a:pt x="9963" y="77420"/>
                </a:lnTo>
                <a:lnTo>
                  <a:pt x="0" y="126746"/>
                </a:lnTo>
                <a:lnTo>
                  <a:pt x="0" y="633857"/>
                </a:lnTo>
                <a:lnTo>
                  <a:pt x="9963" y="683209"/>
                </a:lnTo>
                <a:lnTo>
                  <a:pt x="37131" y="723509"/>
                </a:lnTo>
                <a:lnTo>
                  <a:pt x="77420" y="750678"/>
                </a:lnTo>
                <a:lnTo>
                  <a:pt x="126745" y="760641"/>
                </a:lnTo>
                <a:lnTo>
                  <a:pt x="1043558" y="760641"/>
                </a:lnTo>
                <a:lnTo>
                  <a:pt x="1092884" y="750678"/>
                </a:lnTo>
                <a:lnTo>
                  <a:pt x="1133173" y="723509"/>
                </a:lnTo>
                <a:lnTo>
                  <a:pt x="1160341" y="683209"/>
                </a:lnTo>
                <a:lnTo>
                  <a:pt x="1170304" y="633857"/>
                </a:lnTo>
                <a:lnTo>
                  <a:pt x="1170304" y="126746"/>
                </a:lnTo>
                <a:lnTo>
                  <a:pt x="1160341" y="77420"/>
                </a:lnTo>
                <a:lnTo>
                  <a:pt x="1133173" y="37131"/>
                </a:lnTo>
                <a:lnTo>
                  <a:pt x="1092884" y="9963"/>
                </a:lnTo>
                <a:lnTo>
                  <a:pt x="1043558" y="0"/>
                </a:lnTo>
                <a:close/>
              </a:path>
            </a:pathLst>
          </a:custGeom>
          <a:solidFill>
            <a:srgbClr val="619DD1"/>
          </a:solidFill>
        </p:spPr>
        <p:txBody>
          <a:bodyPr wrap="square" lIns="0" tIns="0" rIns="0" bIns="0" rtlCol="0"/>
          <a:lstStyle/>
          <a:p>
            <a:endParaRPr/>
          </a:p>
        </p:txBody>
      </p:sp>
      <p:sp>
        <p:nvSpPr>
          <p:cNvPr id="13" name="object 22">
            <a:extLst>
              <a:ext uri="{FF2B5EF4-FFF2-40B4-BE49-F238E27FC236}">
                <a16:creationId xmlns:a16="http://schemas.microsoft.com/office/drawing/2014/main" id="{38CD2911-97D9-4F8D-9784-F4A6AFC1402C}"/>
              </a:ext>
            </a:extLst>
          </p:cNvPr>
          <p:cNvSpPr/>
          <p:nvPr/>
        </p:nvSpPr>
        <p:spPr>
          <a:xfrm>
            <a:off x="5132705" y="4953253"/>
            <a:ext cx="1170305" cy="760730"/>
          </a:xfrm>
          <a:custGeom>
            <a:avLst/>
            <a:gdLst/>
            <a:ahLst/>
            <a:cxnLst/>
            <a:rect l="l" t="t" r="r" b="b"/>
            <a:pathLst>
              <a:path w="1170304" h="760729">
                <a:moveTo>
                  <a:pt x="0" y="126746"/>
                </a:moveTo>
                <a:lnTo>
                  <a:pt x="9963" y="77420"/>
                </a:lnTo>
                <a:lnTo>
                  <a:pt x="37131" y="37131"/>
                </a:lnTo>
                <a:lnTo>
                  <a:pt x="77420" y="9963"/>
                </a:lnTo>
                <a:lnTo>
                  <a:pt x="126745" y="0"/>
                </a:lnTo>
                <a:lnTo>
                  <a:pt x="1043558" y="0"/>
                </a:lnTo>
                <a:lnTo>
                  <a:pt x="1092884" y="9963"/>
                </a:lnTo>
                <a:lnTo>
                  <a:pt x="1133173" y="37131"/>
                </a:lnTo>
                <a:lnTo>
                  <a:pt x="1160341" y="77420"/>
                </a:lnTo>
                <a:lnTo>
                  <a:pt x="1170304" y="126746"/>
                </a:lnTo>
                <a:lnTo>
                  <a:pt x="1170304" y="633857"/>
                </a:lnTo>
                <a:lnTo>
                  <a:pt x="1160341" y="683209"/>
                </a:lnTo>
                <a:lnTo>
                  <a:pt x="1133173" y="723509"/>
                </a:lnTo>
                <a:lnTo>
                  <a:pt x="1092884" y="750678"/>
                </a:lnTo>
                <a:lnTo>
                  <a:pt x="1043558" y="760641"/>
                </a:lnTo>
                <a:lnTo>
                  <a:pt x="126745" y="760641"/>
                </a:lnTo>
                <a:lnTo>
                  <a:pt x="77420" y="750678"/>
                </a:lnTo>
                <a:lnTo>
                  <a:pt x="37131" y="723509"/>
                </a:lnTo>
                <a:lnTo>
                  <a:pt x="9963" y="683209"/>
                </a:lnTo>
                <a:lnTo>
                  <a:pt x="0" y="633857"/>
                </a:lnTo>
                <a:lnTo>
                  <a:pt x="0" y="126746"/>
                </a:lnTo>
                <a:close/>
              </a:path>
            </a:pathLst>
          </a:custGeom>
          <a:ln w="15874">
            <a:solidFill>
              <a:srgbClr val="FFFFFF"/>
            </a:solidFill>
          </a:ln>
        </p:spPr>
        <p:txBody>
          <a:bodyPr wrap="square" lIns="0" tIns="0" rIns="0" bIns="0" rtlCol="0"/>
          <a:lstStyle/>
          <a:p>
            <a:endParaRPr/>
          </a:p>
        </p:txBody>
      </p:sp>
      <p:sp>
        <p:nvSpPr>
          <p:cNvPr id="14" name="object 23">
            <a:extLst>
              <a:ext uri="{FF2B5EF4-FFF2-40B4-BE49-F238E27FC236}">
                <a16:creationId xmlns:a16="http://schemas.microsoft.com/office/drawing/2014/main" id="{0960E27D-48D1-4128-BE87-F2DFDCE76D3C}"/>
              </a:ext>
            </a:extLst>
          </p:cNvPr>
          <p:cNvSpPr txBox="1"/>
          <p:nvPr/>
        </p:nvSpPr>
        <p:spPr>
          <a:xfrm>
            <a:off x="5210301" y="5113146"/>
            <a:ext cx="1013460" cy="404495"/>
          </a:xfrm>
          <a:prstGeom prst="rect">
            <a:avLst/>
          </a:prstGeom>
        </p:spPr>
        <p:txBody>
          <a:bodyPr vert="horz" wrap="square" lIns="0" tIns="31750" rIns="0" bIns="0" rtlCol="0">
            <a:spAutoFit/>
          </a:bodyPr>
          <a:lstStyle/>
          <a:p>
            <a:pPr marL="120650" marR="5080" indent="-108585">
              <a:lnSpc>
                <a:spcPts val="1430"/>
              </a:lnSpc>
              <a:spcBef>
                <a:spcPts val="250"/>
              </a:spcBef>
            </a:pPr>
            <a:r>
              <a:rPr sz="1300" spc="-15" dirty="0">
                <a:solidFill>
                  <a:srgbClr val="FFFFFF"/>
                </a:solidFill>
                <a:latin typeface="Calibri"/>
                <a:cs typeface="Calibri"/>
              </a:rPr>
              <a:t>Avoid</a:t>
            </a:r>
            <a:r>
              <a:rPr sz="1300" spc="-55" dirty="0">
                <a:solidFill>
                  <a:srgbClr val="FFFFFF"/>
                </a:solidFill>
                <a:latin typeface="Calibri"/>
                <a:cs typeface="Calibri"/>
              </a:rPr>
              <a:t> </a:t>
            </a:r>
            <a:r>
              <a:rPr sz="1300" spc="-5" dirty="0">
                <a:solidFill>
                  <a:srgbClr val="FFFFFF"/>
                </a:solidFill>
                <a:latin typeface="Calibri"/>
                <a:cs typeface="Calibri"/>
              </a:rPr>
              <a:t>Seeming  </a:t>
            </a:r>
            <a:r>
              <a:rPr sz="1300" spc="-10" dirty="0">
                <a:solidFill>
                  <a:srgbClr val="FFFFFF"/>
                </a:solidFill>
                <a:latin typeface="Calibri"/>
                <a:cs typeface="Calibri"/>
              </a:rPr>
              <a:t>Judgmental</a:t>
            </a:r>
            <a:endParaRPr sz="1300">
              <a:latin typeface="Calibri"/>
              <a:cs typeface="Calibri"/>
            </a:endParaRPr>
          </a:p>
        </p:txBody>
      </p:sp>
      <p:sp>
        <p:nvSpPr>
          <p:cNvPr id="15" name="object 24">
            <a:extLst>
              <a:ext uri="{FF2B5EF4-FFF2-40B4-BE49-F238E27FC236}">
                <a16:creationId xmlns:a16="http://schemas.microsoft.com/office/drawing/2014/main" id="{73CBACC9-002D-4ADC-A497-1AC59DD4C82D}"/>
              </a:ext>
            </a:extLst>
          </p:cNvPr>
          <p:cNvSpPr/>
          <p:nvPr/>
        </p:nvSpPr>
        <p:spPr>
          <a:xfrm>
            <a:off x="4522850" y="4466082"/>
            <a:ext cx="601980" cy="718820"/>
          </a:xfrm>
          <a:custGeom>
            <a:avLst/>
            <a:gdLst/>
            <a:ahLst/>
            <a:cxnLst/>
            <a:rect l="l" t="t" r="r" b="b"/>
            <a:pathLst>
              <a:path w="601979" h="718820">
                <a:moveTo>
                  <a:pt x="601472" y="718439"/>
                </a:moveTo>
                <a:lnTo>
                  <a:pt x="556962" y="693434"/>
                </a:lnTo>
                <a:lnTo>
                  <a:pt x="513658" y="666740"/>
                </a:lnTo>
                <a:lnTo>
                  <a:pt x="471597" y="638403"/>
                </a:lnTo>
                <a:lnTo>
                  <a:pt x="430820" y="608470"/>
                </a:lnTo>
                <a:lnTo>
                  <a:pt x="391366" y="576988"/>
                </a:lnTo>
                <a:lnTo>
                  <a:pt x="353274" y="544005"/>
                </a:lnTo>
                <a:lnTo>
                  <a:pt x="316584" y="509567"/>
                </a:lnTo>
                <a:lnTo>
                  <a:pt x="281335" y="473721"/>
                </a:lnTo>
                <a:lnTo>
                  <a:pt x="247567" y="436515"/>
                </a:lnTo>
                <a:lnTo>
                  <a:pt x="215319" y="397996"/>
                </a:lnTo>
                <a:lnTo>
                  <a:pt x="184631" y="358211"/>
                </a:lnTo>
                <a:lnTo>
                  <a:pt x="155541" y="317206"/>
                </a:lnTo>
                <a:lnTo>
                  <a:pt x="128090" y="275030"/>
                </a:lnTo>
                <a:lnTo>
                  <a:pt x="102317" y="231729"/>
                </a:lnTo>
                <a:lnTo>
                  <a:pt x="78261" y="187350"/>
                </a:lnTo>
                <a:lnTo>
                  <a:pt x="55962" y="141941"/>
                </a:lnTo>
                <a:lnTo>
                  <a:pt x="35459" y="95548"/>
                </a:lnTo>
                <a:lnTo>
                  <a:pt x="16792" y="48218"/>
                </a:lnTo>
                <a:lnTo>
                  <a:pt x="0" y="0"/>
                </a:lnTo>
              </a:path>
            </a:pathLst>
          </a:custGeom>
          <a:ln w="9525">
            <a:solidFill>
              <a:srgbClr val="619DD1"/>
            </a:solidFill>
          </a:ln>
        </p:spPr>
        <p:txBody>
          <a:bodyPr wrap="square" lIns="0" tIns="0" rIns="0" bIns="0" rtlCol="0"/>
          <a:lstStyle/>
          <a:p>
            <a:endParaRPr/>
          </a:p>
        </p:txBody>
      </p:sp>
      <p:sp>
        <p:nvSpPr>
          <p:cNvPr id="16" name="object 25">
            <a:extLst>
              <a:ext uri="{FF2B5EF4-FFF2-40B4-BE49-F238E27FC236}">
                <a16:creationId xmlns:a16="http://schemas.microsoft.com/office/drawing/2014/main" id="{4A8E82A7-5834-42BA-9204-524EFFBA4092}"/>
              </a:ext>
            </a:extLst>
          </p:cNvPr>
          <p:cNvSpPr/>
          <p:nvPr/>
        </p:nvSpPr>
        <p:spPr>
          <a:xfrm>
            <a:off x="3875786" y="3696334"/>
            <a:ext cx="1170305" cy="760730"/>
          </a:xfrm>
          <a:custGeom>
            <a:avLst/>
            <a:gdLst/>
            <a:ahLst/>
            <a:cxnLst/>
            <a:rect l="l" t="t" r="r" b="b"/>
            <a:pathLst>
              <a:path w="1170304" h="760729">
                <a:moveTo>
                  <a:pt x="1043559" y="0"/>
                </a:moveTo>
                <a:lnTo>
                  <a:pt x="126873" y="0"/>
                </a:lnTo>
                <a:lnTo>
                  <a:pt x="77473" y="9963"/>
                </a:lnTo>
                <a:lnTo>
                  <a:pt x="37147" y="37131"/>
                </a:lnTo>
                <a:lnTo>
                  <a:pt x="9965" y="77420"/>
                </a:lnTo>
                <a:lnTo>
                  <a:pt x="0" y="126745"/>
                </a:lnTo>
                <a:lnTo>
                  <a:pt x="0" y="633983"/>
                </a:lnTo>
                <a:lnTo>
                  <a:pt x="9965" y="683309"/>
                </a:lnTo>
                <a:lnTo>
                  <a:pt x="37147" y="723598"/>
                </a:lnTo>
                <a:lnTo>
                  <a:pt x="77473" y="750766"/>
                </a:lnTo>
                <a:lnTo>
                  <a:pt x="126873" y="760729"/>
                </a:lnTo>
                <a:lnTo>
                  <a:pt x="1043559" y="760729"/>
                </a:lnTo>
                <a:lnTo>
                  <a:pt x="1092884" y="750766"/>
                </a:lnTo>
                <a:lnTo>
                  <a:pt x="1133173" y="723598"/>
                </a:lnTo>
                <a:lnTo>
                  <a:pt x="1160341" y="683309"/>
                </a:lnTo>
                <a:lnTo>
                  <a:pt x="1170304" y="633983"/>
                </a:lnTo>
                <a:lnTo>
                  <a:pt x="1170304" y="126745"/>
                </a:lnTo>
                <a:lnTo>
                  <a:pt x="1160341" y="77420"/>
                </a:lnTo>
                <a:lnTo>
                  <a:pt x="1133173" y="37131"/>
                </a:lnTo>
                <a:lnTo>
                  <a:pt x="1092884" y="9963"/>
                </a:lnTo>
                <a:lnTo>
                  <a:pt x="1043559" y="0"/>
                </a:lnTo>
                <a:close/>
              </a:path>
            </a:pathLst>
          </a:custGeom>
          <a:solidFill>
            <a:srgbClr val="619DD1"/>
          </a:solidFill>
        </p:spPr>
        <p:txBody>
          <a:bodyPr wrap="square" lIns="0" tIns="0" rIns="0" bIns="0" rtlCol="0"/>
          <a:lstStyle/>
          <a:p>
            <a:endParaRPr/>
          </a:p>
        </p:txBody>
      </p:sp>
      <p:sp>
        <p:nvSpPr>
          <p:cNvPr id="17" name="object 26">
            <a:extLst>
              <a:ext uri="{FF2B5EF4-FFF2-40B4-BE49-F238E27FC236}">
                <a16:creationId xmlns:a16="http://schemas.microsoft.com/office/drawing/2014/main" id="{C37EF8B5-4CA3-471B-8027-01BFA6B44173}"/>
              </a:ext>
            </a:extLst>
          </p:cNvPr>
          <p:cNvSpPr/>
          <p:nvPr/>
        </p:nvSpPr>
        <p:spPr>
          <a:xfrm>
            <a:off x="3875786" y="3696334"/>
            <a:ext cx="1170305" cy="760730"/>
          </a:xfrm>
          <a:custGeom>
            <a:avLst/>
            <a:gdLst/>
            <a:ahLst/>
            <a:cxnLst/>
            <a:rect l="l" t="t" r="r" b="b"/>
            <a:pathLst>
              <a:path w="1170304" h="760729">
                <a:moveTo>
                  <a:pt x="0" y="126745"/>
                </a:moveTo>
                <a:lnTo>
                  <a:pt x="9965" y="77420"/>
                </a:lnTo>
                <a:lnTo>
                  <a:pt x="37147" y="37131"/>
                </a:lnTo>
                <a:lnTo>
                  <a:pt x="77473" y="9963"/>
                </a:lnTo>
                <a:lnTo>
                  <a:pt x="126873" y="0"/>
                </a:lnTo>
                <a:lnTo>
                  <a:pt x="1043559" y="0"/>
                </a:lnTo>
                <a:lnTo>
                  <a:pt x="1092884" y="9963"/>
                </a:lnTo>
                <a:lnTo>
                  <a:pt x="1133173" y="37131"/>
                </a:lnTo>
                <a:lnTo>
                  <a:pt x="1160341" y="77420"/>
                </a:lnTo>
                <a:lnTo>
                  <a:pt x="1170304" y="126745"/>
                </a:lnTo>
                <a:lnTo>
                  <a:pt x="1170304" y="633983"/>
                </a:lnTo>
                <a:lnTo>
                  <a:pt x="1160341" y="683309"/>
                </a:lnTo>
                <a:lnTo>
                  <a:pt x="1133173" y="723598"/>
                </a:lnTo>
                <a:lnTo>
                  <a:pt x="1092884" y="750766"/>
                </a:lnTo>
                <a:lnTo>
                  <a:pt x="1043559" y="760729"/>
                </a:lnTo>
                <a:lnTo>
                  <a:pt x="126873" y="760729"/>
                </a:lnTo>
                <a:lnTo>
                  <a:pt x="77473" y="750766"/>
                </a:lnTo>
                <a:lnTo>
                  <a:pt x="37147" y="723598"/>
                </a:lnTo>
                <a:lnTo>
                  <a:pt x="9965" y="683309"/>
                </a:lnTo>
                <a:lnTo>
                  <a:pt x="0" y="633983"/>
                </a:lnTo>
                <a:lnTo>
                  <a:pt x="0" y="126745"/>
                </a:lnTo>
                <a:close/>
              </a:path>
            </a:pathLst>
          </a:custGeom>
          <a:ln w="15875">
            <a:solidFill>
              <a:srgbClr val="FFFFFF"/>
            </a:solidFill>
          </a:ln>
        </p:spPr>
        <p:txBody>
          <a:bodyPr wrap="square" lIns="0" tIns="0" rIns="0" bIns="0" rtlCol="0"/>
          <a:lstStyle/>
          <a:p>
            <a:endParaRPr/>
          </a:p>
        </p:txBody>
      </p:sp>
      <p:sp>
        <p:nvSpPr>
          <p:cNvPr id="18" name="object 27">
            <a:extLst>
              <a:ext uri="{FF2B5EF4-FFF2-40B4-BE49-F238E27FC236}">
                <a16:creationId xmlns:a16="http://schemas.microsoft.com/office/drawing/2014/main" id="{3585DE61-BA96-4768-91C7-FCF6EAF12BBD}"/>
              </a:ext>
            </a:extLst>
          </p:cNvPr>
          <p:cNvSpPr txBox="1"/>
          <p:nvPr/>
        </p:nvSpPr>
        <p:spPr>
          <a:xfrm>
            <a:off x="3986911" y="3946652"/>
            <a:ext cx="948055" cy="223520"/>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FFFFFF"/>
                </a:solidFill>
                <a:latin typeface="Calibri"/>
                <a:cs typeface="Calibri"/>
              </a:rPr>
              <a:t>Show</a:t>
            </a:r>
            <a:r>
              <a:rPr sz="1300" spc="-65" dirty="0">
                <a:solidFill>
                  <a:srgbClr val="FFFFFF"/>
                </a:solidFill>
                <a:latin typeface="Calibri"/>
                <a:cs typeface="Calibri"/>
              </a:rPr>
              <a:t> </a:t>
            </a:r>
            <a:r>
              <a:rPr sz="1300" spc="-10" dirty="0">
                <a:solidFill>
                  <a:srgbClr val="FFFFFF"/>
                </a:solidFill>
                <a:latin typeface="Calibri"/>
                <a:cs typeface="Calibri"/>
              </a:rPr>
              <a:t>Interest</a:t>
            </a:r>
            <a:endParaRPr sz="1300">
              <a:latin typeface="Calibri"/>
              <a:cs typeface="Calibri"/>
            </a:endParaRPr>
          </a:p>
        </p:txBody>
      </p:sp>
      <p:sp>
        <p:nvSpPr>
          <p:cNvPr id="19" name="object 28">
            <a:extLst>
              <a:ext uri="{FF2B5EF4-FFF2-40B4-BE49-F238E27FC236}">
                <a16:creationId xmlns:a16="http://schemas.microsoft.com/office/drawing/2014/main" id="{C7102D4D-AC1F-4BAE-BC54-A6FE450AAEB4}"/>
              </a:ext>
            </a:extLst>
          </p:cNvPr>
          <p:cNvSpPr/>
          <p:nvPr/>
        </p:nvSpPr>
        <p:spPr>
          <a:xfrm>
            <a:off x="4522850" y="2968879"/>
            <a:ext cx="601980" cy="718820"/>
          </a:xfrm>
          <a:custGeom>
            <a:avLst/>
            <a:gdLst/>
            <a:ahLst/>
            <a:cxnLst/>
            <a:rect l="l" t="t" r="r" b="b"/>
            <a:pathLst>
              <a:path w="601979" h="718820">
                <a:moveTo>
                  <a:pt x="0" y="718439"/>
                </a:moveTo>
                <a:lnTo>
                  <a:pt x="16792" y="670220"/>
                </a:lnTo>
                <a:lnTo>
                  <a:pt x="35459" y="622890"/>
                </a:lnTo>
                <a:lnTo>
                  <a:pt x="55962" y="576497"/>
                </a:lnTo>
                <a:lnTo>
                  <a:pt x="78261" y="531088"/>
                </a:lnTo>
                <a:lnTo>
                  <a:pt x="102317" y="486709"/>
                </a:lnTo>
                <a:lnTo>
                  <a:pt x="128090" y="443408"/>
                </a:lnTo>
                <a:lnTo>
                  <a:pt x="155541" y="401232"/>
                </a:lnTo>
                <a:lnTo>
                  <a:pt x="184631" y="360227"/>
                </a:lnTo>
                <a:lnTo>
                  <a:pt x="215319" y="320442"/>
                </a:lnTo>
                <a:lnTo>
                  <a:pt x="247567" y="281923"/>
                </a:lnTo>
                <a:lnTo>
                  <a:pt x="281335" y="244717"/>
                </a:lnTo>
                <a:lnTo>
                  <a:pt x="316584" y="208871"/>
                </a:lnTo>
                <a:lnTo>
                  <a:pt x="353274" y="174433"/>
                </a:lnTo>
                <a:lnTo>
                  <a:pt x="391366" y="141450"/>
                </a:lnTo>
                <a:lnTo>
                  <a:pt x="430820" y="109968"/>
                </a:lnTo>
                <a:lnTo>
                  <a:pt x="471597" y="80035"/>
                </a:lnTo>
                <a:lnTo>
                  <a:pt x="513658" y="51698"/>
                </a:lnTo>
                <a:lnTo>
                  <a:pt x="556962" y="25004"/>
                </a:lnTo>
                <a:lnTo>
                  <a:pt x="601472" y="0"/>
                </a:lnTo>
              </a:path>
            </a:pathLst>
          </a:custGeom>
          <a:ln w="9525">
            <a:solidFill>
              <a:srgbClr val="619DD1"/>
            </a:solidFill>
          </a:ln>
        </p:spPr>
        <p:txBody>
          <a:bodyPr wrap="square" lIns="0" tIns="0" rIns="0" bIns="0" rtlCol="0"/>
          <a:lstStyle/>
          <a:p>
            <a:endParaRPr/>
          </a:p>
        </p:txBody>
      </p:sp>
    </p:spTree>
    <p:extLst>
      <p:ext uri="{BB962C8B-B14F-4D97-AF65-F5344CB8AC3E}">
        <p14:creationId xmlns:p14="http://schemas.microsoft.com/office/powerpoint/2010/main" val="379145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Marriage Preparation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Involvement</a:t>
            </a:r>
          </a:p>
          <a:p>
            <a:pPr lvl="1"/>
            <a:r>
              <a:rPr lang="en-US" dirty="0"/>
              <a:t>Getting through conflict</a:t>
            </a:r>
          </a:p>
          <a:p>
            <a:pPr lvl="1"/>
            <a:r>
              <a:rPr lang="en-US" dirty="0"/>
              <a:t>Keeping outside relationships and interests alive</a:t>
            </a:r>
          </a:p>
          <a:p>
            <a:pPr lvl="1"/>
            <a:r>
              <a:rPr lang="en-US" dirty="0"/>
              <a:t>Communicating</a:t>
            </a:r>
          </a:p>
        </p:txBody>
      </p:sp>
      <p:sp>
        <p:nvSpPr>
          <p:cNvPr id="4" name="object 11">
            <a:extLst>
              <a:ext uri="{FF2B5EF4-FFF2-40B4-BE49-F238E27FC236}">
                <a16:creationId xmlns:a16="http://schemas.microsoft.com/office/drawing/2014/main" id="{53080ACB-D7DF-4288-B1AC-0FFE30B9B65F}"/>
              </a:ext>
            </a:extLst>
          </p:cNvPr>
          <p:cNvSpPr/>
          <p:nvPr/>
        </p:nvSpPr>
        <p:spPr>
          <a:xfrm>
            <a:off x="8136291" y="2944368"/>
            <a:ext cx="2663825" cy="28627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8634733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63</TotalTime>
  <Words>3867</Words>
  <Application>Microsoft Office PowerPoint</Application>
  <PresentationFormat>Widescreen</PresentationFormat>
  <Paragraphs>300</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Arial</vt:lpstr>
      <vt:lpstr>Calibri</vt:lpstr>
      <vt:lpstr>Open Sans</vt:lpstr>
      <vt:lpstr>Open Sans SemiBold</vt:lpstr>
      <vt:lpstr>2_Office Theme</vt:lpstr>
      <vt:lpstr>3_Office Theme</vt:lpstr>
      <vt:lpstr>Rights, Responsibilities, and Realities of Parenting</vt:lpstr>
      <vt:lpstr>PowerPoint Presentation</vt:lpstr>
      <vt:lpstr>Roles and Responsibilities </vt:lpstr>
      <vt:lpstr>Relationship Skills</vt:lpstr>
      <vt:lpstr>Communication Skills </vt:lpstr>
      <vt:lpstr>Good Communication</vt:lpstr>
      <vt:lpstr>Good Communication</vt:lpstr>
      <vt:lpstr>Tips for Effective Listening </vt:lpstr>
      <vt:lpstr>Marriage Preparation </vt:lpstr>
      <vt:lpstr>Marriage Preparation </vt:lpstr>
      <vt:lpstr>Money Management</vt:lpstr>
      <vt:lpstr>Child Support</vt:lpstr>
      <vt:lpstr>Positive Caregiver Relationship with Parents</vt:lpstr>
      <vt:lpstr>Child Care Providers</vt:lpstr>
      <vt:lpstr>Texas Family Code</vt:lpstr>
      <vt:lpstr>Parenting Skills and Responsibilities</vt:lpstr>
      <vt:lpstr>Child Support Program of Texas</vt:lpstr>
      <vt:lpstr>Texas Guidelines for Child Support</vt:lpstr>
      <vt:lpstr>Monthly Child Support</vt:lpstr>
      <vt:lpstr>Federal Laws</vt:lpstr>
      <vt:lpstr>Federal Parent Locator Service (FPLS)</vt:lpstr>
      <vt:lpstr>PowerPoint Presentation</vt:lpstr>
      <vt:lpstr>What is Paternity? Why does it matter?</vt:lpstr>
      <vt:lpstr>Why does Paternity matter?</vt:lpstr>
      <vt:lpstr>Acknowledgement of Paternity Form (AOP)</vt:lpstr>
      <vt:lpstr>What is best for the child?</vt:lpstr>
      <vt:lpstr>Attorney General of Texas</vt:lpstr>
      <vt:lpstr>Questions?</vt:lpstr>
      <vt:lpstr>Resources and References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2018-01-06T20:49:07Z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