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handoutMasterIdLst>
    <p:handoutMasterId r:id="rId31"/>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4" r:id="rId28"/>
    <p:sldId id="345"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7523" autoAdjust="0"/>
  </p:normalViewPr>
  <p:slideViewPr>
    <p:cSldViewPr snapToGrid="0">
      <p:cViewPr>
        <p:scale>
          <a:sx n="39" d="100"/>
          <a:sy n="39" d="100"/>
        </p:scale>
        <p:origin x="1728" y="2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chievetexas.org/2010%20Guides/71711%20Hum_comp_np.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chievetexas.org/2010%20Guides/71711%20Hum_comp_np.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chievetexas.org/2010%20Guides/71711%20Hum_comp_np.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chievetexas.org/2010%20Guides/71711%20Hum_comp_np.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Careers in human services vary greatly. They include careers in the health care field, retail and consumer services, personal care, government service and many specific areas. Under Human Services in the blue state government pages of your telephone book, you can locate contact information for companies and departments in your community. Many services include special populations, such as aging services, child abuse, mental health, youth corrections, neglect services, crisis centers, service-oriented clubs like the Lions, Rotary and Kiwanis, along with national service organizations such as the Volunteers of America, American Red Cross and many more.</a:t>
            </a:r>
          </a:p>
          <a:p>
            <a:r>
              <a:rPr lang="en-US" altLang="en-US" dirty="0"/>
              <a:t> </a:t>
            </a:r>
          </a:p>
          <a:p>
            <a:r>
              <a:rPr lang="en-US" altLang="en-US" dirty="0"/>
              <a:t>Teacher note: You might want to have this website open on your computer prior to starting the slide presentation. You will be referring to it on slide 8. You will be discussing pages 10 and 11.</a:t>
            </a:r>
          </a:p>
          <a:p>
            <a:r>
              <a:rPr lang="en-US" altLang="en-US" dirty="0"/>
              <a:t> </a:t>
            </a:r>
          </a:p>
          <a:p>
            <a:r>
              <a:rPr lang="en-US" altLang="en-US" dirty="0" err="1"/>
              <a:t>AchieveTexas</a:t>
            </a:r>
            <a:r>
              <a:rPr lang="en-US" altLang="en-US" dirty="0"/>
              <a:t> in Action A college and career planning guide. http://www.achievetexas.org/2010%20Guides/71711%20Hum_comp_ np.pdf</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6295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Professionals in these occupations assist people with personal, family, educational, mental health and career decisions and problems. Additional occupations could include:</a:t>
            </a:r>
          </a:p>
          <a:p>
            <a:pPr eaLnBrk="1" hangingPunct="1">
              <a:spcBef>
                <a:spcPct val="0"/>
              </a:spcBef>
              <a:defRPr/>
            </a:pPr>
            <a:endParaRPr lang="en-US" altLang="en-US" dirty="0"/>
          </a:p>
          <a:p>
            <a:pPr marL="171450" indent="-171450" eaLnBrk="1" hangingPunct="1">
              <a:spcBef>
                <a:spcPct val="0"/>
              </a:spcBef>
              <a:buFontTx/>
              <a:buChar char="•"/>
              <a:defRPr/>
            </a:pPr>
            <a:r>
              <a:rPr lang="en-US" altLang="en-US" dirty="0"/>
              <a:t>Vocational Rehabilitation Counselors</a:t>
            </a:r>
          </a:p>
          <a:p>
            <a:pPr marL="171450" indent="-171450" eaLnBrk="1" hangingPunct="1">
              <a:spcBef>
                <a:spcPct val="0"/>
              </a:spcBef>
              <a:buFontTx/>
              <a:buChar char="•"/>
              <a:defRPr/>
            </a:pPr>
            <a:r>
              <a:rPr lang="en-US" altLang="en-US" dirty="0"/>
              <a:t>Career Counselors</a:t>
            </a:r>
          </a:p>
          <a:p>
            <a:pPr marL="171450" indent="-171450" eaLnBrk="1" hangingPunct="1">
              <a:spcBef>
                <a:spcPct val="0"/>
              </a:spcBef>
              <a:buFontTx/>
              <a:buChar char="•"/>
              <a:defRPr/>
            </a:pPr>
            <a:r>
              <a:rPr lang="en-US" altLang="en-US" dirty="0"/>
              <a:t>Career Facilitators</a:t>
            </a:r>
          </a:p>
          <a:p>
            <a:pPr marL="171450" indent="-171450" eaLnBrk="1" hangingPunct="1">
              <a:spcBef>
                <a:spcPct val="0"/>
              </a:spcBef>
              <a:buFontTx/>
              <a:buChar char="•"/>
              <a:defRPr/>
            </a:pPr>
            <a:r>
              <a:rPr lang="en-US" altLang="en-US" dirty="0"/>
              <a:t>Employment Counselors</a:t>
            </a:r>
          </a:p>
          <a:p>
            <a:pPr marL="171450" indent="-171450" eaLnBrk="1" hangingPunct="1">
              <a:spcBef>
                <a:spcPct val="0"/>
              </a:spcBef>
              <a:buFontTx/>
              <a:buChar char="•"/>
              <a:defRPr/>
            </a:pPr>
            <a:r>
              <a:rPr lang="en-US" altLang="en-US" dirty="0"/>
              <a:t>Residential Advisors</a:t>
            </a:r>
          </a:p>
          <a:p>
            <a:pPr marL="171450" indent="-171450" eaLnBrk="1" hangingPunct="1">
              <a:spcBef>
                <a:spcPct val="0"/>
              </a:spcBef>
              <a:buFontTx/>
              <a:buChar char="•"/>
              <a:defRPr/>
            </a:pPr>
            <a:r>
              <a:rPr lang="en-US" altLang="en-US" dirty="0"/>
              <a:t>Marriage, Child and Family Counselors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63138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Arial" panose="020B0604020202020204" pitchFamily="34" charset="0"/>
              <a:buNone/>
              <a:defRPr/>
            </a:pPr>
            <a:r>
              <a:rPr lang="en-US" altLang="en-US" dirty="0"/>
              <a:t>Professionals in these careers nurture and teach preschool-age children. Additional occupations could include:</a:t>
            </a:r>
          </a:p>
          <a:p>
            <a:pPr eaLnBrk="1" hangingPunct="1">
              <a:spcBef>
                <a:spcPct val="0"/>
              </a:spcBef>
              <a:buFont typeface="Arial" panose="020B0604020202020204" pitchFamily="34" charset="0"/>
              <a:buNone/>
              <a:defRPr/>
            </a:pPr>
            <a:endParaRPr lang="en-US" altLang="en-US" dirty="0"/>
          </a:p>
          <a:p>
            <a:pPr marL="171450" indent="-171450" eaLnBrk="1" hangingPunct="1">
              <a:spcBef>
                <a:spcPct val="0"/>
              </a:spcBef>
              <a:buFont typeface="Arial" panose="020B0604020202020204" pitchFamily="34" charset="0"/>
              <a:buChar char="•"/>
              <a:defRPr/>
            </a:pPr>
            <a:r>
              <a:rPr lang="en-US" altLang="en-US" dirty="0"/>
              <a:t>Nannies</a:t>
            </a:r>
          </a:p>
          <a:p>
            <a:pPr marL="171450" indent="-171450" eaLnBrk="1" hangingPunct="1">
              <a:spcBef>
                <a:spcPct val="0"/>
              </a:spcBef>
              <a:buFont typeface="Arial" panose="020B0604020202020204" pitchFamily="34" charset="0"/>
              <a:buChar char="•"/>
              <a:defRPr/>
            </a:pPr>
            <a:r>
              <a:rPr lang="en-US" altLang="en-US" dirty="0"/>
              <a:t>Teachers’ Assistants</a:t>
            </a:r>
          </a:p>
          <a:p>
            <a:pPr marL="171450" indent="-171450" eaLnBrk="1" hangingPunct="1">
              <a:spcBef>
                <a:spcPct val="0"/>
              </a:spcBef>
              <a:buFont typeface="Arial" panose="020B0604020202020204" pitchFamily="34" charset="0"/>
              <a:buChar char="•"/>
              <a:defRPr/>
            </a:pPr>
            <a:r>
              <a:rPr lang="en-US" altLang="en-US" dirty="0"/>
              <a:t>Childcare Assistants/Workers</a:t>
            </a:r>
            <a:r>
              <a:rPr lang="en-US" altLang="en-US" i="1" dirty="0"/>
              <a:t> </a:t>
            </a:r>
            <a:endParaRPr lang="en-US" altLang="en-US" dirty="0"/>
          </a:p>
          <a:p>
            <a:pPr eaLnBrk="1" hangingPunct="1">
              <a:spcBef>
                <a:spcPct val="0"/>
              </a:spcBef>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91850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Some professionals in this area help families and individuals meet their nutritional needs. Others help vulnerable populations cope with the problems of daily living, counsel troubled individuals, train or retrain the unemployed, care for the elderly and solicit contributions for various social agencies. Additional occupations could include:</a:t>
            </a:r>
          </a:p>
          <a:p>
            <a:pPr marL="171450" indent="-171450" eaLnBrk="1" hangingPunct="1">
              <a:spcBef>
                <a:spcPct val="0"/>
              </a:spcBef>
              <a:buFontTx/>
              <a:buChar char="•"/>
              <a:defRPr/>
            </a:pPr>
            <a:endParaRPr lang="en-US" altLang="en-US" dirty="0"/>
          </a:p>
          <a:p>
            <a:pPr marL="171450" indent="-171450" eaLnBrk="1" hangingPunct="1">
              <a:spcBef>
                <a:spcPct val="0"/>
              </a:spcBef>
              <a:buFontTx/>
              <a:buChar char="•"/>
              <a:defRPr/>
            </a:pPr>
            <a:r>
              <a:rPr lang="en-US" altLang="en-US" dirty="0"/>
              <a:t>Employment Counselors</a:t>
            </a:r>
          </a:p>
          <a:p>
            <a:pPr marL="171450" indent="-171450" eaLnBrk="1" hangingPunct="1">
              <a:spcBef>
                <a:spcPct val="0"/>
              </a:spcBef>
              <a:buFontTx/>
              <a:buChar char="•"/>
              <a:defRPr/>
            </a:pPr>
            <a:r>
              <a:rPr lang="en-US" altLang="en-US" dirty="0"/>
              <a:t>Career Counselors</a:t>
            </a:r>
          </a:p>
          <a:p>
            <a:pPr marL="171450" indent="-171450" eaLnBrk="1" hangingPunct="1">
              <a:spcBef>
                <a:spcPct val="0"/>
              </a:spcBef>
              <a:buFontTx/>
              <a:buChar char="•"/>
              <a:defRPr/>
            </a:pPr>
            <a:r>
              <a:rPr lang="en-US" altLang="en-US" dirty="0"/>
              <a:t>Vocational Rehabilitation Service Workers</a:t>
            </a:r>
          </a:p>
          <a:p>
            <a:pPr marL="171450" indent="-171450" eaLnBrk="1" hangingPunct="1">
              <a:spcBef>
                <a:spcPct val="0"/>
              </a:spcBef>
              <a:buFontTx/>
              <a:buChar char="•"/>
              <a:defRPr/>
            </a:pPr>
            <a:r>
              <a:rPr lang="en-US" altLang="en-US" dirty="0"/>
              <a:t>Leisure Activities Coordinators</a:t>
            </a:r>
          </a:p>
          <a:p>
            <a:pPr marL="171450" indent="-171450" eaLnBrk="1" hangingPunct="1">
              <a:spcBef>
                <a:spcPct val="0"/>
              </a:spcBef>
              <a:buFontTx/>
              <a:buChar char="•"/>
              <a:defRPr/>
            </a:pPr>
            <a:r>
              <a:rPr lang="en-US" altLang="en-US" dirty="0"/>
              <a:t>Geriatric Service Workers</a:t>
            </a:r>
          </a:p>
          <a:p>
            <a:pPr marL="171450" indent="-171450" eaLnBrk="1" hangingPunct="1">
              <a:spcBef>
                <a:spcPct val="0"/>
              </a:spcBef>
              <a:buFontTx/>
              <a:buChar char="•"/>
              <a:defRPr/>
            </a:pPr>
            <a:r>
              <a:rPr lang="en-US" altLang="en-US" dirty="0"/>
              <a:t>Adult Day Care Workers</a:t>
            </a:r>
          </a:p>
          <a:p>
            <a:pPr marL="171450" indent="-171450" eaLnBrk="1" hangingPunct="1">
              <a:spcBef>
                <a:spcPct val="0"/>
              </a:spcBef>
              <a:buFontTx/>
              <a:buChar char="•"/>
              <a:defRPr/>
            </a:pPr>
            <a:r>
              <a:rPr lang="en-US" altLang="en-US" dirty="0"/>
              <a:t>Residential Advisors</a:t>
            </a:r>
          </a:p>
          <a:p>
            <a:pPr marL="171450" indent="-171450" eaLnBrk="1" hangingPunct="1">
              <a:spcBef>
                <a:spcPct val="0"/>
              </a:spcBef>
              <a:buFontTx/>
              <a:buChar char="•"/>
              <a:defRPr/>
            </a:pPr>
            <a:r>
              <a:rPr lang="en-US" altLang="en-US" dirty="0"/>
              <a:t>Emergency and Relief Workers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48452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Personal care professionals help people with their personal appearance including styling hair, giving manicures, providing facial treatments and giving makeup advice. They also provide health and fitness training. Additional occupations could include:</a:t>
            </a:r>
          </a:p>
          <a:p>
            <a:pPr eaLnBrk="1" hangingPunct="1">
              <a:spcBef>
                <a:spcPct val="0"/>
              </a:spcBef>
              <a:defRPr/>
            </a:pPr>
            <a:endParaRPr lang="en-US" altLang="en-US" dirty="0"/>
          </a:p>
          <a:p>
            <a:pPr marL="171450" indent="-171450" eaLnBrk="1" hangingPunct="1">
              <a:spcBef>
                <a:spcPct val="0"/>
              </a:spcBef>
              <a:buFontTx/>
              <a:buChar char="•"/>
              <a:defRPr/>
            </a:pPr>
            <a:r>
              <a:rPr lang="en-US" altLang="en-US" dirty="0"/>
              <a:t>Embalmers</a:t>
            </a:r>
          </a:p>
          <a:p>
            <a:pPr marL="171450" indent="-171450" eaLnBrk="1" hangingPunct="1">
              <a:spcBef>
                <a:spcPct val="0"/>
              </a:spcBef>
              <a:buFontTx/>
              <a:buChar char="•"/>
              <a:defRPr/>
            </a:pPr>
            <a:r>
              <a:rPr lang="en-US" altLang="en-US" dirty="0"/>
              <a:t>Funeral Attendants</a:t>
            </a:r>
          </a:p>
          <a:p>
            <a:pPr marL="171450" indent="-171450" eaLnBrk="1" hangingPunct="1">
              <a:spcBef>
                <a:spcPct val="0"/>
              </a:spcBef>
              <a:buFontTx/>
              <a:buChar char="•"/>
              <a:defRPr/>
            </a:pPr>
            <a:r>
              <a:rPr lang="en-US" altLang="en-US" dirty="0"/>
              <a:t>Personal and Home Care Aides</a:t>
            </a:r>
          </a:p>
          <a:p>
            <a:pPr marL="171450" indent="-171450" eaLnBrk="1" hangingPunct="1">
              <a:spcBef>
                <a:spcPct val="0"/>
              </a:spcBef>
              <a:buFontTx/>
              <a:buChar char="•"/>
              <a:defRPr/>
            </a:pPr>
            <a:r>
              <a:rPr lang="en-US" altLang="en-US" dirty="0"/>
              <a:t>Companions</a:t>
            </a:r>
          </a:p>
          <a:p>
            <a:pPr marL="171450" indent="-171450" eaLnBrk="1" hangingPunct="1">
              <a:spcBef>
                <a:spcPct val="0"/>
              </a:spcBef>
              <a:buFontTx/>
              <a:buChar char="•"/>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28433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is a projection of 10 fast-growing careers in Human Services in Texas from the year 2006 to 2016 and the number of new jobs created in each occupation. Note that while the percentage of growth in jobs may be high, the actual number of jobs created may be low. </a:t>
            </a:r>
          </a:p>
          <a:p>
            <a:pPr eaLnBrk="1" hangingPunct="1"/>
            <a:r>
              <a:rPr lang="en-US" altLang="en-US" dirty="0"/>
              <a:t>Source: Texas Workforce Commission. </a:t>
            </a:r>
          </a:p>
          <a:p>
            <a:pPr eaLnBrk="1" hangingPunct="1"/>
            <a:endParaRPr lang="en-US" altLang="en-US" dirty="0"/>
          </a:p>
          <a:p>
            <a:pPr eaLnBrk="1" hangingPunct="1"/>
            <a:r>
              <a:rPr lang="en-US" altLang="en-US" dirty="0" err="1"/>
              <a:t>AchieveTexas</a:t>
            </a:r>
            <a:r>
              <a:rPr lang="en-US" altLang="en-US" dirty="0"/>
              <a:t> in Action</a:t>
            </a:r>
            <a:br>
              <a:rPr lang="en-US" altLang="en-US" dirty="0"/>
            </a:br>
            <a:r>
              <a:rPr lang="en-US" altLang="en-US" dirty="0"/>
              <a:t>A college and career planning guide.</a:t>
            </a:r>
            <a:br>
              <a:rPr lang="en-US" altLang="en-US" dirty="0"/>
            </a:br>
            <a:r>
              <a:rPr lang="en-US" altLang="en-US" dirty="0">
                <a:hlinkClick r:id="rId3"/>
              </a:rPr>
              <a:t>http://www.achievetexas.org/2010%20Guides/71711%20Hum_comp_np.pdf</a:t>
            </a:r>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04645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is a chart of hourly wages for 10 of the top-paying careers in the Human Services cluster in Texas. Note how entry-level wages are often much lower than pay for the average worker and experienced workers in each profession. </a:t>
            </a:r>
          </a:p>
          <a:p>
            <a:pPr eaLnBrk="1" hangingPunct="1"/>
            <a:r>
              <a:rPr lang="en-US" altLang="en-US" dirty="0"/>
              <a:t>Source: Texas Workforce Commission. </a:t>
            </a:r>
          </a:p>
          <a:p>
            <a:pPr eaLnBrk="1" hangingPunct="1"/>
            <a:endParaRPr lang="en-US" altLang="en-US" dirty="0"/>
          </a:p>
          <a:p>
            <a:r>
              <a:rPr lang="en-US" altLang="en-US" dirty="0" err="1"/>
              <a:t>AchieveTexas</a:t>
            </a:r>
            <a:r>
              <a:rPr lang="en-US" altLang="en-US" dirty="0"/>
              <a:t> in Action</a:t>
            </a:r>
            <a:br>
              <a:rPr lang="en-US" altLang="en-US" dirty="0"/>
            </a:br>
            <a:r>
              <a:rPr lang="en-US" altLang="en-US" dirty="0"/>
              <a:t>A college and career planning guide.</a:t>
            </a:r>
            <a:br>
              <a:rPr lang="en-US" altLang="en-US" dirty="0"/>
            </a:br>
            <a:r>
              <a:rPr lang="en-US" altLang="en-US" dirty="0">
                <a:hlinkClick r:id="rId3"/>
              </a:rPr>
              <a:t>http://www.achievetexas.org/2010%20Guides/71711%20Hum_comp_np.pdf</a:t>
            </a:r>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69752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Do these careers sound interesting? For which celebrity would you like to style hair?</a:t>
            </a:r>
          </a:p>
          <a:p>
            <a:pPr eaLnBrk="1" hangingPunct="1"/>
            <a:endParaRPr lang="en-US" altLang="en-US" dirty="0"/>
          </a:p>
          <a:p>
            <a:pPr eaLnBrk="1" hangingPunct="1"/>
            <a:r>
              <a:rPr lang="en-US" altLang="en-US" dirty="0" err="1"/>
              <a:t>AchieveTexas</a:t>
            </a:r>
            <a:r>
              <a:rPr lang="en-US" altLang="en-US" dirty="0"/>
              <a:t> in Action</a:t>
            </a:r>
            <a:br>
              <a:rPr lang="en-US" altLang="en-US" dirty="0"/>
            </a:br>
            <a:r>
              <a:rPr lang="en-US" altLang="en-US" dirty="0"/>
              <a:t>A college and career planning guide.</a:t>
            </a:r>
            <a:br>
              <a:rPr lang="en-US" altLang="en-US" dirty="0"/>
            </a:br>
            <a:r>
              <a:rPr lang="en-US" altLang="en-US" dirty="0">
                <a:hlinkClick r:id="rId3"/>
              </a:rPr>
              <a:t>http://www.achievetexas.org/2010%20Guides/71711%20Hum_comp_np.pdf</a:t>
            </a:r>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23486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As Practicum of Human Services students, you will be practicing communication, critical thinking, problem solving, information technology, leadership and teamwork skills by organizing a career fair expo at school. You will also be responsible for presenting information on one career related to Human Services. </a:t>
            </a:r>
          </a:p>
          <a:p>
            <a:pPr eaLnBrk="1" hangingPunct="1"/>
            <a:endParaRPr lang="en-US" altLang="en-US" dirty="0"/>
          </a:p>
          <a:p>
            <a:pPr eaLnBrk="1" hangingPunct="1"/>
            <a:r>
              <a:rPr lang="en-US" altLang="en-US" dirty="0"/>
              <a:t>What is a career fair? A career fair is a venue in which students and employers can exchange ideas and information about employment opportunities. </a:t>
            </a:r>
          </a:p>
          <a:p>
            <a:pPr eaLnBrk="1" hangingPunct="1"/>
            <a:endParaRPr lang="en-US" altLang="en-US" dirty="0"/>
          </a:p>
          <a:p>
            <a:pPr eaLnBrk="1" hangingPunct="1"/>
            <a:r>
              <a:rPr lang="en-US" altLang="en-US" dirty="0"/>
              <a:t>Have you ever been to a career fair?</a:t>
            </a:r>
          </a:p>
          <a:p>
            <a:pPr eaLnBrk="1" hangingPunct="1"/>
            <a:endParaRPr lang="en-US" altLang="en-US" dirty="0"/>
          </a:p>
          <a:p>
            <a:pPr eaLnBrk="1" hangingPunct="1"/>
            <a:r>
              <a:rPr lang="en-US" altLang="en-US" dirty="0"/>
              <a:t>Were you a participant or presenter?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5410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Why host a career fair at our school?</a:t>
            </a:r>
          </a:p>
          <a:p>
            <a:pPr marL="171450" indent="-171450">
              <a:buFont typeface="Arial" panose="020B0604020202020204" pitchFamily="34" charset="0"/>
              <a:buChar char="•"/>
              <a:defRPr/>
            </a:pPr>
            <a:r>
              <a:rPr lang="en-US" dirty="0"/>
              <a:t>Showcase careers in Human Services </a:t>
            </a:r>
          </a:p>
          <a:p>
            <a:pPr marL="171450" indent="-171450">
              <a:buFont typeface="Arial" panose="020B0604020202020204" pitchFamily="34" charset="0"/>
              <a:buChar char="•"/>
              <a:defRPr/>
            </a:pPr>
            <a:r>
              <a:rPr lang="en-US" dirty="0"/>
              <a:t>Introduce students to careers related to their coursework and help them identify the key skills needed in order to become successful professionals</a:t>
            </a:r>
          </a:p>
          <a:p>
            <a:pPr marL="171450" indent="-171450">
              <a:buFont typeface="Arial" panose="020B0604020202020204" pitchFamily="34" charset="0"/>
              <a:buChar char="•"/>
              <a:defRPr/>
            </a:pPr>
            <a:r>
              <a:rPr lang="en-US" dirty="0"/>
              <a:t>Provide opportunities to develop skills in communication, self‐ presentation and networking, which will prepare students for job interviews and other professional interactions</a:t>
            </a:r>
          </a:p>
          <a:p>
            <a:pPr marL="171450" indent="-171450">
              <a:buFont typeface="Arial" panose="020B0604020202020204" pitchFamily="34" charset="0"/>
              <a:buChar char="•"/>
              <a:defRPr/>
            </a:pPr>
            <a:r>
              <a:rPr lang="en-US" dirty="0"/>
              <a:t>Develop relationships with area employers, which could lead to student internships, class visits, service‐learning projects and other work-based learning partnerships</a:t>
            </a:r>
          </a:p>
          <a:p>
            <a:pPr marL="171450" indent="-171450">
              <a:buFont typeface="Arial" panose="020B0604020202020204" pitchFamily="34" charset="0"/>
              <a:buChar char="•"/>
              <a:defRPr/>
            </a:pPr>
            <a:r>
              <a:rPr lang="en-US" dirty="0"/>
              <a:t>Bring campus‐wide visibility to Family and Consumer Sciences and the Human Services cluster</a:t>
            </a:r>
          </a:p>
          <a:p>
            <a:pPr marL="171450" indent="-171450">
              <a:buFont typeface="Arial" panose="020B0604020202020204" pitchFamily="34" charset="0"/>
              <a:buChar char="•"/>
              <a:defRPr/>
            </a:pPr>
            <a:r>
              <a:rPr lang="en-US" dirty="0"/>
              <a:t>Develop a comradery with other students and groups by enlisting them to assist you with planning and initiating the career fair expo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790986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Make a list of companies and agencies that you want to participate in the career fair expo.</a:t>
            </a:r>
          </a:p>
          <a:p>
            <a:pPr marL="171450" indent="-171450">
              <a:buFont typeface="Arial" panose="020B0604020202020204" pitchFamily="34" charset="0"/>
              <a:buChar char="•"/>
              <a:defRPr/>
            </a:pPr>
            <a:r>
              <a:rPr lang="en-US" dirty="0"/>
              <a:t>You may wish to submit a proposal or agenda of events to the school administrators.</a:t>
            </a:r>
          </a:p>
          <a:p>
            <a:pPr marL="171450" indent="-171450">
              <a:buFont typeface="Arial" panose="020B0604020202020204" pitchFamily="34" charset="0"/>
              <a:buChar char="•"/>
              <a:defRPr/>
            </a:pPr>
            <a:r>
              <a:rPr lang="en-US" dirty="0"/>
              <a:t>Make a checklist of jobs, and assign those jobs to prospective individuals.</a:t>
            </a:r>
          </a:p>
          <a:p>
            <a:pPr marL="171450" indent="-171450">
              <a:buFont typeface="Arial" panose="020B0604020202020204" pitchFamily="34" charset="0"/>
              <a:buChar char="•"/>
              <a:defRPr/>
            </a:pPr>
            <a:r>
              <a:rPr lang="en-US" dirty="0"/>
              <a:t>Assign an event coordinator who is responsible for overseeing all the operations of the career fair expo.</a:t>
            </a:r>
          </a:p>
          <a:p>
            <a:pPr marL="171450" indent="-171450">
              <a:buFont typeface="Arial" panose="020B0604020202020204" pitchFamily="34" charset="0"/>
              <a:buChar char="•"/>
              <a:defRPr/>
            </a:pPr>
            <a:r>
              <a:rPr lang="en-US" dirty="0"/>
              <a:t>Assign an advertising committee to advertise the event.</a:t>
            </a:r>
          </a:p>
          <a:p>
            <a:pPr marL="171450" indent="-171450">
              <a:buFont typeface="Arial" panose="020B0604020202020204" pitchFamily="34" charset="0"/>
              <a:buChar char="•"/>
              <a:defRPr/>
            </a:pPr>
            <a:r>
              <a:rPr lang="en-US" dirty="0"/>
              <a:t>Assign a communication committee to make phone calls, follow up with confirmation letters and verification phone calls, provide directions to the event and a map of the school and send thank-you notes.</a:t>
            </a:r>
          </a:p>
          <a:p>
            <a:pPr marL="171450" indent="-171450">
              <a:buFont typeface="Arial" panose="020B0604020202020204" pitchFamily="34" charset="0"/>
              <a:buChar char="•"/>
              <a:defRPr/>
            </a:pPr>
            <a:r>
              <a:rPr lang="en-US" dirty="0"/>
              <a:t>Assign a hospitality committee to prepare and serve food and refreshments.</a:t>
            </a:r>
          </a:p>
          <a:p>
            <a:pPr marL="171450" indent="-171450">
              <a:buFont typeface="Arial" panose="020B0604020202020204" pitchFamily="34" charset="0"/>
              <a:buChar char="•"/>
              <a:defRPr/>
            </a:pPr>
            <a:r>
              <a:rPr lang="en-US" dirty="0"/>
              <a:t>Meet and greet the company and agency representatives; provide a check-in area.</a:t>
            </a:r>
          </a:p>
          <a:p>
            <a:pPr marL="171450" indent="-171450">
              <a:buFont typeface="Arial" panose="020B0604020202020204" pitchFamily="34" charset="0"/>
              <a:buChar char="•"/>
              <a:defRPr/>
            </a:pPr>
            <a:r>
              <a:rPr lang="en-US" dirty="0"/>
              <a:t>Assign rooms and schedule a timeline of the event. </a:t>
            </a:r>
          </a:p>
          <a:p>
            <a:pPr marL="171450" indent="-171450">
              <a:buFont typeface="Arial" panose="020B0604020202020204" pitchFamily="34" charset="0"/>
              <a:buChar char="•"/>
              <a:defRPr/>
            </a:pPr>
            <a:r>
              <a:rPr lang="en-US" dirty="0"/>
              <a:t>Assist with setting up and tearing down the event.</a:t>
            </a:r>
          </a:p>
          <a:p>
            <a:pPr marL="171450" indent="-171450">
              <a:buFont typeface="Arial" panose="020B0604020202020204" pitchFamily="34" charset="0"/>
              <a:buChar char="•"/>
              <a:defRPr/>
            </a:pPr>
            <a:r>
              <a:rPr lang="en-US" dirty="0"/>
              <a:t>Allow time at the career fair for orientation, closing the event and evaluations. During the last 30 minutes of the career fair, company and agency representatives should be reminded to fill out the career fair evaluation forms and to hand them to the event coordinator.</a:t>
            </a:r>
          </a:p>
          <a:p>
            <a:pPr marL="171450" indent="-171450">
              <a:buFont typeface="Arial" panose="020B0604020202020204" pitchFamily="34" charset="0"/>
              <a:buChar char="•"/>
              <a:defRPr/>
            </a:pPr>
            <a:r>
              <a:rPr lang="en-US" dirty="0"/>
              <a:t>Obtain financial assistance from various CTSOs if possible.  Contact local businesses such as supermarkets and bakeries to donate food and paper goods.</a:t>
            </a:r>
          </a:p>
          <a:p>
            <a:pPr>
              <a:buFont typeface="Arial" panose="020B0604020202020204" pitchFamily="34" charset="0"/>
              <a:buNone/>
              <a:defRPr/>
            </a:pPr>
            <a:endParaRPr lang="en-US" altLang="en-US" dirty="0"/>
          </a:p>
          <a:p>
            <a:pPr>
              <a:buFont typeface="Arial" panose="020B0604020202020204" pitchFamily="34" charset="0"/>
              <a:buNone/>
              <a:defRPr/>
            </a:pPr>
            <a:endParaRPr lang="en-US" altLang="en-US" dirty="0"/>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26916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Host a contest for developing a theme for the career fair expo. “Exploring Careers for the 21st Century” is a theme example. This sets a positive tone for participants and stimulates creativity in developing flyers and banners to advertise the career fair expo.</a:t>
            </a:r>
          </a:p>
          <a:p>
            <a:pPr marL="171450" indent="-171450">
              <a:buFont typeface="Arial" panose="020B0604020202020204" pitchFamily="34" charset="0"/>
              <a:buChar char="•"/>
              <a:defRPr/>
            </a:pPr>
            <a:r>
              <a:rPr lang="en-US" dirty="0"/>
              <a:t>Culinary Arts students can provide refreshments (continental breakfast) for the community participants of the career fair expo. </a:t>
            </a:r>
          </a:p>
          <a:p>
            <a:pPr marL="171450" indent="-171450">
              <a:buFont typeface="Arial" panose="020B0604020202020204" pitchFamily="34" charset="0"/>
              <a:buChar char="•"/>
              <a:defRPr/>
            </a:pPr>
            <a:r>
              <a:rPr lang="en-US" dirty="0"/>
              <a:t>The Art Department can host a contest for designing a logo for the career fair expo. The logo can be used on t-shirts, letterhead, brochures, banners and so forth. They can also provide posters depicting different careers in Human Services.</a:t>
            </a:r>
          </a:p>
          <a:p>
            <a:pPr marL="171450" indent="-171450">
              <a:buFont typeface="Arial" panose="020B0604020202020204" pitchFamily="34" charset="0"/>
              <a:buChar char="•"/>
              <a:defRPr/>
            </a:pPr>
            <a:r>
              <a:rPr lang="en-US" dirty="0"/>
              <a:t>Science Club students can showcase Human Services careers which are aligned with Science, Technology, Engineering and Math (STEM).</a:t>
            </a:r>
          </a:p>
          <a:p>
            <a:pPr marL="171450" indent="-171450">
              <a:buFont typeface="Arial" panose="020B0604020202020204" pitchFamily="34" charset="0"/>
              <a:buChar char="•"/>
              <a:defRPr/>
            </a:pPr>
            <a:r>
              <a:rPr lang="en-US" dirty="0"/>
              <a:t>Math students can show salaries earned and projected earnings of careers in Human Services.</a:t>
            </a:r>
          </a:p>
          <a:p>
            <a:pPr marL="171450" indent="-171450">
              <a:buFont typeface="Arial" panose="020B0604020202020204" pitchFamily="34" charset="0"/>
              <a:buChar char="•"/>
              <a:defRPr/>
            </a:pPr>
            <a:r>
              <a:rPr lang="en-US" dirty="0"/>
              <a:t>If offered at your school, encourage the students enrolled in Practicum in Education and Training, Practicum in Hospitality Services and Practicum in Culinary Arts to participate in the career fair expo. They can highlight careers in their fields of interest.</a:t>
            </a:r>
          </a:p>
          <a:p>
            <a:pPr marL="171450" indent="-171450">
              <a:buFont typeface="Arial" panose="020B0604020202020204" pitchFamily="34" charset="0"/>
              <a:buChar char="•"/>
              <a:defRPr/>
            </a:pPr>
            <a:r>
              <a:rPr lang="en-US" dirty="0"/>
              <a:t>Have English teachers hold an essay contest called "My Career Path: Mapping My Future." The winning essay can be displayed at the career fair expo.</a:t>
            </a:r>
          </a:p>
          <a:p>
            <a:pPr>
              <a:defRPr/>
            </a:pPr>
            <a:r>
              <a:rPr lang="en-US" dirty="0"/>
              <a:t> </a:t>
            </a:r>
          </a:p>
          <a:p>
            <a:pPr>
              <a:defRPr/>
            </a:pPr>
            <a:r>
              <a:rPr lang="en-US" dirty="0"/>
              <a:t>Do you have any ideas for ways in which we can incorporate more student involvement?</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119275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198198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906747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69826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84956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16 clusters identified by the U.S. Department of Education classify workforce preparation programs that are obtained through career and technical education.</a:t>
            </a:r>
          </a:p>
          <a:p>
            <a:r>
              <a:rPr lang="en-US" altLang="en-US" dirty="0"/>
              <a:t> </a:t>
            </a:r>
          </a:p>
          <a:p>
            <a:r>
              <a:rPr lang="en-US" altLang="en-US" dirty="0"/>
              <a:t>What cluster do you think Practicum in Human Services falls under?  Have students read the descriptors for each cluster.</a:t>
            </a:r>
          </a:p>
          <a:p>
            <a:r>
              <a:rPr lang="en-US" altLang="en-US" dirty="0"/>
              <a:t> </a:t>
            </a:r>
          </a:p>
          <a:p>
            <a:r>
              <a:rPr lang="en-US" altLang="en-US" dirty="0"/>
              <a:t>Practicum in Human Services is in the Human Services cluster.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 a student in Practicum of Human Services, do you feel you are providing for families and serving human needs? How? It takes a unique individual to work in Human Services. There are many occupations in the cluster that pay well, but most people don’t do it for the money. They have a deep desire to help other people.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71820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Each cluster has various Programs of Study.</a:t>
            </a:r>
          </a:p>
          <a:p>
            <a:r>
              <a:rPr lang="en-US" altLang="en-US" dirty="0"/>
              <a:t>We have already established that Practicum in Human Services is in the Human Services career cluster.</a:t>
            </a:r>
          </a:p>
          <a:p>
            <a:r>
              <a:rPr lang="en-US" altLang="en-US" dirty="0"/>
              <a:t>What Program of Study do you think it follows?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49065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12518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What are other examples of occupations that would fall under the five programs of study?</a:t>
            </a:r>
          </a:p>
          <a:p>
            <a:pPr eaLnBrk="1" hangingPunct="1"/>
            <a:endParaRPr lang="en-US" altLang="en-US" dirty="0"/>
          </a:p>
          <a:p>
            <a:pPr eaLnBrk="1" hangingPunct="1"/>
            <a:r>
              <a:rPr lang="en-US" altLang="en-US" dirty="0"/>
              <a:t>Have you ever worked or volunteered at one or more of these programs of study?</a:t>
            </a:r>
          </a:p>
          <a:p>
            <a:pPr eaLnBrk="1" hangingPunct="1"/>
            <a:endParaRPr lang="en-US" altLang="en-US" dirty="0"/>
          </a:p>
          <a:p>
            <a:pPr eaLnBrk="1" hangingPunct="1"/>
            <a:r>
              <a:rPr lang="en-US" altLang="en-US" dirty="0" err="1"/>
              <a:t>AchieveTexas</a:t>
            </a:r>
            <a:r>
              <a:rPr lang="en-US" altLang="en-US" dirty="0"/>
              <a:t> in Action</a:t>
            </a:r>
            <a:br>
              <a:rPr lang="en-US" altLang="en-US" dirty="0"/>
            </a:br>
            <a:r>
              <a:rPr lang="en-US" altLang="en-US" dirty="0"/>
              <a:t>A college and career planning guide.</a:t>
            </a:r>
            <a:br>
              <a:rPr lang="en-US" altLang="en-US" dirty="0"/>
            </a:br>
            <a:r>
              <a:rPr lang="en-US" altLang="en-US" dirty="0">
                <a:hlinkClick r:id="rId3"/>
              </a:rPr>
              <a:t>http://www.achievetexas.org/2010%20Guides/71711%20Hum_comp_np.pdf</a:t>
            </a:r>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42264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t>Note to teacher: </a:t>
            </a:r>
            <a:r>
              <a:rPr lang="en-US" dirty="0"/>
              <a:t>Click on the guide to the right to view the electronic magazine or download PDF format. R</a:t>
            </a:r>
            <a:r>
              <a:rPr lang="en-US" altLang="en-US" dirty="0"/>
              <a:t>efer to pages 10 and 11 to discuss the 25 careers students might be interested in the Human Services cluster.</a:t>
            </a:r>
          </a:p>
          <a:p>
            <a:pPr eaLnBrk="1" hangingPunct="1">
              <a:defRPr/>
            </a:pPr>
            <a:r>
              <a:rPr lang="en-US" altLang="en-US" dirty="0"/>
              <a:t>Provide explanations for:</a:t>
            </a:r>
          </a:p>
          <a:p>
            <a:pPr marL="171450" indent="-171450" eaLnBrk="1" hangingPunct="1">
              <a:buFont typeface="Arial" panose="020B0604020202020204" pitchFamily="34" charset="0"/>
              <a:buChar char="•"/>
              <a:defRPr/>
            </a:pPr>
            <a:r>
              <a:rPr lang="en-US" altLang="en-US" dirty="0"/>
              <a:t>Standards for Student Occupational Code (SOC)</a:t>
            </a:r>
          </a:p>
          <a:p>
            <a:pPr marL="171450" indent="-171450" eaLnBrk="1" hangingPunct="1">
              <a:buFont typeface="Arial" panose="020B0604020202020204" pitchFamily="34" charset="0"/>
              <a:buChar char="•"/>
              <a:defRPr/>
            </a:pPr>
            <a:r>
              <a:rPr lang="en-US" altLang="en-US" dirty="0"/>
              <a:t>Growth</a:t>
            </a:r>
          </a:p>
          <a:p>
            <a:pPr marL="171450" indent="-171450" eaLnBrk="1" hangingPunct="1">
              <a:buFont typeface="Arial" panose="020B0604020202020204" pitchFamily="34" charset="0"/>
              <a:buChar char="•"/>
              <a:defRPr/>
            </a:pPr>
            <a:r>
              <a:rPr lang="en-US" altLang="en-US" dirty="0"/>
              <a:t>Openings</a:t>
            </a:r>
          </a:p>
          <a:p>
            <a:pPr marL="171450" indent="-171450" eaLnBrk="1" hangingPunct="1">
              <a:buFont typeface="Arial" panose="020B0604020202020204" pitchFamily="34" charset="0"/>
              <a:buChar char="•"/>
              <a:defRPr/>
            </a:pPr>
            <a:r>
              <a:rPr lang="en-US" altLang="en-US" dirty="0"/>
              <a:t>Wages</a:t>
            </a:r>
          </a:p>
          <a:p>
            <a:pPr marL="171450" indent="-171450" eaLnBrk="1" hangingPunct="1">
              <a:buFont typeface="Arial" panose="020B0604020202020204" pitchFamily="34" charset="0"/>
              <a:buChar char="•"/>
              <a:defRPr/>
            </a:pPr>
            <a:r>
              <a:rPr lang="en-US" altLang="en-US" dirty="0"/>
              <a:t>Education</a:t>
            </a:r>
          </a:p>
          <a:p>
            <a:pPr marL="171450" indent="-171450" eaLnBrk="1" hangingPunct="1">
              <a:buFont typeface="Arial" panose="020B0604020202020204" pitchFamily="34" charset="0"/>
              <a:buChar char="•"/>
              <a:defRPr/>
            </a:pPr>
            <a:r>
              <a:rPr lang="en-US" altLang="en-US" dirty="0"/>
              <a:t>Education levels</a:t>
            </a:r>
          </a:p>
          <a:p>
            <a:pPr marL="171450" indent="-171450" eaLnBrk="1" hangingPunct="1">
              <a:buFont typeface="Arial" panose="020B0604020202020204" pitchFamily="34" charset="0"/>
              <a:buChar char="•"/>
              <a:defRPr/>
            </a:pPr>
            <a:r>
              <a:rPr lang="en-US" altLang="en-US" dirty="0"/>
              <a:t>Job description</a:t>
            </a:r>
          </a:p>
          <a:p>
            <a:pPr marL="171450" indent="-171450" eaLnBrk="1" hangingPunct="1">
              <a:buFont typeface="Arial" panose="020B0604020202020204" pitchFamily="34" charset="0"/>
              <a:buChar char="•"/>
              <a:defRPr/>
            </a:pPr>
            <a:endParaRPr lang="en-US" altLang="en-US" dirty="0"/>
          </a:p>
          <a:p>
            <a:pPr eaLnBrk="1" hangingPunct="1">
              <a:buFont typeface="Arial" panose="020B0604020202020204" pitchFamily="34" charset="0"/>
              <a:buNone/>
              <a:defRPr/>
            </a:pPr>
            <a:r>
              <a:rPr lang="en-US" altLang="en-US" dirty="0"/>
              <a:t>These are not all the career options in the career cluster.  Can you think of additional careers options in Human Services? Are you interested in </a:t>
            </a:r>
            <a:r>
              <a:rPr lang="en-US" dirty="0"/>
              <a:t>pursuing</a:t>
            </a:r>
            <a:r>
              <a:rPr lang="en-US" altLang="en-US" dirty="0"/>
              <a:t> one or more of the 25 careers mentioned?</a:t>
            </a:r>
          </a:p>
          <a:p>
            <a:pPr eaLnBrk="1" hangingPunct="1">
              <a:buFont typeface="Arial" panose="020B0604020202020204" pitchFamily="34" charset="0"/>
              <a:buNone/>
              <a:defRPr/>
            </a:pPr>
            <a:endParaRPr lang="en-US" altLang="en-US" dirty="0"/>
          </a:p>
          <a:p>
            <a:pPr eaLnBrk="1" hangingPunct="1">
              <a:buFont typeface="Arial" panose="020B0604020202020204" pitchFamily="34" charset="0"/>
              <a:buNone/>
              <a:defRPr/>
            </a:pPr>
            <a:r>
              <a:rPr lang="en-US" dirty="0" err="1"/>
              <a:t>AchieveTexas</a:t>
            </a:r>
            <a:r>
              <a:rPr lang="en-US" dirty="0"/>
              <a:t> in Action</a:t>
            </a:r>
            <a:br>
              <a:rPr lang="en-US" dirty="0"/>
            </a:br>
            <a:r>
              <a:rPr lang="en-US" dirty="0"/>
              <a:t>A college and career planning guide. </a:t>
            </a:r>
          </a:p>
          <a:p>
            <a:pPr eaLnBrk="1" hangingPunct="1">
              <a:buFont typeface="Arial" panose="020B0604020202020204" pitchFamily="34" charset="0"/>
              <a:buNone/>
              <a:defRPr/>
            </a:pPr>
            <a:r>
              <a:rPr lang="en-US" dirty="0"/>
              <a:t>http://www.achievetexas.org/Human_Services.htm</a:t>
            </a:r>
          </a:p>
          <a:p>
            <a:pPr eaLnBrk="1" hangingPunct="1">
              <a:buFont typeface="Arial" panose="020B0604020202020204" pitchFamily="34" charset="0"/>
              <a:buNone/>
              <a:defRPr/>
            </a:pPr>
            <a:endParaRPr lang="en-US" dirty="0"/>
          </a:p>
          <a:p>
            <a:pPr eaLnBrk="1" hangingPunct="1">
              <a:buFont typeface="Arial" panose="020B0604020202020204" pitchFamily="34" charset="0"/>
              <a:buNone/>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7135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Professionals in this area help people with decisions and problems relating to finance, real estate, insurance and consumer goods. Additional occupations could include:</a:t>
            </a:r>
          </a:p>
          <a:p>
            <a:pPr eaLnBrk="1" hangingPunct="1">
              <a:spcBef>
                <a:spcPct val="0"/>
              </a:spcBef>
              <a:defRPr/>
            </a:pPr>
            <a:endParaRPr lang="en-US" altLang="en-US" dirty="0"/>
          </a:p>
          <a:p>
            <a:pPr marL="171450" indent="-171450" eaLnBrk="1" hangingPunct="1">
              <a:spcBef>
                <a:spcPct val="0"/>
              </a:spcBef>
              <a:buFontTx/>
              <a:buChar char="•"/>
              <a:defRPr/>
            </a:pPr>
            <a:r>
              <a:rPr lang="en-US" altLang="en-US" dirty="0"/>
              <a:t>Consumer Research Department Representatives</a:t>
            </a:r>
          </a:p>
          <a:p>
            <a:pPr marL="171450" indent="-171450" eaLnBrk="1" hangingPunct="1">
              <a:spcBef>
                <a:spcPct val="0"/>
              </a:spcBef>
              <a:buFontTx/>
              <a:buChar char="•"/>
              <a:defRPr/>
            </a:pPr>
            <a:r>
              <a:rPr lang="en-US" altLang="en-US" dirty="0"/>
              <a:t>Consumer Goods or Services Retailing Representatives</a:t>
            </a:r>
          </a:p>
          <a:p>
            <a:pPr marL="171450" indent="-171450" eaLnBrk="1" hangingPunct="1">
              <a:spcBef>
                <a:spcPct val="0"/>
              </a:spcBef>
              <a:buFontTx/>
              <a:buChar char="•"/>
              <a:defRPr/>
            </a:pPr>
            <a:r>
              <a:rPr lang="en-US" altLang="en-US" dirty="0"/>
              <a:t>Market Researchers</a:t>
            </a:r>
          </a:p>
          <a:p>
            <a:pPr marL="171450" indent="-171450" eaLnBrk="1" hangingPunct="1">
              <a:spcBef>
                <a:spcPct val="0"/>
              </a:spcBef>
              <a:buFontTx/>
              <a:buChar char="•"/>
              <a:defRPr/>
            </a:pPr>
            <a:r>
              <a:rPr lang="en-US" altLang="en-US" dirty="0"/>
              <a:t>Account Executives</a:t>
            </a:r>
          </a:p>
          <a:p>
            <a:pPr marL="171450" indent="-171450" eaLnBrk="1" hangingPunct="1">
              <a:spcBef>
                <a:spcPct val="0"/>
              </a:spcBef>
              <a:buFontTx/>
              <a:buChar char="•"/>
              <a:defRPr/>
            </a:pPr>
            <a:r>
              <a:rPr lang="en-US" altLang="en-US" dirty="0"/>
              <a:t>Sales Consultants</a:t>
            </a:r>
          </a:p>
          <a:p>
            <a:pPr marL="171450" indent="-171450" eaLnBrk="1" hangingPunct="1">
              <a:spcBef>
                <a:spcPct val="0"/>
              </a:spcBef>
              <a:buFontTx/>
              <a:buChar char="•"/>
              <a:defRPr/>
            </a:pPr>
            <a:r>
              <a:rPr lang="en-US" altLang="en-US" dirty="0"/>
              <a:t>Event Specialists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866020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care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achievetexas.org/Human_Services.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96466" y="1005413"/>
            <a:ext cx="7462935" cy="3413772"/>
          </a:xfrm>
        </p:spPr>
        <p:txBody>
          <a:bodyPr>
            <a:noAutofit/>
          </a:bodyPr>
          <a:lstStyle/>
          <a:p>
            <a:r>
              <a:rPr lang="en-US" dirty="0"/>
              <a:t>Researching Careers in The Human Services Industry</a:t>
            </a:r>
          </a:p>
        </p:txBody>
      </p:sp>
      <p:sp>
        <p:nvSpPr>
          <p:cNvPr id="2" name="Rectangle 1">
            <a:extLst>
              <a:ext uri="{FF2B5EF4-FFF2-40B4-BE49-F238E27FC236}">
                <a16:creationId xmlns:a16="http://schemas.microsoft.com/office/drawing/2014/main" id="{B4363331-C8AD-4FF1-AF61-34801655CF15}"/>
              </a:ext>
            </a:extLst>
          </p:cNvPr>
          <p:cNvSpPr/>
          <p:nvPr/>
        </p:nvSpPr>
        <p:spPr>
          <a:xfrm>
            <a:off x="4645635" y="5022334"/>
            <a:ext cx="7380675" cy="769441"/>
          </a:xfrm>
          <a:prstGeom prst="rect">
            <a:avLst/>
          </a:prstGeom>
        </p:spPr>
        <p:txBody>
          <a:bodyPr wrap="none">
            <a:spAutoFit/>
          </a:bodyPr>
          <a:lstStyle/>
          <a:p>
            <a:r>
              <a:rPr lang="en-US" altLang="en-US" sz="4400" dirty="0">
                <a:solidFill>
                  <a:schemeClr val="accent2">
                    <a:lumMod val="60000"/>
                    <a:lumOff val="40000"/>
                  </a:schemeClr>
                </a:solidFill>
                <a:latin typeface="Open Sans"/>
              </a:rPr>
              <a:t>Practicum in Human Services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Counseling and Mental Health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Marriage and Family Therapists</a:t>
            </a:r>
          </a:p>
          <a:p>
            <a:pPr lvl="1"/>
            <a:r>
              <a:rPr lang="en-US" dirty="0"/>
              <a:t>Career Coaches</a:t>
            </a:r>
          </a:p>
          <a:p>
            <a:pPr lvl="1"/>
            <a:r>
              <a:rPr lang="en-US" dirty="0"/>
              <a:t>School Counselors/Psychologists</a:t>
            </a:r>
          </a:p>
          <a:p>
            <a:pPr lvl="1"/>
            <a:r>
              <a:rPr lang="en-US" dirty="0"/>
              <a:t>Substance Abuse and Behavioral Disorder Counselors</a:t>
            </a:r>
          </a:p>
          <a:p>
            <a:pPr lvl="1"/>
            <a:r>
              <a:rPr lang="en-US" dirty="0"/>
              <a:t>Mental Health Counselors</a:t>
            </a:r>
          </a:p>
        </p:txBody>
      </p:sp>
      <p:pic>
        <p:nvPicPr>
          <p:cNvPr id="4" name="Picture 2" descr="C:\Users\Kelli\AppData\Local\Microsoft\Windows\Temporary Internet Files\Content.IE5\A8DZ58KQ\MC900359075[1].wmf">
            <a:extLst>
              <a:ext uri="{FF2B5EF4-FFF2-40B4-BE49-F238E27FC236}">
                <a16:creationId xmlns:a16="http://schemas.microsoft.com/office/drawing/2014/main" id="{7A98D4DF-57CC-40EF-9EA7-AEBFDB6F6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378" y="4136571"/>
            <a:ext cx="23447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48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Early Childhood Development and Services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Directors, Childcare Facilities Directors</a:t>
            </a:r>
          </a:p>
          <a:p>
            <a:pPr lvl="1"/>
            <a:r>
              <a:rPr lang="en-US" dirty="0"/>
              <a:t>Assistant Directors, Childcare Facilities Assistant Directors</a:t>
            </a:r>
          </a:p>
          <a:p>
            <a:pPr lvl="1"/>
            <a:r>
              <a:rPr lang="en-US" dirty="0"/>
              <a:t>Elementary School Counselors</a:t>
            </a:r>
          </a:p>
          <a:p>
            <a:pPr lvl="1"/>
            <a:r>
              <a:rPr lang="en-US" dirty="0"/>
              <a:t>Preschool Teachers</a:t>
            </a:r>
          </a:p>
          <a:p>
            <a:pPr lvl="1"/>
            <a:r>
              <a:rPr lang="en-US" dirty="0"/>
              <a:t>Educators for Parents</a:t>
            </a:r>
          </a:p>
          <a:p>
            <a:pPr marL="0" lvl="1" indent="0">
              <a:buNone/>
            </a:pPr>
            <a:endParaRPr lang="en-US" dirty="0"/>
          </a:p>
        </p:txBody>
      </p:sp>
      <p:pic>
        <p:nvPicPr>
          <p:cNvPr id="4" name="Picture 3">
            <a:extLst>
              <a:ext uri="{FF2B5EF4-FFF2-40B4-BE49-F238E27FC236}">
                <a16:creationId xmlns:a16="http://schemas.microsoft.com/office/drawing/2014/main" id="{84B90F8E-CEA6-442D-BD26-52DC90022D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7835" y="3429000"/>
            <a:ext cx="3452281" cy="246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33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and Community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Dietitians</a:t>
            </a:r>
          </a:p>
          <a:p>
            <a:pPr lvl="1"/>
            <a:r>
              <a:rPr lang="en-US" dirty="0"/>
              <a:t>Geriatric Care Managers</a:t>
            </a:r>
          </a:p>
          <a:p>
            <a:pPr lvl="1"/>
            <a:r>
              <a:rPr lang="en-US" dirty="0"/>
              <a:t>Social and Community Services Managers</a:t>
            </a:r>
          </a:p>
          <a:p>
            <a:pPr lvl="1"/>
            <a:r>
              <a:rPr lang="en-US" dirty="0"/>
              <a:t>Social Services Workers</a:t>
            </a:r>
          </a:p>
          <a:p>
            <a:pPr lvl="1"/>
            <a:r>
              <a:rPr lang="en-US" dirty="0"/>
              <a:t>Vocational Rehabilitation Counselors</a:t>
            </a:r>
          </a:p>
          <a:p>
            <a:pPr lvl="1"/>
            <a:endParaRPr lang="en-US" dirty="0"/>
          </a:p>
        </p:txBody>
      </p:sp>
      <p:pic>
        <p:nvPicPr>
          <p:cNvPr id="4" name="Picture 2" descr="C:\Users\Kelli\AppData\Local\Microsoft\Windows\Temporary Internet Files\Content.IE5\MUS03F4K\MC900436091[1].wmf">
            <a:extLst>
              <a:ext uri="{FF2B5EF4-FFF2-40B4-BE49-F238E27FC236}">
                <a16:creationId xmlns:a16="http://schemas.microsoft.com/office/drawing/2014/main" id="{435866C7-04B4-42C1-B539-5E8B36704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16" y="3297692"/>
            <a:ext cx="23622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59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Personal Care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Cosmetologists</a:t>
            </a:r>
          </a:p>
          <a:p>
            <a:pPr lvl="1"/>
            <a:r>
              <a:rPr lang="en-US" dirty="0"/>
              <a:t>Nail Technicians, Manicurists and Pedicurists</a:t>
            </a:r>
          </a:p>
          <a:p>
            <a:pPr lvl="1"/>
            <a:r>
              <a:rPr lang="en-US" dirty="0"/>
              <a:t>Skin Care Specialists/Estheticians</a:t>
            </a:r>
          </a:p>
          <a:p>
            <a:pPr lvl="1"/>
            <a:r>
              <a:rPr lang="en-US" dirty="0"/>
              <a:t>Electrolysis Technicians</a:t>
            </a:r>
          </a:p>
          <a:p>
            <a:pPr lvl="1"/>
            <a:r>
              <a:rPr lang="en-US" dirty="0"/>
              <a:t>Funeral Directors/Morticians</a:t>
            </a:r>
          </a:p>
          <a:p>
            <a:pPr lvl="1"/>
            <a:endParaRPr lang="en-US" dirty="0"/>
          </a:p>
        </p:txBody>
      </p:sp>
      <p:pic>
        <p:nvPicPr>
          <p:cNvPr id="4" name="Picture 2" descr="C:\Users\Kelli\AppData\Local\Microsoft\Windows\Temporary Internet Files\Content.IE5\A8DZ58KQ\MC900149689[1].wmf">
            <a:extLst>
              <a:ext uri="{FF2B5EF4-FFF2-40B4-BE49-F238E27FC236}">
                <a16:creationId xmlns:a16="http://schemas.microsoft.com/office/drawing/2014/main" id="{829716CF-6DC5-4094-8E73-B3A56BDCD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816" y="3075670"/>
            <a:ext cx="29083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83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01068"/>
            <a:ext cx="10059452" cy="876300"/>
          </a:xfrm>
        </p:spPr>
        <p:txBody>
          <a:bodyPr/>
          <a:lstStyle/>
          <a:p>
            <a:r>
              <a:rPr lang="en-US" dirty="0"/>
              <a:t>Projection of 10 fast-growing careers in Human Services in Texas</a:t>
            </a:r>
          </a:p>
        </p:txBody>
      </p:sp>
      <p:pic>
        <p:nvPicPr>
          <p:cNvPr id="6" name="Content Placeholder 3">
            <a:extLst>
              <a:ext uri="{FF2B5EF4-FFF2-40B4-BE49-F238E27FC236}">
                <a16:creationId xmlns:a16="http://schemas.microsoft.com/office/drawing/2014/main" id="{295814C2-CA6C-4BBA-AA63-CA90878D19E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17590" y="1677368"/>
            <a:ext cx="6705600" cy="4781550"/>
          </a:xfrm>
        </p:spPr>
      </p:pic>
    </p:spTree>
    <p:extLst>
      <p:ext uri="{BB962C8B-B14F-4D97-AF65-F5344CB8AC3E}">
        <p14:creationId xmlns:p14="http://schemas.microsoft.com/office/powerpoint/2010/main" val="62357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31751"/>
            <a:ext cx="10059452" cy="876300"/>
          </a:xfrm>
        </p:spPr>
        <p:txBody>
          <a:bodyPr/>
          <a:lstStyle/>
          <a:p>
            <a:r>
              <a:rPr lang="en-US" altLang="en-US" dirty="0"/>
              <a:t>Hourly wages for 10 of the top-paying careers in the Human Services cluster in Texas</a:t>
            </a:r>
            <a:endParaRPr lang="en-US" dirty="0"/>
          </a:p>
        </p:txBody>
      </p:sp>
      <p:pic>
        <p:nvPicPr>
          <p:cNvPr id="6" name="Content Placeholder 3">
            <a:extLst>
              <a:ext uri="{FF2B5EF4-FFF2-40B4-BE49-F238E27FC236}">
                <a16:creationId xmlns:a16="http://schemas.microsoft.com/office/drawing/2014/main" id="{059E1720-D561-4225-9CE1-0B329FCE6DB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78529" y="1708051"/>
            <a:ext cx="6475413" cy="4344987"/>
          </a:xfrm>
        </p:spPr>
      </p:pic>
    </p:spTree>
    <p:extLst>
      <p:ext uri="{BB962C8B-B14F-4D97-AF65-F5344CB8AC3E}">
        <p14:creationId xmlns:p14="http://schemas.microsoft.com/office/powerpoint/2010/main" val="71570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 in human services</a:t>
            </a:r>
          </a:p>
        </p:txBody>
      </p:sp>
      <p:pic>
        <p:nvPicPr>
          <p:cNvPr id="6" name="Content Placeholder 3">
            <a:extLst>
              <a:ext uri="{FF2B5EF4-FFF2-40B4-BE49-F238E27FC236}">
                <a16:creationId xmlns:a16="http://schemas.microsoft.com/office/drawing/2014/main" id="{747DE147-E3AC-4C1B-9B21-0A9EA37607E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84933" y="1510167"/>
            <a:ext cx="8570913" cy="4343400"/>
          </a:xfrm>
        </p:spPr>
      </p:pic>
    </p:spTree>
    <p:extLst>
      <p:ext uri="{BB962C8B-B14F-4D97-AF65-F5344CB8AC3E}">
        <p14:creationId xmlns:p14="http://schemas.microsoft.com/office/powerpoint/2010/main" val="325913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Fair Expo</a:t>
            </a:r>
          </a:p>
        </p:txBody>
      </p:sp>
      <p:pic>
        <p:nvPicPr>
          <p:cNvPr id="6" name="Content Placeholder 4">
            <a:extLst>
              <a:ext uri="{FF2B5EF4-FFF2-40B4-BE49-F238E27FC236}">
                <a16:creationId xmlns:a16="http://schemas.microsoft.com/office/drawing/2014/main" id="{A5792697-31C0-4BF0-8E39-64803F63163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17624" y="1908175"/>
            <a:ext cx="5659437" cy="3767138"/>
          </a:xfrm>
        </p:spPr>
      </p:pic>
    </p:spTree>
    <p:extLst>
      <p:ext uri="{BB962C8B-B14F-4D97-AF65-F5344CB8AC3E}">
        <p14:creationId xmlns:p14="http://schemas.microsoft.com/office/powerpoint/2010/main" val="58573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Why host a career fair at our school?</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Showcase careers in Human Services</a:t>
            </a:r>
          </a:p>
          <a:p>
            <a:pPr lvl="1"/>
            <a:r>
              <a:rPr lang="en-US" dirty="0"/>
              <a:t>Introduce students to careers related to their  coursework</a:t>
            </a:r>
          </a:p>
          <a:p>
            <a:pPr lvl="1"/>
            <a:r>
              <a:rPr lang="en-US" dirty="0"/>
              <a:t>Provide opportunities to develop skills and  network with potential employers</a:t>
            </a:r>
          </a:p>
          <a:p>
            <a:pPr lvl="1"/>
            <a:r>
              <a:rPr lang="en-US" dirty="0"/>
              <a:t>Bring campus-wide visibility to Family and  Consumer Sciences</a:t>
            </a:r>
          </a:p>
          <a:p>
            <a:pPr lvl="1"/>
            <a:r>
              <a:rPr lang="en-US" dirty="0"/>
              <a:t>Develop a comradery with other groups on  campus</a:t>
            </a:r>
          </a:p>
          <a:p>
            <a:pPr lvl="1"/>
            <a:endParaRPr lang="en-US" dirty="0"/>
          </a:p>
        </p:txBody>
      </p:sp>
      <p:pic>
        <p:nvPicPr>
          <p:cNvPr id="4" name="Picture 5">
            <a:extLst>
              <a:ext uri="{FF2B5EF4-FFF2-40B4-BE49-F238E27FC236}">
                <a16:creationId xmlns:a16="http://schemas.microsoft.com/office/drawing/2014/main" id="{750A3FE6-B6AD-4E0E-BCB9-F664A78C30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2614" y="3917043"/>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04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a successful career fair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Identify the goals and objectives of the career fair</a:t>
            </a:r>
          </a:p>
          <a:p>
            <a:pPr lvl="1"/>
            <a:r>
              <a:rPr lang="en-US" dirty="0"/>
              <a:t>Obtain prior approval from school administrators</a:t>
            </a:r>
          </a:p>
          <a:p>
            <a:pPr lvl="1"/>
            <a:r>
              <a:rPr lang="en-US" dirty="0"/>
              <a:t>Develop a checklist of jobs and assignments</a:t>
            </a:r>
          </a:p>
          <a:p>
            <a:pPr lvl="1"/>
            <a:r>
              <a:rPr lang="en-US" dirty="0"/>
              <a:t>A large job fair could run from 9:00 a.m. until 3:00 p.m.  or 10:00 a.m. until 2:00 p.m.</a:t>
            </a:r>
          </a:p>
          <a:p>
            <a:pPr lvl="1"/>
            <a:r>
              <a:rPr lang="en-US" dirty="0"/>
              <a:t>Provide an evaluation form</a:t>
            </a:r>
          </a:p>
          <a:p>
            <a:pPr lvl="1"/>
            <a:r>
              <a:rPr lang="en-US" dirty="0"/>
              <a:t>Develop a budget for career fair </a:t>
            </a:r>
          </a:p>
          <a:p>
            <a:pPr lvl="1"/>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5FFD3B71-5D0D-4901-817E-F5F625BCF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3762" y="3820885"/>
            <a:ext cx="2528623" cy="194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22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a successful career fair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Develop a theme for the event</a:t>
            </a:r>
          </a:p>
          <a:p>
            <a:pPr lvl="1"/>
            <a:r>
              <a:rPr lang="en-US" dirty="0"/>
              <a:t>Encourage participation from other groups at school such as:</a:t>
            </a:r>
          </a:p>
          <a:p>
            <a:pPr lvl="2"/>
            <a:r>
              <a:rPr lang="en-US" sz="2400" dirty="0"/>
              <a:t>Culinary Arts</a:t>
            </a:r>
          </a:p>
          <a:p>
            <a:pPr lvl="2"/>
            <a:r>
              <a:rPr lang="en-US" sz="2400" dirty="0"/>
              <a:t>Art Department</a:t>
            </a:r>
          </a:p>
          <a:p>
            <a:pPr lvl="2"/>
            <a:r>
              <a:rPr lang="en-US" sz="2400" dirty="0"/>
              <a:t>Science Department</a:t>
            </a:r>
          </a:p>
          <a:p>
            <a:pPr lvl="2"/>
            <a:r>
              <a:rPr lang="en-US" sz="2400" dirty="0"/>
              <a:t>Math Department</a:t>
            </a:r>
          </a:p>
          <a:p>
            <a:pPr lvl="2"/>
            <a:r>
              <a:rPr lang="en-US" sz="2400" dirty="0"/>
              <a:t>English Department</a:t>
            </a:r>
          </a:p>
          <a:p>
            <a:pPr lvl="2"/>
            <a:r>
              <a:rPr lang="en-US" sz="2400" dirty="0"/>
              <a:t>Other Practicum courses</a:t>
            </a:r>
          </a:p>
        </p:txBody>
      </p:sp>
      <p:pic>
        <p:nvPicPr>
          <p:cNvPr id="5" name="Picture 3">
            <a:extLst>
              <a:ext uri="{FF2B5EF4-FFF2-40B4-BE49-F238E27FC236}">
                <a16:creationId xmlns:a16="http://schemas.microsoft.com/office/drawing/2014/main" id="{95969097-3034-4A49-83C6-8A0FB81B63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4391" y="3142570"/>
            <a:ext cx="26257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5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7A305DF1-AA7B-42B4-850B-27BF89D8A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2172" y="2142672"/>
            <a:ext cx="2946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45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Kimbrell. , &amp; Vineyard, (2003). Succeeding in the world of work. New York: Glencoe/McGraw-Hill.</a:t>
            </a:r>
          </a:p>
          <a:p>
            <a:pPr lvl="2"/>
            <a:r>
              <a:rPr lang="en-US" sz="2000" dirty="0"/>
              <a:t>Littrell. (2006). From school to work. (6th ed.). Tinley Park: </a:t>
            </a:r>
            <a:r>
              <a:rPr lang="en-US" sz="2000" dirty="0" err="1"/>
              <a:t>Goodheart</a:t>
            </a:r>
            <a:r>
              <a:rPr lang="en-US" sz="2000" dirty="0"/>
              <a:t>-Willcox Company.</a:t>
            </a:r>
          </a:p>
          <a:p>
            <a:pPr lvl="1"/>
            <a:r>
              <a:rPr lang="en-US" sz="2000" dirty="0"/>
              <a:t>Websites:</a:t>
            </a:r>
          </a:p>
          <a:p>
            <a:pPr lvl="2"/>
            <a:r>
              <a:rPr lang="en-US" sz="2000" dirty="0" err="1"/>
              <a:t>AchieveTexas</a:t>
            </a:r>
            <a:r>
              <a:rPr lang="en-US" sz="2000" dirty="0"/>
              <a:t> in Action</a:t>
            </a:r>
            <a:br>
              <a:rPr lang="en-US" sz="2000" dirty="0"/>
            </a:br>
            <a:r>
              <a:rPr lang="en-US" sz="2000" dirty="0"/>
              <a:t>A college and career planning guide.</a:t>
            </a:r>
            <a:br>
              <a:rPr lang="en-US" sz="2000" dirty="0"/>
            </a:br>
            <a:r>
              <a:rPr lang="en-US" sz="2000" dirty="0"/>
              <a:t>http://www.achievetexas.org/2010%20Guides/71711%20Hum_comp_np.pdf</a:t>
            </a:r>
          </a:p>
          <a:p>
            <a:pPr lvl="2"/>
            <a:r>
              <a:rPr lang="en-US" sz="2000" dirty="0" err="1"/>
              <a:t>AchieveTexas</a:t>
            </a:r>
            <a:r>
              <a:rPr lang="en-US" sz="2000" dirty="0"/>
              <a:t> </a:t>
            </a:r>
            <a:br>
              <a:rPr lang="en-US" sz="2000" dirty="0"/>
            </a:br>
            <a:r>
              <a:rPr lang="en-US" sz="2000" dirty="0"/>
              <a:t>College and career initiative providing teacher and student resources for career planning.</a:t>
            </a:r>
            <a:br>
              <a:rPr lang="en-US" sz="2000" dirty="0"/>
            </a:br>
            <a:r>
              <a:rPr lang="en-US" sz="2000" dirty="0"/>
              <a:t>http://www.achievetexas.org</a:t>
            </a:r>
          </a:p>
          <a:p>
            <a:pPr lvl="1"/>
            <a:endParaRPr lang="en-US" sz="2000" dirty="0"/>
          </a:p>
        </p:txBody>
      </p:sp>
    </p:spTree>
    <p:extLst>
      <p:ext uri="{BB962C8B-B14F-4D97-AF65-F5344CB8AC3E}">
        <p14:creationId xmlns:p14="http://schemas.microsoft.com/office/powerpoint/2010/main" val="578416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America’s Career Research Network</a:t>
            </a:r>
            <a:br>
              <a:rPr lang="en-US" sz="2000" dirty="0"/>
            </a:br>
            <a:r>
              <a:rPr lang="en-US" sz="2000" dirty="0"/>
              <a:t>America’s Career Resource Network (ACRN) consists of state and federal organizations that provide information, resources, and training on career and education exploration. The network is funded by a grant from the U.S. Department of Education and operates in every state and territory.</a:t>
            </a:r>
          </a:p>
          <a:p>
            <a:pPr marL="457200" lvl="2" indent="0">
              <a:buNone/>
            </a:pPr>
            <a:r>
              <a:rPr lang="en-US" sz="2000" dirty="0"/>
              <a:t>   http://www.acrnetwork.org</a:t>
            </a:r>
          </a:p>
          <a:p>
            <a:pPr lvl="2"/>
            <a:r>
              <a:rPr lang="en-US" sz="2000" dirty="0"/>
              <a:t>Occupational Outlook Handbook</a:t>
            </a:r>
            <a:br>
              <a:rPr lang="en-US" sz="2000" dirty="0"/>
            </a:br>
            <a:r>
              <a:rPr lang="en-US" sz="2000" dirty="0"/>
              <a:t>Teacher’s Guide</a:t>
            </a:r>
            <a:br>
              <a:rPr lang="en-US" sz="2000" dirty="0"/>
            </a:br>
            <a:r>
              <a:rPr lang="en-US" sz="2000" dirty="0"/>
              <a:t>http://www.bls.gov/ooh/About/Teachers-Guide.htm</a:t>
            </a:r>
          </a:p>
          <a:p>
            <a:pPr lvl="2"/>
            <a:r>
              <a:rPr lang="en-US" sz="2000" dirty="0"/>
              <a:t>Occupational Outlook Handbook</a:t>
            </a:r>
            <a:br>
              <a:rPr lang="en-US" sz="2000" dirty="0"/>
            </a:br>
            <a:r>
              <a:rPr lang="en-US" sz="2000" dirty="0"/>
              <a:t>The nation’s premier source for career information.</a:t>
            </a:r>
            <a:br>
              <a:rPr lang="en-US" sz="2000" dirty="0"/>
            </a:br>
            <a:r>
              <a:rPr lang="en-US" sz="2000" dirty="0"/>
              <a:t>http://www.bls.gov/ooh/home.htm</a:t>
            </a:r>
          </a:p>
          <a:p>
            <a:pPr lvl="1"/>
            <a:endParaRPr lang="en-US" sz="2000" dirty="0"/>
          </a:p>
        </p:txBody>
      </p:sp>
    </p:spTree>
    <p:extLst>
      <p:ext uri="{BB962C8B-B14F-4D97-AF65-F5344CB8AC3E}">
        <p14:creationId xmlns:p14="http://schemas.microsoft.com/office/powerpoint/2010/main" val="432929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Mapping Your Future</a:t>
            </a:r>
            <a:br>
              <a:rPr lang="en-US" sz="2000" dirty="0"/>
            </a:br>
            <a:r>
              <a:rPr lang="en-US" sz="2000" dirty="0"/>
              <a:t>Here you can explore careers, prepare for college (help with selecting a school and applying for admission), pay for college (financial aid) and manage your money (student loans and more).</a:t>
            </a:r>
            <a:br>
              <a:rPr lang="en-US" sz="2000" dirty="0"/>
            </a:br>
            <a:r>
              <a:rPr lang="en-US" sz="2000" dirty="0"/>
              <a:t>http://mappingyourfuture.org/</a:t>
            </a:r>
          </a:p>
          <a:p>
            <a:pPr lvl="1"/>
            <a:r>
              <a:rPr lang="en-US" sz="2000" dirty="0"/>
              <a:t>YouTube™:</a:t>
            </a:r>
          </a:p>
          <a:p>
            <a:pPr lvl="2"/>
            <a:r>
              <a:rPr lang="en-US" sz="2000" dirty="0"/>
              <a:t>Childhood Interests Can Help You Find the Right Career</a:t>
            </a:r>
            <a:br>
              <a:rPr lang="en-US" sz="2000" dirty="0"/>
            </a:br>
            <a:r>
              <a:rPr lang="en-US" sz="2000" dirty="0"/>
              <a:t>Learn how listening to your inner child can help you find the right career.</a:t>
            </a:r>
            <a:br>
              <a:rPr lang="en-US" sz="2000" dirty="0"/>
            </a:br>
            <a:r>
              <a:rPr lang="en-US" sz="2000" dirty="0"/>
              <a:t>http://youtu.be/6-R0lW_Swio</a:t>
            </a:r>
          </a:p>
          <a:p>
            <a:pPr lvl="1"/>
            <a:endParaRPr lang="en-US" sz="2000" dirty="0"/>
          </a:p>
          <a:p>
            <a:pPr lvl="1"/>
            <a:endParaRPr lang="en-US" sz="2000" dirty="0"/>
          </a:p>
        </p:txBody>
      </p:sp>
    </p:spTree>
    <p:extLst>
      <p:ext uri="{BB962C8B-B14F-4D97-AF65-F5344CB8AC3E}">
        <p14:creationId xmlns:p14="http://schemas.microsoft.com/office/powerpoint/2010/main" val="396527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16 Career Clusters™</a:t>
            </a:r>
          </a:p>
        </p:txBody>
      </p:sp>
      <p:pic>
        <p:nvPicPr>
          <p:cNvPr id="9" name="Picture 8">
            <a:extLst>
              <a:ext uri="{FF2B5EF4-FFF2-40B4-BE49-F238E27FC236}">
                <a16:creationId xmlns:a16="http://schemas.microsoft.com/office/drawing/2014/main" id="{776DC185-7322-4895-AF78-CA94AEF3CD60}"/>
              </a:ext>
            </a:extLst>
          </p:cNvPr>
          <p:cNvPicPr>
            <a:picLocks noChangeAspect="1"/>
          </p:cNvPicPr>
          <p:nvPr/>
        </p:nvPicPr>
        <p:blipFill rotWithShape="1">
          <a:blip r:embed="rId3">
            <a:extLst>
              <a:ext uri="{28A0092B-C50C-407E-A947-70E740481C1C}">
                <a14:useLocalDpi xmlns:a14="http://schemas.microsoft.com/office/drawing/2010/main" val="0"/>
              </a:ext>
            </a:extLst>
          </a:blip>
          <a:srcRect l="4811" t="8333" r="2342" b="1475"/>
          <a:stretch/>
        </p:blipFill>
        <p:spPr>
          <a:xfrm>
            <a:off x="1133076" y="1283509"/>
            <a:ext cx="9339943" cy="4996543"/>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Human Services</a:t>
            </a:r>
          </a:p>
        </p:txBody>
      </p:sp>
      <p:pic>
        <p:nvPicPr>
          <p:cNvPr id="4" name="Picture 3">
            <a:extLst>
              <a:ext uri="{FF2B5EF4-FFF2-40B4-BE49-F238E27FC236}">
                <a16:creationId xmlns:a16="http://schemas.microsoft.com/office/drawing/2014/main" id="{154F881E-D51D-4D6C-B803-6510EB3ECF65}"/>
              </a:ext>
            </a:extLst>
          </p:cNvPr>
          <p:cNvPicPr>
            <a:picLocks noChangeAspect="1"/>
          </p:cNvPicPr>
          <p:nvPr/>
        </p:nvPicPr>
        <p:blipFill rotWithShape="1">
          <a:blip r:embed="rId3">
            <a:extLst>
              <a:ext uri="{28A0092B-C50C-407E-A947-70E740481C1C}">
                <a14:useLocalDpi xmlns:a14="http://schemas.microsoft.com/office/drawing/2010/main" val="0"/>
              </a:ext>
            </a:extLst>
          </a:blip>
          <a:srcRect l="65780" t="37041" r="18962" b="32601"/>
          <a:stretch/>
        </p:blipFill>
        <p:spPr>
          <a:xfrm>
            <a:off x="4373335" y="1114964"/>
            <a:ext cx="3445330" cy="3775197"/>
          </a:xfrm>
          <a:prstGeom prst="rect">
            <a:avLst/>
          </a:prstGeom>
        </p:spPr>
      </p:pic>
      <p:sp>
        <p:nvSpPr>
          <p:cNvPr id="5" name="Rectangle 4">
            <a:extLst>
              <a:ext uri="{FF2B5EF4-FFF2-40B4-BE49-F238E27FC236}">
                <a16:creationId xmlns:a16="http://schemas.microsoft.com/office/drawing/2014/main" id="{380E36D2-B18B-4FD2-BFD5-75AC81D2A06C}"/>
              </a:ext>
            </a:extLst>
          </p:cNvPr>
          <p:cNvSpPr/>
          <p:nvPr/>
        </p:nvSpPr>
        <p:spPr>
          <a:xfrm>
            <a:off x="1594758" y="4536218"/>
            <a:ext cx="9688286" cy="707886"/>
          </a:xfrm>
          <a:prstGeom prst="rect">
            <a:avLst/>
          </a:prstGeom>
        </p:spPr>
        <p:txBody>
          <a:bodyPr wrap="square">
            <a:spAutoFit/>
          </a:bodyPr>
          <a:lstStyle/>
          <a:p>
            <a:pPr>
              <a:defRPr/>
            </a:pPr>
            <a:r>
              <a:rPr lang="en-US" sz="2000" dirty="0">
                <a:latin typeface="Open Sans"/>
              </a:rPr>
              <a:t>The Cluster icon above is used with permission of the State’s Career Clusters</a:t>
            </a:r>
          </a:p>
          <a:p>
            <a:pPr>
              <a:defRPr/>
            </a:pPr>
            <a:r>
              <a:rPr lang="en-US" sz="2000" dirty="0">
                <a:latin typeface="Open Sans"/>
              </a:rPr>
              <a:t>Initiative, 2007. For more information visit </a:t>
            </a:r>
            <a:r>
              <a:rPr lang="en-US" sz="2000" dirty="0">
                <a:latin typeface="Open Sans"/>
                <a:hlinkClick r:id="rId4"/>
              </a:rPr>
              <a:t>www.career</a:t>
            </a:r>
            <a:r>
              <a:rPr lang="en-US" sz="2000" dirty="0">
                <a:latin typeface="Open Sans"/>
              </a:rPr>
              <a:t>clusters.org</a:t>
            </a:r>
          </a:p>
        </p:txBody>
      </p:sp>
    </p:spTree>
    <p:extLst>
      <p:ext uri="{BB962C8B-B14F-4D97-AF65-F5344CB8AC3E}">
        <p14:creationId xmlns:p14="http://schemas.microsoft.com/office/powerpoint/2010/main" val="333361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90881"/>
            <a:ext cx="10059452" cy="876300"/>
          </a:xfrm>
        </p:spPr>
        <p:txBody>
          <a:bodyPr/>
          <a:lstStyle/>
          <a:p>
            <a:r>
              <a:rPr lang="en-US" dirty="0"/>
              <a:t>Human Services Programs of Study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Consumer Services</a:t>
            </a:r>
          </a:p>
          <a:p>
            <a:pPr lvl="1"/>
            <a:r>
              <a:rPr lang="en-US" dirty="0"/>
              <a:t>Counseling and Mental Health Services</a:t>
            </a:r>
          </a:p>
          <a:p>
            <a:pPr lvl="1"/>
            <a:r>
              <a:rPr lang="en-US" dirty="0"/>
              <a:t>Early Childhood Development &amp; Services</a:t>
            </a:r>
          </a:p>
          <a:p>
            <a:pPr lvl="1"/>
            <a:r>
              <a:rPr lang="en-US" dirty="0"/>
              <a:t>Family and Community Services</a:t>
            </a:r>
          </a:p>
          <a:p>
            <a:pPr lvl="1"/>
            <a:r>
              <a:rPr lang="en-US" dirty="0"/>
              <a:t>Personal Care Services</a:t>
            </a:r>
          </a:p>
          <a:p>
            <a:pPr lvl="1"/>
            <a:endParaRPr lang="en-US" dirty="0"/>
          </a:p>
        </p:txBody>
      </p:sp>
    </p:spTree>
    <p:extLst>
      <p:ext uri="{BB962C8B-B14F-4D97-AF65-F5344CB8AC3E}">
        <p14:creationId xmlns:p14="http://schemas.microsoft.com/office/powerpoint/2010/main" val="354546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Human Services Programs of Study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Consumer Services</a:t>
            </a:r>
          </a:p>
          <a:p>
            <a:pPr lvl="1"/>
            <a:r>
              <a:rPr lang="en-US" dirty="0"/>
              <a:t>Counseling and Mental Health Services</a:t>
            </a:r>
          </a:p>
          <a:p>
            <a:pPr lvl="1"/>
            <a:r>
              <a:rPr lang="en-US" dirty="0"/>
              <a:t>Early Childhood Development &amp; Services</a:t>
            </a:r>
          </a:p>
          <a:p>
            <a:pPr lvl="1"/>
            <a:r>
              <a:rPr lang="en-US" dirty="0"/>
              <a:t>Family and Community Services</a:t>
            </a:r>
          </a:p>
          <a:p>
            <a:pPr lvl="1"/>
            <a:r>
              <a:rPr lang="en-US" dirty="0"/>
              <a:t>Personal Care Services</a:t>
            </a:r>
          </a:p>
          <a:p>
            <a:pPr lvl="1"/>
            <a:endParaRPr lang="en-US" dirty="0"/>
          </a:p>
        </p:txBody>
      </p:sp>
      <p:pic>
        <p:nvPicPr>
          <p:cNvPr id="4" name="Picture 3">
            <a:extLst>
              <a:ext uri="{FF2B5EF4-FFF2-40B4-BE49-F238E27FC236}">
                <a16:creationId xmlns:a16="http://schemas.microsoft.com/office/drawing/2014/main" id="{3EAF5708-0567-4E3B-82B7-FE827104E3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70970" y="1975528"/>
            <a:ext cx="164147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2D8063F6-9340-4C9F-96E0-2AFA58E690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0970" y="4345148"/>
            <a:ext cx="18224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0304BD1E-4528-4CA0-9749-0C6FA24E39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4281" y="431181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8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Programs of study</a:t>
            </a:r>
          </a:p>
        </p:txBody>
      </p:sp>
      <p:pic>
        <p:nvPicPr>
          <p:cNvPr id="4" name="Content Placeholder 7">
            <a:extLst>
              <a:ext uri="{FF2B5EF4-FFF2-40B4-BE49-F238E27FC236}">
                <a16:creationId xmlns:a16="http://schemas.microsoft.com/office/drawing/2014/main" id="{EA7FB634-EBBE-4350-9B3F-0D2E6C314A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38398" y="1313655"/>
            <a:ext cx="9891874" cy="4662601"/>
          </a:xfrm>
          <a:prstGeom prst="rect">
            <a:avLst/>
          </a:prstGeom>
        </p:spPr>
      </p:pic>
      <p:sp>
        <p:nvSpPr>
          <p:cNvPr id="7" name="TextBox 6">
            <a:extLst>
              <a:ext uri="{FF2B5EF4-FFF2-40B4-BE49-F238E27FC236}">
                <a16:creationId xmlns:a16="http://schemas.microsoft.com/office/drawing/2014/main" id="{245923F6-D01B-43DF-9C50-F6D9F7807604}"/>
              </a:ext>
            </a:extLst>
          </p:cNvPr>
          <p:cNvSpPr txBox="1"/>
          <p:nvPr/>
        </p:nvSpPr>
        <p:spPr>
          <a:xfrm>
            <a:off x="938398" y="6040064"/>
            <a:ext cx="4191000" cy="307777"/>
          </a:xfrm>
          <a:prstGeom prst="rect">
            <a:avLst/>
          </a:prstGeom>
          <a:noFill/>
        </p:spPr>
        <p:txBody>
          <a:bodyPr>
            <a:spAutoFit/>
          </a:bodyPr>
          <a:lstStyle/>
          <a:p>
            <a:pPr>
              <a:defRPr/>
            </a:pPr>
            <a:r>
              <a:rPr lang="en-US" sz="1400" dirty="0">
                <a:latin typeface="Open Sans"/>
              </a:rPr>
              <a:t>Image: AchieveTexas in Action</a:t>
            </a:r>
          </a:p>
        </p:txBody>
      </p:sp>
    </p:spTree>
    <p:extLst>
      <p:ext uri="{BB962C8B-B14F-4D97-AF65-F5344CB8AC3E}">
        <p14:creationId xmlns:p14="http://schemas.microsoft.com/office/powerpoint/2010/main" val="297223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Choices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25 Careers in the Human Services Cluster</a:t>
            </a:r>
          </a:p>
        </p:txBody>
      </p:sp>
      <p:pic>
        <p:nvPicPr>
          <p:cNvPr id="4" name="Picture 3">
            <a:hlinkClick r:id="rId3"/>
            <a:extLst>
              <a:ext uri="{FF2B5EF4-FFF2-40B4-BE49-F238E27FC236}">
                <a16:creationId xmlns:a16="http://schemas.microsoft.com/office/drawing/2014/main" id="{6B32A219-E7C5-49F1-856D-A0ABFFE19C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1987" y="2533196"/>
            <a:ext cx="2286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A9C1E20-6E2C-4A4C-8983-741418746006}"/>
              </a:ext>
            </a:extLst>
          </p:cNvPr>
          <p:cNvSpPr txBox="1">
            <a:spLocks/>
          </p:cNvSpPr>
          <p:nvPr/>
        </p:nvSpPr>
        <p:spPr>
          <a:xfrm>
            <a:off x="5202825" y="4887686"/>
            <a:ext cx="2666565" cy="549894"/>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dirty="0"/>
              <a:t>(click on picture)</a:t>
            </a:r>
          </a:p>
        </p:txBody>
      </p:sp>
    </p:spTree>
    <p:extLst>
      <p:ext uri="{BB962C8B-B14F-4D97-AF65-F5344CB8AC3E}">
        <p14:creationId xmlns:p14="http://schemas.microsoft.com/office/powerpoint/2010/main" val="166891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Consumer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Financial Managers</a:t>
            </a:r>
          </a:p>
          <a:p>
            <a:pPr lvl="1"/>
            <a:r>
              <a:rPr lang="en-US" dirty="0"/>
              <a:t>Housing Sales Representatives in Housing</a:t>
            </a:r>
          </a:p>
          <a:p>
            <a:pPr lvl="1"/>
            <a:r>
              <a:rPr lang="en-US" dirty="0"/>
              <a:t>Apparel Sales Managers in Apparel</a:t>
            </a:r>
          </a:p>
          <a:p>
            <a:pPr lvl="1"/>
            <a:r>
              <a:rPr lang="en-US" dirty="0"/>
              <a:t>Employee Benefits Representatives</a:t>
            </a:r>
          </a:p>
          <a:p>
            <a:pPr lvl="1"/>
            <a:r>
              <a:rPr lang="en-US" dirty="0"/>
              <a:t>Hospital Patient Accounts Representatives</a:t>
            </a:r>
          </a:p>
          <a:p>
            <a:pPr lvl="1"/>
            <a:r>
              <a:rPr lang="en-US" dirty="0"/>
              <a:t>Customer Service Representatives</a:t>
            </a:r>
          </a:p>
          <a:p>
            <a:pPr lvl="1"/>
            <a:endParaRPr lang="en-US" dirty="0"/>
          </a:p>
        </p:txBody>
      </p:sp>
      <p:pic>
        <p:nvPicPr>
          <p:cNvPr id="4" name="Picture 2" descr="C:\Users\Kelli\AppData\Local\Microsoft\Windows\Temporary Internet Files\Content.IE5\W7OU5K70\MC900433204[1].jpg">
            <a:extLst>
              <a:ext uri="{FF2B5EF4-FFF2-40B4-BE49-F238E27FC236}">
                <a16:creationId xmlns:a16="http://schemas.microsoft.com/office/drawing/2014/main" id="{FB60DE41-F020-4234-9D8E-D65DCF804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352" y="3429000"/>
            <a:ext cx="26860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92392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sharepoint/v3"/>
    <ds:schemaRef ds:uri="http://purl.org/dc/terms/"/>
    <ds:schemaRef ds:uri="56ea17bb-c96d-4826-b465-01eec0dd23d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1035</TotalTime>
  <Words>1846</Words>
  <Application>Microsoft Office PowerPoint</Application>
  <PresentationFormat>Widescreen</PresentationFormat>
  <Paragraphs>249</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Researching Careers in The Human Services Industry</vt:lpstr>
      <vt:lpstr>PowerPoint Presentation</vt:lpstr>
      <vt:lpstr>16 Career Clusters™</vt:lpstr>
      <vt:lpstr>Human Services</vt:lpstr>
      <vt:lpstr>Human Services Programs of Study </vt:lpstr>
      <vt:lpstr>Human Services Programs of Study </vt:lpstr>
      <vt:lpstr>Programs of study</vt:lpstr>
      <vt:lpstr>Career Choices </vt:lpstr>
      <vt:lpstr>Consumer Services</vt:lpstr>
      <vt:lpstr>Counseling and Mental Health</vt:lpstr>
      <vt:lpstr>Early Childhood Development and Services </vt:lpstr>
      <vt:lpstr>Family and Community Services</vt:lpstr>
      <vt:lpstr>Personal Care services</vt:lpstr>
      <vt:lpstr>Projection of 10 fast-growing careers in Human Services in Texas</vt:lpstr>
      <vt:lpstr>Hourly wages for 10 of the top-paying careers in the Human Services cluster in Texas</vt:lpstr>
      <vt:lpstr>Careers in human services</vt:lpstr>
      <vt:lpstr>Career Fair Expo</vt:lpstr>
      <vt:lpstr>Why host a career fair at our school?</vt:lpstr>
      <vt:lpstr>Tips for a successful career fair</vt:lpstr>
      <vt:lpstr>Tips for a successful career fair</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2017-11-23T10:37:53Z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