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8"/>
  </p:notesMasterIdLst>
  <p:handoutMasterIdLst>
    <p:handoutMasterId r:id="rId29"/>
  </p:handoutMasterIdLst>
  <p:sldIdLst>
    <p:sldId id="322" r:id="rId6"/>
    <p:sldId id="323" r:id="rId7"/>
    <p:sldId id="319"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82" d="100"/>
          <a:sy n="82" d="100"/>
        </p:scale>
        <p:origin x="168"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1/23/2018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 Id="rId9"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blog.cccctech.com/top-10-reasons-to-join-a-professional-organization" TargetMode="External"/><Relationship Id="rId3" Type="http://schemas.openxmlformats.org/officeDocument/2006/relationships/hyperlink" Target="http://www.acteonline.org/" TargetMode="External"/><Relationship Id="rId7" Type="http://schemas.openxmlformats.org/officeDocument/2006/relationships/hyperlink" Target="http://college.usatoday.com/2013/09/19/5-benefits-of-joining-a-professional-association" TargetMode="External"/><Relationship Id="rId2" Type="http://schemas.openxmlformats.org/officeDocument/2006/relationships/hyperlink" Target="http://www.aafcs.org/" TargetMode="External"/><Relationship Id="rId1" Type="http://schemas.openxmlformats.org/officeDocument/2006/relationships/slideLayout" Target="../slideLayouts/slideLayout3.xml"/><Relationship Id="rId6" Type="http://schemas.openxmlformats.org/officeDocument/2006/relationships/hyperlink" Target="http://www.referenceforbusiness.com/management/Sc-Str/Service-Industry.html" TargetMode="External"/><Relationship Id="rId5" Type="http://schemas.openxmlformats.org/officeDocument/2006/relationships/hyperlink" Target="http://www.educatingtoday.com/10-great-reasons-why-you-should-go-to-a-conference" TargetMode="External"/><Relationship Id="rId4" Type="http://schemas.openxmlformats.org/officeDocument/2006/relationships/hyperlink" Target="http://www.domesticmanagers.com/the-benefits-of-professional-association-membershi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6M7ahzk0dGU" TargetMode="External"/><Relationship Id="rId2" Type="http://schemas.openxmlformats.org/officeDocument/2006/relationships/hyperlink" Target="https://youtu.be/weY4PtrfM3o" TargetMode="External"/><Relationship Id="rId1" Type="http://schemas.openxmlformats.org/officeDocument/2006/relationships/slideLayout" Target="../slideLayouts/slideLayout3.xml"/><Relationship Id="rId4" Type="http://schemas.openxmlformats.org/officeDocument/2006/relationships/hyperlink" Target="https://youtu.be/qmlWffSoIg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477092"/>
            <a:ext cx="7462935" cy="5858393"/>
          </a:xfrm>
        </p:spPr>
        <p:txBody>
          <a:bodyPr>
            <a:normAutofit/>
          </a:bodyPr>
          <a:lstStyle/>
          <a:p>
            <a:r>
              <a:rPr lang="en-US" sz="6000" dirty="0"/>
              <a:t>Professional and Industrial  Organizations in the</a:t>
            </a:r>
            <a:br>
              <a:rPr lang="en-US" sz="6000" dirty="0"/>
            </a:br>
            <a:r>
              <a:rPr lang="en-US" sz="6000" dirty="0"/>
              <a:t>Human Services Career Cluster</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060F-CB61-4F34-9885-933755B94BB4}"/>
              </a:ext>
            </a:extLst>
          </p:cNvPr>
          <p:cNvSpPr>
            <a:spLocks noGrp="1"/>
          </p:cNvSpPr>
          <p:nvPr>
            <p:ph type="title"/>
          </p:nvPr>
        </p:nvSpPr>
        <p:spPr/>
        <p:txBody>
          <a:bodyPr/>
          <a:lstStyle/>
          <a:p>
            <a:r>
              <a:rPr lang="en-US" dirty="0"/>
              <a:t>Education and Training</a:t>
            </a:r>
          </a:p>
        </p:txBody>
      </p:sp>
      <p:sp>
        <p:nvSpPr>
          <p:cNvPr id="3" name="Content Placeholder 2">
            <a:extLst>
              <a:ext uri="{FF2B5EF4-FFF2-40B4-BE49-F238E27FC236}">
                <a16:creationId xmlns:a16="http://schemas.microsoft.com/office/drawing/2014/main" id="{0D626E94-ED3F-40E7-8077-8D7BDB205284}"/>
              </a:ext>
            </a:extLst>
          </p:cNvPr>
          <p:cNvSpPr>
            <a:spLocks noGrp="1"/>
          </p:cNvSpPr>
          <p:nvPr>
            <p:ph sz="half" idx="1"/>
          </p:nvPr>
        </p:nvSpPr>
        <p:spPr>
          <a:xfrm>
            <a:off x="737881" y="1420420"/>
            <a:ext cx="5149735" cy="4734318"/>
          </a:xfrm>
        </p:spPr>
        <p:txBody>
          <a:bodyPr/>
          <a:lstStyle/>
          <a:p>
            <a:r>
              <a:rPr lang="en-US" dirty="0"/>
              <a:t>Typical education and training will vary depending on the focus  career/occupations of the  professional association.</a:t>
            </a:r>
          </a:p>
          <a:p>
            <a:endParaRPr lang="en-US" dirty="0"/>
          </a:p>
        </p:txBody>
      </p:sp>
      <p:sp>
        <p:nvSpPr>
          <p:cNvPr id="4" name="object 3">
            <a:extLst>
              <a:ext uri="{FF2B5EF4-FFF2-40B4-BE49-F238E27FC236}">
                <a16:creationId xmlns:a16="http://schemas.microsoft.com/office/drawing/2014/main" id="{9F47B1D3-444F-47E4-BE7F-60ABDC1C41A7}"/>
              </a:ext>
            </a:extLst>
          </p:cNvPr>
          <p:cNvSpPr/>
          <p:nvPr/>
        </p:nvSpPr>
        <p:spPr>
          <a:xfrm>
            <a:off x="6092825" y="1427290"/>
            <a:ext cx="5654040" cy="472744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0841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CB2D-42E2-48CF-BFBE-3B879F3A5402}"/>
              </a:ext>
            </a:extLst>
          </p:cNvPr>
          <p:cNvSpPr>
            <a:spLocks noGrp="1"/>
          </p:cNvSpPr>
          <p:nvPr>
            <p:ph type="title"/>
          </p:nvPr>
        </p:nvSpPr>
        <p:spPr/>
        <p:txBody>
          <a:bodyPr/>
          <a:lstStyle/>
          <a:p>
            <a:r>
              <a:rPr lang="en-US" dirty="0"/>
              <a:t>Giving Back to the Community</a:t>
            </a:r>
          </a:p>
        </p:txBody>
      </p:sp>
      <p:sp>
        <p:nvSpPr>
          <p:cNvPr id="3" name="Content Placeholder 2">
            <a:extLst>
              <a:ext uri="{FF2B5EF4-FFF2-40B4-BE49-F238E27FC236}">
                <a16:creationId xmlns:a16="http://schemas.microsoft.com/office/drawing/2014/main" id="{DC751D1E-1E8C-4BE2-9433-7534BD0C7006}"/>
              </a:ext>
            </a:extLst>
          </p:cNvPr>
          <p:cNvSpPr>
            <a:spLocks noGrp="1"/>
          </p:cNvSpPr>
          <p:nvPr>
            <p:ph sz="half" idx="1"/>
          </p:nvPr>
        </p:nvSpPr>
        <p:spPr>
          <a:xfrm>
            <a:off x="737881" y="1420420"/>
            <a:ext cx="4627221" cy="4734318"/>
          </a:xfrm>
        </p:spPr>
        <p:txBody>
          <a:bodyPr/>
          <a:lstStyle/>
          <a:p>
            <a:r>
              <a:rPr lang="en-US" dirty="0"/>
              <a:t>A professional organization can offer individuals the opportunity to give back to the community.</a:t>
            </a:r>
          </a:p>
          <a:p>
            <a:endParaRPr lang="en-US" dirty="0"/>
          </a:p>
        </p:txBody>
      </p:sp>
      <p:sp>
        <p:nvSpPr>
          <p:cNvPr id="4" name="object 4">
            <a:extLst>
              <a:ext uri="{FF2B5EF4-FFF2-40B4-BE49-F238E27FC236}">
                <a16:creationId xmlns:a16="http://schemas.microsoft.com/office/drawing/2014/main" id="{80F58E61-FBC3-4132-8445-DD0E9816CC92}"/>
              </a:ext>
            </a:extLst>
          </p:cNvPr>
          <p:cNvSpPr/>
          <p:nvPr/>
        </p:nvSpPr>
        <p:spPr>
          <a:xfrm>
            <a:off x="5770254" y="1681598"/>
            <a:ext cx="6233549" cy="421196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5217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6DE9-8955-4435-BF8C-21D7DA11ABF4}"/>
              </a:ext>
            </a:extLst>
          </p:cNvPr>
          <p:cNvSpPr>
            <a:spLocks noGrp="1"/>
          </p:cNvSpPr>
          <p:nvPr>
            <p:ph type="title"/>
          </p:nvPr>
        </p:nvSpPr>
        <p:spPr/>
        <p:txBody>
          <a:bodyPr/>
          <a:lstStyle/>
          <a:p>
            <a:r>
              <a:rPr lang="en-US" dirty="0"/>
              <a:t>Industry Standards</a:t>
            </a:r>
          </a:p>
        </p:txBody>
      </p:sp>
      <p:sp>
        <p:nvSpPr>
          <p:cNvPr id="4" name="object 3">
            <a:extLst>
              <a:ext uri="{FF2B5EF4-FFF2-40B4-BE49-F238E27FC236}">
                <a16:creationId xmlns:a16="http://schemas.microsoft.com/office/drawing/2014/main" id="{692CB138-80D8-4630-8427-34DDD3F05633}"/>
              </a:ext>
            </a:extLst>
          </p:cNvPr>
          <p:cNvSpPr/>
          <p:nvPr/>
        </p:nvSpPr>
        <p:spPr>
          <a:xfrm>
            <a:off x="3351260" y="1313606"/>
            <a:ext cx="5489479" cy="513718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929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056C-A949-440B-958E-C2B36DA0C2F9}"/>
              </a:ext>
            </a:extLst>
          </p:cNvPr>
          <p:cNvSpPr>
            <a:spLocks noGrp="1"/>
          </p:cNvSpPr>
          <p:nvPr>
            <p:ph type="title"/>
          </p:nvPr>
        </p:nvSpPr>
        <p:spPr/>
        <p:txBody>
          <a:bodyPr/>
          <a:lstStyle/>
          <a:p>
            <a:r>
              <a:rPr lang="en-US" dirty="0"/>
              <a:t>Internship and Job Opportunities</a:t>
            </a:r>
          </a:p>
        </p:txBody>
      </p:sp>
      <p:sp>
        <p:nvSpPr>
          <p:cNvPr id="4" name="object 3">
            <a:extLst>
              <a:ext uri="{FF2B5EF4-FFF2-40B4-BE49-F238E27FC236}">
                <a16:creationId xmlns:a16="http://schemas.microsoft.com/office/drawing/2014/main" id="{BFCD6193-61B0-4BBF-8333-C235F1C7DA55}"/>
              </a:ext>
            </a:extLst>
          </p:cNvPr>
          <p:cNvSpPr/>
          <p:nvPr/>
        </p:nvSpPr>
        <p:spPr>
          <a:xfrm>
            <a:off x="2399336" y="1463485"/>
            <a:ext cx="7393328" cy="498730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320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5392-4DAF-46C1-BC9B-43EB174548FB}"/>
              </a:ext>
            </a:extLst>
          </p:cNvPr>
          <p:cNvSpPr>
            <a:spLocks noGrp="1"/>
          </p:cNvSpPr>
          <p:nvPr>
            <p:ph type="title"/>
          </p:nvPr>
        </p:nvSpPr>
        <p:spPr/>
        <p:txBody>
          <a:bodyPr/>
          <a:lstStyle/>
          <a:p>
            <a:r>
              <a:rPr lang="en-US" dirty="0"/>
              <a:t>Networking Opportunities</a:t>
            </a:r>
          </a:p>
        </p:txBody>
      </p:sp>
      <p:sp>
        <p:nvSpPr>
          <p:cNvPr id="3" name="Content Placeholder 2">
            <a:extLst>
              <a:ext uri="{FF2B5EF4-FFF2-40B4-BE49-F238E27FC236}">
                <a16:creationId xmlns:a16="http://schemas.microsoft.com/office/drawing/2014/main" id="{005CF46F-EF27-42FD-888F-FA9B27632620}"/>
              </a:ext>
            </a:extLst>
          </p:cNvPr>
          <p:cNvSpPr>
            <a:spLocks noGrp="1"/>
          </p:cNvSpPr>
          <p:nvPr>
            <p:ph sz="half" idx="1"/>
          </p:nvPr>
        </p:nvSpPr>
        <p:spPr>
          <a:xfrm>
            <a:off x="740664" y="1420420"/>
            <a:ext cx="4512471" cy="4734318"/>
          </a:xfrm>
        </p:spPr>
        <p:txBody>
          <a:bodyPr/>
          <a:lstStyle/>
          <a:p>
            <a:r>
              <a:rPr lang="en-US" dirty="0"/>
              <a:t>Networking is the exchange of information or services among individuals, groups or institutions.</a:t>
            </a:r>
          </a:p>
          <a:p>
            <a:endParaRPr lang="en-US" dirty="0"/>
          </a:p>
        </p:txBody>
      </p:sp>
      <p:sp>
        <p:nvSpPr>
          <p:cNvPr id="4" name="object 4">
            <a:extLst>
              <a:ext uri="{FF2B5EF4-FFF2-40B4-BE49-F238E27FC236}">
                <a16:creationId xmlns:a16="http://schemas.microsoft.com/office/drawing/2014/main" id="{4165C359-527A-49CB-9556-97C69171991F}"/>
              </a:ext>
            </a:extLst>
          </p:cNvPr>
          <p:cNvSpPr/>
          <p:nvPr/>
        </p:nvSpPr>
        <p:spPr>
          <a:xfrm>
            <a:off x="5391475" y="1283509"/>
            <a:ext cx="6150492" cy="500532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2197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C665-03D6-4FF5-A0C2-3D30E1430A4D}"/>
              </a:ext>
            </a:extLst>
          </p:cNvPr>
          <p:cNvSpPr>
            <a:spLocks noGrp="1"/>
          </p:cNvSpPr>
          <p:nvPr>
            <p:ph type="title"/>
          </p:nvPr>
        </p:nvSpPr>
        <p:spPr/>
        <p:txBody>
          <a:bodyPr/>
          <a:lstStyle/>
          <a:p>
            <a:r>
              <a:rPr lang="en-US" dirty="0"/>
              <a:t>Publications</a:t>
            </a:r>
          </a:p>
        </p:txBody>
      </p:sp>
      <p:sp>
        <p:nvSpPr>
          <p:cNvPr id="3" name="Content Placeholder 2">
            <a:extLst>
              <a:ext uri="{FF2B5EF4-FFF2-40B4-BE49-F238E27FC236}">
                <a16:creationId xmlns:a16="http://schemas.microsoft.com/office/drawing/2014/main" id="{E4861363-9579-4B69-91D2-AD7EDEA38E99}"/>
              </a:ext>
            </a:extLst>
          </p:cNvPr>
          <p:cNvSpPr>
            <a:spLocks noGrp="1"/>
          </p:cNvSpPr>
          <p:nvPr>
            <p:ph sz="half" idx="1"/>
          </p:nvPr>
        </p:nvSpPr>
        <p:spPr>
          <a:xfrm>
            <a:off x="737881" y="1420420"/>
            <a:ext cx="4543246" cy="4734318"/>
          </a:xfrm>
        </p:spPr>
        <p:txBody>
          <a:bodyPr/>
          <a:lstStyle/>
          <a:p>
            <a:r>
              <a:rPr lang="en-US" dirty="0"/>
              <a:t>Professional organizations often include a monthly publication to members.</a:t>
            </a:r>
          </a:p>
          <a:p>
            <a:endParaRPr lang="en-US" dirty="0"/>
          </a:p>
        </p:txBody>
      </p:sp>
      <p:sp>
        <p:nvSpPr>
          <p:cNvPr id="4" name="object 3">
            <a:extLst>
              <a:ext uri="{FF2B5EF4-FFF2-40B4-BE49-F238E27FC236}">
                <a16:creationId xmlns:a16="http://schemas.microsoft.com/office/drawing/2014/main" id="{F20B4F73-0B5F-4389-8B4F-71C054AA760B}"/>
              </a:ext>
            </a:extLst>
          </p:cNvPr>
          <p:cNvSpPr/>
          <p:nvPr/>
        </p:nvSpPr>
        <p:spPr>
          <a:xfrm>
            <a:off x="5770254" y="1532304"/>
            <a:ext cx="5151120" cy="4267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1193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CA18-E5B5-431A-B270-D448830D4B44}"/>
              </a:ext>
            </a:extLst>
          </p:cNvPr>
          <p:cNvSpPr>
            <a:spLocks noGrp="1"/>
          </p:cNvSpPr>
          <p:nvPr>
            <p:ph type="title"/>
          </p:nvPr>
        </p:nvSpPr>
        <p:spPr/>
        <p:txBody>
          <a:bodyPr/>
          <a:lstStyle/>
          <a:p>
            <a:r>
              <a:rPr lang="en-US" dirty="0"/>
              <a:t>Support System</a:t>
            </a:r>
          </a:p>
        </p:txBody>
      </p:sp>
      <p:sp>
        <p:nvSpPr>
          <p:cNvPr id="3" name="Content Placeholder 2">
            <a:extLst>
              <a:ext uri="{FF2B5EF4-FFF2-40B4-BE49-F238E27FC236}">
                <a16:creationId xmlns:a16="http://schemas.microsoft.com/office/drawing/2014/main" id="{5E14D284-EEA7-4736-9819-0002E0C0D086}"/>
              </a:ext>
            </a:extLst>
          </p:cNvPr>
          <p:cNvSpPr>
            <a:spLocks noGrp="1"/>
          </p:cNvSpPr>
          <p:nvPr>
            <p:ph sz="half" idx="1"/>
          </p:nvPr>
        </p:nvSpPr>
        <p:spPr>
          <a:xfrm>
            <a:off x="737881" y="1420420"/>
            <a:ext cx="4515254" cy="4734318"/>
          </a:xfrm>
        </p:spPr>
        <p:txBody>
          <a:bodyPr/>
          <a:lstStyle/>
          <a:p>
            <a:r>
              <a:rPr lang="en-US" dirty="0"/>
              <a:t>A support system can provide mentor relationships which provide guidance, answers and resolutions.</a:t>
            </a:r>
          </a:p>
          <a:p>
            <a:endParaRPr lang="en-US" dirty="0"/>
          </a:p>
        </p:txBody>
      </p:sp>
      <p:sp>
        <p:nvSpPr>
          <p:cNvPr id="4" name="object 4">
            <a:extLst>
              <a:ext uri="{FF2B5EF4-FFF2-40B4-BE49-F238E27FC236}">
                <a16:creationId xmlns:a16="http://schemas.microsoft.com/office/drawing/2014/main" id="{29D8A603-063C-48A4-AF1C-8CDF3DA450D5}"/>
              </a:ext>
            </a:extLst>
          </p:cNvPr>
          <p:cNvSpPr/>
          <p:nvPr/>
        </p:nvSpPr>
        <p:spPr>
          <a:xfrm>
            <a:off x="5355771" y="1398098"/>
            <a:ext cx="6322081" cy="477896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2504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82AD-40B0-47BE-AA18-2062D6AACFBF}"/>
              </a:ext>
            </a:extLst>
          </p:cNvPr>
          <p:cNvSpPr>
            <a:spLocks noGrp="1"/>
          </p:cNvSpPr>
          <p:nvPr>
            <p:ph type="title"/>
          </p:nvPr>
        </p:nvSpPr>
        <p:spPr/>
        <p:txBody>
          <a:bodyPr/>
          <a:lstStyle/>
          <a:p>
            <a:r>
              <a:rPr lang="en-US" dirty="0"/>
              <a:t>American Association of Family and Consumer Sciences</a:t>
            </a:r>
          </a:p>
        </p:txBody>
      </p:sp>
      <p:sp>
        <p:nvSpPr>
          <p:cNvPr id="4" name="object 3">
            <a:extLst>
              <a:ext uri="{FF2B5EF4-FFF2-40B4-BE49-F238E27FC236}">
                <a16:creationId xmlns:a16="http://schemas.microsoft.com/office/drawing/2014/main" id="{39EE2857-39AF-4610-BDBF-4130C3BB01CF}"/>
              </a:ext>
            </a:extLst>
          </p:cNvPr>
          <p:cNvSpPr/>
          <p:nvPr/>
        </p:nvSpPr>
        <p:spPr>
          <a:xfrm>
            <a:off x="1585954" y="1283509"/>
            <a:ext cx="9020091" cy="516728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161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028C-1B27-46E6-8CEC-A6B52A59A274}"/>
              </a:ext>
            </a:extLst>
          </p:cNvPr>
          <p:cNvSpPr>
            <a:spLocks noGrp="1"/>
          </p:cNvSpPr>
          <p:nvPr>
            <p:ph type="title"/>
          </p:nvPr>
        </p:nvSpPr>
        <p:spPr/>
        <p:txBody>
          <a:bodyPr/>
          <a:lstStyle/>
          <a:p>
            <a:r>
              <a:rPr lang="en-US" dirty="0"/>
              <a:t>Association for Career and Technical Education (ACTE)</a:t>
            </a:r>
          </a:p>
        </p:txBody>
      </p:sp>
      <p:sp>
        <p:nvSpPr>
          <p:cNvPr id="4" name="object 3">
            <a:extLst>
              <a:ext uri="{FF2B5EF4-FFF2-40B4-BE49-F238E27FC236}">
                <a16:creationId xmlns:a16="http://schemas.microsoft.com/office/drawing/2014/main" id="{3131F802-D6B0-4270-9005-01E09B2B5AFF}"/>
              </a:ext>
            </a:extLst>
          </p:cNvPr>
          <p:cNvSpPr/>
          <p:nvPr/>
        </p:nvSpPr>
        <p:spPr>
          <a:xfrm>
            <a:off x="1233442" y="1366934"/>
            <a:ext cx="9566674" cy="494056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77045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E07-F62A-4723-A58C-3DE9DC695F77}"/>
              </a:ext>
            </a:extLst>
          </p:cNvPr>
          <p:cNvSpPr>
            <a:spLocks noGrp="1"/>
          </p:cNvSpPr>
          <p:nvPr>
            <p:ph type="title"/>
          </p:nvPr>
        </p:nvSpPr>
        <p:spPr/>
        <p:txBody>
          <a:bodyPr/>
          <a:lstStyle/>
          <a:p>
            <a:r>
              <a:rPr lang="en-US" dirty="0"/>
              <a:t>Career and Technical Student Organizations (CTSO)</a:t>
            </a:r>
          </a:p>
        </p:txBody>
      </p:sp>
      <p:sp>
        <p:nvSpPr>
          <p:cNvPr id="4" name="object 3">
            <a:extLst>
              <a:ext uri="{FF2B5EF4-FFF2-40B4-BE49-F238E27FC236}">
                <a16:creationId xmlns:a16="http://schemas.microsoft.com/office/drawing/2014/main" id="{7A91C6DC-4679-4434-8DAF-9DF4E7AA4465}"/>
              </a:ext>
            </a:extLst>
          </p:cNvPr>
          <p:cNvSpPr/>
          <p:nvPr/>
        </p:nvSpPr>
        <p:spPr>
          <a:xfrm>
            <a:off x="740664" y="1387624"/>
            <a:ext cx="3280422" cy="2240940"/>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10C8B3A0-0DF1-4A40-B53E-76E72C359F17}"/>
              </a:ext>
            </a:extLst>
          </p:cNvPr>
          <p:cNvSpPr/>
          <p:nvPr/>
        </p:nvSpPr>
        <p:spPr>
          <a:xfrm>
            <a:off x="879628" y="5075856"/>
            <a:ext cx="2734055" cy="1403604"/>
          </a:xfrm>
          <a:prstGeom prst="rect">
            <a:avLst/>
          </a:prstGeom>
          <a:blipFill>
            <a:blip r:embed="rId3" cstate="print"/>
            <a:stretch>
              <a:fillRect/>
            </a:stretch>
          </a:blipFill>
        </p:spPr>
        <p:txBody>
          <a:bodyPr wrap="square" lIns="0" tIns="0" rIns="0" bIns="0" rtlCol="0"/>
          <a:lstStyle/>
          <a:p>
            <a:endParaRPr/>
          </a:p>
        </p:txBody>
      </p:sp>
      <p:sp>
        <p:nvSpPr>
          <p:cNvPr id="6" name="object 7">
            <a:extLst>
              <a:ext uri="{FF2B5EF4-FFF2-40B4-BE49-F238E27FC236}">
                <a16:creationId xmlns:a16="http://schemas.microsoft.com/office/drawing/2014/main" id="{804B5A58-24E4-4E8D-8968-19F9D93426EB}"/>
              </a:ext>
            </a:extLst>
          </p:cNvPr>
          <p:cNvSpPr/>
          <p:nvPr/>
        </p:nvSpPr>
        <p:spPr>
          <a:xfrm>
            <a:off x="882295" y="3080763"/>
            <a:ext cx="2964205" cy="1855393"/>
          </a:xfrm>
          <a:prstGeom prst="rect">
            <a:avLst/>
          </a:prstGeom>
          <a:blipFill>
            <a:blip r:embed="rId4" cstate="print"/>
            <a:stretch>
              <a:fillRect/>
            </a:stretch>
          </a:blipFill>
        </p:spPr>
        <p:txBody>
          <a:bodyPr wrap="square" lIns="0" tIns="0" rIns="0" bIns="0" rtlCol="0"/>
          <a:lstStyle/>
          <a:p>
            <a:endParaRPr/>
          </a:p>
        </p:txBody>
      </p:sp>
      <p:sp>
        <p:nvSpPr>
          <p:cNvPr id="7" name="object 9">
            <a:extLst>
              <a:ext uri="{FF2B5EF4-FFF2-40B4-BE49-F238E27FC236}">
                <a16:creationId xmlns:a16="http://schemas.microsoft.com/office/drawing/2014/main" id="{7BF843CB-19AE-491A-9703-0099E06BF101}"/>
              </a:ext>
            </a:extLst>
          </p:cNvPr>
          <p:cNvSpPr/>
          <p:nvPr/>
        </p:nvSpPr>
        <p:spPr>
          <a:xfrm>
            <a:off x="4319296" y="1552369"/>
            <a:ext cx="3418331" cy="2327148"/>
          </a:xfrm>
          <a:prstGeom prst="rect">
            <a:avLst/>
          </a:prstGeom>
          <a:blipFill>
            <a:blip r:embed="rId5" cstate="print"/>
            <a:stretch>
              <a:fillRect/>
            </a:stretch>
          </a:blipFill>
        </p:spPr>
        <p:txBody>
          <a:bodyPr wrap="square" lIns="0" tIns="0" rIns="0" bIns="0" rtlCol="0"/>
          <a:lstStyle/>
          <a:p>
            <a:endParaRPr/>
          </a:p>
        </p:txBody>
      </p:sp>
      <p:sp>
        <p:nvSpPr>
          <p:cNvPr id="8" name="object 10">
            <a:extLst>
              <a:ext uri="{FF2B5EF4-FFF2-40B4-BE49-F238E27FC236}">
                <a16:creationId xmlns:a16="http://schemas.microsoft.com/office/drawing/2014/main" id="{21244570-18CD-49C3-9033-F4068B5E913A}"/>
              </a:ext>
            </a:extLst>
          </p:cNvPr>
          <p:cNvSpPr/>
          <p:nvPr/>
        </p:nvSpPr>
        <p:spPr>
          <a:xfrm>
            <a:off x="8194320" y="1283509"/>
            <a:ext cx="3305695" cy="2449245"/>
          </a:xfrm>
          <a:prstGeom prst="rect">
            <a:avLst/>
          </a:prstGeom>
          <a:blipFill>
            <a:blip r:embed="rId6" cstate="print"/>
            <a:stretch>
              <a:fillRect/>
            </a:stretch>
          </a:blipFill>
        </p:spPr>
        <p:txBody>
          <a:bodyPr wrap="square" lIns="0" tIns="0" rIns="0" bIns="0" rtlCol="0"/>
          <a:lstStyle/>
          <a:p>
            <a:endParaRPr/>
          </a:p>
        </p:txBody>
      </p:sp>
      <p:sp>
        <p:nvSpPr>
          <p:cNvPr id="9" name="object 12">
            <a:extLst>
              <a:ext uri="{FF2B5EF4-FFF2-40B4-BE49-F238E27FC236}">
                <a16:creationId xmlns:a16="http://schemas.microsoft.com/office/drawing/2014/main" id="{6228230F-59BF-4EE1-B995-3C72F2AC7F0C}"/>
              </a:ext>
            </a:extLst>
          </p:cNvPr>
          <p:cNvSpPr/>
          <p:nvPr/>
        </p:nvSpPr>
        <p:spPr>
          <a:xfrm>
            <a:off x="8238135" y="2985818"/>
            <a:ext cx="2946996" cy="2165769"/>
          </a:xfrm>
          <a:prstGeom prst="rect">
            <a:avLst/>
          </a:prstGeom>
          <a:blipFill>
            <a:blip r:embed="rId7" cstate="print"/>
            <a:stretch>
              <a:fillRect/>
            </a:stretch>
          </a:blipFill>
        </p:spPr>
        <p:txBody>
          <a:bodyPr wrap="square" lIns="0" tIns="0" rIns="0" bIns="0" rtlCol="0"/>
          <a:lstStyle/>
          <a:p>
            <a:endParaRPr/>
          </a:p>
        </p:txBody>
      </p:sp>
      <p:sp>
        <p:nvSpPr>
          <p:cNvPr id="10" name="object 14">
            <a:extLst>
              <a:ext uri="{FF2B5EF4-FFF2-40B4-BE49-F238E27FC236}">
                <a16:creationId xmlns:a16="http://schemas.microsoft.com/office/drawing/2014/main" id="{2D62E81E-1CC6-4975-BB8B-F6D796F5C67C}"/>
              </a:ext>
            </a:extLst>
          </p:cNvPr>
          <p:cNvSpPr/>
          <p:nvPr/>
        </p:nvSpPr>
        <p:spPr>
          <a:xfrm>
            <a:off x="8566684" y="5223685"/>
            <a:ext cx="2590800" cy="1295400"/>
          </a:xfrm>
          <a:prstGeom prst="rect">
            <a:avLst/>
          </a:prstGeom>
          <a:blipFill>
            <a:blip r:embed="rId8" cstate="print"/>
            <a:stretch>
              <a:fillRect/>
            </a:stretch>
          </a:blipFill>
        </p:spPr>
        <p:txBody>
          <a:bodyPr wrap="square" lIns="0" tIns="0" rIns="0" bIns="0" rtlCol="0"/>
          <a:lstStyle/>
          <a:p>
            <a:endParaRPr/>
          </a:p>
        </p:txBody>
      </p:sp>
      <p:sp>
        <p:nvSpPr>
          <p:cNvPr id="11" name="object 16">
            <a:extLst>
              <a:ext uri="{FF2B5EF4-FFF2-40B4-BE49-F238E27FC236}">
                <a16:creationId xmlns:a16="http://schemas.microsoft.com/office/drawing/2014/main" id="{8D2B5900-8C91-48E3-89D3-D582134FF2B1}"/>
              </a:ext>
            </a:extLst>
          </p:cNvPr>
          <p:cNvSpPr/>
          <p:nvPr/>
        </p:nvSpPr>
        <p:spPr>
          <a:xfrm>
            <a:off x="3849904" y="4516548"/>
            <a:ext cx="4297679" cy="1751076"/>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186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489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E6A053-28AC-42CA-A34B-49A62D578DEC}"/>
              </a:ext>
            </a:extLst>
          </p:cNvPr>
          <p:cNvSpPr>
            <a:spLocks noGrp="1"/>
          </p:cNvSpPr>
          <p:nvPr>
            <p:ph type="title"/>
          </p:nvPr>
        </p:nvSpPr>
        <p:spPr>
          <a:xfrm>
            <a:off x="5088730" y="2552700"/>
            <a:ext cx="2301116" cy="876300"/>
          </a:xfrm>
        </p:spPr>
        <p:txBody>
          <a:bodyPr/>
          <a:lstStyle/>
          <a:p>
            <a:r>
              <a:rPr lang="en-US" dirty="0"/>
              <a:t>Questions?</a:t>
            </a:r>
          </a:p>
        </p:txBody>
      </p:sp>
    </p:spTree>
    <p:extLst>
      <p:ext uri="{BB962C8B-B14F-4D97-AF65-F5344CB8AC3E}">
        <p14:creationId xmlns:p14="http://schemas.microsoft.com/office/powerpoint/2010/main" val="107080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E78F-F91D-48CE-A2CA-6800A82D6CEF}"/>
              </a:ext>
            </a:extLst>
          </p:cNvPr>
          <p:cNvSpPr>
            <a:spLocks noGrp="1"/>
          </p:cNvSpPr>
          <p:nvPr>
            <p:ph type="title"/>
          </p:nvPr>
        </p:nvSpPr>
        <p:spPr>
          <a:xfrm>
            <a:off x="740664" y="0"/>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BB7CE851-57F3-4FB0-908C-284C2E0FAAD9}"/>
              </a:ext>
            </a:extLst>
          </p:cNvPr>
          <p:cNvSpPr>
            <a:spLocks noGrp="1"/>
          </p:cNvSpPr>
          <p:nvPr>
            <p:ph sz="half" idx="1"/>
          </p:nvPr>
        </p:nvSpPr>
        <p:spPr>
          <a:xfrm>
            <a:off x="740664" y="975599"/>
            <a:ext cx="11055750" cy="4734318"/>
          </a:xfrm>
        </p:spPr>
        <p:txBody>
          <a:bodyPr/>
          <a:lstStyle/>
          <a:p>
            <a:pPr marL="12700">
              <a:spcBef>
                <a:spcPts val="105"/>
              </a:spcBef>
            </a:pPr>
            <a:r>
              <a:rPr lang="en-US" sz="1200" b="1" spc="20" dirty="0">
                <a:latin typeface="Open Sans" panose="020B0606030504020204" pitchFamily="34" charset="0"/>
                <a:ea typeface="Open Sans" panose="020B0606030504020204" pitchFamily="34" charset="0"/>
                <a:cs typeface="Open Sans" panose="020B0606030504020204" pitchFamily="34" charset="0"/>
              </a:rPr>
              <a:t>Images: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9079" marR="229870" indent="-246379">
              <a:buClr>
                <a:schemeClr val="accent1"/>
              </a:buClr>
              <a:buFont typeface="Open Sans" panose="020B0606030504020204" pitchFamily="34" charset="0"/>
              <a:buChar char="&gt;"/>
              <a:tabLst>
                <a:tab pos="259079" algn="l"/>
                <a:tab pos="259715" algn="l"/>
              </a:tabLst>
            </a:pPr>
            <a:r>
              <a:rPr lang="en-US" sz="1200" spc="30" dirty="0">
                <a:latin typeface="Open Sans" panose="020B0606030504020204" pitchFamily="34" charset="0"/>
                <a:ea typeface="Open Sans" panose="020B0606030504020204" pitchFamily="34" charset="0"/>
                <a:cs typeface="Open Sans" panose="020B0606030504020204" pitchFamily="34" charset="0"/>
              </a:rPr>
              <a:t>Career</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Clusters®:</a:t>
            </a:r>
            <a:r>
              <a:rPr lang="en-US" sz="1200" spc="20"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The</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Career</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Clusters</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25" dirty="0">
                <a:latin typeface="Open Sans" panose="020B0606030504020204" pitchFamily="34" charset="0"/>
                <a:ea typeface="Open Sans" panose="020B0606030504020204" pitchFamily="34" charset="0"/>
                <a:cs typeface="Open Sans" panose="020B0606030504020204" pitchFamily="34" charset="0"/>
              </a:rPr>
              <a:t>logo</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70" dirty="0">
                <a:latin typeface="Open Sans" panose="020B0606030504020204" pitchFamily="34" charset="0"/>
                <a:ea typeface="Open Sans" panose="020B0606030504020204" pitchFamily="34" charset="0"/>
                <a:cs typeface="Open Sans" panose="020B0606030504020204" pitchFamily="34" charset="0"/>
              </a:rPr>
              <a:t>and</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its</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extensions</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are</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65" dirty="0">
                <a:latin typeface="Open Sans" panose="020B0606030504020204" pitchFamily="34" charset="0"/>
                <a:ea typeface="Open Sans" panose="020B0606030504020204" pitchFamily="34" charset="0"/>
                <a:cs typeface="Open Sans" panose="020B0606030504020204" pitchFamily="34" charset="0"/>
              </a:rPr>
              <a:t>the</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property</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10" dirty="0">
                <a:latin typeface="Open Sans" panose="020B0606030504020204" pitchFamily="34" charset="0"/>
                <a:ea typeface="Open Sans" panose="020B0606030504020204" pitchFamily="34" charset="0"/>
                <a:cs typeface="Open Sans" panose="020B0606030504020204" pitchFamily="34" charset="0"/>
              </a:rPr>
              <a:t>of</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65" dirty="0">
                <a:latin typeface="Open Sans" panose="020B0606030504020204" pitchFamily="34" charset="0"/>
                <a:ea typeface="Open Sans" panose="020B0606030504020204" pitchFamily="34" charset="0"/>
                <a:cs typeface="Open Sans" panose="020B0606030504020204" pitchFamily="34" charset="0"/>
              </a:rPr>
              <a:t>the</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National</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Career</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Technical</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Education</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50" dirty="0">
                <a:latin typeface="Open Sans" panose="020B0606030504020204" pitchFamily="34" charset="0"/>
                <a:ea typeface="Open Sans" panose="020B0606030504020204" pitchFamily="34" charset="0"/>
                <a:cs typeface="Open Sans" panose="020B0606030504020204" pitchFamily="34" charset="0"/>
              </a:rPr>
              <a:t>Foundation,</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as</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55" dirty="0">
                <a:latin typeface="Open Sans" panose="020B0606030504020204" pitchFamily="34" charset="0"/>
                <a:ea typeface="Open Sans" panose="020B0606030504020204" pitchFamily="34" charset="0"/>
                <a:cs typeface="Open Sans" panose="020B0606030504020204" pitchFamily="34" charset="0"/>
              </a:rPr>
              <a:t>managed</a:t>
            </a:r>
            <a:r>
              <a:rPr lang="en-US" sz="1200" spc="-30" dirty="0">
                <a:latin typeface="Open Sans" panose="020B0606030504020204" pitchFamily="34" charset="0"/>
                <a:ea typeface="Open Sans" panose="020B0606030504020204" pitchFamily="34" charset="0"/>
                <a:cs typeface="Open Sans" panose="020B0606030504020204" pitchFamily="34" charset="0"/>
              </a:rPr>
              <a:t> </a:t>
            </a:r>
            <a:r>
              <a:rPr lang="en-US" sz="1200" spc="15" dirty="0">
                <a:latin typeface="Open Sans" panose="020B0606030504020204" pitchFamily="34" charset="0"/>
                <a:ea typeface="Open Sans" panose="020B0606030504020204" pitchFamily="34" charset="0"/>
                <a:cs typeface="Open Sans" panose="020B0606030504020204" pitchFamily="34" charset="0"/>
              </a:rPr>
              <a:t>by  </a:t>
            </a:r>
            <a:r>
              <a:rPr lang="en-US" sz="1200" spc="-10" dirty="0" err="1">
                <a:latin typeface="Open Sans" panose="020B0606030504020204" pitchFamily="34" charset="0"/>
                <a:ea typeface="Open Sans" panose="020B0606030504020204" pitchFamily="34" charset="0"/>
                <a:cs typeface="Open Sans" panose="020B0606030504020204" pitchFamily="34" charset="0"/>
              </a:rPr>
              <a:t>NASDCTEc</a:t>
            </a:r>
            <a:r>
              <a:rPr lang="en-US" sz="1200" spc="-10" dirty="0">
                <a:latin typeface="Open Sans" panose="020B0606030504020204" pitchFamily="34" charset="0"/>
                <a:ea typeface="Open Sans" panose="020B0606030504020204" pitchFamily="34" charset="0"/>
                <a:cs typeface="Open Sans" panose="020B0606030504020204" pitchFamily="34" charset="0"/>
              </a:rPr>
              <a:t>.</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9079" indent="-246379">
              <a:buClr>
                <a:schemeClr val="accent1"/>
              </a:buClr>
              <a:buFont typeface="Open Sans" panose="020B0606030504020204" pitchFamily="34" charset="0"/>
              <a:buChar char="&gt;"/>
              <a:tabLst>
                <a:tab pos="259079" algn="l"/>
                <a:tab pos="259715" algn="l"/>
              </a:tabLst>
            </a:pPr>
            <a:r>
              <a:rPr lang="en-US" sz="1200" spc="50" dirty="0">
                <a:latin typeface="Open Sans" panose="020B0606030504020204" pitchFamily="34" charset="0"/>
                <a:ea typeface="Open Sans" panose="020B0606030504020204" pitchFamily="34" charset="0"/>
                <a:cs typeface="Open Sans" panose="020B0606030504020204" pitchFamily="34" charset="0"/>
              </a:rPr>
              <a:t>Photos</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55" dirty="0">
                <a:latin typeface="Open Sans" panose="020B0606030504020204" pitchFamily="34" charset="0"/>
                <a:ea typeface="Open Sans" panose="020B0606030504020204" pitchFamily="34" charset="0"/>
                <a:cs typeface="Open Sans" panose="020B0606030504020204" pitchFamily="34" charset="0"/>
              </a:rPr>
              <a:t>obtained</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60" dirty="0">
                <a:latin typeface="Open Sans" panose="020B0606030504020204" pitchFamily="34" charset="0"/>
                <a:ea typeface="Open Sans" panose="020B0606030504020204" pitchFamily="34" charset="0"/>
                <a:cs typeface="Open Sans" panose="020B0606030504020204" pitchFamily="34" charset="0"/>
              </a:rPr>
              <a:t>through</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a</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license</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with</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Shutterstock.com™.</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200" b="1" spc="5" dirty="0">
                <a:latin typeface="Open Sans" panose="020B0606030504020204" pitchFamily="34" charset="0"/>
                <a:ea typeface="Open Sans" panose="020B0606030504020204" pitchFamily="34" charset="0"/>
                <a:cs typeface="Open Sans" panose="020B0606030504020204" pitchFamily="34" charset="0"/>
              </a:rPr>
              <a:t>Websites: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9079" indent="-246379">
              <a:buClr>
                <a:schemeClr val="accent1"/>
              </a:buClr>
              <a:buFont typeface="Open Sans" panose="020B0606030504020204" pitchFamily="34" charset="0"/>
              <a:buChar char="&gt;"/>
              <a:tabLst>
                <a:tab pos="259079" algn="l"/>
                <a:tab pos="259715" algn="l"/>
              </a:tabLst>
            </a:pPr>
            <a:r>
              <a:rPr lang="en-US" sz="1200" spc="35" dirty="0">
                <a:latin typeface="Open Sans" panose="020B0606030504020204" pitchFamily="34" charset="0"/>
                <a:ea typeface="Open Sans" panose="020B0606030504020204" pitchFamily="34" charset="0"/>
                <a:cs typeface="Open Sans" panose="020B0606030504020204" pitchFamily="34" charset="0"/>
              </a:rPr>
              <a:t>American</a:t>
            </a:r>
            <a:r>
              <a:rPr lang="en-US" sz="1200" spc="-25" dirty="0">
                <a:latin typeface="Open Sans" panose="020B0606030504020204" pitchFamily="34" charset="0"/>
                <a:ea typeface="Open Sans" panose="020B0606030504020204" pitchFamily="34" charset="0"/>
                <a:cs typeface="Open Sans" panose="020B0606030504020204" pitchFamily="34" charset="0"/>
              </a:rPr>
              <a:t> </a:t>
            </a:r>
            <a:r>
              <a:rPr lang="en-US" sz="1200" spc="25" dirty="0">
                <a:latin typeface="Open Sans" panose="020B0606030504020204" pitchFamily="34" charset="0"/>
                <a:ea typeface="Open Sans" panose="020B0606030504020204" pitchFamily="34" charset="0"/>
                <a:cs typeface="Open Sans" panose="020B0606030504020204" pitchFamily="34" charset="0"/>
              </a:rPr>
              <a:t>Association</a:t>
            </a:r>
            <a:r>
              <a:rPr lang="en-US" sz="1200" spc="10" dirty="0">
                <a:latin typeface="Open Sans" panose="020B0606030504020204" pitchFamily="34" charset="0"/>
                <a:ea typeface="Open Sans" panose="020B0606030504020204" pitchFamily="34" charset="0"/>
                <a:cs typeface="Open Sans" panose="020B0606030504020204" pitchFamily="34" charset="0"/>
              </a:rPr>
              <a:t> of</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15" dirty="0">
                <a:latin typeface="Open Sans" panose="020B0606030504020204" pitchFamily="34" charset="0"/>
                <a:ea typeface="Open Sans" panose="020B0606030504020204" pitchFamily="34" charset="0"/>
                <a:cs typeface="Open Sans" panose="020B0606030504020204" pitchFamily="34" charset="0"/>
              </a:rPr>
              <a:t>Family</a:t>
            </a:r>
            <a:r>
              <a:rPr lang="en-US" sz="1200" spc="-40" dirty="0">
                <a:latin typeface="Open Sans" panose="020B0606030504020204" pitchFamily="34" charset="0"/>
                <a:ea typeface="Open Sans" panose="020B0606030504020204" pitchFamily="34" charset="0"/>
                <a:cs typeface="Open Sans" panose="020B0606030504020204" pitchFamily="34" charset="0"/>
              </a:rPr>
              <a:t> </a:t>
            </a:r>
            <a:r>
              <a:rPr lang="en-US" sz="1200" spc="70" dirty="0">
                <a:latin typeface="Open Sans" panose="020B0606030504020204" pitchFamily="34" charset="0"/>
                <a:ea typeface="Open Sans" panose="020B0606030504020204" pitchFamily="34" charset="0"/>
                <a:cs typeface="Open Sans" panose="020B0606030504020204" pitchFamily="34" charset="0"/>
              </a:rPr>
              <a:t>and</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50" dirty="0">
                <a:latin typeface="Open Sans" panose="020B0606030504020204" pitchFamily="34" charset="0"/>
                <a:ea typeface="Open Sans" panose="020B0606030504020204" pitchFamily="34" charset="0"/>
                <a:cs typeface="Open Sans" panose="020B0606030504020204" pitchFamily="34" charset="0"/>
              </a:rPr>
              <a:t>Consumer</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Sciences</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(AAFCS)</a:t>
            </a:r>
            <a:r>
              <a:rPr lang="en-US" sz="1200" dirty="0">
                <a:latin typeface="Open Sans" panose="020B0606030504020204" pitchFamily="34" charset="0"/>
                <a:ea typeface="Open Sans" panose="020B0606030504020204" pitchFamily="34" charset="0"/>
                <a:cs typeface="Open Sans" panose="020B0606030504020204" pitchFamily="34" charset="0"/>
              </a:rPr>
              <a:t> - </a:t>
            </a:r>
            <a:r>
              <a:rPr lang="en-US" sz="1200" spc="20" dirty="0">
                <a:latin typeface="Open Sans" panose="020B0606030504020204" pitchFamily="34" charset="0"/>
                <a:ea typeface="Open Sans" panose="020B0606030504020204" pitchFamily="34" charset="0"/>
                <a:cs typeface="Open Sans" panose="020B0606030504020204" pitchFamily="34" charset="0"/>
              </a:rPr>
              <a:t>To</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provide</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leadership</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70" dirty="0">
                <a:latin typeface="Open Sans" panose="020B0606030504020204" pitchFamily="34" charset="0"/>
                <a:ea typeface="Open Sans" panose="020B0606030504020204" pitchFamily="34" charset="0"/>
                <a:cs typeface="Open Sans" panose="020B0606030504020204" pitchFamily="34" charset="0"/>
              </a:rPr>
              <a:t>and</a:t>
            </a:r>
            <a:r>
              <a:rPr lang="en-US" sz="1200" spc="-20" dirty="0">
                <a:latin typeface="Open Sans" panose="020B0606030504020204" pitchFamily="34" charset="0"/>
                <a:ea typeface="Open Sans" panose="020B0606030504020204" pitchFamily="34" charset="0"/>
                <a:cs typeface="Open Sans" panose="020B0606030504020204" pitchFamily="34" charset="0"/>
              </a:rPr>
              <a:t> </a:t>
            </a:r>
            <a:r>
              <a:rPr lang="en-US" sz="1200" spc="55" dirty="0">
                <a:latin typeface="Open Sans" panose="020B0606030504020204" pitchFamily="34" charset="0"/>
                <a:ea typeface="Open Sans" panose="020B0606030504020204" pitchFamily="34" charset="0"/>
                <a:cs typeface="Open Sans" panose="020B0606030504020204" pitchFamily="34" charset="0"/>
              </a:rPr>
              <a:t>support</a:t>
            </a:r>
            <a:r>
              <a:rPr lang="en-US" sz="1200" spc="25"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for</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professionals</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whose</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work</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25" dirty="0">
                <a:latin typeface="Open Sans" panose="020B0606030504020204" pitchFamily="34" charset="0"/>
                <a:ea typeface="Open Sans" panose="020B0606030504020204" pitchFamily="34" charset="0"/>
                <a:cs typeface="Open Sans" panose="020B0606030504020204" pitchFamily="34" charset="0"/>
              </a:rPr>
              <a:t>assists</a:t>
            </a:r>
            <a:r>
              <a:rPr lang="en-US" sz="1200" spc="35" dirty="0">
                <a:latin typeface="Open Sans" panose="020B0606030504020204" pitchFamily="34" charset="0"/>
                <a:ea typeface="Open Sans" panose="020B0606030504020204" pitchFamily="34" charset="0"/>
                <a:cs typeface="Open Sans" panose="020B0606030504020204" pitchFamily="34" charset="0"/>
              </a:rPr>
              <a:t> </a:t>
            </a:r>
            <a:r>
              <a:rPr lang="en-US" sz="1200" spc="25" dirty="0">
                <a:latin typeface="Open Sans" panose="020B0606030504020204" pitchFamily="34" charset="0"/>
                <a:ea typeface="Open Sans" panose="020B0606030504020204" pitchFamily="34" charset="0"/>
                <a:cs typeface="Open Sans" panose="020B0606030504020204" pitchFamily="34" charset="0"/>
              </a:rPr>
              <a:t>individuals,</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spc="15" dirty="0">
                <a:latin typeface="Open Sans" panose="020B0606030504020204" pitchFamily="34" charset="0"/>
                <a:ea typeface="Open Sans" panose="020B0606030504020204" pitchFamily="34" charset="0"/>
                <a:cs typeface="Open Sans" panose="020B0606030504020204" pitchFamily="34" charset="0"/>
              </a:rPr>
              <a:t>families, </a:t>
            </a:r>
            <a:r>
              <a:rPr lang="en-US" sz="1200" spc="70" dirty="0">
                <a:latin typeface="Open Sans" panose="020B0606030504020204" pitchFamily="34" charset="0"/>
                <a:ea typeface="Open Sans" panose="020B0606030504020204" pitchFamily="34" charset="0"/>
                <a:cs typeface="Open Sans" panose="020B0606030504020204" pitchFamily="34" charset="0"/>
              </a:rPr>
              <a:t>and</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50" dirty="0">
                <a:latin typeface="Open Sans" panose="020B0606030504020204" pitchFamily="34" charset="0"/>
                <a:ea typeface="Open Sans" panose="020B0606030504020204" pitchFamily="34" charset="0"/>
                <a:cs typeface="Open Sans" panose="020B0606030504020204" pitchFamily="34" charset="0"/>
              </a:rPr>
              <a:t>communities</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45" dirty="0">
                <a:latin typeface="Open Sans" panose="020B0606030504020204" pitchFamily="34" charset="0"/>
                <a:ea typeface="Open Sans" panose="020B0606030504020204" pitchFamily="34" charset="0"/>
                <a:cs typeface="Open Sans" panose="020B0606030504020204" pitchFamily="34" charset="0"/>
              </a:rPr>
              <a:t>in</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spc="45" dirty="0">
                <a:latin typeface="Open Sans" panose="020B0606030504020204" pitchFamily="34" charset="0"/>
                <a:ea typeface="Open Sans" panose="020B0606030504020204" pitchFamily="34" charset="0"/>
                <a:cs typeface="Open Sans" panose="020B0606030504020204" pitchFamily="34" charset="0"/>
              </a:rPr>
              <a:t>making</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50" dirty="0">
                <a:latin typeface="Open Sans" panose="020B0606030504020204" pitchFamily="34" charset="0"/>
                <a:ea typeface="Open Sans" panose="020B0606030504020204" pitchFamily="34" charset="0"/>
                <a:cs typeface="Open Sans" panose="020B0606030504020204" pitchFamily="34" charset="0"/>
              </a:rPr>
              <a:t>informed</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decisions</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60" dirty="0">
                <a:latin typeface="Open Sans" panose="020B0606030504020204" pitchFamily="34" charset="0"/>
                <a:ea typeface="Open Sans" panose="020B0606030504020204" pitchFamily="34" charset="0"/>
                <a:cs typeface="Open Sans" panose="020B0606030504020204" pitchFamily="34" charset="0"/>
              </a:rPr>
              <a:t>about</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50" dirty="0">
                <a:latin typeface="Open Sans" panose="020B0606030504020204" pitchFamily="34" charset="0"/>
                <a:ea typeface="Open Sans" panose="020B0606030504020204" pitchFamily="34" charset="0"/>
                <a:cs typeface="Open Sans" panose="020B0606030504020204" pitchFamily="34" charset="0"/>
              </a:rPr>
              <a:t>their</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10" dirty="0">
                <a:latin typeface="Open Sans" panose="020B0606030504020204" pitchFamily="34" charset="0"/>
                <a:ea typeface="Open Sans" panose="020B0606030504020204" pitchFamily="34" charset="0"/>
                <a:cs typeface="Open Sans" panose="020B0606030504020204" pitchFamily="34" charset="0"/>
              </a:rPr>
              <a:t>well </a:t>
            </a:r>
            <a:r>
              <a:rPr lang="en-US" sz="1200" spc="30" dirty="0">
                <a:latin typeface="Open Sans" panose="020B0606030504020204" pitchFamily="34" charset="0"/>
                <a:ea typeface="Open Sans" panose="020B0606030504020204" pitchFamily="34" charset="0"/>
                <a:cs typeface="Open Sans" panose="020B0606030504020204" pitchFamily="34" charset="0"/>
              </a:rPr>
              <a:t>being,</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relationships,</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spc="70" dirty="0">
                <a:latin typeface="Open Sans" panose="020B0606030504020204" pitchFamily="34" charset="0"/>
                <a:ea typeface="Open Sans" panose="020B0606030504020204" pitchFamily="34" charset="0"/>
                <a:cs typeface="Open Sans" panose="020B0606030504020204" pitchFamily="34" charset="0"/>
              </a:rPr>
              <a:t>and</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resources</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60" dirty="0">
                <a:latin typeface="Open Sans" panose="020B0606030504020204" pitchFamily="34" charset="0"/>
                <a:ea typeface="Open Sans" panose="020B0606030504020204" pitchFamily="34" charset="0"/>
                <a:cs typeface="Open Sans" panose="020B0606030504020204" pitchFamily="34" charset="0"/>
              </a:rPr>
              <a:t>to</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spc="25" dirty="0">
                <a:latin typeface="Open Sans" panose="020B0606030504020204" pitchFamily="34" charset="0"/>
                <a:ea typeface="Open Sans" panose="020B0606030504020204" pitchFamily="34" charset="0"/>
                <a:cs typeface="Open Sans" panose="020B0606030504020204" pitchFamily="34" charset="0"/>
              </a:rPr>
              <a:t>achieve</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spc="45" dirty="0">
                <a:latin typeface="Open Sans" panose="020B0606030504020204" pitchFamily="34" charset="0"/>
                <a:ea typeface="Open Sans" panose="020B0606030504020204" pitchFamily="34" charset="0"/>
                <a:cs typeface="Open Sans" panose="020B0606030504020204" pitchFamily="34" charset="0"/>
              </a:rPr>
              <a:t>optimal</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quality</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10" dirty="0">
                <a:latin typeface="Open Sans" panose="020B0606030504020204" pitchFamily="34" charset="0"/>
                <a:ea typeface="Open Sans" panose="020B0606030504020204" pitchFamily="34" charset="0"/>
                <a:cs typeface="Open Sans" panose="020B0606030504020204" pitchFamily="34" charset="0"/>
              </a:rPr>
              <a:t>of</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5" dirty="0">
                <a:latin typeface="Open Sans" panose="020B0606030504020204" pitchFamily="34" charset="0"/>
                <a:ea typeface="Open Sans" panose="020B0606030504020204" pitchFamily="34" charset="0"/>
                <a:cs typeface="Open Sans" panose="020B0606030504020204" pitchFamily="34" charset="0"/>
              </a:rPr>
              <a:t>life.</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hlinkClick r:id="rId2"/>
              </a:rPr>
              <a:t>http://www.aafcs.org</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9079" indent="-246379">
              <a:buClr>
                <a:schemeClr val="accent1"/>
              </a:buClr>
              <a:buFont typeface="Open Sans" panose="020B0606030504020204" pitchFamily="34" charset="0"/>
              <a:buChar char="&gt;"/>
              <a:tabLst>
                <a:tab pos="259079" algn="l"/>
                <a:tab pos="259715" algn="l"/>
              </a:tabLst>
            </a:pPr>
            <a:r>
              <a:rPr lang="en-US" sz="1200" spc="25" dirty="0">
                <a:latin typeface="Open Sans" panose="020B0606030504020204" pitchFamily="34" charset="0"/>
                <a:ea typeface="Open Sans" panose="020B0606030504020204" pitchFamily="34" charset="0"/>
                <a:cs typeface="Open Sans" panose="020B0606030504020204" pitchFamily="34" charset="0"/>
              </a:rPr>
              <a:t>Association </a:t>
            </a:r>
            <a:r>
              <a:rPr lang="en-US" sz="1200" spc="20" dirty="0">
                <a:latin typeface="Open Sans" panose="020B0606030504020204" pitchFamily="34" charset="0"/>
                <a:ea typeface="Open Sans" panose="020B0606030504020204" pitchFamily="34" charset="0"/>
                <a:cs typeface="Open Sans" panose="020B0606030504020204" pitchFamily="34" charset="0"/>
              </a:rPr>
              <a:t>for </a:t>
            </a:r>
            <a:r>
              <a:rPr lang="en-US" sz="1200" spc="30" dirty="0">
                <a:latin typeface="Open Sans" panose="020B0606030504020204" pitchFamily="34" charset="0"/>
                <a:ea typeface="Open Sans" panose="020B0606030504020204" pitchFamily="34" charset="0"/>
                <a:cs typeface="Open Sans" panose="020B0606030504020204" pitchFamily="34" charset="0"/>
              </a:rPr>
              <a:t>Career </a:t>
            </a:r>
            <a:r>
              <a:rPr lang="en-US" sz="1200" spc="70" dirty="0">
                <a:latin typeface="Open Sans" panose="020B0606030504020204" pitchFamily="34" charset="0"/>
                <a:ea typeface="Open Sans" panose="020B0606030504020204" pitchFamily="34" charset="0"/>
                <a:cs typeface="Open Sans" panose="020B0606030504020204" pitchFamily="34" charset="0"/>
              </a:rPr>
              <a:t>and </a:t>
            </a:r>
            <a:r>
              <a:rPr lang="en-US" sz="1200" spc="30" dirty="0">
                <a:latin typeface="Open Sans" panose="020B0606030504020204" pitchFamily="34" charset="0"/>
                <a:ea typeface="Open Sans" panose="020B0606030504020204" pitchFamily="34" charset="0"/>
                <a:cs typeface="Open Sans" panose="020B0606030504020204" pitchFamily="34" charset="0"/>
              </a:rPr>
              <a:t>Technical </a:t>
            </a:r>
            <a:r>
              <a:rPr lang="en-US" sz="1200" spc="40" dirty="0">
                <a:latin typeface="Open Sans" panose="020B0606030504020204" pitchFamily="34" charset="0"/>
                <a:ea typeface="Open Sans" panose="020B0606030504020204" pitchFamily="34" charset="0"/>
                <a:cs typeface="Open Sans" panose="020B0606030504020204" pitchFamily="34" charset="0"/>
              </a:rPr>
              <a:t>Education</a:t>
            </a:r>
            <a:r>
              <a:rPr lang="en-US" sz="1200" spc="-185" dirty="0">
                <a:latin typeface="Open Sans" panose="020B0606030504020204" pitchFamily="34" charset="0"/>
                <a:ea typeface="Open Sans" panose="020B0606030504020204" pitchFamily="34" charset="0"/>
                <a:cs typeface="Open Sans" panose="020B0606030504020204" pitchFamily="34" charset="0"/>
              </a:rPr>
              <a:t> </a:t>
            </a:r>
            <a:r>
              <a:rPr lang="en-US" sz="1200" spc="-5" dirty="0">
                <a:latin typeface="Open Sans" panose="020B0606030504020204" pitchFamily="34" charset="0"/>
                <a:ea typeface="Open Sans" panose="020B0606030504020204" pitchFamily="34" charset="0"/>
                <a:cs typeface="Open Sans" panose="020B0606030504020204" pitchFamily="34" charset="0"/>
              </a:rPr>
              <a:t>(ACTE)</a:t>
            </a:r>
            <a:r>
              <a:rPr lang="en-US" sz="1200" dirty="0">
                <a:latin typeface="Open Sans" panose="020B0606030504020204" pitchFamily="34" charset="0"/>
                <a:ea typeface="Open Sans" panose="020B0606030504020204" pitchFamily="34" charset="0"/>
                <a:cs typeface="Open Sans" panose="020B0606030504020204" pitchFamily="34" charset="0"/>
              </a:rPr>
              <a:t> - </a:t>
            </a:r>
            <a:r>
              <a:rPr lang="en-US" sz="1200" spc="-30" dirty="0">
                <a:latin typeface="Open Sans" panose="020B0606030504020204" pitchFamily="34" charset="0"/>
                <a:ea typeface="Open Sans" panose="020B0606030504020204" pitchFamily="34" charset="0"/>
                <a:cs typeface="Open Sans" panose="020B0606030504020204" pitchFamily="34" charset="0"/>
              </a:rPr>
              <a:t>ACTE</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10" dirty="0">
                <a:latin typeface="Open Sans" panose="020B0606030504020204" pitchFamily="34" charset="0"/>
                <a:ea typeface="Open Sans" panose="020B0606030504020204" pitchFamily="34" charset="0"/>
                <a:cs typeface="Open Sans" panose="020B0606030504020204" pitchFamily="34" charset="0"/>
              </a:rPr>
              <a:t>is</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65" dirty="0">
                <a:latin typeface="Open Sans" panose="020B0606030504020204" pitchFamily="34" charset="0"/>
                <a:ea typeface="Open Sans" panose="020B0606030504020204" pitchFamily="34" charset="0"/>
                <a:cs typeface="Open Sans" panose="020B0606030504020204" pitchFamily="34" charset="0"/>
              </a:rPr>
              <a:t>the</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largest</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45" dirty="0">
                <a:latin typeface="Open Sans" panose="020B0606030504020204" pitchFamily="34" charset="0"/>
                <a:ea typeface="Open Sans" panose="020B0606030504020204" pitchFamily="34" charset="0"/>
                <a:cs typeface="Open Sans" panose="020B0606030504020204" pitchFamily="34" charset="0"/>
              </a:rPr>
              <a:t>national</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association </a:t>
            </a:r>
            <a:r>
              <a:rPr lang="en-US" sz="1200" spc="45" dirty="0">
                <a:latin typeface="Open Sans" panose="020B0606030504020204" pitchFamily="34" charset="0"/>
                <a:ea typeface="Open Sans" panose="020B0606030504020204" pitchFamily="34" charset="0"/>
                <a:cs typeface="Open Sans" panose="020B0606030504020204" pitchFamily="34" charset="0"/>
              </a:rPr>
              <a:t>dedicated</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60" dirty="0">
                <a:latin typeface="Open Sans" panose="020B0606030504020204" pitchFamily="34" charset="0"/>
                <a:ea typeface="Open Sans" panose="020B0606030504020204" pitchFamily="34" charset="0"/>
                <a:cs typeface="Open Sans" panose="020B0606030504020204" pitchFamily="34" charset="0"/>
              </a:rPr>
              <a:t>to</a:t>
            </a:r>
            <a:r>
              <a:rPr lang="en-US" sz="1200" spc="30" dirty="0">
                <a:latin typeface="Open Sans" panose="020B0606030504020204" pitchFamily="34" charset="0"/>
                <a:ea typeface="Open Sans" panose="020B0606030504020204" pitchFamily="34" charset="0"/>
                <a:cs typeface="Open Sans" panose="020B0606030504020204" pitchFamily="34" charset="0"/>
              </a:rPr>
              <a:t> </a:t>
            </a:r>
            <a:r>
              <a:rPr lang="en-US" sz="1200" spc="65" dirty="0">
                <a:latin typeface="Open Sans" panose="020B0606030504020204" pitchFamily="34" charset="0"/>
                <a:ea typeface="Open Sans" panose="020B0606030504020204" pitchFamily="34" charset="0"/>
                <a:cs typeface="Open Sans" panose="020B0606030504020204" pitchFamily="34" charset="0"/>
              </a:rPr>
              <a:t>the</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50" dirty="0">
                <a:latin typeface="Open Sans" panose="020B0606030504020204" pitchFamily="34" charset="0"/>
                <a:ea typeface="Open Sans" panose="020B0606030504020204" pitchFamily="34" charset="0"/>
                <a:cs typeface="Open Sans" panose="020B0606030504020204" pitchFamily="34" charset="0"/>
              </a:rPr>
              <a:t>advancement</a:t>
            </a:r>
            <a:r>
              <a:rPr lang="en-US" sz="1200" spc="-35" dirty="0">
                <a:latin typeface="Open Sans" panose="020B0606030504020204" pitchFamily="34" charset="0"/>
                <a:ea typeface="Open Sans" panose="020B0606030504020204" pitchFamily="34" charset="0"/>
                <a:cs typeface="Open Sans" panose="020B0606030504020204" pitchFamily="34" charset="0"/>
              </a:rPr>
              <a:t> </a:t>
            </a:r>
            <a:r>
              <a:rPr lang="en-US" sz="1200" spc="10" dirty="0">
                <a:latin typeface="Open Sans" panose="020B0606030504020204" pitchFamily="34" charset="0"/>
                <a:ea typeface="Open Sans" panose="020B0606030504020204" pitchFamily="34" charset="0"/>
                <a:cs typeface="Open Sans" panose="020B0606030504020204" pitchFamily="34" charset="0"/>
              </a:rPr>
              <a:t>of </a:t>
            </a:r>
            <a:r>
              <a:rPr lang="en-US" sz="1200" spc="50" dirty="0">
                <a:latin typeface="Open Sans" panose="020B0606030504020204" pitchFamily="34" charset="0"/>
                <a:ea typeface="Open Sans" panose="020B0606030504020204" pitchFamily="34" charset="0"/>
                <a:cs typeface="Open Sans" panose="020B0606030504020204" pitchFamily="34" charset="0"/>
              </a:rPr>
              <a:t>education</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70" dirty="0">
                <a:latin typeface="Open Sans" panose="020B0606030504020204" pitchFamily="34" charset="0"/>
                <a:ea typeface="Open Sans" panose="020B0606030504020204" pitchFamily="34" charset="0"/>
                <a:cs typeface="Open Sans" panose="020B0606030504020204" pitchFamily="34" charset="0"/>
              </a:rPr>
              <a:t>that</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prepares</a:t>
            </a:r>
            <a:r>
              <a:rPr lang="en-US" sz="1200" spc="20" dirty="0">
                <a:latin typeface="Open Sans" panose="020B0606030504020204" pitchFamily="34" charset="0"/>
                <a:ea typeface="Open Sans" panose="020B0606030504020204" pitchFamily="34" charset="0"/>
                <a:cs typeface="Open Sans" panose="020B0606030504020204" pitchFamily="34" charset="0"/>
              </a:rPr>
              <a:t> </a:t>
            </a:r>
            <a:r>
              <a:rPr lang="en-US" sz="1200" spc="55" dirty="0">
                <a:latin typeface="Open Sans" panose="020B0606030504020204" pitchFamily="34" charset="0"/>
                <a:ea typeface="Open Sans" panose="020B0606030504020204" pitchFamily="34" charset="0"/>
                <a:cs typeface="Open Sans" panose="020B0606030504020204" pitchFamily="34" charset="0"/>
              </a:rPr>
              <a:t>students</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for</a:t>
            </a:r>
            <a:r>
              <a:rPr lang="en-US" sz="1200" spc="25"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careers.</a:t>
            </a:r>
            <a:r>
              <a:rPr lang="en-US" sz="1200" spc="20"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The</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association</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50" dirty="0">
                <a:latin typeface="Open Sans" panose="020B0606030504020204" pitchFamily="34" charset="0"/>
                <a:ea typeface="Open Sans" panose="020B0606030504020204" pitchFamily="34" charset="0"/>
                <a:cs typeface="Open Sans" panose="020B0606030504020204" pitchFamily="34" charset="0"/>
              </a:rPr>
              <a:t>promotes</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career-  </a:t>
            </a:r>
            <a:r>
              <a:rPr lang="en-US" sz="1200" spc="30" dirty="0">
                <a:latin typeface="Open Sans" panose="020B0606030504020204" pitchFamily="34" charset="0"/>
                <a:ea typeface="Open Sans" panose="020B0606030504020204" pitchFamily="34" charset="0"/>
                <a:cs typeface="Open Sans" panose="020B0606030504020204" pitchFamily="34" charset="0"/>
              </a:rPr>
              <a:t>focused</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50" dirty="0">
                <a:latin typeface="Open Sans" panose="020B0606030504020204" pitchFamily="34" charset="0"/>
                <a:ea typeface="Open Sans" panose="020B0606030504020204" pitchFamily="34" charset="0"/>
                <a:cs typeface="Open Sans" panose="020B0606030504020204" pitchFamily="34" charset="0"/>
              </a:rPr>
              <a:t>education</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60" dirty="0">
                <a:latin typeface="Open Sans" panose="020B0606030504020204" pitchFamily="34" charset="0"/>
                <a:ea typeface="Open Sans" panose="020B0606030504020204" pitchFamily="34" charset="0"/>
                <a:cs typeface="Open Sans" panose="020B0606030504020204" pitchFamily="34" charset="0"/>
              </a:rPr>
              <a:t>through</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publications,</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spc="50" dirty="0">
                <a:latin typeface="Open Sans" panose="020B0606030504020204" pitchFamily="34" charset="0"/>
                <a:ea typeface="Open Sans" panose="020B0606030504020204" pitchFamily="34" charset="0"/>
                <a:cs typeface="Open Sans" panose="020B0606030504020204" pitchFamily="34" charset="0"/>
              </a:rPr>
              <a:t>teacher</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resources,</a:t>
            </a:r>
            <a:r>
              <a:rPr lang="en-US" sz="1200" spc="25"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rPr>
              <a:t>professional</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45" dirty="0">
                <a:latin typeface="Open Sans" panose="020B0606030504020204" pitchFamily="34" charset="0"/>
                <a:ea typeface="Open Sans" panose="020B0606030504020204" pitchFamily="34" charset="0"/>
                <a:cs typeface="Open Sans" panose="020B0606030504020204" pitchFamily="34" charset="0"/>
              </a:rPr>
              <a:t>development</a:t>
            </a:r>
            <a:r>
              <a:rPr lang="en-US" sz="1200" spc="-30"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activities, </a:t>
            </a:r>
            <a:r>
              <a:rPr lang="en-US" sz="1200" spc="70" dirty="0">
                <a:latin typeface="Open Sans" panose="020B0606030504020204" pitchFamily="34" charset="0"/>
                <a:ea typeface="Open Sans" panose="020B0606030504020204" pitchFamily="34" charset="0"/>
                <a:cs typeface="Open Sans" panose="020B0606030504020204" pitchFamily="34" charset="0"/>
              </a:rPr>
              <a:t>and</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public</a:t>
            </a:r>
            <a:r>
              <a:rPr lang="en-US" sz="1200" spc="10" dirty="0">
                <a:latin typeface="Open Sans" panose="020B0606030504020204" pitchFamily="34" charset="0"/>
                <a:ea typeface="Open Sans" panose="020B0606030504020204" pitchFamily="34" charset="0"/>
                <a:cs typeface="Open Sans" panose="020B0606030504020204" pitchFamily="34" charset="0"/>
              </a:rPr>
              <a:t> </a:t>
            </a:r>
            <a:r>
              <a:rPr lang="en-US" sz="1200" spc="15" dirty="0">
                <a:latin typeface="Open Sans" panose="020B0606030504020204" pitchFamily="34" charset="0"/>
                <a:ea typeface="Open Sans" panose="020B0606030504020204" pitchFamily="34" charset="0"/>
                <a:cs typeface="Open Sans" panose="020B0606030504020204" pitchFamily="34" charset="0"/>
              </a:rPr>
              <a:t>policy</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25" dirty="0">
                <a:latin typeface="Open Sans" panose="020B0606030504020204" pitchFamily="34" charset="0"/>
                <a:ea typeface="Open Sans" panose="020B0606030504020204" pitchFamily="34" charset="0"/>
                <a:cs typeface="Open Sans" panose="020B0606030504020204" pitchFamily="34" charset="0"/>
              </a:rPr>
              <a:t>initiatives.</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spc="45" dirty="0">
                <a:latin typeface="Open Sans" panose="020B0606030504020204" pitchFamily="34" charset="0"/>
                <a:ea typeface="Open Sans" panose="020B0606030504020204" pitchFamily="34" charset="0"/>
                <a:cs typeface="Open Sans" panose="020B0606030504020204" pitchFamily="34" charset="0"/>
                <a:hlinkClick r:id="rId3"/>
              </a:rPr>
              <a:t>http://www.acteonline.org</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9079" indent="-246379">
              <a:buClr>
                <a:schemeClr val="accent1"/>
              </a:buClr>
              <a:buFont typeface="Open Sans" panose="020B0606030504020204" pitchFamily="34" charset="0"/>
              <a:buChar char="&gt;"/>
              <a:tabLst>
                <a:tab pos="259079" algn="l"/>
                <a:tab pos="259715" algn="l"/>
              </a:tabLst>
            </a:pPr>
            <a:r>
              <a:rPr lang="en-US" sz="1200" spc="40" dirty="0">
                <a:latin typeface="Open Sans" panose="020B0606030504020204" pitchFamily="34" charset="0"/>
                <a:ea typeface="Open Sans" panose="020B0606030504020204" pitchFamily="34" charset="0"/>
                <a:cs typeface="Open Sans" panose="020B0606030504020204" pitchFamily="34" charset="0"/>
              </a:rPr>
              <a:t>Domestic </a:t>
            </a:r>
            <a:r>
              <a:rPr lang="en-US" sz="1200" spc="30" dirty="0">
                <a:latin typeface="Open Sans" panose="020B0606030504020204" pitchFamily="34" charset="0"/>
                <a:ea typeface="Open Sans" panose="020B0606030504020204" pitchFamily="34" charset="0"/>
                <a:cs typeface="Open Sans" panose="020B0606030504020204" pitchFamily="34" charset="0"/>
              </a:rPr>
              <a:t>Estate </a:t>
            </a:r>
            <a:r>
              <a:rPr lang="en-US" sz="1200" spc="50" dirty="0">
                <a:latin typeface="Open Sans" panose="020B0606030504020204" pitchFamily="34" charset="0"/>
                <a:ea typeface="Open Sans" panose="020B0606030504020204" pitchFamily="34" charset="0"/>
                <a:cs typeface="Open Sans" panose="020B0606030504020204" pitchFamily="34" charset="0"/>
              </a:rPr>
              <a:t>Management</a:t>
            </a:r>
            <a:r>
              <a:rPr lang="en-US" sz="1200" spc="-100" dirty="0">
                <a:latin typeface="Open Sans" panose="020B0606030504020204" pitchFamily="34" charset="0"/>
                <a:ea typeface="Open Sans" panose="020B0606030504020204" pitchFamily="34" charset="0"/>
                <a:cs typeface="Open Sans" panose="020B0606030504020204" pitchFamily="34" charset="0"/>
              </a:rPr>
              <a:t> </a:t>
            </a:r>
            <a:r>
              <a:rPr lang="en-US" sz="1200" spc="25" dirty="0">
                <a:latin typeface="Open Sans" panose="020B0606030504020204" pitchFamily="34" charset="0"/>
                <a:ea typeface="Open Sans" panose="020B0606030504020204" pitchFamily="34" charset="0"/>
                <a:cs typeface="Open Sans" panose="020B0606030504020204" pitchFamily="34" charset="0"/>
              </a:rPr>
              <a:t>Association</a:t>
            </a:r>
            <a:r>
              <a:rPr lang="en-US" sz="1200" dirty="0">
                <a:latin typeface="Open Sans" panose="020B0606030504020204" pitchFamily="34" charset="0"/>
                <a:ea typeface="Open Sans" panose="020B0606030504020204" pitchFamily="34" charset="0"/>
                <a:cs typeface="Open Sans" panose="020B0606030504020204" pitchFamily="34" charset="0"/>
              </a:rPr>
              <a:t> - </a:t>
            </a:r>
            <a:r>
              <a:rPr lang="en-US" sz="1200" spc="40" dirty="0">
                <a:latin typeface="Open Sans" panose="020B0606030504020204" pitchFamily="34" charset="0"/>
                <a:ea typeface="Open Sans" panose="020B0606030504020204" pitchFamily="34" charset="0"/>
                <a:cs typeface="Open Sans" panose="020B0606030504020204" pitchFamily="34" charset="0"/>
              </a:rPr>
              <a:t>The </a:t>
            </a:r>
            <a:r>
              <a:rPr lang="en-US" sz="1200" spc="35" dirty="0">
                <a:latin typeface="Open Sans" panose="020B0606030504020204" pitchFamily="34" charset="0"/>
                <a:ea typeface="Open Sans" panose="020B0606030504020204" pitchFamily="34" charset="0"/>
                <a:cs typeface="Open Sans" panose="020B0606030504020204" pitchFamily="34" charset="0"/>
              </a:rPr>
              <a:t>benefits </a:t>
            </a:r>
            <a:r>
              <a:rPr lang="en-US" sz="1200" spc="10" dirty="0">
                <a:latin typeface="Open Sans" panose="020B0606030504020204" pitchFamily="34" charset="0"/>
                <a:ea typeface="Open Sans" panose="020B0606030504020204" pitchFamily="34" charset="0"/>
                <a:cs typeface="Open Sans" panose="020B0606030504020204" pitchFamily="34" charset="0"/>
              </a:rPr>
              <a:t>of </a:t>
            </a:r>
            <a:r>
              <a:rPr lang="en-US" sz="1200" spc="30" dirty="0">
                <a:latin typeface="Open Sans" panose="020B0606030504020204" pitchFamily="34" charset="0"/>
                <a:ea typeface="Open Sans" panose="020B0606030504020204" pitchFamily="34" charset="0"/>
                <a:cs typeface="Open Sans" panose="020B0606030504020204" pitchFamily="34" charset="0"/>
              </a:rPr>
              <a:t>professional association </a:t>
            </a:r>
            <a:r>
              <a:rPr lang="en-US" sz="1200" spc="45" dirty="0">
                <a:latin typeface="Open Sans" panose="020B0606030504020204" pitchFamily="34" charset="0"/>
                <a:ea typeface="Open Sans" panose="020B0606030504020204" pitchFamily="34" charset="0"/>
                <a:cs typeface="Open Sans" panose="020B0606030504020204" pitchFamily="34" charset="0"/>
              </a:rPr>
              <a:t>membership.  </a:t>
            </a:r>
            <a:r>
              <a:rPr lang="en-US" sz="1200" spc="40" dirty="0">
                <a:latin typeface="Open Sans" panose="020B0606030504020204" pitchFamily="34" charset="0"/>
                <a:ea typeface="Open Sans" panose="020B0606030504020204" pitchFamily="34" charset="0"/>
                <a:cs typeface="Open Sans" panose="020B0606030504020204" pitchFamily="34" charset="0"/>
                <a:hlinkClick r:id="rId4"/>
              </a:rPr>
              <a:t>http://www.domesticmanagers.com/the-benefits-of-professional-association-membership</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9079" indent="-246379">
              <a:buClr>
                <a:schemeClr val="accent1"/>
              </a:buClr>
              <a:buFont typeface="Open Sans" panose="020B0606030504020204" pitchFamily="34" charset="0"/>
              <a:buChar char="&gt;"/>
              <a:tabLst>
                <a:tab pos="259079" algn="l"/>
                <a:tab pos="259715" algn="l"/>
              </a:tabLst>
            </a:pPr>
            <a:r>
              <a:rPr lang="en-US" sz="1200" spc="35" dirty="0">
                <a:latin typeface="Open Sans" panose="020B0606030504020204" pitchFamily="34" charset="0"/>
                <a:ea typeface="Open Sans" panose="020B0606030504020204" pitchFamily="34" charset="0"/>
                <a:cs typeface="Open Sans" panose="020B0606030504020204" pitchFamily="34" charset="0"/>
              </a:rPr>
              <a:t>Educating</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25" dirty="0">
                <a:latin typeface="Open Sans" panose="020B0606030504020204" pitchFamily="34" charset="0"/>
                <a:ea typeface="Open Sans" panose="020B0606030504020204" pitchFamily="34" charset="0"/>
                <a:cs typeface="Open Sans" panose="020B0606030504020204" pitchFamily="34" charset="0"/>
              </a:rPr>
              <a:t>Today</a:t>
            </a:r>
            <a:r>
              <a:rPr lang="en-US" sz="1200" dirty="0">
                <a:latin typeface="Open Sans" panose="020B0606030504020204" pitchFamily="34" charset="0"/>
                <a:ea typeface="Open Sans" panose="020B0606030504020204" pitchFamily="34" charset="0"/>
                <a:cs typeface="Open Sans" panose="020B0606030504020204" pitchFamily="34" charset="0"/>
              </a:rPr>
              <a:t> - </a:t>
            </a:r>
            <a:r>
              <a:rPr lang="en-US" sz="1200" spc="40" dirty="0">
                <a:latin typeface="Open Sans" panose="020B0606030504020204" pitchFamily="34" charset="0"/>
                <a:ea typeface="Open Sans" panose="020B0606030504020204" pitchFamily="34" charset="0"/>
                <a:cs typeface="Open Sans" panose="020B0606030504020204" pitchFamily="34" charset="0"/>
              </a:rPr>
              <a:t>Ten </a:t>
            </a:r>
            <a:r>
              <a:rPr lang="en-US" sz="1200" spc="35" dirty="0">
                <a:latin typeface="Open Sans" panose="020B0606030504020204" pitchFamily="34" charset="0"/>
                <a:ea typeface="Open Sans" panose="020B0606030504020204" pitchFamily="34" charset="0"/>
                <a:cs typeface="Open Sans" panose="020B0606030504020204" pitchFamily="34" charset="0"/>
              </a:rPr>
              <a:t>Great </a:t>
            </a:r>
            <a:r>
              <a:rPr lang="en-US" sz="1200" spc="25" dirty="0">
                <a:latin typeface="Open Sans" panose="020B0606030504020204" pitchFamily="34" charset="0"/>
                <a:ea typeface="Open Sans" panose="020B0606030504020204" pitchFamily="34" charset="0"/>
                <a:cs typeface="Open Sans" panose="020B0606030504020204" pitchFamily="34" charset="0"/>
              </a:rPr>
              <a:t>Reasons </a:t>
            </a:r>
            <a:r>
              <a:rPr lang="en-US" sz="1200" spc="50" dirty="0">
                <a:latin typeface="Open Sans" panose="020B0606030504020204" pitchFamily="34" charset="0"/>
                <a:ea typeface="Open Sans" panose="020B0606030504020204" pitchFamily="34" charset="0"/>
                <a:cs typeface="Open Sans" panose="020B0606030504020204" pitchFamily="34" charset="0"/>
              </a:rPr>
              <a:t>Why </a:t>
            </a:r>
            <a:r>
              <a:rPr lang="en-US" sz="1200" spc="-5" dirty="0">
                <a:latin typeface="Open Sans" panose="020B0606030504020204" pitchFamily="34" charset="0"/>
                <a:ea typeface="Open Sans" panose="020B0606030504020204" pitchFamily="34" charset="0"/>
                <a:cs typeface="Open Sans" panose="020B0606030504020204" pitchFamily="34" charset="0"/>
              </a:rPr>
              <a:t>You </a:t>
            </a:r>
            <a:r>
              <a:rPr lang="en-US" sz="1200" spc="40" dirty="0">
                <a:latin typeface="Open Sans" panose="020B0606030504020204" pitchFamily="34" charset="0"/>
                <a:ea typeface="Open Sans" panose="020B0606030504020204" pitchFamily="34" charset="0"/>
                <a:cs typeface="Open Sans" panose="020B0606030504020204" pitchFamily="34" charset="0"/>
              </a:rPr>
              <a:t>Should </a:t>
            </a:r>
            <a:r>
              <a:rPr lang="en-US" sz="1200" spc="5" dirty="0">
                <a:latin typeface="Open Sans" panose="020B0606030504020204" pitchFamily="34" charset="0"/>
                <a:ea typeface="Open Sans" panose="020B0606030504020204" pitchFamily="34" charset="0"/>
                <a:cs typeface="Open Sans" panose="020B0606030504020204" pitchFamily="34" charset="0"/>
              </a:rPr>
              <a:t>Go </a:t>
            </a:r>
            <a:r>
              <a:rPr lang="en-US" sz="1200" spc="60" dirty="0">
                <a:latin typeface="Open Sans" panose="020B0606030504020204" pitchFamily="34" charset="0"/>
                <a:ea typeface="Open Sans" panose="020B0606030504020204" pitchFamily="34" charset="0"/>
                <a:cs typeface="Open Sans" panose="020B0606030504020204" pitchFamily="34" charset="0"/>
              </a:rPr>
              <a:t>to </a:t>
            </a:r>
            <a:r>
              <a:rPr lang="en-US" sz="1200" spc="40" dirty="0">
                <a:latin typeface="Open Sans" panose="020B0606030504020204" pitchFamily="34" charset="0"/>
                <a:ea typeface="Open Sans" panose="020B0606030504020204" pitchFamily="34" charset="0"/>
                <a:cs typeface="Open Sans" panose="020B0606030504020204" pitchFamily="34" charset="0"/>
              </a:rPr>
              <a:t>a </a:t>
            </a:r>
            <a:r>
              <a:rPr lang="en-US" sz="1200" spc="35" dirty="0">
                <a:latin typeface="Open Sans" panose="020B0606030504020204" pitchFamily="34" charset="0"/>
                <a:ea typeface="Open Sans" panose="020B0606030504020204" pitchFamily="34" charset="0"/>
                <a:cs typeface="Open Sans" panose="020B0606030504020204" pitchFamily="34" charset="0"/>
              </a:rPr>
              <a:t>Conference  </a:t>
            </a:r>
            <a:r>
              <a:rPr lang="en-US" sz="1200" spc="40" dirty="0">
                <a:latin typeface="Open Sans" panose="020B0606030504020204" pitchFamily="34" charset="0"/>
                <a:ea typeface="Open Sans" panose="020B0606030504020204" pitchFamily="34" charset="0"/>
                <a:cs typeface="Open Sans" panose="020B0606030504020204" pitchFamily="34" charset="0"/>
                <a:hlinkClick r:id="rId5"/>
              </a:rPr>
              <a:t>http://www.educatingtoday.com/10-great-reasons-why-you-should-go-to-a-conference</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84150" marR="7903845" indent="-171450">
              <a:buClr>
                <a:schemeClr val="accent1"/>
              </a:buClr>
              <a:buFont typeface="Open Sans" panose="020B0606030504020204" pitchFamily="34" charset="0"/>
              <a:buChar char="&gt;"/>
              <a:tabLst>
                <a:tab pos="259079" algn="l"/>
                <a:tab pos="259715" algn="l"/>
              </a:tabLst>
            </a:pPr>
            <a:r>
              <a:rPr lang="en-US" sz="1200" spc="25" dirty="0">
                <a:latin typeface="Open Sans" panose="020B0606030504020204" pitchFamily="34" charset="0"/>
                <a:ea typeface="Open Sans" panose="020B0606030504020204" pitchFamily="34" charset="0"/>
                <a:cs typeface="Open Sans" panose="020B0606030504020204" pitchFamily="34" charset="0"/>
              </a:rPr>
              <a:t>Reference </a:t>
            </a:r>
            <a:r>
              <a:rPr lang="en-US" sz="1200" spc="20" dirty="0">
                <a:latin typeface="Open Sans" panose="020B0606030504020204" pitchFamily="34" charset="0"/>
                <a:ea typeface="Open Sans" panose="020B0606030504020204" pitchFamily="34" charset="0"/>
                <a:cs typeface="Open Sans" panose="020B0606030504020204" pitchFamily="34" charset="0"/>
              </a:rPr>
              <a:t>for</a:t>
            </a:r>
            <a:r>
              <a:rPr lang="en-US" sz="1200" spc="-75" dirty="0">
                <a:latin typeface="Open Sans" panose="020B0606030504020204" pitchFamily="34" charset="0"/>
                <a:ea typeface="Open Sans" panose="020B0606030504020204" pitchFamily="34" charset="0"/>
                <a:cs typeface="Open Sans" panose="020B0606030504020204" pitchFamily="34" charset="0"/>
              </a:rPr>
              <a:t> </a:t>
            </a:r>
            <a:r>
              <a:rPr lang="en-US" sz="1200" spc="20" dirty="0">
                <a:latin typeface="Open Sans" panose="020B0606030504020204" pitchFamily="34" charset="0"/>
                <a:ea typeface="Open Sans" panose="020B0606030504020204" pitchFamily="34" charset="0"/>
                <a:cs typeface="Open Sans" panose="020B0606030504020204" pitchFamily="34" charset="0"/>
              </a:rPr>
              <a:t>Business  </a:t>
            </a:r>
            <a:r>
              <a:rPr lang="en-US" sz="1200" spc="10" dirty="0">
                <a:latin typeface="Open Sans" panose="020B0606030504020204" pitchFamily="34" charset="0"/>
                <a:ea typeface="Open Sans" panose="020B0606030504020204" pitchFamily="34" charset="0"/>
                <a:cs typeface="Open Sans" panose="020B0606030504020204" pitchFamily="34" charset="0"/>
              </a:rPr>
              <a:t>Service</a:t>
            </a:r>
            <a:r>
              <a:rPr lang="en-US" sz="1200" spc="-5" dirty="0">
                <a:latin typeface="Open Sans" panose="020B0606030504020204" pitchFamily="34" charset="0"/>
                <a:ea typeface="Open Sans" panose="020B0606030504020204" pitchFamily="34" charset="0"/>
                <a:cs typeface="Open Sans" panose="020B0606030504020204" pitchFamily="34" charset="0"/>
              </a:rPr>
              <a:t> </a:t>
            </a:r>
            <a:r>
              <a:rPr lang="en-US" sz="1200" spc="40" dirty="0">
                <a:latin typeface="Open Sans" panose="020B0606030504020204" pitchFamily="34" charset="0"/>
                <a:ea typeface="Open Sans" panose="020B0606030504020204" pitchFamily="34" charset="0"/>
                <a:cs typeface="Open Sans" panose="020B0606030504020204" pitchFamily="34" charset="0"/>
              </a:rPr>
              <a:t>Industry</a:t>
            </a:r>
            <a:r>
              <a:rPr lang="en-US" sz="1200" dirty="0">
                <a:latin typeface="Open Sans" panose="020B0606030504020204" pitchFamily="34" charset="0"/>
                <a:ea typeface="Open Sans" panose="020B0606030504020204" pitchFamily="34" charset="0"/>
                <a:cs typeface="Open Sans" panose="020B0606030504020204" pitchFamily="34" charset="0"/>
              </a:rPr>
              <a:t> - </a:t>
            </a:r>
            <a:r>
              <a:rPr lang="en-US" sz="1200" spc="40" dirty="0">
                <a:latin typeface="Open Sans" panose="020B0606030504020204" pitchFamily="34" charset="0"/>
                <a:ea typeface="Open Sans" panose="020B0606030504020204" pitchFamily="34" charset="0"/>
                <a:cs typeface="Open Sans" panose="020B0606030504020204" pitchFamily="34" charset="0"/>
                <a:hlinkClick r:id="rId6"/>
              </a:rPr>
              <a:t>http://www.referenceforbusiness.com/management/Sc-Str/Service-Industry.html</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9079" indent="-246379">
              <a:buClr>
                <a:schemeClr val="accent1"/>
              </a:buClr>
              <a:buFont typeface="Open Sans" panose="020B0606030504020204" pitchFamily="34" charset="0"/>
              <a:buChar char="&gt;"/>
              <a:tabLst>
                <a:tab pos="259079" algn="l"/>
                <a:tab pos="259715" algn="l"/>
              </a:tabLst>
            </a:pPr>
            <a:r>
              <a:rPr lang="en-US" sz="1200" spc="-30" dirty="0">
                <a:latin typeface="Open Sans" panose="020B0606030504020204" pitchFamily="34" charset="0"/>
                <a:ea typeface="Open Sans" panose="020B0606030504020204" pitchFamily="34" charset="0"/>
                <a:cs typeface="Open Sans" panose="020B0606030504020204" pitchFamily="34" charset="0"/>
              </a:rPr>
              <a:t>USA</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25" dirty="0">
                <a:latin typeface="Open Sans" panose="020B0606030504020204" pitchFamily="34" charset="0"/>
                <a:ea typeface="Open Sans" panose="020B0606030504020204" pitchFamily="34" charset="0"/>
                <a:cs typeface="Open Sans" panose="020B0606030504020204" pitchFamily="34" charset="0"/>
              </a:rPr>
              <a:t>Today</a:t>
            </a:r>
            <a:r>
              <a:rPr lang="en-US" sz="1200" dirty="0">
                <a:latin typeface="Open Sans" panose="020B0606030504020204" pitchFamily="34" charset="0"/>
                <a:ea typeface="Open Sans" panose="020B0606030504020204" pitchFamily="34" charset="0"/>
                <a:cs typeface="Open Sans" panose="020B0606030504020204" pitchFamily="34" charset="0"/>
              </a:rPr>
              <a:t> - </a:t>
            </a:r>
            <a:r>
              <a:rPr lang="en-US" sz="1200" spc="-5" dirty="0">
                <a:latin typeface="Open Sans" panose="020B0606030504020204" pitchFamily="34" charset="0"/>
                <a:ea typeface="Open Sans" panose="020B0606030504020204" pitchFamily="34" charset="0"/>
                <a:cs typeface="Open Sans" panose="020B0606030504020204" pitchFamily="34" charset="0"/>
              </a:rPr>
              <a:t>Five </a:t>
            </a:r>
            <a:r>
              <a:rPr lang="en-US" sz="1200" spc="35" dirty="0">
                <a:latin typeface="Open Sans" panose="020B0606030504020204" pitchFamily="34" charset="0"/>
                <a:ea typeface="Open Sans" panose="020B0606030504020204" pitchFamily="34" charset="0"/>
                <a:cs typeface="Open Sans" panose="020B0606030504020204" pitchFamily="34" charset="0"/>
              </a:rPr>
              <a:t>benefits </a:t>
            </a:r>
            <a:r>
              <a:rPr lang="en-US" sz="1200" spc="10" dirty="0">
                <a:latin typeface="Open Sans" panose="020B0606030504020204" pitchFamily="34" charset="0"/>
                <a:ea typeface="Open Sans" panose="020B0606030504020204" pitchFamily="34" charset="0"/>
                <a:cs typeface="Open Sans" panose="020B0606030504020204" pitchFamily="34" charset="0"/>
              </a:rPr>
              <a:t>of </a:t>
            </a:r>
            <a:r>
              <a:rPr lang="en-US" sz="1200" spc="30" dirty="0">
                <a:latin typeface="Open Sans" panose="020B0606030504020204" pitchFamily="34" charset="0"/>
                <a:ea typeface="Open Sans" panose="020B0606030504020204" pitchFamily="34" charset="0"/>
                <a:cs typeface="Open Sans" panose="020B0606030504020204" pitchFamily="34" charset="0"/>
              </a:rPr>
              <a:t>joining </a:t>
            </a:r>
            <a:r>
              <a:rPr lang="en-US" sz="1200" spc="40" dirty="0">
                <a:latin typeface="Open Sans" panose="020B0606030504020204" pitchFamily="34" charset="0"/>
                <a:ea typeface="Open Sans" panose="020B0606030504020204" pitchFamily="34" charset="0"/>
                <a:cs typeface="Open Sans" panose="020B0606030504020204" pitchFamily="34" charset="0"/>
              </a:rPr>
              <a:t>a </a:t>
            </a:r>
            <a:r>
              <a:rPr lang="en-US" sz="1200" spc="30" dirty="0">
                <a:latin typeface="Open Sans" panose="020B0606030504020204" pitchFamily="34" charset="0"/>
                <a:ea typeface="Open Sans" panose="020B0606030504020204" pitchFamily="34" charset="0"/>
                <a:cs typeface="Open Sans" panose="020B0606030504020204" pitchFamily="34" charset="0"/>
              </a:rPr>
              <a:t>professional </a:t>
            </a:r>
            <a:r>
              <a:rPr lang="en-US" sz="1200" spc="40" dirty="0">
                <a:latin typeface="Open Sans" panose="020B0606030504020204" pitchFamily="34" charset="0"/>
                <a:ea typeface="Open Sans" panose="020B0606030504020204" pitchFamily="34" charset="0"/>
                <a:cs typeface="Open Sans" panose="020B0606030504020204" pitchFamily="34" charset="0"/>
              </a:rPr>
              <a:t>organization.  </a:t>
            </a:r>
            <a:r>
              <a:rPr lang="en-US" sz="1200" spc="30" dirty="0">
                <a:latin typeface="Open Sans" panose="020B0606030504020204" pitchFamily="34" charset="0"/>
                <a:ea typeface="Open Sans" panose="020B0606030504020204" pitchFamily="34" charset="0"/>
                <a:cs typeface="Open Sans" panose="020B0606030504020204" pitchFamily="34" charset="0"/>
                <a:hlinkClick r:id="rId7"/>
              </a:rPr>
              <a:t>http://college.usatoday.com/2013/09/19/5-benefits-of-joining-a-professional-association</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9079" indent="-246379">
              <a:buClr>
                <a:schemeClr val="accent1"/>
              </a:buClr>
              <a:buFont typeface="Open Sans" panose="020B0606030504020204" pitchFamily="34" charset="0"/>
              <a:buChar char="&gt;"/>
              <a:tabLst>
                <a:tab pos="259079" algn="l"/>
                <a:tab pos="259715" algn="l"/>
              </a:tabLst>
            </a:pPr>
            <a:r>
              <a:rPr lang="en-US" sz="1200" spc="10" dirty="0">
                <a:latin typeface="Open Sans" panose="020B0606030504020204" pitchFamily="34" charset="0"/>
                <a:ea typeface="Open Sans" panose="020B0606030504020204" pitchFamily="34" charset="0"/>
                <a:cs typeface="Open Sans" panose="020B0606030504020204" pitchFamily="34" charset="0"/>
              </a:rPr>
              <a:t>4C</a:t>
            </a:r>
            <a:r>
              <a:rPr lang="en-US" sz="1200" spc="-15" dirty="0">
                <a:latin typeface="Open Sans" panose="020B0606030504020204" pitchFamily="34" charset="0"/>
                <a:ea typeface="Open Sans" panose="020B0606030504020204" pitchFamily="34" charset="0"/>
                <a:cs typeface="Open Sans" panose="020B0606030504020204" pitchFamily="34" charset="0"/>
              </a:rPr>
              <a:t> </a:t>
            </a:r>
            <a:r>
              <a:rPr lang="en-US" sz="1200" spc="-10" dirty="0">
                <a:latin typeface="Open Sans" panose="020B0606030504020204" pitchFamily="34" charset="0"/>
                <a:ea typeface="Open Sans" panose="020B0606030504020204" pitchFamily="34" charset="0"/>
                <a:cs typeface="Open Sans" panose="020B0606030504020204" pitchFamily="34" charset="0"/>
              </a:rPr>
              <a:t>Blog</a:t>
            </a:r>
            <a:r>
              <a:rPr lang="en-US" sz="1200" dirty="0">
                <a:latin typeface="Open Sans" panose="020B0606030504020204" pitchFamily="34" charset="0"/>
                <a:ea typeface="Open Sans" panose="020B0606030504020204" pitchFamily="34" charset="0"/>
                <a:cs typeface="Open Sans" panose="020B0606030504020204" pitchFamily="34" charset="0"/>
              </a:rPr>
              <a:t> - </a:t>
            </a:r>
            <a:r>
              <a:rPr lang="en-US" sz="1200" spc="35" dirty="0">
                <a:latin typeface="Open Sans" panose="020B0606030504020204" pitchFamily="34" charset="0"/>
                <a:ea typeface="Open Sans" panose="020B0606030504020204" pitchFamily="34" charset="0"/>
                <a:cs typeface="Open Sans" panose="020B0606030504020204" pitchFamily="34" charset="0"/>
              </a:rPr>
              <a:t>Top </a:t>
            </a:r>
            <a:r>
              <a:rPr lang="en-US" sz="1200" spc="65" dirty="0">
                <a:latin typeface="Open Sans" panose="020B0606030504020204" pitchFamily="34" charset="0"/>
                <a:ea typeface="Open Sans" panose="020B0606030504020204" pitchFamily="34" charset="0"/>
                <a:cs typeface="Open Sans" panose="020B0606030504020204" pitchFamily="34" charset="0"/>
              </a:rPr>
              <a:t>ten </a:t>
            </a:r>
            <a:r>
              <a:rPr lang="en-US" sz="1200" spc="40" dirty="0">
                <a:latin typeface="Open Sans" panose="020B0606030504020204" pitchFamily="34" charset="0"/>
                <a:ea typeface="Open Sans" panose="020B0606030504020204" pitchFamily="34" charset="0"/>
                <a:cs typeface="Open Sans" panose="020B0606030504020204" pitchFamily="34" charset="0"/>
              </a:rPr>
              <a:t>reasons </a:t>
            </a:r>
            <a:r>
              <a:rPr lang="en-US" sz="1200" spc="60" dirty="0">
                <a:latin typeface="Open Sans" panose="020B0606030504020204" pitchFamily="34" charset="0"/>
                <a:ea typeface="Open Sans" panose="020B0606030504020204" pitchFamily="34" charset="0"/>
                <a:cs typeface="Open Sans" panose="020B0606030504020204" pitchFamily="34" charset="0"/>
              </a:rPr>
              <a:t>to </a:t>
            </a:r>
            <a:r>
              <a:rPr lang="en-US" sz="1200" spc="25" dirty="0">
                <a:latin typeface="Open Sans" panose="020B0606030504020204" pitchFamily="34" charset="0"/>
                <a:ea typeface="Open Sans" panose="020B0606030504020204" pitchFamily="34" charset="0"/>
                <a:cs typeface="Open Sans" panose="020B0606030504020204" pitchFamily="34" charset="0"/>
              </a:rPr>
              <a:t>join </a:t>
            </a:r>
            <a:r>
              <a:rPr lang="en-US" sz="1200" spc="40" dirty="0">
                <a:latin typeface="Open Sans" panose="020B0606030504020204" pitchFamily="34" charset="0"/>
                <a:ea typeface="Open Sans" panose="020B0606030504020204" pitchFamily="34" charset="0"/>
                <a:cs typeface="Open Sans" panose="020B0606030504020204" pitchFamily="34" charset="0"/>
              </a:rPr>
              <a:t>a </a:t>
            </a:r>
            <a:r>
              <a:rPr lang="en-US" sz="1200" spc="30" dirty="0">
                <a:latin typeface="Open Sans" panose="020B0606030504020204" pitchFamily="34" charset="0"/>
                <a:ea typeface="Open Sans" panose="020B0606030504020204" pitchFamily="34" charset="0"/>
                <a:cs typeface="Open Sans" panose="020B0606030504020204" pitchFamily="34" charset="0"/>
              </a:rPr>
              <a:t>professional </a:t>
            </a:r>
            <a:r>
              <a:rPr lang="en-US" sz="1200" spc="40" dirty="0">
                <a:latin typeface="Open Sans" panose="020B0606030504020204" pitchFamily="34" charset="0"/>
                <a:ea typeface="Open Sans" panose="020B0606030504020204" pitchFamily="34" charset="0"/>
                <a:cs typeface="Open Sans" panose="020B0606030504020204" pitchFamily="34" charset="0"/>
              </a:rPr>
              <a:t>organization.  </a:t>
            </a:r>
            <a:r>
              <a:rPr lang="en-US" sz="1200" spc="35" dirty="0">
                <a:latin typeface="Open Sans" panose="020B0606030504020204" pitchFamily="34" charset="0"/>
                <a:ea typeface="Open Sans" panose="020B0606030504020204" pitchFamily="34" charset="0"/>
                <a:cs typeface="Open Sans" panose="020B0606030504020204" pitchFamily="34" charset="0"/>
                <a:hlinkClick r:id="rId8"/>
              </a:rPr>
              <a:t>http://blog.cccctech.com/top-10-reasons-to-join-a-professional-organization</a:t>
            </a:r>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7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01180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A476-50A1-4F40-9940-1F21AAF8BA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51BB1E-C66F-47B5-95A8-D86318C7DDAF}"/>
              </a:ext>
            </a:extLst>
          </p:cNvPr>
          <p:cNvSpPr>
            <a:spLocks noGrp="1"/>
          </p:cNvSpPr>
          <p:nvPr>
            <p:ph sz="half" idx="1"/>
          </p:nvPr>
        </p:nvSpPr>
        <p:spPr/>
        <p:txBody>
          <a:bodyPr/>
          <a:lstStyle/>
          <a:p>
            <a:pPr marL="12700">
              <a:spcBef>
                <a:spcPts val="100"/>
              </a:spcBef>
              <a:buClr>
                <a:schemeClr val="accent1"/>
              </a:buClr>
            </a:pPr>
            <a:r>
              <a:rPr lang="en-US" sz="2000" b="1" spc="-60" dirty="0">
                <a:latin typeface="Open Sans" panose="020B0606030504020204" pitchFamily="34" charset="0"/>
                <a:ea typeface="Open Sans" panose="020B0606030504020204" pitchFamily="34" charset="0"/>
                <a:cs typeface="Open Sans" panose="020B0606030504020204" pitchFamily="34" charset="0"/>
              </a:rPr>
              <a:t>YouTube™: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98450" indent="-285750">
              <a:spcBef>
                <a:spcPts val="25"/>
              </a:spcBef>
              <a:buClr>
                <a:schemeClr val="accent1"/>
              </a:buClr>
              <a:buFont typeface="Open Sans" panose="020B0606030504020204" pitchFamily="34" charset="0"/>
              <a:buChar char="&gt;"/>
              <a:tabLst>
                <a:tab pos="259079" algn="l"/>
                <a:tab pos="259715" algn="l"/>
              </a:tabLst>
            </a:pPr>
            <a:r>
              <a:rPr lang="en-US" sz="1600" spc="35" dirty="0">
                <a:latin typeface="Open Sans" panose="020B0606030504020204" pitchFamily="34" charset="0"/>
                <a:ea typeface="Open Sans" panose="020B0606030504020204" pitchFamily="34" charset="0"/>
                <a:cs typeface="Open Sans" panose="020B0606030504020204" pitchFamily="34" charset="0"/>
              </a:rPr>
              <a:t>How</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65" dirty="0">
                <a:latin typeface="Open Sans" panose="020B0606030504020204" pitchFamily="34" charset="0"/>
                <a:ea typeface="Open Sans" panose="020B0606030504020204" pitchFamily="34" charset="0"/>
                <a:cs typeface="Open Sans" panose="020B0606030504020204" pitchFamily="34" charset="0"/>
              </a:rPr>
              <a:t>to</a:t>
            </a:r>
            <a:r>
              <a:rPr lang="en-US" sz="1600" spc="-35" dirty="0">
                <a:latin typeface="Open Sans" panose="020B0606030504020204" pitchFamily="34" charset="0"/>
                <a:ea typeface="Open Sans" panose="020B0606030504020204" pitchFamily="34" charset="0"/>
                <a:cs typeface="Open Sans" panose="020B0606030504020204" pitchFamily="34" charset="0"/>
              </a:rPr>
              <a:t> </a:t>
            </a:r>
            <a:r>
              <a:rPr lang="en-US" sz="1600" spc="30" dirty="0">
                <a:latin typeface="Open Sans" panose="020B0606030504020204" pitchFamily="34" charset="0"/>
                <a:ea typeface="Open Sans" panose="020B0606030504020204" pitchFamily="34" charset="0"/>
                <a:cs typeface="Open Sans" panose="020B0606030504020204" pitchFamily="34" charset="0"/>
              </a:rPr>
              <a:t>Make</a:t>
            </a:r>
            <a:r>
              <a:rPr lang="en-US" sz="1600" spc="-65"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a</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Picture</a:t>
            </a:r>
            <a:r>
              <a:rPr lang="en-US" sz="1600" spc="-30" dirty="0">
                <a:latin typeface="Open Sans" panose="020B0606030504020204" pitchFamily="34" charset="0"/>
                <a:ea typeface="Open Sans" panose="020B0606030504020204" pitchFamily="34" charset="0"/>
                <a:cs typeface="Open Sans" panose="020B0606030504020204" pitchFamily="34" charset="0"/>
              </a:rPr>
              <a:t> </a:t>
            </a:r>
            <a:r>
              <a:rPr lang="en-US" sz="1600" spc="55" dirty="0">
                <a:latin typeface="Open Sans" panose="020B0606030504020204" pitchFamily="34" charset="0"/>
                <a:ea typeface="Open Sans" panose="020B0606030504020204" pitchFamily="34" charset="0"/>
                <a:cs typeface="Open Sans" panose="020B0606030504020204" pitchFamily="34" charset="0"/>
              </a:rPr>
              <a:t>Door</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55" dirty="0">
                <a:latin typeface="Open Sans" panose="020B0606030504020204" pitchFamily="34" charset="0"/>
                <a:ea typeface="Open Sans" panose="020B0606030504020204" pitchFamily="34" charset="0"/>
                <a:cs typeface="Open Sans" panose="020B0606030504020204" pitchFamily="34" charset="0"/>
              </a:rPr>
              <a:t>Organizer</a:t>
            </a:r>
            <a:r>
              <a:rPr lang="en-US" sz="1600" dirty="0">
                <a:latin typeface="Open Sans" panose="020B0606030504020204" pitchFamily="34" charset="0"/>
                <a:ea typeface="Open Sans" panose="020B0606030504020204" pitchFamily="34" charset="0"/>
                <a:cs typeface="Open Sans" panose="020B0606030504020204" pitchFamily="34" charset="0"/>
              </a:rPr>
              <a:t> - </a:t>
            </a:r>
            <a:r>
              <a:rPr lang="en-US" sz="1600" spc="35" dirty="0">
                <a:latin typeface="Open Sans" panose="020B0606030504020204" pitchFamily="34" charset="0"/>
                <a:ea typeface="Open Sans" panose="020B0606030504020204" pitchFamily="34" charset="0"/>
                <a:cs typeface="Open Sans" panose="020B0606030504020204" pitchFamily="34" charset="0"/>
              </a:rPr>
              <a:t>This</a:t>
            </a:r>
            <a:r>
              <a:rPr lang="en-US" sz="1600" spc="-60" dirty="0">
                <a:latin typeface="Open Sans" panose="020B0606030504020204" pitchFamily="34" charset="0"/>
                <a:ea typeface="Open Sans" panose="020B0606030504020204" pitchFamily="34" charset="0"/>
                <a:cs typeface="Open Sans" panose="020B0606030504020204" pitchFamily="34" charset="0"/>
              </a:rPr>
              <a:t> </a:t>
            </a:r>
            <a:r>
              <a:rPr lang="en-US" sz="1600" spc="45" dirty="0">
                <a:latin typeface="Open Sans" panose="020B0606030504020204" pitchFamily="34" charset="0"/>
                <a:ea typeface="Open Sans" panose="020B0606030504020204" pitchFamily="34" charset="0"/>
                <a:cs typeface="Open Sans" panose="020B0606030504020204" pitchFamily="34" charset="0"/>
              </a:rPr>
              <a:t>organizer</a:t>
            </a:r>
            <a:r>
              <a:rPr lang="en-US" sz="1600" spc="-15" dirty="0">
                <a:latin typeface="Open Sans" panose="020B0606030504020204" pitchFamily="34" charset="0"/>
                <a:ea typeface="Open Sans" panose="020B0606030504020204" pitchFamily="34" charset="0"/>
                <a:cs typeface="Open Sans" panose="020B0606030504020204" pitchFamily="34" charset="0"/>
              </a:rPr>
              <a:t> </a:t>
            </a:r>
            <a:r>
              <a:rPr lang="en-US" sz="1600" spc="10" dirty="0">
                <a:latin typeface="Open Sans" panose="020B0606030504020204" pitchFamily="34" charset="0"/>
                <a:ea typeface="Open Sans" panose="020B0606030504020204" pitchFamily="34" charset="0"/>
                <a:cs typeface="Open Sans" panose="020B0606030504020204" pitchFamily="34" charset="0"/>
              </a:rPr>
              <a:t>is</a:t>
            </a:r>
            <a:r>
              <a:rPr lang="en-US" sz="1600" spc="-60"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a</a:t>
            </a:r>
            <a:r>
              <a:rPr lang="en-US" sz="1600" spc="-20" dirty="0">
                <a:latin typeface="Open Sans" panose="020B0606030504020204" pitchFamily="34" charset="0"/>
                <a:ea typeface="Open Sans" panose="020B0606030504020204" pitchFamily="34" charset="0"/>
                <a:cs typeface="Open Sans" panose="020B0606030504020204" pitchFamily="34" charset="0"/>
              </a:rPr>
              <a:t> </a:t>
            </a:r>
            <a:r>
              <a:rPr lang="en-US" sz="1600" spc="60" dirty="0">
                <a:latin typeface="Open Sans" panose="020B0606030504020204" pitchFamily="34" charset="0"/>
                <a:ea typeface="Open Sans" panose="020B0606030504020204" pitchFamily="34" charset="0"/>
                <a:cs typeface="Open Sans" panose="020B0606030504020204" pitchFamily="34" charset="0"/>
              </a:rPr>
              <a:t>multi-purpose</a:t>
            </a:r>
            <a:r>
              <a:rPr lang="en-US" sz="1600" spc="-35" dirty="0">
                <a:latin typeface="Open Sans" panose="020B0606030504020204" pitchFamily="34" charset="0"/>
                <a:ea typeface="Open Sans" panose="020B0606030504020204" pitchFamily="34" charset="0"/>
                <a:cs typeface="Open Sans" panose="020B0606030504020204" pitchFamily="34" charset="0"/>
              </a:rPr>
              <a:t> </a:t>
            </a:r>
            <a:r>
              <a:rPr lang="en-US" sz="1600" spc="40" dirty="0">
                <a:latin typeface="Open Sans" panose="020B0606030504020204" pitchFamily="34" charset="0"/>
                <a:ea typeface="Open Sans" panose="020B0606030504020204" pitchFamily="34" charset="0"/>
                <a:cs typeface="Open Sans" panose="020B0606030504020204" pitchFamily="34" charset="0"/>
              </a:rPr>
              <a:t>tool.</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The</a:t>
            </a:r>
            <a:r>
              <a:rPr lang="en-US" sz="1600" spc="-50" dirty="0">
                <a:latin typeface="Open Sans" panose="020B0606030504020204" pitchFamily="34" charset="0"/>
                <a:ea typeface="Open Sans" panose="020B0606030504020204" pitchFamily="34" charset="0"/>
                <a:cs typeface="Open Sans" panose="020B0606030504020204" pitchFamily="34" charset="0"/>
              </a:rPr>
              <a:t> </a:t>
            </a:r>
            <a:r>
              <a:rPr lang="en-US" sz="1600" spc="70" dirty="0">
                <a:latin typeface="Open Sans" panose="020B0606030504020204" pitchFamily="34" charset="0"/>
                <a:ea typeface="Open Sans" panose="020B0606030504020204" pitchFamily="34" charset="0"/>
                <a:cs typeface="Open Sans" panose="020B0606030504020204" pitchFamily="34" charset="0"/>
              </a:rPr>
              <a:t>students</a:t>
            </a:r>
            <a:r>
              <a:rPr lang="en-US" sz="1600" spc="-35" dirty="0">
                <a:latin typeface="Open Sans" panose="020B0606030504020204" pitchFamily="34" charset="0"/>
                <a:ea typeface="Open Sans" panose="020B0606030504020204" pitchFamily="34" charset="0"/>
                <a:cs typeface="Open Sans" panose="020B0606030504020204" pitchFamily="34" charset="0"/>
              </a:rPr>
              <a:t> </a:t>
            </a:r>
            <a:r>
              <a:rPr lang="en-US" sz="1600" spc="60" dirty="0">
                <a:latin typeface="Open Sans" panose="020B0606030504020204" pitchFamily="34" charset="0"/>
                <a:ea typeface="Open Sans" panose="020B0606030504020204" pitchFamily="34" charset="0"/>
                <a:cs typeface="Open Sans" panose="020B0606030504020204" pitchFamily="34" charset="0"/>
              </a:rPr>
              <a:t>can</a:t>
            </a:r>
            <a:r>
              <a:rPr lang="en-US" sz="1600" spc="-20"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incorporate</a:t>
            </a:r>
            <a:r>
              <a:rPr lang="en-US" sz="1600" spc="5"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information,</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15" dirty="0">
                <a:latin typeface="Open Sans" panose="020B0606030504020204" pitchFamily="34" charset="0"/>
                <a:ea typeface="Open Sans" panose="020B0606030504020204" pitchFamily="34" charset="0"/>
                <a:cs typeface="Open Sans" panose="020B0606030504020204" pitchFamily="34" charset="0"/>
              </a:rPr>
              <a:t>key</a:t>
            </a:r>
            <a:r>
              <a:rPr lang="en-US" sz="1600" spc="-30" dirty="0">
                <a:latin typeface="Open Sans" panose="020B0606030504020204" pitchFamily="34" charset="0"/>
                <a:ea typeface="Open Sans" panose="020B0606030504020204" pitchFamily="34" charset="0"/>
                <a:cs typeface="Open Sans" panose="020B0606030504020204" pitchFamily="34" charset="0"/>
              </a:rPr>
              <a:t> </a:t>
            </a:r>
            <a:r>
              <a:rPr lang="en-US" sz="1600" spc="55" dirty="0">
                <a:latin typeface="Open Sans" panose="020B0606030504020204" pitchFamily="34" charset="0"/>
                <a:ea typeface="Open Sans" panose="020B0606030504020204" pitchFamily="34" charset="0"/>
                <a:cs typeface="Open Sans" panose="020B0606030504020204" pitchFamily="34" charset="0"/>
              </a:rPr>
              <a:t>terms,</a:t>
            </a:r>
            <a:r>
              <a:rPr lang="en-US" sz="1600" spc="-20" dirty="0">
                <a:latin typeface="Open Sans" panose="020B0606030504020204" pitchFamily="34" charset="0"/>
                <a:ea typeface="Open Sans" panose="020B0606030504020204" pitchFamily="34" charset="0"/>
                <a:cs typeface="Open Sans" panose="020B0606030504020204" pitchFamily="34" charset="0"/>
              </a:rPr>
              <a:t> </a:t>
            </a:r>
            <a:r>
              <a:rPr lang="en-US" sz="1600" spc="55" dirty="0">
                <a:latin typeface="Open Sans" panose="020B0606030504020204" pitchFamily="34" charset="0"/>
                <a:ea typeface="Open Sans" panose="020B0606030504020204" pitchFamily="34" charset="0"/>
                <a:cs typeface="Open Sans" panose="020B0606030504020204" pitchFamily="34" charset="0"/>
              </a:rPr>
              <a:t>sequential</a:t>
            </a:r>
            <a:r>
              <a:rPr lang="en-US" sz="1600" spc="-10" dirty="0">
                <a:latin typeface="Open Sans" panose="020B0606030504020204" pitchFamily="34" charset="0"/>
                <a:ea typeface="Open Sans" panose="020B0606030504020204" pitchFamily="34" charset="0"/>
                <a:cs typeface="Open Sans" panose="020B0606030504020204" pitchFamily="34" charset="0"/>
              </a:rPr>
              <a:t> </a:t>
            </a:r>
            <a:r>
              <a:rPr lang="en-US" sz="1600" spc="35" dirty="0">
                <a:latin typeface="Open Sans" panose="020B0606030504020204" pitchFamily="34" charset="0"/>
                <a:ea typeface="Open Sans" panose="020B0606030504020204" pitchFamily="34" charset="0"/>
                <a:cs typeface="Open Sans" panose="020B0606030504020204" pitchFamily="34" charset="0"/>
              </a:rPr>
              <a:t>events,</a:t>
            </a:r>
            <a:r>
              <a:rPr lang="en-US" sz="1600" spc="-25" dirty="0">
                <a:latin typeface="Open Sans" panose="020B0606030504020204" pitchFamily="34" charset="0"/>
                <a:ea typeface="Open Sans" panose="020B0606030504020204" pitchFamily="34" charset="0"/>
                <a:cs typeface="Open Sans" panose="020B0606030504020204" pitchFamily="34" charset="0"/>
              </a:rPr>
              <a:t> </a:t>
            </a:r>
            <a:r>
              <a:rPr lang="en-US" sz="1600" spc="40" dirty="0">
                <a:latin typeface="Open Sans" panose="020B0606030504020204" pitchFamily="34" charset="0"/>
                <a:ea typeface="Open Sans" panose="020B0606030504020204" pitchFamily="34" charset="0"/>
                <a:cs typeface="Open Sans" panose="020B0606030504020204" pitchFamily="34" charset="0"/>
              </a:rPr>
              <a:t>graphics</a:t>
            </a:r>
            <a:r>
              <a:rPr lang="en-US" sz="1600" spc="-50" dirty="0">
                <a:latin typeface="Open Sans" panose="020B0606030504020204" pitchFamily="34" charset="0"/>
                <a:ea typeface="Open Sans" panose="020B0606030504020204" pitchFamily="34" charset="0"/>
                <a:cs typeface="Open Sans" panose="020B0606030504020204" pitchFamily="34" charset="0"/>
              </a:rPr>
              <a:t> </a:t>
            </a:r>
            <a:r>
              <a:rPr lang="en-US" sz="1600" spc="85" dirty="0">
                <a:latin typeface="Open Sans" panose="020B0606030504020204" pitchFamily="34" charset="0"/>
                <a:ea typeface="Open Sans" panose="020B0606030504020204" pitchFamily="34" charset="0"/>
                <a:cs typeface="Open Sans" panose="020B0606030504020204" pitchFamily="34" charset="0"/>
              </a:rPr>
              <a:t>and</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spc="55" dirty="0">
                <a:latin typeface="Open Sans" panose="020B0606030504020204" pitchFamily="34" charset="0"/>
                <a:ea typeface="Open Sans" panose="020B0606030504020204" pitchFamily="34" charset="0"/>
                <a:cs typeface="Open Sans" panose="020B0606030504020204" pitchFamily="34" charset="0"/>
              </a:rPr>
              <a:t>concept</a:t>
            </a:r>
            <a:r>
              <a:rPr lang="en-US" sz="1600" spc="-20" dirty="0">
                <a:latin typeface="Open Sans" panose="020B0606030504020204" pitchFamily="34" charset="0"/>
                <a:ea typeface="Open Sans" panose="020B0606030504020204" pitchFamily="34" charset="0"/>
                <a:cs typeface="Open Sans" panose="020B0606030504020204" pitchFamily="34" charset="0"/>
              </a:rPr>
              <a:t> </a:t>
            </a:r>
            <a:r>
              <a:rPr lang="en-US" sz="1600" spc="30" dirty="0">
                <a:latin typeface="Open Sans" panose="020B0606030504020204" pitchFamily="34" charset="0"/>
                <a:ea typeface="Open Sans" panose="020B0606030504020204" pitchFamily="34" charset="0"/>
                <a:cs typeface="Open Sans" panose="020B0606030504020204" pitchFamily="34" charset="0"/>
              </a:rPr>
              <a:t>ideas.</a:t>
            </a:r>
            <a:r>
              <a:rPr lang="en-US" sz="1600" spc="25" dirty="0">
                <a:latin typeface="Open Sans" panose="020B0606030504020204" pitchFamily="34" charset="0"/>
                <a:ea typeface="Open Sans" panose="020B0606030504020204" pitchFamily="34" charset="0"/>
                <a:cs typeface="Open Sans" panose="020B0606030504020204" pitchFamily="34" charset="0"/>
              </a:rPr>
              <a:t> </a:t>
            </a:r>
            <a:r>
              <a:rPr lang="en-US" sz="1600" spc="40" dirty="0">
                <a:latin typeface="Open Sans" panose="020B0606030504020204" pitchFamily="34" charset="0"/>
                <a:ea typeface="Open Sans" panose="020B0606030504020204" pitchFamily="34" charset="0"/>
                <a:cs typeface="Open Sans" panose="020B0606030504020204" pitchFamily="34" charset="0"/>
              </a:rPr>
              <a:t>It</a:t>
            </a:r>
            <a:r>
              <a:rPr lang="en-US" sz="1600" spc="-30" dirty="0">
                <a:latin typeface="Open Sans" panose="020B0606030504020204" pitchFamily="34" charset="0"/>
                <a:ea typeface="Open Sans" panose="020B0606030504020204" pitchFamily="34" charset="0"/>
                <a:cs typeface="Open Sans" panose="020B0606030504020204" pitchFamily="34" charset="0"/>
              </a:rPr>
              <a:t> </a:t>
            </a:r>
            <a:r>
              <a:rPr lang="en-US" sz="1600" spc="60" dirty="0">
                <a:latin typeface="Open Sans" panose="020B0606030504020204" pitchFamily="34" charset="0"/>
                <a:ea typeface="Open Sans" panose="020B0606030504020204" pitchFamily="34" charset="0"/>
                <a:cs typeface="Open Sans" panose="020B0606030504020204" pitchFamily="34" charset="0"/>
              </a:rPr>
              <a:t>has</a:t>
            </a:r>
            <a:r>
              <a:rPr lang="en-US" sz="1600" spc="-70"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a</a:t>
            </a:r>
            <a:r>
              <a:rPr lang="en-US" sz="1600" spc="-35" dirty="0">
                <a:latin typeface="Open Sans" panose="020B0606030504020204" pitchFamily="34" charset="0"/>
                <a:ea typeface="Open Sans" panose="020B0606030504020204" pitchFamily="34" charset="0"/>
                <a:cs typeface="Open Sans" panose="020B0606030504020204" pitchFamily="34" charset="0"/>
              </a:rPr>
              <a:t> </a:t>
            </a:r>
            <a:r>
              <a:rPr lang="en-US" sz="1600" spc="75" dirty="0">
                <a:latin typeface="Open Sans" panose="020B0606030504020204" pitchFamily="34" charset="0"/>
                <a:ea typeface="Open Sans" panose="020B0606030504020204" pitchFamily="34" charset="0"/>
                <a:cs typeface="Open Sans" panose="020B0606030504020204" pitchFamily="34" charset="0"/>
              </a:rPr>
              <a:t>hidden</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70" dirty="0">
                <a:latin typeface="Open Sans" panose="020B0606030504020204" pitchFamily="34" charset="0"/>
                <a:ea typeface="Open Sans" panose="020B0606030504020204" pitchFamily="34" charset="0"/>
                <a:cs typeface="Open Sans" panose="020B0606030504020204" pitchFamily="34" charset="0"/>
              </a:rPr>
              <a:t>element</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90" dirty="0">
                <a:latin typeface="Open Sans" panose="020B0606030504020204" pitchFamily="34" charset="0"/>
                <a:ea typeface="Open Sans" panose="020B0606030504020204" pitchFamily="34" charset="0"/>
                <a:cs typeface="Open Sans" panose="020B0606030504020204" pitchFamily="34" charset="0"/>
              </a:rPr>
              <a:t>that</a:t>
            </a:r>
            <a:r>
              <a:rPr lang="en-US" sz="1600" spc="-55" dirty="0">
                <a:latin typeface="Open Sans" panose="020B0606030504020204" pitchFamily="34" charset="0"/>
                <a:ea typeface="Open Sans" panose="020B0606030504020204" pitchFamily="34" charset="0"/>
                <a:cs typeface="Open Sans" panose="020B0606030504020204" pitchFamily="34" charset="0"/>
              </a:rPr>
              <a:t> </a:t>
            </a:r>
            <a:r>
              <a:rPr lang="en-US" sz="1600" spc="5" dirty="0">
                <a:latin typeface="Open Sans" panose="020B0606030504020204" pitchFamily="34" charset="0"/>
                <a:ea typeface="Open Sans" panose="020B0606030504020204" pitchFamily="34" charset="0"/>
                <a:cs typeface="Open Sans" panose="020B0606030504020204" pitchFamily="34" charset="0"/>
              </a:rPr>
              <a:t>will</a:t>
            </a:r>
            <a:r>
              <a:rPr lang="en-US" sz="1600" spc="-25" dirty="0">
                <a:latin typeface="Open Sans" panose="020B0606030504020204" pitchFamily="34" charset="0"/>
                <a:ea typeface="Open Sans" panose="020B0606030504020204" pitchFamily="34" charset="0"/>
                <a:cs typeface="Open Sans" panose="020B0606030504020204" pitchFamily="34" charset="0"/>
              </a:rPr>
              <a:t> </a:t>
            </a:r>
            <a:r>
              <a:rPr lang="en-US" sz="1600" spc="55" dirty="0">
                <a:latin typeface="Open Sans" panose="020B0606030504020204" pitchFamily="34" charset="0"/>
                <a:ea typeface="Open Sans" panose="020B0606030504020204" pitchFamily="34" charset="0"/>
                <a:cs typeface="Open Sans" panose="020B0606030504020204" pitchFamily="34" charset="0"/>
              </a:rPr>
              <a:t>make</a:t>
            </a:r>
            <a:r>
              <a:rPr lang="en-US" sz="1600" spc="-60"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a</a:t>
            </a:r>
            <a:r>
              <a:rPr lang="en-US" sz="1600" spc="-55" dirty="0">
                <a:latin typeface="Open Sans" panose="020B0606030504020204" pitchFamily="34" charset="0"/>
                <a:ea typeface="Open Sans" panose="020B0606030504020204" pitchFamily="34" charset="0"/>
                <a:cs typeface="Open Sans" panose="020B0606030504020204" pitchFamily="34" charset="0"/>
              </a:rPr>
              <a:t> </a:t>
            </a:r>
            <a:r>
              <a:rPr lang="en-US" sz="1600" spc="65" dirty="0">
                <a:latin typeface="Open Sans" panose="020B0606030504020204" pitchFamily="34" charset="0"/>
                <a:ea typeface="Open Sans" panose="020B0606030504020204" pitchFamily="34" charset="0"/>
                <a:cs typeface="Open Sans" panose="020B0606030504020204" pitchFamily="34" charset="0"/>
              </a:rPr>
              <a:t>presentation</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spc="30" dirty="0">
                <a:latin typeface="Open Sans" panose="020B0606030504020204" pitchFamily="34" charset="0"/>
                <a:ea typeface="Open Sans" panose="020B0606030504020204" pitchFamily="34" charset="0"/>
                <a:cs typeface="Open Sans" panose="020B0606030504020204" pitchFamily="34" charset="0"/>
              </a:rPr>
              <a:t>pop! </a:t>
            </a:r>
            <a:r>
              <a:rPr lang="en-US" sz="1600" spc="50" dirty="0">
                <a:latin typeface="Open Sans" panose="020B0606030504020204" pitchFamily="34" charset="0"/>
                <a:ea typeface="Open Sans" panose="020B0606030504020204" pitchFamily="34" charset="0"/>
                <a:cs typeface="Open Sans" panose="020B0606030504020204" pitchFamily="34" charset="0"/>
                <a:hlinkClick r:id="rId2"/>
              </a:rPr>
              <a:t>https://youtu.be/weY4PtrfM3o</a:t>
            </a:r>
            <a:r>
              <a:rPr lang="en-US" sz="1600" spc="50" dirty="0">
                <a:latin typeface="Open Sans" panose="020B0606030504020204" pitchFamily="34" charset="0"/>
                <a:ea typeface="Open Sans" panose="020B0606030504020204" pitchFamily="34" charset="0"/>
                <a:cs typeface="Open Sans" panose="020B0606030504020204" pitchFamily="34" charset="0"/>
              </a:rPr>
              <a:t> </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59079" algn="l"/>
                <a:tab pos="259715" algn="l"/>
              </a:tabLst>
            </a:pPr>
            <a:r>
              <a:rPr lang="en-US" sz="1600" spc="30" dirty="0">
                <a:latin typeface="Open Sans" panose="020B0606030504020204" pitchFamily="34" charset="0"/>
                <a:ea typeface="Open Sans" panose="020B0606030504020204" pitchFamily="34" charset="0"/>
                <a:cs typeface="Open Sans" panose="020B0606030504020204" pitchFamily="34" charset="0"/>
              </a:rPr>
              <a:t>Professional</a:t>
            </a:r>
            <a:r>
              <a:rPr lang="en-US" sz="1600" spc="5" dirty="0">
                <a:latin typeface="Open Sans" panose="020B0606030504020204" pitchFamily="34" charset="0"/>
                <a:ea typeface="Open Sans" panose="020B0606030504020204" pitchFamily="34" charset="0"/>
                <a:cs typeface="Open Sans" panose="020B0606030504020204" pitchFamily="34" charset="0"/>
              </a:rPr>
              <a:t> </a:t>
            </a:r>
            <a:r>
              <a:rPr lang="en-US" sz="1600" spc="35" dirty="0">
                <a:latin typeface="Open Sans" panose="020B0606030504020204" pitchFamily="34" charset="0"/>
                <a:ea typeface="Open Sans" panose="020B0606030504020204" pitchFamily="34" charset="0"/>
                <a:cs typeface="Open Sans" panose="020B0606030504020204" pitchFamily="34" charset="0"/>
              </a:rPr>
              <a:t>Networking:</a:t>
            </a:r>
            <a:r>
              <a:rPr lang="en-US" sz="1600" spc="5" dirty="0">
                <a:latin typeface="Open Sans" panose="020B0606030504020204" pitchFamily="34" charset="0"/>
                <a:ea typeface="Open Sans" panose="020B0606030504020204" pitchFamily="34" charset="0"/>
                <a:cs typeface="Open Sans" panose="020B0606030504020204" pitchFamily="34" charset="0"/>
              </a:rPr>
              <a:t> </a:t>
            </a:r>
            <a:r>
              <a:rPr lang="en-US" sz="1600" spc="35" dirty="0">
                <a:latin typeface="Open Sans" panose="020B0606030504020204" pitchFamily="34" charset="0"/>
                <a:ea typeface="Open Sans" panose="020B0606030504020204" pitchFamily="34" charset="0"/>
                <a:cs typeface="Open Sans" panose="020B0606030504020204" pitchFamily="34" charset="0"/>
              </a:rPr>
              <a:t>How</a:t>
            </a:r>
            <a:r>
              <a:rPr lang="en-US" sz="1600" spc="-50" dirty="0">
                <a:latin typeface="Open Sans" panose="020B0606030504020204" pitchFamily="34" charset="0"/>
                <a:ea typeface="Open Sans" panose="020B0606030504020204" pitchFamily="34" charset="0"/>
                <a:cs typeface="Open Sans" panose="020B0606030504020204" pitchFamily="34" charset="0"/>
              </a:rPr>
              <a:t> </a:t>
            </a:r>
            <a:r>
              <a:rPr lang="en-US" sz="1600" spc="-30" dirty="0">
                <a:latin typeface="Open Sans" panose="020B0606030504020204" pitchFamily="34" charset="0"/>
                <a:ea typeface="Open Sans" panose="020B0606030504020204" pitchFamily="34" charset="0"/>
                <a:cs typeface="Open Sans" panose="020B0606030504020204" pitchFamily="34" charset="0"/>
              </a:rPr>
              <a:t>To</a:t>
            </a:r>
            <a:r>
              <a:rPr lang="en-US" sz="1600" spc="-65" dirty="0">
                <a:latin typeface="Open Sans" panose="020B0606030504020204" pitchFamily="34" charset="0"/>
                <a:ea typeface="Open Sans" panose="020B0606030504020204" pitchFamily="34" charset="0"/>
                <a:cs typeface="Open Sans" panose="020B0606030504020204" pitchFamily="34" charset="0"/>
              </a:rPr>
              <a:t> </a:t>
            </a:r>
            <a:r>
              <a:rPr lang="en-US" sz="1600" spc="35" dirty="0">
                <a:latin typeface="Open Sans" panose="020B0606030504020204" pitchFamily="34" charset="0"/>
                <a:ea typeface="Open Sans" panose="020B0606030504020204" pitchFamily="34" charset="0"/>
                <a:cs typeface="Open Sans" panose="020B0606030504020204" pitchFamily="34" charset="0"/>
              </a:rPr>
              <a:t>Add</a:t>
            </a:r>
            <a:r>
              <a:rPr lang="en-US" sz="1600" spc="-25" dirty="0">
                <a:latin typeface="Open Sans" panose="020B0606030504020204" pitchFamily="34" charset="0"/>
                <a:ea typeface="Open Sans" panose="020B0606030504020204" pitchFamily="34" charset="0"/>
                <a:cs typeface="Open Sans" panose="020B0606030504020204" pitchFamily="34" charset="0"/>
              </a:rPr>
              <a:t> </a:t>
            </a:r>
            <a:r>
              <a:rPr lang="en-US" sz="1600" spc="5" dirty="0">
                <a:latin typeface="Open Sans" panose="020B0606030504020204" pitchFamily="34" charset="0"/>
                <a:ea typeface="Open Sans" panose="020B0606030504020204" pitchFamily="34" charset="0"/>
                <a:cs typeface="Open Sans" panose="020B0606030504020204" pitchFamily="34" charset="0"/>
              </a:rPr>
              <a:t>Value</a:t>
            </a:r>
            <a:r>
              <a:rPr lang="en-US" sz="1600" spc="-65" dirty="0">
                <a:latin typeface="Open Sans" panose="020B0606030504020204" pitchFamily="34" charset="0"/>
                <a:ea typeface="Open Sans" panose="020B0606030504020204" pitchFamily="34" charset="0"/>
                <a:cs typeface="Open Sans" panose="020B0606030504020204" pitchFamily="34" charset="0"/>
              </a:rPr>
              <a:t> </a:t>
            </a:r>
            <a:r>
              <a:rPr lang="en-US" sz="1600" spc="65" dirty="0">
                <a:latin typeface="Open Sans" panose="020B0606030504020204" pitchFamily="34" charset="0"/>
                <a:ea typeface="Open Sans" panose="020B0606030504020204" pitchFamily="34" charset="0"/>
                <a:cs typeface="Open Sans" panose="020B0606030504020204" pitchFamily="34" charset="0"/>
              </a:rPr>
              <a:t>to</a:t>
            </a:r>
            <a:r>
              <a:rPr lang="en-US" sz="1600" spc="-55" dirty="0">
                <a:latin typeface="Open Sans" panose="020B0606030504020204" pitchFamily="34" charset="0"/>
                <a:ea typeface="Open Sans" panose="020B0606030504020204" pitchFamily="34" charset="0"/>
                <a:cs typeface="Open Sans" panose="020B0606030504020204" pitchFamily="34" charset="0"/>
              </a:rPr>
              <a:t> </a:t>
            </a:r>
            <a:r>
              <a:rPr lang="en-US" sz="1600" spc="-20" dirty="0">
                <a:latin typeface="Open Sans" panose="020B0606030504020204" pitchFamily="34" charset="0"/>
                <a:ea typeface="Open Sans" panose="020B0606030504020204" pitchFamily="34" charset="0"/>
                <a:cs typeface="Open Sans" panose="020B0606030504020204" pitchFamily="34" charset="0"/>
              </a:rPr>
              <a:t>Your</a:t>
            </a:r>
            <a:r>
              <a:rPr lang="en-US" sz="1600" spc="-45" dirty="0">
                <a:latin typeface="Open Sans" panose="020B0606030504020204" pitchFamily="34" charset="0"/>
                <a:ea typeface="Open Sans" panose="020B0606030504020204" pitchFamily="34" charset="0"/>
                <a:cs typeface="Open Sans" panose="020B0606030504020204" pitchFamily="34" charset="0"/>
              </a:rPr>
              <a:t> </a:t>
            </a:r>
            <a:r>
              <a:rPr lang="en-US" sz="1600" spc="55" dirty="0">
                <a:latin typeface="Open Sans" panose="020B0606030504020204" pitchFamily="34" charset="0"/>
                <a:ea typeface="Open Sans" panose="020B0606030504020204" pitchFamily="34" charset="0"/>
                <a:cs typeface="Open Sans" panose="020B0606030504020204" pitchFamily="34" charset="0"/>
              </a:rPr>
              <a:t>Connections</a:t>
            </a:r>
            <a:r>
              <a:rPr lang="en-US" sz="1600" dirty="0">
                <a:latin typeface="Open Sans" panose="020B0606030504020204" pitchFamily="34" charset="0"/>
                <a:ea typeface="Open Sans" panose="020B0606030504020204" pitchFamily="34" charset="0"/>
                <a:cs typeface="Open Sans" panose="020B0606030504020204" pitchFamily="34" charset="0"/>
              </a:rPr>
              <a:t> - </a:t>
            </a:r>
            <a:r>
              <a:rPr lang="en-US" sz="1600" spc="65" dirty="0">
                <a:latin typeface="Open Sans" panose="020B0606030504020204" pitchFamily="34" charset="0"/>
                <a:ea typeface="Open Sans" panose="020B0606030504020204" pitchFamily="34" charset="0"/>
                <a:cs typeface="Open Sans" panose="020B0606030504020204" pitchFamily="34" charset="0"/>
              </a:rPr>
              <a:t>One-to-one</a:t>
            </a:r>
            <a:r>
              <a:rPr lang="en-US" sz="1600" spc="-20"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networking</a:t>
            </a:r>
            <a:r>
              <a:rPr lang="en-US" sz="1600" spc="-25" dirty="0">
                <a:latin typeface="Open Sans" panose="020B0606030504020204" pitchFamily="34" charset="0"/>
                <a:ea typeface="Open Sans" panose="020B0606030504020204" pitchFamily="34" charset="0"/>
                <a:cs typeface="Open Sans" panose="020B0606030504020204" pitchFamily="34" charset="0"/>
              </a:rPr>
              <a:t> </a:t>
            </a:r>
            <a:r>
              <a:rPr lang="en-US" sz="1600" spc="35" dirty="0">
                <a:latin typeface="Open Sans" panose="020B0606030504020204" pitchFamily="34" charset="0"/>
                <a:ea typeface="Open Sans" panose="020B0606030504020204" pitchFamily="34" charset="0"/>
                <a:cs typeface="Open Sans" panose="020B0606030504020204" pitchFamily="34" charset="0"/>
              </a:rPr>
              <a:t>only</a:t>
            </a:r>
            <a:r>
              <a:rPr lang="en-US" sz="1600" spc="-70" dirty="0">
                <a:latin typeface="Open Sans" panose="020B0606030504020204" pitchFamily="34" charset="0"/>
                <a:ea typeface="Open Sans" panose="020B0606030504020204" pitchFamily="34" charset="0"/>
                <a:cs typeface="Open Sans" panose="020B0606030504020204" pitchFamily="34" charset="0"/>
              </a:rPr>
              <a:t> </a:t>
            </a:r>
            <a:r>
              <a:rPr lang="en-US" sz="1600" spc="30" dirty="0">
                <a:latin typeface="Open Sans" panose="020B0606030504020204" pitchFamily="34" charset="0"/>
                <a:ea typeface="Open Sans" panose="020B0606030504020204" pitchFamily="34" charset="0"/>
                <a:cs typeface="Open Sans" panose="020B0606030504020204" pitchFamily="34" charset="0"/>
              </a:rPr>
              <a:t>works</a:t>
            </a:r>
            <a:r>
              <a:rPr lang="en-US" sz="1600" spc="-70" dirty="0">
                <a:latin typeface="Open Sans" panose="020B0606030504020204" pitchFamily="34" charset="0"/>
                <a:ea typeface="Open Sans" panose="020B0606030504020204" pitchFamily="34" charset="0"/>
                <a:cs typeface="Open Sans" panose="020B0606030504020204" pitchFamily="34" charset="0"/>
              </a:rPr>
              <a:t> </a:t>
            </a:r>
            <a:r>
              <a:rPr lang="en-US" sz="1600" spc="70" dirty="0">
                <a:latin typeface="Open Sans" panose="020B0606030504020204" pitchFamily="34" charset="0"/>
                <a:ea typeface="Open Sans" panose="020B0606030504020204" pitchFamily="34" charset="0"/>
                <a:cs typeface="Open Sans" panose="020B0606030504020204" pitchFamily="34" charset="0"/>
              </a:rPr>
              <a:t>when</a:t>
            </a:r>
            <a:r>
              <a:rPr lang="en-US" sz="1600" spc="-20" dirty="0">
                <a:latin typeface="Open Sans" panose="020B0606030504020204" pitchFamily="34" charset="0"/>
                <a:ea typeface="Open Sans" panose="020B0606030504020204" pitchFamily="34" charset="0"/>
                <a:cs typeface="Open Sans" panose="020B0606030504020204" pitchFamily="34" charset="0"/>
              </a:rPr>
              <a:t> </a:t>
            </a:r>
            <a:r>
              <a:rPr lang="en-US" sz="1600" spc="85" dirty="0">
                <a:latin typeface="Open Sans" panose="020B0606030504020204" pitchFamily="34" charset="0"/>
                <a:ea typeface="Open Sans" panose="020B0606030504020204" pitchFamily="34" charset="0"/>
                <a:cs typeface="Open Sans" panose="020B0606030504020204" pitchFamily="34" charset="0"/>
              </a:rPr>
              <a:t>both</a:t>
            </a:r>
            <a:r>
              <a:rPr lang="en-US" sz="1600" spc="-30" dirty="0">
                <a:latin typeface="Open Sans" panose="020B0606030504020204" pitchFamily="34" charset="0"/>
                <a:ea typeface="Open Sans" panose="020B0606030504020204" pitchFamily="34" charset="0"/>
                <a:cs typeface="Open Sans" panose="020B0606030504020204" pitchFamily="34" charset="0"/>
              </a:rPr>
              <a:t> </a:t>
            </a:r>
            <a:r>
              <a:rPr lang="en-US" sz="1600" spc="55" dirty="0">
                <a:latin typeface="Open Sans" panose="020B0606030504020204" pitchFamily="34" charset="0"/>
                <a:ea typeface="Open Sans" panose="020B0606030504020204" pitchFamily="34" charset="0"/>
                <a:cs typeface="Open Sans" panose="020B0606030504020204" pitchFamily="34" charset="0"/>
              </a:rPr>
              <a:t>parties</a:t>
            </a:r>
            <a:r>
              <a:rPr lang="en-US" sz="1600" spc="5" dirty="0">
                <a:latin typeface="Open Sans" panose="020B0606030504020204" pitchFamily="34" charset="0"/>
                <a:ea typeface="Open Sans" panose="020B0606030504020204" pitchFamily="34" charset="0"/>
                <a:cs typeface="Open Sans" panose="020B0606030504020204" pitchFamily="34" charset="0"/>
              </a:rPr>
              <a:t> </a:t>
            </a:r>
            <a:r>
              <a:rPr lang="en-US" sz="1600" spc="45" dirty="0">
                <a:latin typeface="Open Sans" panose="020B0606030504020204" pitchFamily="34" charset="0"/>
                <a:ea typeface="Open Sans" panose="020B0606030504020204" pitchFamily="34" charset="0"/>
                <a:cs typeface="Open Sans" panose="020B0606030504020204" pitchFamily="34" charset="0"/>
              </a:rPr>
              <a:t>benefit.</a:t>
            </a:r>
            <a:r>
              <a:rPr lang="en-US" sz="1600" spc="15" dirty="0">
                <a:latin typeface="Open Sans" panose="020B0606030504020204" pitchFamily="34" charset="0"/>
                <a:ea typeface="Open Sans" panose="020B0606030504020204" pitchFamily="34" charset="0"/>
                <a:cs typeface="Open Sans" panose="020B0606030504020204" pitchFamily="34" charset="0"/>
              </a:rPr>
              <a:t> </a:t>
            </a:r>
            <a:r>
              <a:rPr lang="en-US" sz="1600" spc="5" dirty="0">
                <a:latin typeface="Open Sans" panose="020B0606030504020204" pitchFamily="34" charset="0"/>
                <a:ea typeface="Open Sans" panose="020B0606030504020204" pitchFamily="34" charset="0"/>
                <a:cs typeface="Open Sans" panose="020B0606030504020204" pitchFamily="34" charset="0"/>
              </a:rPr>
              <a:t>Follow</a:t>
            </a:r>
            <a:r>
              <a:rPr lang="en-US" sz="1600" spc="-50" dirty="0">
                <a:latin typeface="Open Sans" panose="020B0606030504020204" pitchFamily="34" charset="0"/>
                <a:ea typeface="Open Sans" panose="020B0606030504020204" pitchFamily="34" charset="0"/>
                <a:cs typeface="Open Sans" panose="020B0606030504020204" pitchFamily="34" charset="0"/>
              </a:rPr>
              <a:t> </a:t>
            </a:r>
            <a:r>
              <a:rPr lang="en-US" sz="1600" spc="65" dirty="0">
                <a:latin typeface="Open Sans" panose="020B0606030504020204" pitchFamily="34" charset="0"/>
                <a:ea typeface="Open Sans" panose="020B0606030504020204" pitchFamily="34" charset="0"/>
                <a:cs typeface="Open Sans" panose="020B0606030504020204" pitchFamily="34" charset="0"/>
              </a:rPr>
              <a:t>these</a:t>
            </a:r>
            <a:r>
              <a:rPr lang="en-US" sz="1600" spc="-25"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tips</a:t>
            </a:r>
            <a:r>
              <a:rPr lang="en-US" sz="1600" spc="-20" dirty="0">
                <a:latin typeface="Open Sans" panose="020B0606030504020204" pitchFamily="34" charset="0"/>
                <a:ea typeface="Open Sans" panose="020B0606030504020204" pitchFamily="34" charset="0"/>
                <a:cs typeface="Open Sans" panose="020B0606030504020204" pitchFamily="34" charset="0"/>
              </a:rPr>
              <a:t> </a:t>
            </a:r>
            <a:r>
              <a:rPr lang="en-US" sz="1600" spc="65" dirty="0">
                <a:latin typeface="Open Sans" panose="020B0606030504020204" pitchFamily="34" charset="0"/>
                <a:ea typeface="Open Sans" panose="020B0606030504020204" pitchFamily="34" charset="0"/>
                <a:cs typeface="Open Sans" panose="020B0606030504020204" pitchFamily="34" charset="0"/>
              </a:rPr>
              <a:t>to</a:t>
            </a:r>
            <a:r>
              <a:rPr lang="en-US" sz="1600" spc="-45" dirty="0">
                <a:latin typeface="Open Sans" panose="020B0606030504020204" pitchFamily="34" charset="0"/>
                <a:ea typeface="Open Sans" panose="020B0606030504020204" pitchFamily="34" charset="0"/>
                <a:cs typeface="Open Sans" panose="020B0606030504020204" pitchFamily="34" charset="0"/>
              </a:rPr>
              <a:t> </a:t>
            </a:r>
            <a:r>
              <a:rPr lang="en-US" sz="1600" spc="20" dirty="0">
                <a:latin typeface="Open Sans" panose="020B0606030504020204" pitchFamily="34" charset="0"/>
                <a:ea typeface="Open Sans" panose="020B0606030504020204" pitchFamily="34" charset="0"/>
                <a:cs typeface="Open Sans" panose="020B0606030504020204" pitchFamily="34" charset="0"/>
              </a:rPr>
              <a:t>avoid</a:t>
            </a:r>
            <a:r>
              <a:rPr lang="en-US" sz="1600" spc="-10" dirty="0">
                <a:latin typeface="Open Sans" panose="020B0606030504020204" pitchFamily="34" charset="0"/>
                <a:ea typeface="Open Sans" panose="020B0606030504020204" pitchFamily="34" charset="0"/>
                <a:cs typeface="Open Sans" panose="020B0606030504020204" pitchFamily="34" charset="0"/>
              </a:rPr>
              <a:t> </a:t>
            </a:r>
            <a:r>
              <a:rPr lang="en-US" sz="1600" spc="75" dirty="0">
                <a:latin typeface="Open Sans" panose="020B0606030504020204" pitchFamily="34" charset="0"/>
                <a:ea typeface="Open Sans" panose="020B0606030504020204" pitchFamily="34" charset="0"/>
                <a:cs typeface="Open Sans" panose="020B0606030504020204" pitchFamily="34" charset="0"/>
              </a:rPr>
              <a:t>common</a:t>
            </a:r>
            <a:r>
              <a:rPr lang="en-US" sz="1600" spc="-5"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networking</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spc="20" dirty="0">
                <a:latin typeface="Open Sans" panose="020B0606030504020204" pitchFamily="34" charset="0"/>
                <a:ea typeface="Open Sans" panose="020B0606030504020204" pitchFamily="34" charset="0"/>
                <a:cs typeface="Open Sans" panose="020B0606030504020204" pitchFamily="34" charset="0"/>
              </a:rPr>
              <a:t>faux</a:t>
            </a:r>
            <a:r>
              <a:rPr lang="en-US" sz="1600" spc="-35"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pas</a:t>
            </a:r>
            <a:r>
              <a:rPr lang="en-US" sz="1600" spc="-50" dirty="0">
                <a:latin typeface="Open Sans" panose="020B0606030504020204" pitchFamily="34" charset="0"/>
                <a:ea typeface="Open Sans" panose="020B0606030504020204" pitchFamily="34" charset="0"/>
                <a:cs typeface="Open Sans" panose="020B0606030504020204" pitchFamily="34" charset="0"/>
              </a:rPr>
              <a:t> </a:t>
            </a:r>
            <a:r>
              <a:rPr lang="en-US" sz="1600" spc="85" dirty="0">
                <a:latin typeface="Open Sans" panose="020B0606030504020204" pitchFamily="34" charset="0"/>
                <a:ea typeface="Open Sans" panose="020B0606030504020204" pitchFamily="34" charset="0"/>
                <a:cs typeface="Open Sans" panose="020B0606030504020204" pitchFamily="34" charset="0"/>
              </a:rPr>
              <a:t>and </a:t>
            </a:r>
            <a:r>
              <a:rPr lang="en-US" sz="1600" spc="-5" dirty="0">
                <a:latin typeface="Open Sans" panose="020B0606030504020204" pitchFamily="34" charset="0"/>
                <a:ea typeface="Open Sans" panose="020B0606030504020204" pitchFamily="34" charset="0"/>
                <a:cs typeface="Open Sans" panose="020B0606030504020204" pitchFamily="34" charset="0"/>
              </a:rPr>
              <a:t>give</a:t>
            </a:r>
            <a:r>
              <a:rPr lang="en-US" sz="1600" spc="-75" dirty="0">
                <a:latin typeface="Open Sans" panose="020B0606030504020204" pitchFamily="34" charset="0"/>
                <a:ea typeface="Open Sans" panose="020B0606030504020204" pitchFamily="34" charset="0"/>
                <a:cs typeface="Open Sans" panose="020B0606030504020204" pitchFamily="34" charset="0"/>
              </a:rPr>
              <a:t> </a:t>
            </a:r>
            <a:r>
              <a:rPr lang="en-US" sz="1600" spc="40" dirty="0">
                <a:latin typeface="Open Sans" panose="020B0606030504020204" pitchFamily="34" charset="0"/>
                <a:ea typeface="Open Sans" panose="020B0606030504020204" pitchFamily="34" charset="0"/>
                <a:cs typeface="Open Sans" panose="020B0606030504020204" pitchFamily="34" charset="0"/>
              </a:rPr>
              <a:t>your</a:t>
            </a:r>
            <a:r>
              <a:rPr lang="en-US" sz="1600" spc="-70" dirty="0">
                <a:latin typeface="Open Sans" panose="020B0606030504020204" pitchFamily="34" charset="0"/>
                <a:ea typeface="Open Sans" panose="020B0606030504020204" pitchFamily="34" charset="0"/>
                <a:cs typeface="Open Sans" panose="020B0606030504020204" pitchFamily="34" charset="0"/>
              </a:rPr>
              <a:t> </a:t>
            </a:r>
            <a:r>
              <a:rPr lang="en-US" sz="1600" spc="55" dirty="0">
                <a:latin typeface="Open Sans" panose="020B0606030504020204" pitchFamily="34" charset="0"/>
                <a:ea typeface="Open Sans" panose="020B0606030504020204" pitchFamily="34" charset="0"/>
                <a:cs typeface="Open Sans" panose="020B0606030504020204" pitchFamily="34" charset="0"/>
              </a:rPr>
              <a:t>contacts</a:t>
            </a:r>
            <a:r>
              <a:rPr lang="en-US" sz="1600" spc="-50" dirty="0">
                <a:latin typeface="Open Sans" panose="020B0606030504020204" pitchFamily="34" charset="0"/>
                <a:ea typeface="Open Sans" panose="020B0606030504020204" pitchFamily="34" charset="0"/>
                <a:cs typeface="Open Sans" panose="020B0606030504020204" pitchFamily="34" charset="0"/>
              </a:rPr>
              <a:t> </a:t>
            </a:r>
            <a:r>
              <a:rPr lang="en-US" sz="1600" spc="65" dirty="0">
                <a:latin typeface="Open Sans" panose="020B0606030504020204" pitchFamily="34" charset="0"/>
                <a:ea typeface="Open Sans" panose="020B0606030504020204" pitchFamily="34" charset="0"/>
                <a:cs typeface="Open Sans" panose="020B0606030504020204" pitchFamily="34" charset="0"/>
              </a:rPr>
              <a:t>something</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spc="60" dirty="0">
                <a:latin typeface="Open Sans" panose="020B0606030504020204" pitchFamily="34" charset="0"/>
                <a:ea typeface="Open Sans" panose="020B0606030504020204" pitchFamily="34" charset="0"/>
                <a:cs typeface="Open Sans" panose="020B0606030504020204" pitchFamily="34" charset="0"/>
              </a:rPr>
              <a:t>they</a:t>
            </a:r>
            <a:r>
              <a:rPr lang="en-US" sz="1600" spc="-70" dirty="0">
                <a:latin typeface="Open Sans" panose="020B0606030504020204" pitchFamily="34" charset="0"/>
                <a:ea typeface="Open Sans" panose="020B0606030504020204" pitchFamily="34" charset="0"/>
                <a:cs typeface="Open Sans" panose="020B0606030504020204" pitchFamily="34" charset="0"/>
              </a:rPr>
              <a:t> </a:t>
            </a:r>
            <a:r>
              <a:rPr lang="en-US" sz="1600" spc="70" dirty="0">
                <a:latin typeface="Open Sans" panose="020B0606030504020204" pitchFamily="34" charset="0"/>
                <a:ea typeface="Open Sans" panose="020B0606030504020204" pitchFamily="34" charset="0"/>
                <a:cs typeface="Open Sans" panose="020B0606030504020204" pitchFamily="34" charset="0"/>
              </a:rPr>
              <a:t>want</a:t>
            </a:r>
            <a:r>
              <a:rPr lang="en-US" sz="1600" spc="-45" dirty="0">
                <a:latin typeface="Open Sans" panose="020B0606030504020204" pitchFamily="34" charset="0"/>
                <a:ea typeface="Open Sans" panose="020B0606030504020204" pitchFamily="34" charset="0"/>
                <a:cs typeface="Open Sans" panose="020B0606030504020204" pitchFamily="34" charset="0"/>
              </a:rPr>
              <a:t> </a:t>
            </a:r>
            <a:r>
              <a:rPr lang="en-US" sz="1600" spc="50" dirty="0">
                <a:latin typeface="Open Sans" panose="020B0606030504020204" pitchFamily="34" charset="0"/>
                <a:ea typeface="Open Sans" panose="020B0606030504020204" pitchFamily="34" charset="0"/>
                <a:cs typeface="Open Sans" panose="020B0606030504020204" pitchFamily="34" charset="0"/>
              </a:rPr>
              <a:t>from</a:t>
            </a:r>
            <a:r>
              <a:rPr lang="en-US" sz="1600" spc="-35" dirty="0">
                <a:latin typeface="Open Sans" panose="020B0606030504020204" pitchFamily="34" charset="0"/>
                <a:ea typeface="Open Sans" panose="020B0606030504020204" pitchFamily="34" charset="0"/>
                <a:cs typeface="Open Sans" panose="020B0606030504020204" pitchFamily="34" charset="0"/>
              </a:rPr>
              <a:t> </a:t>
            </a:r>
            <a:r>
              <a:rPr lang="en-US" sz="1600" spc="90" dirty="0">
                <a:latin typeface="Open Sans" panose="020B0606030504020204" pitchFamily="34" charset="0"/>
                <a:ea typeface="Open Sans" panose="020B0606030504020204" pitchFamily="34" charset="0"/>
                <a:cs typeface="Open Sans" panose="020B0606030504020204" pitchFamily="34" charset="0"/>
              </a:rPr>
              <a:t>the</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45" dirty="0">
                <a:latin typeface="Open Sans" panose="020B0606030504020204" pitchFamily="34" charset="0"/>
                <a:ea typeface="Open Sans" panose="020B0606030504020204" pitchFamily="34" charset="0"/>
                <a:cs typeface="Open Sans" panose="020B0606030504020204" pitchFamily="34" charset="0"/>
              </a:rPr>
              <a:t>relationship.</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spc="65" dirty="0">
                <a:latin typeface="Open Sans" panose="020B0606030504020204" pitchFamily="34" charset="0"/>
                <a:ea typeface="Open Sans" panose="020B0606030504020204" pitchFamily="34" charset="0"/>
                <a:cs typeface="Open Sans" panose="020B0606030504020204" pitchFamily="34" charset="0"/>
                <a:hlinkClick r:id="rId3"/>
              </a:rPr>
              <a:t>https://youtu.be/6M7ahzk0dGU</a:t>
            </a:r>
            <a:r>
              <a:rPr lang="en-US" sz="1600" spc="65" dirty="0">
                <a:latin typeface="Open Sans" panose="020B0606030504020204" pitchFamily="34" charset="0"/>
                <a:ea typeface="Open Sans" panose="020B0606030504020204" pitchFamily="34" charset="0"/>
                <a:cs typeface="Open Sans" panose="020B0606030504020204" pitchFamily="34" charset="0"/>
              </a:rPr>
              <a:t> </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59079" algn="l"/>
                <a:tab pos="259715" algn="l"/>
              </a:tabLst>
            </a:pPr>
            <a:r>
              <a:rPr lang="en-US" sz="1600" spc="80" dirty="0">
                <a:latin typeface="Open Sans" panose="020B0606030504020204" pitchFamily="34" charset="0"/>
                <a:ea typeface="Open Sans" panose="020B0606030504020204" pitchFamily="34" charset="0"/>
                <a:cs typeface="Open Sans" panose="020B0606030504020204" pitchFamily="34" charset="0"/>
              </a:rPr>
              <a:t>Without </a:t>
            </a:r>
            <a:r>
              <a:rPr lang="en-US" sz="1600" spc="85" dirty="0">
                <a:latin typeface="Open Sans" panose="020B0606030504020204" pitchFamily="34" charset="0"/>
                <a:ea typeface="Open Sans" panose="020B0606030504020204" pitchFamily="34" charset="0"/>
                <a:cs typeface="Open Sans" panose="020B0606030504020204" pitchFamily="34" charset="0"/>
              </a:rPr>
              <a:t>Human</a:t>
            </a:r>
            <a:r>
              <a:rPr lang="en-US" sz="1600" spc="-135" dirty="0">
                <a:latin typeface="Open Sans" panose="020B0606030504020204" pitchFamily="34" charset="0"/>
                <a:ea typeface="Open Sans" panose="020B0606030504020204" pitchFamily="34" charset="0"/>
                <a:cs typeface="Open Sans" panose="020B0606030504020204" pitchFamily="34" charset="0"/>
              </a:rPr>
              <a:t> </a:t>
            </a:r>
            <a:r>
              <a:rPr lang="en-US" sz="1600" spc="15" dirty="0">
                <a:latin typeface="Open Sans" panose="020B0606030504020204" pitchFamily="34" charset="0"/>
                <a:ea typeface="Open Sans" panose="020B0606030504020204" pitchFamily="34" charset="0"/>
                <a:cs typeface="Open Sans" panose="020B0606030504020204" pitchFamily="34" charset="0"/>
              </a:rPr>
              <a:t>Services</a:t>
            </a:r>
            <a:r>
              <a:rPr lang="en-US" sz="1600" dirty="0">
                <a:latin typeface="Open Sans" panose="020B0606030504020204" pitchFamily="34" charset="0"/>
                <a:ea typeface="Open Sans" panose="020B0606030504020204" pitchFamily="34" charset="0"/>
                <a:cs typeface="Open Sans" panose="020B0606030504020204" pitchFamily="34" charset="0"/>
              </a:rPr>
              <a:t> - </a:t>
            </a:r>
            <a:r>
              <a:rPr lang="en-US" sz="1600" spc="55" dirty="0">
                <a:latin typeface="Open Sans" panose="020B0606030504020204" pitchFamily="34" charset="0"/>
                <a:ea typeface="Open Sans" panose="020B0606030504020204" pitchFamily="34" charset="0"/>
                <a:cs typeface="Open Sans" panose="020B0606030504020204" pitchFamily="34" charset="0"/>
              </a:rPr>
              <a:t>The</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85" dirty="0">
                <a:latin typeface="Open Sans" panose="020B0606030504020204" pitchFamily="34" charset="0"/>
                <a:ea typeface="Open Sans" panose="020B0606030504020204" pitchFamily="34" charset="0"/>
                <a:cs typeface="Open Sans" panose="020B0606030504020204" pitchFamily="34" charset="0"/>
              </a:rPr>
              <a:t>Human</a:t>
            </a:r>
            <a:r>
              <a:rPr lang="en-US" sz="1600" spc="-25" dirty="0">
                <a:latin typeface="Open Sans" panose="020B0606030504020204" pitchFamily="34" charset="0"/>
                <a:ea typeface="Open Sans" panose="020B0606030504020204" pitchFamily="34" charset="0"/>
                <a:cs typeface="Open Sans" panose="020B0606030504020204" pitchFamily="34" charset="0"/>
              </a:rPr>
              <a:t> </a:t>
            </a:r>
            <a:r>
              <a:rPr lang="en-US" sz="1600" spc="15" dirty="0">
                <a:latin typeface="Open Sans" panose="020B0606030504020204" pitchFamily="34" charset="0"/>
                <a:ea typeface="Open Sans" panose="020B0606030504020204" pitchFamily="34" charset="0"/>
                <a:cs typeface="Open Sans" panose="020B0606030504020204" pitchFamily="34" charset="0"/>
              </a:rPr>
              <a:t>Services</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40" dirty="0">
                <a:latin typeface="Open Sans" panose="020B0606030504020204" pitchFamily="34" charset="0"/>
                <a:ea typeface="Open Sans" panose="020B0606030504020204" pitchFamily="34" charset="0"/>
                <a:cs typeface="Open Sans" panose="020B0606030504020204" pitchFamily="34" charset="0"/>
              </a:rPr>
              <a:t>Council</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35" dirty="0">
                <a:latin typeface="Open Sans" panose="020B0606030504020204" pitchFamily="34" charset="0"/>
                <a:ea typeface="Open Sans" panose="020B0606030504020204" pitchFamily="34" charset="0"/>
                <a:cs typeface="Open Sans" panose="020B0606030504020204" pitchFamily="34" charset="0"/>
              </a:rPr>
              <a:t>discusses</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90" dirty="0">
                <a:latin typeface="Open Sans" panose="020B0606030504020204" pitchFamily="34" charset="0"/>
                <a:ea typeface="Open Sans" panose="020B0606030504020204" pitchFamily="34" charset="0"/>
                <a:cs typeface="Open Sans" panose="020B0606030504020204" pitchFamily="34" charset="0"/>
              </a:rPr>
              <a:t>the</a:t>
            </a:r>
            <a:r>
              <a:rPr lang="en-US" sz="1600" spc="-25" dirty="0">
                <a:latin typeface="Open Sans" panose="020B0606030504020204" pitchFamily="34" charset="0"/>
                <a:ea typeface="Open Sans" panose="020B0606030504020204" pitchFamily="34" charset="0"/>
                <a:cs typeface="Open Sans" panose="020B0606030504020204" pitchFamily="34" charset="0"/>
              </a:rPr>
              <a:t> </a:t>
            </a:r>
            <a:r>
              <a:rPr lang="en-US" sz="1600" spc="65" dirty="0">
                <a:latin typeface="Open Sans" panose="020B0606030504020204" pitchFamily="34" charset="0"/>
                <a:ea typeface="Open Sans" panose="020B0606030504020204" pitchFamily="34" charset="0"/>
                <a:cs typeface="Open Sans" panose="020B0606030504020204" pitchFamily="34" charset="0"/>
              </a:rPr>
              <a:t>importance</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10" dirty="0">
                <a:latin typeface="Open Sans" panose="020B0606030504020204" pitchFamily="34" charset="0"/>
                <a:ea typeface="Open Sans" panose="020B0606030504020204" pitchFamily="34" charset="0"/>
                <a:cs typeface="Open Sans" panose="020B0606030504020204" pitchFamily="34" charset="0"/>
              </a:rPr>
              <a:t>of</a:t>
            </a:r>
            <a:r>
              <a:rPr lang="en-US" sz="1600" spc="40" dirty="0">
                <a:latin typeface="Open Sans" panose="020B0606030504020204" pitchFamily="34" charset="0"/>
                <a:ea typeface="Open Sans" panose="020B0606030504020204" pitchFamily="34" charset="0"/>
                <a:cs typeface="Open Sans" panose="020B0606030504020204" pitchFamily="34" charset="0"/>
              </a:rPr>
              <a:t> </a:t>
            </a:r>
            <a:r>
              <a:rPr lang="en-US" sz="1600" spc="100" dirty="0">
                <a:latin typeface="Open Sans" panose="020B0606030504020204" pitchFamily="34" charset="0"/>
                <a:ea typeface="Open Sans" panose="020B0606030504020204" pitchFamily="34" charset="0"/>
                <a:cs typeface="Open Sans" panose="020B0606030504020204" pitchFamily="34" charset="0"/>
              </a:rPr>
              <a:t>human</a:t>
            </a:r>
            <a:r>
              <a:rPr lang="en-US" sz="1600" spc="-60" dirty="0">
                <a:latin typeface="Open Sans" panose="020B0606030504020204" pitchFamily="34" charset="0"/>
                <a:ea typeface="Open Sans" panose="020B0606030504020204" pitchFamily="34" charset="0"/>
                <a:cs typeface="Open Sans" panose="020B0606030504020204" pitchFamily="34" charset="0"/>
              </a:rPr>
              <a:t> </a:t>
            </a:r>
            <a:r>
              <a:rPr lang="en-US" sz="1600" spc="25" dirty="0">
                <a:latin typeface="Open Sans" panose="020B0606030504020204" pitchFamily="34" charset="0"/>
                <a:ea typeface="Open Sans" panose="020B0606030504020204" pitchFamily="34" charset="0"/>
                <a:cs typeface="Open Sans" panose="020B0606030504020204" pitchFamily="34" charset="0"/>
              </a:rPr>
              <a:t>services</a:t>
            </a:r>
            <a:r>
              <a:rPr lang="en-US" sz="1600" spc="-35" dirty="0">
                <a:latin typeface="Open Sans" panose="020B0606030504020204" pitchFamily="34" charset="0"/>
                <a:ea typeface="Open Sans" panose="020B0606030504020204" pitchFamily="34" charset="0"/>
                <a:cs typeface="Open Sans" panose="020B0606030504020204" pitchFamily="34" charset="0"/>
              </a:rPr>
              <a:t> </a:t>
            </a:r>
            <a:r>
              <a:rPr lang="en-US" sz="1600" spc="60" dirty="0">
                <a:latin typeface="Open Sans" panose="020B0606030504020204" pitchFamily="34" charset="0"/>
                <a:ea typeface="Open Sans" panose="020B0606030504020204" pitchFamily="34" charset="0"/>
                <a:cs typeface="Open Sans" panose="020B0606030504020204" pitchFamily="34" charset="0"/>
              </a:rPr>
              <a:t>in</a:t>
            </a:r>
            <a:r>
              <a:rPr lang="en-US" sz="1600" spc="-15" dirty="0">
                <a:latin typeface="Open Sans" panose="020B0606030504020204" pitchFamily="34" charset="0"/>
                <a:ea typeface="Open Sans" panose="020B0606030504020204" pitchFamily="34" charset="0"/>
                <a:cs typeface="Open Sans" panose="020B0606030504020204" pitchFamily="34" charset="0"/>
              </a:rPr>
              <a:t> </a:t>
            </a:r>
            <a:r>
              <a:rPr lang="en-US" sz="1600" spc="25" dirty="0">
                <a:latin typeface="Open Sans" panose="020B0606030504020204" pitchFamily="34" charset="0"/>
                <a:ea typeface="Open Sans" panose="020B0606030504020204" pitchFamily="34" charset="0"/>
                <a:cs typeface="Open Sans" panose="020B0606030504020204" pitchFamily="34" charset="0"/>
              </a:rPr>
              <a:t>New</a:t>
            </a:r>
            <a:r>
              <a:rPr lang="en-US" sz="1600" spc="-65" dirty="0">
                <a:latin typeface="Open Sans" panose="020B0606030504020204" pitchFamily="34" charset="0"/>
                <a:ea typeface="Open Sans" panose="020B0606030504020204" pitchFamily="34" charset="0"/>
                <a:cs typeface="Open Sans" panose="020B0606030504020204" pitchFamily="34" charset="0"/>
              </a:rPr>
              <a:t> </a:t>
            </a:r>
            <a:r>
              <a:rPr lang="en-US" sz="1600" spc="-25" dirty="0">
                <a:latin typeface="Open Sans" panose="020B0606030504020204" pitchFamily="34" charset="0"/>
                <a:ea typeface="Open Sans" panose="020B0606030504020204" pitchFamily="34" charset="0"/>
                <a:cs typeface="Open Sans" panose="020B0606030504020204" pitchFamily="34" charset="0"/>
              </a:rPr>
              <a:t>York.</a:t>
            </a:r>
            <a:r>
              <a:rPr lang="en-US" sz="1600" spc="5" dirty="0">
                <a:latin typeface="Open Sans" panose="020B0606030504020204" pitchFamily="34" charset="0"/>
                <a:ea typeface="Open Sans" panose="020B0606030504020204" pitchFamily="34" charset="0"/>
                <a:cs typeface="Open Sans" panose="020B0606030504020204" pitchFamily="34" charset="0"/>
              </a:rPr>
              <a:t> </a:t>
            </a:r>
            <a:r>
              <a:rPr lang="en-US" sz="1600" spc="45" dirty="0">
                <a:latin typeface="Open Sans" panose="020B0606030504020204" pitchFamily="34" charset="0"/>
                <a:ea typeface="Open Sans" panose="020B0606030504020204" pitchFamily="34" charset="0"/>
                <a:cs typeface="Open Sans" panose="020B0606030504020204" pitchFamily="34" charset="0"/>
              </a:rPr>
              <a:t>Edited</a:t>
            </a:r>
            <a:r>
              <a:rPr lang="en-US" sz="1600" spc="25" dirty="0">
                <a:latin typeface="Open Sans" panose="020B0606030504020204" pitchFamily="34" charset="0"/>
                <a:ea typeface="Open Sans" panose="020B0606030504020204" pitchFamily="34" charset="0"/>
                <a:cs typeface="Open Sans" panose="020B0606030504020204" pitchFamily="34" charset="0"/>
              </a:rPr>
              <a:t> </a:t>
            </a:r>
            <a:r>
              <a:rPr lang="en-US" sz="1600" spc="20" dirty="0">
                <a:latin typeface="Open Sans" panose="020B0606030504020204" pitchFamily="34" charset="0"/>
                <a:ea typeface="Open Sans" panose="020B0606030504020204" pitchFamily="34" charset="0"/>
                <a:cs typeface="Open Sans" panose="020B0606030504020204" pitchFamily="34" charset="0"/>
              </a:rPr>
              <a:t>by</a:t>
            </a:r>
            <a:r>
              <a:rPr lang="en-US" sz="1600" spc="-50" dirty="0">
                <a:latin typeface="Open Sans" panose="020B0606030504020204" pitchFamily="34" charset="0"/>
                <a:ea typeface="Open Sans" panose="020B0606030504020204" pitchFamily="34" charset="0"/>
                <a:cs typeface="Open Sans" panose="020B0606030504020204" pitchFamily="34" charset="0"/>
              </a:rPr>
              <a:t> </a:t>
            </a:r>
            <a:r>
              <a:rPr lang="en-US" sz="1600" spc="40" dirty="0">
                <a:latin typeface="Open Sans" panose="020B0606030504020204" pitchFamily="34" charset="0"/>
                <a:ea typeface="Open Sans" panose="020B0606030504020204" pitchFamily="34" charset="0"/>
                <a:cs typeface="Open Sans" panose="020B0606030504020204" pitchFamily="34" charset="0"/>
              </a:rPr>
              <a:t>Ambre</a:t>
            </a:r>
            <a:r>
              <a:rPr lang="en-US" sz="1600" spc="-50" dirty="0">
                <a:latin typeface="Open Sans" panose="020B0606030504020204" pitchFamily="34" charset="0"/>
                <a:ea typeface="Open Sans" panose="020B0606030504020204" pitchFamily="34" charset="0"/>
                <a:cs typeface="Open Sans" panose="020B0606030504020204" pitchFamily="34" charset="0"/>
              </a:rPr>
              <a:t> </a:t>
            </a:r>
            <a:r>
              <a:rPr lang="en-US" sz="1600" spc="60" dirty="0" err="1">
                <a:latin typeface="Open Sans" panose="020B0606030504020204" pitchFamily="34" charset="0"/>
                <a:ea typeface="Open Sans" panose="020B0606030504020204" pitchFamily="34" charset="0"/>
                <a:cs typeface="Open Sans" panose="020B0606030504020204" pitchFamily="34" charset="0"/>
              </a:rPr>
              <a:t>Auzanneau</a:t>
            </a:r>
            <a:r>
              <a:rPr lang="en-US" sz="1600" spc="-50" dirty="0">
                <a:latin typeface="Open Sans" panose="020B0606030504020204" pitchFamily="34" charset="0"/>
                <a:ea typeface="Open Sans" panose="020B0606030504020204" pitchFamily="34" charset="0"/>
                <a:cs typeface="Open Sans" panose="020B0606030504020204" pitchFamily="34" charset="0"/>
              </a:rPr>
              <a:t> </a:t>
            </a:r>
            <a:r>
              <a:rPr lang="en-US" sz="1600" spc="10" dirty="0">
                <a:latin typeface="Open Sans" panose="020B0606030504020204" pitchFamily="34" charset="0"/>
                <a:ea typeface="Open Sans" panose="020B0606030504020204" pitchFamily="34" charset="0"/>
                <a:cs typeface="Open Sans" panose="020B0606030504020204" pitchFamily="34" charset="0"/>
              </a:rPr>
              <a:t>of</a:t>
            </a:r>
            <a:r>
              <a:rPr lang="en-US" sz="1600" spc="30" dirty="0">
                <a:latin typeface="Open Sans" panose="020B0606030504020204" pitchFamily="34" charset="0"/>
                <a:ea typeface="Open Sans" panose="020B0606030504020204" pitchFamily="34" charset="0"/>
                <a:cs typeface="Open Sans" panose="020B0606030504020204" pitchFamily="34" charset="0"/>
              </a:rPr>
              <a:t> </a:t>
            </a:r>
            <a:r>
              <a:rPr lang="en-US" sz="1600" spc="90" dirty="0">
                <a:latin typeface="Open Sans" panose="020B0606030504020204" pitchFamily="34" charset="0"/>
                <a:ea typeface="Open Sans" panose="020B0606030504020204" pitchFamily="34" charset="0"/>
                <a:cs typeface="Open Sans" panose="020B0606030504020204" pitchFamily="34" charset="0"/>
              </a:rPr>
              <a:t>the </a:t>
            </a:r>
            <a:r>
              <a:rPr lang="en-US" sz="1600" spc="85" dirty="0">
                <a:latin typeface="Open Sans" panose="020B0606030504020204" pitchFamily="34" charset="0"/>
                <a:ea typeface="Open Sans" panose="020B0606030504020204" pitchFamily="34" charset="0"/>
                <a:cs typeface="Open Sans" panose="020B0606030504020204" pitchFamily="34" charset="0"/>
              </a:rPr>
              <a:t>Human </a:t>
            </a:r>
            <a:r>
              <a:rPr lang="en-US" sz="1600" spc="15" dirty="0">
                <a:latin typeface="Open Sans" panose="020B0606030504020204" pitchFamily="34" charset="0"/>
                <a:ea typeface="Open Sans" panose="020B0606030504020204" pitchFamily="34" charset="0"/>
                <a:cs typeface="Open Sans" panose="020B0606030504020204" pitchFamily="34" charset="0"/>
              </a:rPr>
              <a:t>Services</a:t>
            </a:r>
            <a:r>
              <a:rPr lang="en-US" sz="1600" spc="-165" dirty="0">
                <a:latin typeface="Open Sans" panose="020B0606030504020204" pitchFamily="34" charset="0"/>
                <a:ea typeface="Open Sans" panose="020B0606030504020204" pitchFamily="34" charset="0"/>
                <a:cs typeface="Open Sans" panose="020B0606030504020204" pitchFamily="34" charset="0"/>
              </a:rPr>
              <a:t> </a:t>
            </a:r>
            <a:r>
              <a:rPr lang="en-US" sz="1600" spc="35" dirty="0">
                <a:latin typeface="Open Sans" panose="020B0606030504020204" pitchFamily="34" charset="0"/>
                <a:ea typeface="Open Sans" panose="020B0606030504020204" pitchFamily="34" charset="0"/>
                <a:cs typeface="Open Sans" panose="020B0606030504020204" pitchFamily="34" charset="0"/>
              </a:rPr>
              <a:t>Council.</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spc="55" dirty="0">
                <a:latin typeface="Open Sans" panose="020B0606030504020204" pitchFamily="34" charset="0"/>
                <a:ea typeface="Open Sans" panose="020B0606030504020204" pitchFamily="34" charset="0"/>
                <a:cs typeface="Open Sans" panose="020B0606030504020204" pitchFamily="34" charset="0"/>
                <a:hlinkClick r:id="rId4"/>
              </a:rPr>
              <a:t>https://youtu.be/qmlWffSoIgg</a:t>
            </a:r>
            <a:r>
              <a:rPr lang="en-US" sz="1600" spc="55" dirty="0">
                <a:latin typeface="Open Sans" panose="020B0606030504020204" pitchFamily="34" charset="0"/>
                <a:ea typeface="Open Sans" panose="020B0606030504020204" pitchFamily="34" charset="0"/>
                <a:cs typeface="Open Sans" panose="020B0606030504020204" pitchFamily="34" charset="0"/>
              </a:rPr>
              <a:t> </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chemeClr val="accent1"/>
              </a:buClr>
              <a:buFont typeface="Open Sans" panose="020B0606030504020204" pitchFamily="34" charset="0"/>
              <a:buChar char="&gt;"/>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335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5F2F-39C3-448E-95EC-4541886BC243}"/>
              </a:ext>
            </a:extLst>
          </p:cNvPr>
          <p:cNvSpPr>
            <a:spLocks noGrp="1"/>
          </p:cNvSpPr>
          <p:nvPr>
            <p:ph type="title"/>
          </p:nvPr>
        </p:nvSpPr>
        <p:spPr/>
        <p:txBody>
          <a:bodyPr/>
          <a:lstStyle/>
          <a:p>
            <a:r>
              <a:rPr lang="en-US" dirty="0"/>
              <a:t>Human Services Career Pathways</a:t>
            </a:r>
          </a:p>
        </p:txBody>
      </p:sp>
      <p:sp>
        <p:nvSpPr>
          <p:cNvPr id="4" name="object 3">
            <a:extLst>
              <a:ext uri="{FF2B5EF4-FFF2-40B4-BE49-F238E27FC236}">
                <a16:creationId xmlns:a16="http://schemas.microsoft.com/office/drawing/2014/main" id="{5C96A8FA-A846-4CC0-8613-B800924CE771}"/>
              </a:ext>
            </a:extLst>
          </p:cNvPr>
          <p:cNvSpPr/>
          <p:nvPr/>
        </p:nvSpPr>
        <p:spPr>
          <a:xfrm>
            <a:off x="7917149" y="1484074"/>
            <a:ext cx="3048000" cy="2189988"/>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4033A0B0-F25D-44E4-927A-4536B0C2423F}"/>
              </a:ext>
            </a:extLst>
          </p:cNvPr>
          <p:cNvSpPr/>
          <p:nvPr/>
        </p:nvSpPr>
        <p:spPr>
          <a:xfrm>
            <a:off x="6047200" y="3956003"/>
            <a:ext cx="3741420" cy="2494788"/>
          </a:xfrm>
          <a:prstGeom prst="rect">
            <a:avLst/>
          </a:prstGeom>
          <a:blipFill>
            <a:blip r:embed="rId3" cstate="print"/>
            <a:stretch>
              <a:fillRect/>
            </a:stretch>
          </a:blipFill>
        </p:spPr>
        <p:txBody>
          <a:bodyPr wrap="square" lIns="0" tIns="0" rIns="0" bIns="0" rtlCol="0"/>
          <a:lstStyle/>
          <a:p>
            <a:endParaRPr/>
          </a:p>
        </p:txBody>
      </p:sp>
      <p:sp>
        <p:nvSpPr>
          <p:cNvPr id="6" name="object 7">
            <a:extLst>
              <a:ext uri="{FF2B5EF4-FFF2-40B4-BE49-F238E27FC236}">
                <a16:creationId xmlns:a16="http://schemas.microsoft.com/office/drawing/2014/main" id="{3CDCBDB8-97B6-4562-941C-C7053EB2AB85}"/>
              </a:ext>
            </a:extLst>
          </p:cNvPr>
          <p:cNvSpPr/>
          <p:nvPr/>
        </p:nvSpPr>
        <p:spPr>
          <a:xfrm>
            <a:off x="4607021" y="1484074"/>
            <a:ext cx="3118104" cy="2193036"/>
          </a:xfrm>
          <a:prstGeom prst="rect">
            <a:avLst/>
          </a:prstGeom>
          <a:blipFill>
            <a:blip r:embed="rId4" cstate="print"/>
            <a:stretch>
              <a:fillRect/>
            </a:stretch>
          </a:blipFill>
        </p:spPr>
        <p:txBody>
          <a:bodyPr wrap="square" lIns="0" tIns="0" rIns="0" bIns="0" rtlCol="0"/>
          <a:lstStyle/>
          <a:p>
            <a:endParaRPr/>
          </a:p>
        </p:txBody>
      </p:sp>
      <p:sp>
        <p:nvSpPr>
          <p:cNvPr id="7" name="object 9">
            <a:extLst>
              <a:ext uri="{FF2B5EF4-FFF2-40B4-BE49-F238E27FC236}">
                <a16:creationId xmlns:a16="http://schemas.microsoft.com/office/drawing/2014/main" id="{B58F7BCF-5A6F-43EC-A6D9-699ED4189209}"/>
              </a:ext>
            </a:extLst>
          </p:cNvPr>
          <p:cNvSpPr/>
          <p:nvPr/>
        </p:nvSpPr>
        <p:spPr>
          <a:xfrm>
            <a:off x="1062197" y="1484074"/>
            <a:ext cx="3352800" cy="2193036"/>
          </a:xfrm>
          <a:prstGeom prst="rect">
            <a:avLst/>
          </a:prstGeom>
          <a:blipFill>
            <a:blip r:embed="rId5" cstate="print"/>
            <a:stretch>
              <a:fillRect/>
            </a:stretch>
          </a:blipFill>
        </p:spPr>
        <p:txBody>
          <a:bodyPr wrap="square" lIns="0" tIns="0" rIns="0" bIns="0" rtlCol="0"/>
          <a:lstStyle/>
          <a:p>
            <a:endParaRPr/>
          </a:p>
        </p:txBody>
      </p:sp>
      <p:sp>
        <p:nvSpPr>
          <p:cNvPr id="8" name="object 11">
            <a:extLst>
              <a:ext uri="{FF2B5EF4-FFF2-40B4-BE49-F238E27FC236}">
                <a16:creationId xmlns:a16="http://schemas.microsoft.com/office/drawing/2014/main" id="{F2D34ACE-D97E-4E34-B562-169AFEA64E27}"/>
              </a:ext>
            </a:extLst>
          </p:cNvPr>
          <p:cNvSpPr/>
          <p:nvPr/>
        </p:nvSpPr>
        <p:spPr>
          <a:xfrm>
            <a:off x="1827245" y="3978862"/>
            <a:ext cx="3732276" cy="2471928"/>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297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7B0B-E8DB-4664-91EF-02787450DBFD}"/>
              </a:ext>
            </a:extLst>
          </p:cNvPr>
          <p:cNvSpPr>
            <a:spLocks noGrp="1"/>
          </p:cNvSpPr>
          <p:nvPr>
            <p:ph type="title"/>
          </p:nvPr>
        </p:nvSpPr>
        <p:spPr/>
        <p:txBody>
          <a:bodyPr/>
          <a:lstStyle/>
          <a:p>
            <a:r>
              <a:rPr lang="en-US" dirty="0"/>
              <a:t>The Importance of Joining a Professional or Industrial Organization</a:t>
            </a:r>
          </a:p>
        </p:txBody>
      </p:sp>
      <p:sp>
        <p:nvSpPr>
          <p:cNvPr id="3" name="Content Placeholder 2">
            <a:extLst>
              <a:ext uri="{FF2B5EF4-FFF2-40B4-BE49-F238E27FC236}">
                <a16:creationId xmlns:a16="http://schemas.microsoft.com/office/drawing/2014/main" id="{8FC2E039-A23B-4EF1-894E-7BA7DE9A79FE}"/>
              </a:ext>
            </a:extLst>
          </p:cNvPr>
          <p:cNvSpPr>
            <a:spLocks noGrp="1"/>
          </p:cNvSpPr>
          <p:nvPr>
            <p:ph sz="half" idx="1"/>
          </p:nvPr>
        </p:nvSpPr>
        <p:spPr>
          <a:xfrm>
            <a:off x="740528" y="1629159"/>
            <a:ext cx="5354944" cy="4734318"/>
          </a:xfrm>
        </p:spPr>
        <p:txBody>
          <a:bodyPr/>
          <a:lstStyle/>
          <a:p>
            <a:r>
              <a:rPr lang="en-US" dirty="0"/>
              <a:t>If you are interested in furthering your career, joining a professional or industrial organization can benefit you in many ways.</a:t>
            </a:r>
          </a:p>
          <a:p>
            <a:endParaRPr lang="en-US" dirty="0"/>
          </a:p>
        </p:txBody>
      </p:sp>
      <p:sp>
        <p:nvSpPr>
          <p:cNvPr id="4" name="object 4">
            <a:extLst>
              <a:ext uri="{FF2B5EF4-FFF2-40B4-BE49-F238E27FC236}">
                <a16:creationId xmlns:a16="http://schemas.microsoft.com/office/drawing/2014/main" id="{48027D11-42F9-4DAC-BEB6-6D10459C72B6}"/>
              </a:ext>
            </a:extLst>
          </p:cNvPr>
          <p:cNvSpPr/>
          <p:nvPr/>
        </p:nvSpPr>
        <p:spPr>
          <a:xfrm>
            <a:off x="6848669" y="1283508"/>
            <a:ext cx="4442957" cy="50799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9825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FF0B-7365-446F-B470-0BE2E8F0E71A}"/>
              </a:ext>
            </a:extLst>
          </p:cNvPr>
          <p:cNvSpPr>
            <a:spLocks noGrp="1"/>
          </p:cNvSpPr>
          <p:nvPr>
            <p:ph type="title"/>
          </p:nvPr>
        </p:nvSpPr>
        <p:spPr/>
        <p:txBody>
          <a:bodyPr/>
          <a:lstStyle/>
          <a:p>
            <a:r>
              <a:rPr lang="en-US" dirty="0"/>
              <a:t>Benefits of Joining a Professional or Industrial Organization</a:t>
            </a:r>
          </a:p>
        </p:txBody>
      </p:sp>
      <p:sp>
        <p:nvSpPr>
          <p:cNvPr id="3" name="Content Placeholder 2">
            <a:extLst>
              <a:ext uri="{FF2B5EF4-FFF2-40B4-BE49-F238E27FC236}">
                <a16:creationId xmlns:a16="http://schemas.microsoft.com/office/drawing/2014/main" id="{CB8038D4-2277-460C-A6E6-1C224997D690}"/>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Building a better résumé</a:t>
            </a:r>
          </a:p>
          <a:p>
            <a:pPr marL="457200" indent="-457200">
              <a:buClr>
                <a:schemeClr val="accent1"/>
              </a:buClr>
              <a:buFont typeface="Open Sans" panose="020B0606030504020204" pitchFamily="34" charset="0"/>
              <a:buChar char="&gt;"/>
            </a:pPr>
            <a:r>
              <a:rPr lang="en-US" dirty="0"/>
              <a:t>Civic leadership</a:t>
            </a:r>
          </a:p>
          <a:p>
            <a:pPr marL="457200" indent="-457200">
              <a:buClr>
                <a:schemeClr val="accent1"/>
              </a:buClr>
              <a:buFont typeface="Open Sans" panose="020B0606030504020204" pitchFamily="34" charset="0"/>
              <a:buChar char="&gt;"/>
            </a:pPr>
            <a:r>
              <a:rPr lang="en-US" dirty="0"/>
              <a:t>Code of ethics</a:t>
            </a:r>
          </a:p>
          <a:p>
            <a:pPr marL="457200" indent="-457200">
              <a:buClr>
                <a:schemeClr val="accent1"/>
              </a:buClr>
              <a:buFont typeface="Open Sans" panose="020B0606030504020204" pitchFamily="34" charset="0"/>
              <a:buChar char="&gt;"/>
            </a:pPr>
            <a:r>
              <a:rPr lang="en-US" dirty="0"/>
              <a:t>Conferences and seminars</a:t>
            </a:r>
          </a:p>
          <a:p>
            <a:pPr marL="457200" indent="-457200">
              <a:buClr>
                <a:schemeClr val="accent1"/>
              </a:buClr>
              <a:buFont typeface="Open Sans" panose="020B0606030504020204" pitchFamily="34" charset="0"/>
              <a:buChar char="&gt;"/>
            </a:pPr>
            <a:r>
              <a:rPr lang="en-US" dirty="0"/>
              <a:t>Education and training</a:t>
            </a:r>
          </a:p>
          <a:p>
            <a:pPr marL="457200" indent="-457200">
              <a:buClr>
                <a:schemeClr val="accent1"/>
              </a:buClr>
              <a:buFont typeface="Open Sans" panose="020B0606030504020204" pitchFamily="34" charset="0"/>
              <a:buChar char="&gt;"/>
            </a:pPr>
            <a:r>
              <a:rPr lang="en-US" dirty="0"/>
              <a:t>Giving back to the  community</a:t>
            </a:r>
          </a:p>
          <a:p>
            <a:pPr marL="457200" indent="-457200">
              <a:buClr>
                <a:schemeClr val="accent1"/>
              </a:buClr>
              <a:buFont typeface="Open Sans" panose="020B0606030504020204" pitchFamily="34" charset="0"/>
              <a:buChar char="&gt;"/>
            </a:pPr>
            <a:r>
              <a:rPr lang="en-US" dirty="0"/>
              <a:t>Industry standards</a:t>
            </a:r>
          </a:p>
          <a:p>
            <a:endParaRPr lang="en-US" dirty="0"/>
          </a:p>
        </p:txBody>
      </p:sp>
      <p:sp>
        <p:nvSpPr>
          <p:cNvPr id="4" name="object 4">
            <a:extLst>
              <a:ext uri="{FF2B5EF4-FFF2-40B4-BE49-F238E27FC236}">
                <a16:creationId xmlns:a16="http://schemas.microsoft.com/office/drawing/2014/main" id="{8D20CF9F-78B9-4372-B1A3-0C2757EDDE6A}"/>
              </a:ext>
            </a:extLst>
          </p:cNvPr>
          <p:cNvSpPr/>
          <p:nvPr/>
        </p:nvSpPr>
        <p:spPr>
          <a:xfrm>
            <a:off x="5927006" y="1495633"/>
            <a:ext cx="5527113" cy="45838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5442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03CF-2A95-4A73-BEFC-A7C9C234BA70}"/>
              </a:ext>
            </a:extLst>
          </p:cNvPr>
          <p:cNvSpPr>
            <a:spLocks noGrp="1"/>
          </p:cNvSpPr>
          <p:nvPr>
            <p:ph type="title"/>
          </p:nvPr>
        </p:nvSpPr>
        <p:spPr/>
        <p:txBody>
          <a:bodyPr/>
          <a:lstStyle/>
          <a:p>
            <a:r>
              <a:rPr lang="en-US" dirty="0"/>
              <a:t>Benefits of Joining a Professional or Industrial Organization</a:t>
            </a:r>
          </a:p>
        </p:txBody>
      </p:sp>
      <p:sp>
        <p:nvSpPr>
          <p:cNvPr id="3" name="Content Placeholder 2">
            <a:extLst>
              <a:ext uri="{FF2B5EF4-FFF2-40B4-BE49-F238E27FC236}">
                <a16:creationId xmlns:a16="http://schemas.microsoft.com/office/drawing/2014/main" id="{6207E3BA-1FFA-4E4F-B624-E9DFE2946F1E}"/>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Internship and job opportunities</a:t>
            </a:r>
          </a:p>
          <a:p>
            <a:pPr marL="457200" indent="-457200">
              <a:buClr>
                <a:schemeClr val="accent1"/>
              </a:buClr>
              <a:buFont typeface="Open Sans" panose="020B0606030504020204" pitchFamily="34" charset="0"/>
              <a:buChar char="&gt;"/>
            </a:pPr>
            <a:r>
              <a:rPr lang="en-US" dirty="0"/>
              <a:t>Networking opportunities</a:t>
            </a:r>
          </a:p>
          <a:p>
            <a:pPr marL="457200" indent="-457200">
              <a:buClr>
                <a:schemeClr val="accent1"/>
              </a:buClr>
              <a:buFont typeface="Open Sans" panose="020B0606030504020204" pitchFamily="34" charset="0"/>
              <a:buChar char="&gt;"/>
            </a:pPr>
            <a:r>
              <a:rPr lang="en-US" dirty="0"/>
              <a:t>Political clout</a:t>
            </a:r>
          </a:p>
          <a:p>
            <a:pPr marL="457200" indent="-457200">
              <a:buClr>
                <a:schemeClr val="accent1"/>
              </a:buClr>
              <a:buFont typeface="Open Sans" panose="020B0606030504020204" pitchFamily="34" charset="0"/>
              <a:buChar char="&gt;"/>
            </a:pPr>
            <a:r>
              <a:rPr lang="en-US" dirty="0"/>
              <a:t>Publications</a:t>
            </a:r>
          </a:p>
          <a:p>
            <a:pPr marL="457200" indent="-457200">
              <a:buClr>
                <a:schemeClr val="accent1"/>
              </a:buClr>
              <a:buFont typeface="Open Sans" panose="020B0606030504020204" pitchFamily="34" charset="0"/>
              <a:buChar char="&gt;"/>
            </a:pPr>
            <a:r>
              <a:rPr lang="en-US" dirty="0"/>
              <a:t>Staying motivated and inspired</a:t>
            </a:r>
          </a:p>
          <a:p>
            <a:pPr marL="457200" indent="-457200">
              <a:buClr>
                <a:schemeClr val="accent1"/>
              </a:buClr>
              <a:buFont typeface="Open Sans" panose="020B0606030504020204" pitchFamily="34" charset="0"/>
              <a:buChar char="&gt;"/>
            </a:pPr>
            <a:r>
              <a:rPr lang="en-US" dirty="0"/>
              <a:t>Support system</a:t>
            </a:r>
          </a:p>
          <a:p>
            <a:pPr marL="457200" indent="-457200">
              <a:buClr>
                <a:schemeClr val="accent1"/>
              </a:buClr>
              <a:buFont typeface="Open Sans" panose="020B0606030504020204" pitchFamily="34" charset="0"/>
              <a:buChar char="&gt;"/>
            </a:pPr>
            <a:r>
              <a:rPr lang="en-US" dirty="0"/>
              <a:t>Updates on policies</a:t>
            </a:r>
          </a:p>
          <a:p>
            <a:endParaRPr lang="en-US" dirty="0"/>
          </a:p>
        </p:txBody>
      </p:sp>
      <p:sp>
        <p:nvSpPr>
          <p:cNvPr id="4" name="object 4">
            <a:extLst>
              <a:ext uri="{FF2B5EF4-FFF2-40B4-BE49-F238E27FC236}">
                <a16:creationId xmlns:a16="http://schemas.microsoft.com/office/drawing/2014/main" id="{F000DB67-EAA1-4150-B943-0C394F903A13}"/>
              </a:ext>
            </a:extLst>
          </p:cNvPr>
          <p:cNvSpPr/>
          <p:nvPr/>
        </p:nvSpPr>
        <p:spPr>
          <a:xfrm>
            <a:off x="6309079" y="1579329"/>
            <a:ext cx="5354943" cy="44164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3380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672E-E08C-4CBB-BBB2-BBEE876219D3}"/>
              </a:ext>
            </a:extLst>
          </p:cNvPr>
          <p:cNvSpPr>
            <a:spLocks noGrp="1"/>
          </p:cNvSpPr>
          <p:nvPr>
            <p:ph type="title"/>
          </p:nvPr>
        </p:nvSpPr>
        <p:spPr/>
        <p:txBody>
          <a:bodyPr/>
          <a:lstStyle/>
          <a:p>
            <a:r>
              <a:rPr lang="en-US" spc="65" dirty="0"/>
              <a:t>Building </a:t>
            </a:r>
            <a:r>
              <a:rPr lang="en-US" spc="114" dirty="0"/>
              <a:t>a </a:t>
            </a:r>
            <a:r>
              <a:rPr lang="en-US" spc="85" dirty="0"/>
              <a:t>Better</a:t>
            </a:r>
            <a:r>
              <a:rPr lang="en-US" spc="-500" dirty="0"/>
              <a:t> </a:t>
            </a:r>
            <a:r>
              <a:rPr lang="en-US" spc="105" dirty="0"/>
              <a:t>Résumé</a:t>
            </a:r>
            <a:endParaRPr lang="en-US" dirty="0"/>
          </a:p>
        </p:txBody>
      </p:sp>
      <p:sp>
        <p:nvSpPr>
          <p:cNvPr id="3" name="Content Placeholder 2">
            <a:extLst>
              <a:ext uri="{FF2B5EF4-FFF2-40B4-BE49-F238E27FC236}">
                <a16:creationId xmlns:a16="http://schemas.microsoft.com/office/drawing/2014/main" id="{E106EA55-7829-488D-87D8-44C968C51A9B}"/>
              </a:ext>
            </a:extLst>
          </p:cNvPr>
          <p:cNvSpPr>
            <a:spLocks noGrp="1"/>
          </p:cNvSpPr>
          <p:nvPr>
            <p:ph sz="half" idx="1"/>
          </p:nvPr>
        </p:nvSpPr>
        <p:spPr/>
        <p:txBody>
          <a:bodyPr/>
          <a:lstStyle/>
          <a:p>
            <a:r>
              <a:rPr lang="en-US" dirty="0"/>
              <a:t>Many organizations have career resources and workshops  available online such as tips on effective résumé or cover letter  writing.</a:t>
            </a:r>
          </a:p>
          <a:p>
            <a:endParaRPr lang="en-US" dirty="0"/>
          </a:p>
        </p:txBody>
      </p:sp>
      <p:sp>
        <p:nvSpPr>
          <p:cNvPr id="4" name="object 3">
            <a:extLst>
              <a:ext uri="{FF2B5EF4-FFF2-40B4-BE49-F238E27FC236}">
                <a16:creationId xmlns:a16="http://schemas.microsoft.com/office/drawing/2014/main" id="{62DE5358-DACC-45D9-B213-599D107FFA49}"/>
              </a:ext>
            </a:extLst>
          </p:cNvPr>
          <p:cNvSpPr/>
          <p:nvPr/>
        </p:nvSpPr>
        <p:spPr>
          <a:xfrm>
            <a:off x="6234435" y="1534886"/>
            <a:ext cx="5369052" cy="43434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6319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7CAA-6EFA-41CA-9CD2-737A2291B27B}"/>
              </a:ext>
            </a:extLst>
          </p:cNvPr>
          <p:cNvSpPr>
            <a:spLocks noGrp="1"/>
          </p:cNvSpPr>
          <p:nvPr>
            <p:ph type="title"/>
          </p:nvPr>
        </p:nvSpPr>
        <p:spPr/>
        <p:txBody>
          <a:bodyPr/>
          <a:lstStyle/>
          <a:p>
            <a:r>
              <a:rPr lang="en-US" dirty="0"/>
              <a:t>Civic Leadership</a:t>
            </a:r>
          </a:p>
        </p:txBody>
      </p:sp>
      <p:sp>
        <p:nvSpPr>
          <p:cNvPr id="4" name="object 3">
            <a:extLst>
              <a:ext uri="{FF2B5EF4-FFF2-40B4-BE49-F238E27FC236}">
                <a16:creationId xmlns:a16="http://schemas.microsoft.com/office/drawing/2014/main" id="{9DA40E73-058A-4C9F-8256-9C8A76336B23}"/>
              </a:ext>
            </a:extLst>
          </p:cNvPr>
          <p:cNvSpPr/>
          <p:nvPr/>
        </p:nvSpPr>
        <p:spPr>
          <a:xfrm>
            <a:off x="2572745" y="1283509"/>
            <a:ext cx="7046509" cy="523447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3493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1434B-9C17-4CF9-A1EF-311F33F1E728}"/>
              </a:ext>
            </a:extLst>
          </p:cNvPr>
          <p:cNvSpPr>
            <a:spLocks noGrp="1"/>
          </p:cNvSpPr>
          <p:nvPr>
            <p:ph type="title"/>
          </p:nvPr>
        </p:nvSpPr>
        <p:spPr/>
        <p:txBody>
          <a:bodyPr/>
          <a:lstStyle/>
          <a:p>
            <a:r>
              <a:rPr lang="en-US" dirty="0"/>
              <a:t>Code of Ethics</a:t>
            </a:r>
          </a:p>
        </p:txBody>
      </p:sp>
      <p:sp>
        <p:nvSpPr>
          <p:cNvPr id="3" name="Content Placeholder 2">
            <a:extLst>
              <a:ext uri="{FF2B5EF4-FFF2-40B4-BE49-F238E27FC236}">
                <a16:creationId xmlns:a16="http://schemas.microsoft.com/office/drawing/2014/main" id="{E9B2D2BD-6A00-428E-85E5-BB023F6B47C1}"/>
              </a:ext>
            </a:extLst>
          </p:cNvPr>
          <p:cNvSpPr>
            <a:spLocks noGrp="1"/>
          </p:cNvSpPr>
          <p:nvPr>
            <p:ph sz="half" idx="1"/>
          </p:nvPr>
        </p:nvSpPr>
        <p:spPr/>
        <p:txBody>
          <a:bodyPr/>
          <a:lstStyle/>
          <a:p>
            <a:r>
              <a:rPr lang="en-US" dirty="0"/>
              <a:t>Ethics are a set of (often  unspoken – and generally  understood) moral principles relating to a specified group, field or form of conduct.</a:t>
            </a:r>
          </a:p>
          <a:p>
            <a:endParaRPr lang="en-US" dirty="0"/>
          </a:p>
        </p:txBody>
      </p:sp>
      <p:sp>
        <p:nvSpPr>
          <p:cNvPr id="4" name="object 4">
            <a:extLst>
              <a:ext uri="{FF2B5EF4-FFF2-40B4-BE49-F238E27FC236}">
                <a16:creationId xmlns:a16="http://schemas.microsoft.com/office/drawing/2014/main" id="{4C32C587-5E7B-4DAC-AB9A-A95CE102B421}"/>
              </a:ext>
            </a:extLst>
          </p:cNvPr>
          <p:cNvSpPr/>
          <p:nvPr/>
        </p:nvSpPr>
        <p:spPr>
          <a:xfrm>
            <a:off x="6232849" y="845359"/>
            <a:ext cx="4707853" cy="541864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3431179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sharepoint/v3"/>
    <ds:schemaRef ds:uri="http://schemas.microsoft.com/office/infopath/2007/PartnerControls"/>
    <ds:schemaRef ds:uri="56ea17bb-c96d-4826-b465-01eec0dd23dd"/>
    <ds:schemaRef ds:uri="http://purl.org/dc/dcmitype/"/>
    <ds:schemaRef ds:uri="05d88611-e516-4d1a-b12e-39107e78b3d0"/>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197</TotalTime>
  <Words>666</Words>
  <Application>Microsoft Office PowerPoint</Application>
  <PresentationFormat>Widescreen</PresentationFormat>
  <Paragraphs>57</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.AppleSystemUIFont</vt:lpstr>
      <vt:lpstr>Arial</vt:lpstr>
      <vt:lpstr>Calibri</vt:lpstr>
      <vt:lpstr>Open Sans</vt:lpstr>
      <vt:lpstr>Open Sans SemiBold</vt:lpstr>
      <vt:lpstr>2_Office Theme</vt:lpstr>
      <vt:lpstr>3_Office Theme</vt:lpstr>
      <vt:lpstr>Professional and Industrial  Organizations in the Human Services Career Cluster</vt:lpstr>
      <vt:lpstr>PowerPoint Presentation</vt:lpstr>
      <vt:lpstr>Human Services Career Pathways</vt:lpstr>
      <vt:lpstr>The Importance of Joining a Professional or Industrial Organization</vt:lpstr>
      <vt:lpstr>Benefits of Joining a Professional or Industrial Organization</vt:lpstr>
      <vt:lpstr>Benefits of Joining a Professional or Industrial Organization</vt:lpstr>
      <vt:lpstr>Building a Better Résumé</vt:lpstr>
      <vt:lpstr>Civic Leadership</vt:lpstr>
      <vt:lpstr>Code of Ethics</vt:lpstr>
      <vt:lpstr>Education and Training</vt:lpstr>
      <vt:lpstr>Giving Back to the Community</vt:lpstr>
      <vt:lpstr>Industry Standards</vt:lpstr>
      <vt:lpstr>Internship and Job Opportunities</vt:lpstr>
      <vt:lpstr>Networking Opportunities</vt:lpstr>
      <vt:lpstr>Publications</vt:lpstr>
      <vt:lpstr>Support System</vt:lpstr>
      <vt:lpstr>American Association of Family and Consumer Sciences</vt:lpstr>
      <vt:lpstr>Association for Career and Technical Education (ACTE)</vt:lpstr>
      <vt:lpstr>Career and Technical Student Organizations (CTSO)</vt:lpstr>
      <vt:lpstr>Questions?</vt:lpstr>
      <vt:lpstr>References and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8</cp:revision>
  <cp:lastPrinted>2017-07-07T16:17:37Z</cp:lastPrinted>
  <dcterms:created xsi:type="dcterms:W3CDTF">2017-07-11T23:58:30Z</dcterms:created>
  <dcterms:modified xsi:type="dcterms:W3CDTF">2018-01-23T18:23:59Z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