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2"/>
  </p:notesMasterIdLst>
  <p:handoutMasterIdLst>
    <p:handoutMasterId r:id="rId4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61"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0146" autoAdjust="0"/>
  </p:normalViewPr>
  <p:slideViewPr>
    <p:cSldViewPr snapToGrid="0">
      <p:cViewPr>
        <p:scale>
          <a:sx n="56" d="100"/>
          <a:sy n="56" d="100"/>
        </p:scale>
        <p:origin x="1088" y="15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07-Jan-18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07-Jan-18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71373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a:t>
            </a:r>
          </a:p>
          <a:p>
            <a:r>
              <a:rPr lang="en-US" sz="1200" b="0" i="0" u="none" strike="noStrike" kern="1200" baseline="0" dirty="0">
                <a:solidFill>
                  <a:schemeClr val="tx1"/>
                </a:solidFill>
                <a:latin typeface="+mn-lt"/>
                <a:ea typeface="+mn-ea"/>
                <a:cs typeface="+mn-cs"/>
              </a:rPr>
              <a:t>Money management is a key part of a successful lasting relationship. Texas is a community </a:t>
            </a:r>
            <a:r>
              <a:rPr lang="en-US" sz="1200" b="0" i="0" u="none" strike="noStrike" kern="1200" baseline="0" dirty="0" err="1">
                <a:solidFill>
                  <a:schemeClr val="tx1"/>
                </a:solidFill>
                <a:latin typeface="+mn-lt"/>
                <a:ea typeface="+mn-ea"/>
                <a:cs typeface="+mn-cs"/>
              </a:rPr>
              <a:t>propertystate</a:t>
            </a:r>
            <a:r>
              <a:rPr lang="en-US" sz="1200" b="0" i="0" u="none" strike="noStrike" kern="1200" baseline="0" dirty="0">
                <a:solidFill>
                  <a:schemeClr val="tx1"/>
                </a:solidFill>
                <a:latin typeface="+mn-lt"/>
                <a:ea typeface="+mn-ea"/>
                <a:cs typeface="+mn-cs"/>
              </a:rPr>
              <a:t>, which essentially means that all earned income and purchased property during the marriage is owned jointly by both parties. It is the couples’ joint responsibility to manage their resources. All couples need a financial plan to guide their lifestyle and protect their future.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33987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Take Charge America-Budget Doctor</a:t>
            </a:r>
          </a:p>
          <a:p>
            <a:r>
              <a:rPr lang="en-US" sz="1200" b="0" i="0" u="none" strike="noStrike" kern="1200" baseline="0" dirty="0">
                <a:solidFill>
                  <a:schemeClr val="tx1"/>
                </a:solidFill>
                <a:latin typeface="+mn-lt"/>
                <a:ea typeface="+mn-ea"/>
                <a:cs typeface="+mn-cs"/>
              </a:rPr>
              <a:t>The TCA Budget Doctor discusses food budgeting and why it is important to monitor your spending.</a:t>
            </a:r>
          </a:p>
          <a:p>
            <a:r>
              <a:rPr lang="en-US" sz="1200" b="0" i="0" u="none" strike="noStrike" kern="1200" baseline="0" dirty="0">
                <a:solidFill>
                  <a:schemeClr val="tx1"/>
                </a:solidFill>
                <a:latin typeface="+mn-lt"/>
                <a:ea typeface="+mn-ea"/>
                <a:cs typeface="+mn-cs"/>
              </a:rPr>
              <a:t>http://youtu.be/zN4I67BWnHk</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95470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Financial and career stability should be considered before deciding to have children. Children are expensive. Just as one must assess his or her financial condition before purchasing a car or home, individuals must </a:t>
            </a:r>
            <a:r>
              <a:rPr lang="en-US" sz="1200" b="0" i="0" u="none" strike="noStrike" kern="1200" baseline="0" dirty="0" err="1">
                <a:solidFill>
                  <a:schemeClr val="tx1"/>
                </a:solidFill>
                <a:latin typeface="+mn-lt"/>
                <a:ea typeface="+mn-ea"/>
                <a:cs typeface="+mn-cs"/>
              </a:rPr>
              <a:t>seriouslyevaluate</a:t>
            </a:r>
            <a:r>
              <a:rPr lang="en-US" sz="1200" b="0" i="0" u="none" strike="noStrike" kern="1200" baseline="0" dirty="0">
                <a:solidFill>
                  <a:schemeClr val="tx1"/>
                </a:solidFill>
                <a:latin typeface="+mn-lt"/>
                <a:ea typeface="+mn-ea"/>
                <a:cs typeface="+mn-cs"/>
              </a:rPr>
              <a:t> their ability to financially support a dependent child. The United States Department of Agriculture (USDA) estimates the cost of rearing a child to age eighteen in 2012 is more than $234,900. It does not include prenatal and birthing costs or </a:t>
            </a:r>
            <a:r>
              <a:rPr lang="en-US" sz="1200" b="0" i="0" u="none" strike="noStrike" kern="1200" baseline="0" dirty="0" err="1">
                <a:solidFill>
                  <a:schemeClr val="tx1"/>
                </a:solidFill>
                <a:latin typeface="+mn-lt"/>
                <a:ea typeface="+mn-ea"/>
                <a:cs typeface="+mn-cs"/>
              </a:rPr>
              <a:t>anyeducation</a:t>
            </a:r>
            <a:r>
              <a:rPr lang="en-US" sz="1200" b="0" i="0" u="none" strike="noStrike" kern="1200" baseline="0" dirty="0">
                <a:solidFill>
                  <a:schemeClr val="tx1"/>
                </a:solidFill>
                <a:latin typeface="+mn-lt"/>
                <a:ea typeface="+mn-ea"/>
                <a:cs typeface="+mn-cs"/>
              </a:rPr>
              <a:t> beyond high school. This figure includes the costs of housing, food at and away from home, transportation, clothing, medical care, education through grade twelve, and other miscellaneous expenses.</a:t>
            </a:r>
          </a:p>
          <a:p>
            <a:r>
              <a:rPr lang="en-US" sz="1200" b="0" i="0" u="none" strike="noStrike" kern="1200" baseline="0" dirty="0">
                <a:solidFill>
                  <a:schemeClr val="tx1"/>
                </a:solidFill>
                <a:latin typeface="+mn-lt"/>
                <a:ea typeface="+mn-ea"/>
                <a:cs typeface="+mn-cs"/>
              </a:rPr>
              <a:t>Adequate child care is expensive. In many families, it is by far the largest household expense. In some of the more expensive states, the cost of child care for infants equals about half of the median income for single moms.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7953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80980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S.M.A.R.T. Goals</a:t>
            </a:r>
          </a:p>
          <a:p>
            <a:r>
              <a:rPr lang="en-US" sz="1200" b="0" i="0" u="none" strike="noStrike" kern="1200" baseline="0" dirty="0">
                <a:solidFill>
                  <a:schemeClr val="tx1"/>
                </a:solidFill>
                <a:latin typeface="+mn-lt"/>
                <a:ea typeface="+mn-ea"/>
                <a:cs typeface="+mn-cs"/>
              </a:rPr>
              <a:t>Ever had a goal you couldn't complete? Chances are it wasn't a SMART Goal! We'll show you what a SMART Goal is, how you can use them to improve both yours and your staff's productivity, and how to set them up.</a:t>
            </a:r>
          </a:p>
          <a:p>
            <a:r>
              <a:rPr lang="en-US" sz="1200" b="0" i="0" u="none" strike="noStrike" kern="1200" baseline="0" dirty="0">
                <a:solidFill>
                  <a:schemeClr val="tx1"/>
                </a:solidFill>
                <a:latin typeface="+mn-lt"/>
                <a:ea typeface="+mn-ea"/>
                <a:cs typeface="+mn-cs"/>
              </a:rPr>
              <a:t>http://youtu.be/Uy6qGhki-K4</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5657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Specific: Goal objectives should address the five </a:t>
            </a:r>
            <a:r>
              <a:rPr lang="en-US" sz="1200" b="0" i="0" u="none" strike="noStrike" kern="1200" baseline="0" dirty="0" err="1">
                <a:solidFill>
                  <a:schemeClr val="tx1"/>
                </a:solidFill>
                <a:latin typeface="+mn-lt"/>
                <a:ea typeface="+mn-ea"/>
                <a:cs typeface="+mn-cs"/>
              </a:rPr>
              <a:t>Ws</a:t>
            </a:r>
            <a:r>
              <a:rPr lang="en-US" sz="1200" b="0" i="0" u="none" strike="noStrike" kern="1200" baseline="0" dirty="0">
                <a:solidFill>
                  <a:schemeClr val="tx1"/>
                </a:solidFill>
                <a:latin typeface="+mn-lt"/>
                <a:ea typeface="+mn-ea"/>
                <a:cs typeface="+mn-cs"/>
              </a:rPr>
              <a:t>… who, what, when, where, and why. Make sure the goal specifies what needs to be done with a timeframe for completion. Use </a:t>
            </a:r>
            <a:r>
              <a:rPr lang="en-US" sz="1200" b="0" i="0" u="none" strike="noStrike" kern="1200" baseline="0" dirty="0" err="1">
                <a:solidFill>
                  <a:schemeClr val="tx1"/>
                </a:solidFill>
                <a:latin typeface="+mn-lt"/>
                <a:ea typeface="+mn-ea"/>
                <a:cs typeface="+mn-cs"/>
              </a:rPr>
              <a:t>actionverbs</a:t>
            </a:r>
            <a:r>
              <a:rPr lang="en-US" sz="1200" b="0" i="0" u="none" strike="noStrike" kern="1200" baseline="0" dirty="0">
                <a:solidFill>
                  <a:schemeClr val="tx1"/>
                </a:solidFill>
                <a:latin typeface="+mn-lt"/>
                <a:ea typeface="+mn-ea"/>
                <a:cs typeface="+mn-cs"/>
              </a:rPr>
              <a:t>… create, design, develop, implement, and produce. Example: resolve accounting discrepancies within 48 hours.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0263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Measurable: Goal objectives should include numeric or descriptive measures that define quantity, quality, and cost. How will you and your family member know when the goal has been successfully met? Focus on elements such as observable actions, quantity, quality, cycle time, efficiency, and/or flexibility to measure outcomes, not activities. Example: save ten dollars by the end of each week.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157406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Achievable: Goal objectives should be within the family member’s control and influence; a goal may be a “stretch” but still feasible. Is the goal achievable with the available resources? Is the goal achievable within the timeframe originally outlined? Consider authority or control, influence, resources, and work environment support to meet the goal. Example: obtain the XYZ professional certification within two years.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335434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Relevant: Goals should be instrumental to the mission of the family. </a:t>
            </a:r>
          </a:p>
          <a:p>
            <a:r>
              <a:rPr lang="en-US" sz="1200" b="0" i="0" u="none" strike="noStrike" kern="1200" baseline="0" dirty="0">
                <a:solidFill>
                  <a:schemeClr val="tx1"/>
                </a:solidFill>
                <a:latin typeface="+mn-lt"/>
                <a:ea typeface="+mn-ea"/>
                <a:cs typeface="+mn-cs"/>
              </a:rPr>
              <a:t>Why is the goal important? </a:t>
            </a:r>
          </a:p>
          <a:p>
            <a:r>
              <a:rPr lang="en-US" sz="1200" b="0" i="0" u="none" strike="noStrike" kern="1200" baseline="0" dirty="0">
                <a:solidFill>
                  <a:schemeClr val="tx1"/>
                </a:solidFill>
                <a:latin typeface="+mn-lt"/>
                <a:ea typeface="+mn-ea"/>
                <a:cs typeface="+mn-cs"/>
              </a:rPr>
              <a:t>How will the goal help the family achieve its objectives? </a:t>
            </a:r>
          </a:p>
          <a:p>
            <a:r>
              <a:rPr lang="en-US" sz="1200" b="0" i="0" u="none" strike="noStrike" kern="1200" baseline="0" dirty="0">
                <a:solidFill>
                  <a:schemeClr val="tx1"/>
                </a:solidFill>
                <a:latin typeface="+mn-lt"/>
                <a:ea typeface="+mn-ea"/>
                <a:cs typeface="+mn-cs"/>
              </a:rPr>
              <a:t>Develop goals that relate to the family member’s key accountabilities or link with family goals that align with the family agenda. Example: develop and implement a financial plan that increases the savings account by ten percent.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1649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a:t>
            </a:r>
          </a:p>
          <a:p>
            <a:r>
              <a:rPr lang="en-US" sz="1200" b="0" i="0" u="none" strike="noStrike" kern="1200" baseline="0" dirty="0">
                <a:solidFill>
                  <a:schemeClr val="tx1"/>
                </a:solidFill>
                <a:latin typeface="+mn-lt"/>
                <a:ea typeface="+mn-ea"/>
                <a:cs typeface="+mn-cs"/>
              </a:rPr>
              <a:t>The Parenting Skills and Relationships lesson will focus on the importance the roles and responsibilities of parenting. The areas of money management, appropriate communication skills and marriage preparation are vital conducive to a successful relationship. Relationships have significantly changed over the last several decades and lasting bonds are harder to develop. All too often, couples fall in love, get married, and start a family based on emotional feelings without establishing a working plan for their future resulting in marriage failure. To avoid these mistakes relationships must be approached in a manner that incorporates structure and organization in addition to the emotional bonds.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Time-bound: Goal objectives should identify a definite target date for completion and/or frequencies for specific action steps that are important for achieving the goal. </a:t>
            </a:r>
          </a:p>
          <a:p>
            <a:r>
              <a:rPr lang="en-US" sz="1200" b="0" i="0" u="none" strike="noStrike" kern="1200" baseline="0" dirty="0">
                <a:solidFill>
                  <a:schemeClr val="tx1"/>
                </a:solidFill>
                <a:latin typeface="+mn-lt"/>
                <a:ea typeface="+mn-ea"/>
                <a:cs typeface="+mn-cs"/>
              </a:rPr>
              <a:t>How often should the family members work on this task? </a:t>
            </a:r>
          </a:p>
          <a:p>
            <a:r>
              <a:rPr lang="en-US" sz="1200" b="0" i="0" u="none" strike="noStrike" kern="1200" baseline="0" dirty="0">
                <a:solidFill>
                  <a:schemeClr val="tx1"/>
                </a:solidFill>
                <a:latin typeface="+mn-lt"/>
                <a:ea typeface="+mn-ea"/>
                <a:cs typeface="+mn-cs"/>
              </a:rPr>
              <a:t>By when should this goal be accomplished? </a:t>
            </a:r>
          </a:p>
          <a:p>
            <a:r>
              <a:rPr lang="en-US" sz="1200" b="0" i="0" u="none" strike="noStrike" kern="1200" baseline="0" dirty="0">
                <a:solidFill>
                  <a:schemeClr val="tx1"/>
                </a:solidFill>
                <a:latin typeface="+mn-lt"/>
                <a:ea typeface="+mn-ea"/>
                <a:cs typeface="+mn-cs"/>
              </a:rPr>
              <a:t>Incorporate specific dates, calendar milestones, or timeframes that are relative to the achievement </a:t>
            </a:r>
            <a:r>
              <a:rPr lang="en-US" sz="1200" b="0" i="0" u="none" strike="noStrike" kern="1200" baseline="0" dirty="0" err="1">
                <a:solidFill>
                  <a:schemeClr val="tx1"/>
                </a:solidFill>
                <a:latin typeface="+mn-lt"/>
                <a:ea typeface="+mn-ea"/>
                <a:cs typeface="+mn-cs"/>
              </a:rPr>
              <a:t>ofanother</a:t>
            </a:r>
            <a:r>
              <a:rPr lang="en-US" sz="1200" b="0" i="0" u="none" strike="noStrike" kern="1200" baseline="0" dirty="0">
                <a:solidFill>
                  <a:schemeClr val="tx1"/>
                </a:solidFill>
                <a:latin typeface="+mn-lt"/>
                <a:ea typeface="+mn-ea"/>
                <a:cs typeface="+mn-cs"/>
              </a:rPr>
              <a:t> result. Example: check the balances of all outstanding accounts every six months.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26748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Organizing tasks and responsibilities can help you manage your individual and family resources such as finances, </a:t>
            </a:r>
            <a:r>
              <a:rPr lang="en-US" sz="1200" b="0" i="0" u="none" strike="noStrike" kern="1200" baseline="0" dirty="0" err="1">
                <a:solidFill>
                  <a:schemeClr val="tx1"/>
                </a:solidFill>
                <a:latin typeface="+mn-lt"/>
                <a:ea typeface="+mn-ea"/>
                <a:cs typeface="+mn-cs"/>
              </a:rPr>
              <a:t>food,clothing</a:t>
            </a:r>
            <a:r>
              <a:rPr lang="en-US" sz="1200" b="0" i="0" u="none" strike="noStrike" kern="1200" baseline="0" dirty="0">
                <a:solidFill>
                  <a:schemeClr val="tx1"/>
                </a:solidFill>
                <a:latin typeface="+mn-lt"/>
                <a:ea typeface="+mn-ea"/>
                <a:cs typeface="+mn-cs"/>
              </a:rPr>
              <a:t>, shelter, health care, recreation, transportation, time, and human capital.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728404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Imagine that you are creating a spending plan. Using the five steps of the spending plan development process, describe in detail what you would do to create your spending plan from beginning to end. </a:t>
            </a:r>
          </a:p>
          <a:p>
            <a:r>
              <a:rPr lang="en-US" sz="1200" b="0" i="0" u="none" strike="noStrike" kern="1200" baseline="0" dirty="0">
                <a:solidFill>
                  <a:schemeClr val="tx1"/>
                </a:solidFill>
                <a:latin typeface="+mn-lt"/>
                <a:ea typeface="+mn-ea"/>
                <a:cs typeface="+mn-cs"/>
              </a:rPr>
              <a:t>1. Track Current Income and Expenses </a:t>
            </a:r>
          </a:p>
          <a:p>
            <a:r>
              <a:rPr lang="en-US" sz="1200" b="0" i="0" u="none" strike="noStrike" kern="1200" baseline="0" dirty="0">
                <a:solidFill>
                  <a:schemeClr val="tx1"/>
                </a:solidFill>
                <a:latin typeface="+mn-lt"/>
                <a:ea typeface="+mn-ea"/>
                <a:cs typeface="+mn-cs"/>
              </a:rPr>
              <a:t>Make sure to indicate how you would track your income and expenses and justify your choice by describing how it would fit your lifestyle. </a:t>
            </a:r>
          </a:p>
          <a:p>
            <a:r>
              <a:rPr lang="en-US" sz="1200" b="0" i="0" u="none" strike="noStrike" kern="1200" baseline="0" dirty="0">
                <a:solidFill>
                  <a:schemeClr val="tx1"/>
                </a:solidFill>
                <a:latin typeface="+mn-lt"/>
                <a:ea typeface="+mn-ea"/>
                <a:cs typeface="+mn-cs"/>
              </a:rPr>
              <a:t>2. Personalize Your Spending Plan </a:t>
            </a:r>
          </a:p>
          <a:p>
            <a:r>
              <a:rPr lang="en-US" sz="1200" b="0" i="0" u="none" strike="noStrike" kern="1200" baseline="0" dirty="0">
                <a:solidFill>
                  <a:schemeClr val="tx1"/>
                </a:solidFill>
                <a:latin typeface="+mn-lt"/>
                <a:ea typeface="+mn-ea"/>
                <a:cs typeface="+mn-cs"/>
              </a:rPr>
              <a:t>3. Allocate Money to Each Category </a:t>
            </a:r>
          </a:p>
          <a:p>
            <a:r>
              <a:rPr lang="en-US" sz="1200" b="0" i="0" u="none" strike="noStrike" kern="1200" baseline="0" dirty="0">
                <a:solidFill>
                  <a:schemeClr val="tx1"/>
                </a:solidFill>
                <a:latin typeface="+mn-lt"/>
                <a:ea typeface="+mn-ea"/>
                <a:cs typeface="+mn-cs"/>
              </a:rPr>
              <a:t>Make sure to indicate how you would determine which changes to make to spending. </a:t>
            </a:r>
          </a:p>
          <a:p>
            <a:r>
              <a:rPr lang="en-US" sz="1200" b="0" i="0" u="none" strike="noStrike" kern="1200" baseline="0" dirty="0">
                <a:solidFill>
                  <a:schemeClr val="tx1"/>
                </a:solidFill>
                <a:latin typeface="+mn-lt"/>
                <a:ea typeface="+mn-ea"/>
                <a:cs typeface="+mn-cs"/>
              </a:rPr>
              <a:t>4. Implement and Control </a:t>
            </a:r>
          </a:p>
          <a:p>
            <a:r>
              <a:rPr lang="en-US" sz="1200" b="0" i="0" u="none" strike="noStrike" kern="1200" baseline="0" dirty="0">
                <a:solidFill>
                  <a:schemeClr val="tx1"/>
                </a:solidFill>
                <a:latin typeface="+mn-lt"/>
                <a:ea typeface="+mn-ea"/>
                <a:cs typeface="+mn-cs"/>
              </a:rPr>
              <a:t>Make sure to indicate which control system you would use and justify your choice by describing how it would fit your lifestyle. </a:t>
            </a:r>
          </a:p>
          <a:p>
            <a:r>
              <a:rPr lang="en-US" sz="1200" b="0" i="0" u="none" strike="noStrike" kern="1200" baseline="0" dirty="0">
                <a:solidFill>
                  <a:schemeClr val="tx1"/>
                </a:solidFill>
                <a:latin typeface="+mn-lt"/>
                <a:ea typeface="+mn-ea"/>
                <a:cs typeface="+mn-cs"/>
              </a:rPr>
              <a:t>5. Evaluate and Make Adjustments </a:t>
            </a:r>
          </a:p>
          <a:p>
            <a:r>
              <a:rPr lang="en-US" sz="1200" b="0" i="0" u="none" strike="noStrike" kern="1200" baseline="0" dirty="0">
                <a:solidFill>
                  <a:schemeClr val="tx1"/>
                </a:solidFill>
                <a:latin typeface="+mn-lt"/>
                <a:ea typeface="+mn-ea"/>
                <a:cs typeface="+mn-cs"/>
              </a:rPr>
              <a:t>Why is tracking income and expenses an important part of creating a spending plan? </a:t>
            </a:r>
          </a:p>
          <a:p>
            <a:r>
              <a:rPr lang="en-US" sz="1200" b="0" i="0" u="none" strike="noStrike" kern="1200" baseline="0" dirty="0">
                <a:solidFill>
                  <a:schemeClr val="tx1"/>
                </a:solidFill>
                <a:latin typeface="+mn-lt"/>
                <a:ea typeface="+mn-ea"/>
                <a:cs typeface="+mn-cs"/>
              </a:rPr>
              <a:t>What are three things to consider when determining how much money to allocate to each category? Explain. </a:t>
            </a:r>
          </a:p>
          <a:p>
            <a:r>
              <a:rPr lang="en-US" sz="1200" b="0" i="0" u="none" strike="noStrike" kern="1200" baseline="0" dirty="0">
                <a:solidFill>
                  <a:schemeClr val="tx1"/>
                </a:solidFill>
                <a:latin typeface="+mn-lt"/>
                <a:ea typeface="+mn-ea"/>
                <a:cs typeface="+mn-cs"/>
              </a:rPr>
              <a:t>What do you do if you have a net gain? </a:t>
            </a:r>
          </a:p>
          <a:p>
            <a:r>
              <a:rPr lang="en-US" sz="1200" b="0" i="0" u="none" strike="noStrike" kern="1200" baseline="0" dirty="0">
                <a:solidFill>
                  <a:schemeClr val="tx1"/>
                </a:solidFill>
                <a:latin typeface="+mn-lt"/>
                <a:ea typeface="+mn-ea"/>
                <a:cs typeface="+mn-cs"/>
              </a:rPr>
              <a:t>What do you do if you have a net loss? </a:t>
            </a:r>
          </a:p>
          <a:p>
            <a:r>
              <a:rPr lang="en-US" sz="1200" b="0" i="0" u="none" strike="noStrike" kern="1200" baseline="0" dirty="0">
                <a:solidFill>
                  <a:schemeClr val="tx1"/>
                </a:solidFill>
                <a:latin typeface="+mn-lt"/>
                <a:ea typeface="+mn-ea"/>
                <a:cs typeface="+mn-cs"/>
              </a:rPr>
              <a:t>How do you ensure there is enough money to pay bills and meet expenses throughout the month in your household?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43632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money management plan consists of determining all your income from various sources and compiling a list of all your expenses.  After you total all your income and expenses, subtract total expenses from total income to determine the balance amount.</a:t>
            </a:r>
          </a:p>
          <a:p>
            <a:r>
              <a:rPr lang="en-US" sz="1200" b="0" i="0" u="none" strike="noStrike" kern="1200" baseline="0" dirty="0">
                <a:solidFill>
                  <a:schemeClr val="tx1"/>
                </a:solidFill>
                <a:latin typeface="+mn-lt"/>
                <a:ea typeface="+mn-ea"/>
                <a:cs typeface="+mn-cs"/>
              </a:rPr>
              <a:t>Once your plan is put into action, evaluate your budget periodically. </a:t>
            </a:r>
          </a:p>
          <a:p>
            <a:r>
              <a:rPr lang="en-US" sz="1200" b="0" i="0" u="none" strike="noStrike" kern="1200" baseline="0" dirty="0">
                <a:solidFill>
                  <a:schemeClr val="tx1"/>
                </a:solidFill>
                <a:latin typeface="+mn-lt"/>
                <a:ea typeface="+mn-ea"/>
                <a:cs typeface="+mn-cs"/>
              </a:rPr>
              <a:t>• Is your plan working? </a:t>
            </a:r>
          </a:p>
          <a:p>
            <a:r>
              <a:rPr lang="en-US" sz="1200" b="0" i="0" u="none" strike="noStrike" kern="1200" baseline="0" dirty="0">
                <a:solidFill>
                  <a:schemeClr val="tx1"/>
                </a:solidFill>
                <a:latin typeface="+mn-lt"/>
                <a:ea typeface="+mn-ea"/>
                <a:cs typeface="+mn-cs"/>
              </a:rPr>
              <a:t>• Are you able to attain your goals with your plan? </a:t>
            </a:r>
          </a:p>
          <a:p>
            <a:r>
              <a:rPr lang="en-US" sz="1200" b="0" i="0" u="none" strike="noStrike" kern="1200" baseline="0" dirty="0">
                <a:solidFill>
                  <a:schemeClr val="tx1"/>
                </a:solidFill>
                <a:latin typeface="+mn-lt"/>
                <a:ea typeface="+mn-ea"/>
                <a:cs typeface="+mn-cs"/>
              </a:rPr>
              <a:t>• Is this plan helping you control your spending?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can a money management plan help you manage your money now and in the future?</a:t>
            </a:r>
          </a:p>
          <a:p>
            <a:r>
              <a:rPr lang="en-US" sz="1200" b="0" i="0" u="none" strike="noStrike" kern="1200" baseline="0" dirty="0">
                <a:solidFill>
                  <a:schemeClr val="tx1"/>
                </a:solidFill>
                <a:latin typeface="+mn-lt"/>
                <a:ea typeface="+mn-ea"/>
                <a:cs typeface="+mn-cs"/>
              </a:rPr>
              <a:t>What are the differences between variable, fixed and discretionary expenses? Give examples of each.</a:t>
            </a:r>
          </a:p>
          <a:p>
            <a:r>
              <a:rPr lang="en-US" sz="1200" b="0" i="0" u="none" strike="noStrike" kern="1200" baseline="0" dirty="0">
                <a:solidFill>
                  <a:schemeClr val="tx1"/>
                </a:solidFill>
                <a:latin typeface="+mn-lt"/>
                <a:ea typeface="+mn-ea"/>
                <a:cs typeface="+mn-cs"/>
              </a:rPr>
              <a:t>What are some contributing factors of a negative balance-when you have more expenses than income?</a:t>
            </a:r>
          </a:p>
          <a:p>
            <a:r>
              <a:rPr lang="en-US" sz="1200" b="0" i="0" u="none" strike="noStrike" kern="1200" baseline="0" dirty="0">
                <a:solidFill>
                  <a:schemeClr val="tx1"/>
                </a:solidFill>
                <a:latin typeface="+mn-lt"/>
                <a:ea typeface="+mn-ea"/>
                <a:cs typeface="+mn-cs"/>
              </a:rPr>
              <a:t>What are some steps to avoid a </a:t>
            </a:r>
            <a:r>
              <a:rPr lang="en-US" sz="1200" b="0" i="0" u="none" strike="noStrike" kern="1200" baseline="0" dirty="0" err="1">
                <a:solidFill>
                  <a:schemeClr val="tx1"/>
                </a:solidFill>
                <a:latin typeface="+mn-lt"/>
                <a:ea typeface="+mn-ea"/>
                <a:cs typeface="+mn-cs"/>
              </a:rPr>
              <a:t>negativebalance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254302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Tips to get started:</a:t>
            </a:r>
          </a:p>
          <a:p>
            <a:r>
              <a:rPr lang="en-US" sz="1200" b="0" i="0" u="none" strike="noStrike" kern="1200" baseline="0" dirty="0">
                <a:solidFill>
                  <a:schemeClr val="tx1"/>
                </a:solidFill>
                <a:latin typeface="+mn-lt"/>
                <a:ea typeface="+mn-ea"/>
                <a:cs typeface="+mn-cs"/>
              </a:rPr>
              <a:t>Devise a cash envelope system for yourself. Include envelopes for categories such as: groceries, clothing, miscellaneous, medicine, giving, and haircuts. Put money in each envelope and live within that amount of money each pay period.</a:t>
            </a:r>
          </a:p>
          <a:p>
            <a:r>
              <a:rPr lang="en-US" sz="1200" b="0" i="0" u="none" strike="noStrike" kern="1200" baseline="0" dirty="0">
                <a:solidFill>
                  <a:schemeClr val="tx1"/>
                </a:solidFill>
                <a:latin typeface="+mn-lt"/>
                <a:ea typeface="+mn-ea"/>
                <a:cs typeface="+mn-cs"/>
              </a:rPr>
              <a:t>Cut up credit cards. If you don’t have the guts to do that, put them in a gallon freezer bag, fill the bag with water and freeze it. If you really feel the need to buy something with the credit cards, set the bag out to thaw. Use the time it is thawing to really evaluate if what you are considering buying is a “need” or a “want”. Look at other options of buying this. Ask yourself: If I delay buying this until I have the cash, how will I feel in the long run? </a:t>
            </a:r>
          </a:p>
          <a:p>
            <a:r>
              <a:rPr lang="en-US" sz="1200" b="0" i="0" u="none" strike="noStrike" kern="1200" baseline="0" dirty="0">
                <a:solidFill>
                  <a:schemeClr val="tx1"/>
                </a:solidFill>
                <a:latin typeface="+mn-lt"/>
                <a:ea typeface="+mn-ea"/>
                <a:cs typeface="+mn-cs"/>
              </a:rPr>
              <a:t>Use a written budget each month to track your spending, savings and giving.</a:t>
            </a:r>
          </a:p>
          <a:p>
            <a:r>
              <a:rPr lang="en-US" sz="1200" b="0" i="0" u="none" strike="noStrike" kern="1200" baseline="0" dirty="0">
                <a:solidFill>
                  <a:schemeClr val="tx1"/>
                </a:solidFill>
                <a:latin typeface="+mn-lt"/>
                <a:ea typeface="+mn-ea"/>
                <a:cs typeface="+mn-cs"/>
              </a:rPr>
              <a:t>Have money set aside in an emergency fund and DEFINE what an emergency would be in your household.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98501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141626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are parenting skills and responsibilities related to successful families?</a:t>
            </a:r>
          </a:p>
          <a:p>
            <a:r>
              <a:rPr lang="en-US" sz="1200" b="0" i="0" u="none" strike="noStrike" kern="1200" baseline="0" dirty="0">
                <a:solidFill>
                  <a:schemeClr val="tx1"/>
                </a:solidFill>
                <a:latin typeface="+mn-lt"/>
                <a:ea typeface="+mn-ea"/>
                <a:cs typeface="+mn-cs"/>
              </a:rPr>
              <a:t>How would you summarize what parenting skills and responsibilities are?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93080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lesson focus is to determine parenting readiness and to understand parental responsibilities. A responsibility is a condition for which a person assumes the duties, obligations, and accountability for something. The responsibilities of parenting are endless. Some important responsibilities that affect health and happiness of parents and children include the following:</a:t>
            </a:r>
          </a:p>
          <a:p>
            <a:r>
              <a:rPr lang="en-US" sz="1200" b="0" i="0" u="none" strike="noStrike" kern="1200" baseline="0" dirty="0">
                <a:solidFill>
                  <a:schemeClr val="tx1"/>
                </a:solidFill>
                <a:latin typeface="+mn-lt"/>
                <a:ea typeface="+mn-ea"/>
                <a:cs typeface="+mn-cs"/>
              </a:rPr>
              <a:t>• child guidance</a:t>
            </a:r>
          </a:p>
          <a:p>
            <a:r>
              <a:rPr lang="en-US" sz="1200" b="0" i="0" u="none" strike="noStrike" kern="1200" baseline="0" dirty="0">
                <a:solidFill>
                  <a:schemeClr val="tx1"/>
                </a:solidFill>
                <a:latin typeface="+mn-lt"/>
                <a:ea typeface="+mn-ea"/>
                <a:cs typeface="+mn-cs"/>
              </a:rPr>
              <a:t>• legal and moral responsibilities</a:t>
            </a:r>
          </a:p>
          <a:p>
            <a:r>
              <a:rPr lang="en-US" sz="1200" b="0" i="0" u="none" strike="noStrike" kern="1200" baseline="0" dirty="0">
                <a:solidFill>
                  <a:schemeClr val="tx1"/>
                </a:solidFill>
                <a:latin typeface="+mn-lt"/>
                <a:ea typeface="+mn-ea"/>
                <a:cs typeface="+mn-cs"/>
              </a:rPr>
              <a:t>• financial responsibilities</a:t>
            </a:r>
          </a:p>
          <a:p>
            <a:r>
              <a:rPr lang="en-US" sz="1200" b="0" i="0" u="none" strike="noStrike" kern="1200" baseline="0" dirty="0">
                <a:solidFill>
                  <a:schemeClr val="tx1"/>
                </a:solidFill>
                <a:latin typeface="+mn-lt"/>
                <a:ea typeface="+mn-ea"/>
                <a:cs typeface="+mn-cs"/>
              </a:rPr>
              <a:t>• health and safety responsibilities</a:t>
            </a:r>
          </a:p>
          <a:p>
            <a:r>
              <a:rPr lang="en-US" sz="1200" b="0" i="0" u="none" strike="noStrike" kern="1200" baseline="0" dirty="0">
                <a:solidFill>
                  <a:schemeClr val="tx1"/>
                </a:solidFill>
                <a:latin typeface="+mn-lt"/>
                <a:ea typeface="+mn-ea"/>
                <a:cs typeface="+mn-cs"/>
              </a:rPr>
              <a:t>• social and emotional development</a:t>
            </a:r>
          </a:p>
          <a:p>
            <a:r>
              <a:rPr lang="en-US" sz="1200" b="0" i="0" u="none" strike="noStrike" kern="1200" baseline="0" dirty="0">
                <a:solidFill>
                  <a:schemeClr val="tx1"/>
                </a:solidFill>
                <a:latin typeface="+mn-lt"/>
                <a:ea typeface="+mn-ea"/>
                <a:cs typeface="+mn-cs"/>
              </a:rPr>
              <a:t>• cognitive development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do these parenting skills and responsibilities relate to you as a caregiver?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43370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children need guidance. Guidance includes all of an adult’s actions and words that are used to influence a child’s behavior. Children need guidance for a variety of reasons. Some of these reasons include the following:</a:t>
            </a:r>
          </a:p>
          <a:p>
            <a:r>
              <a:rPr lang="en-US" sz="1200" b="0" i="0" u="none" strike="noStrike" kern="1200" baseline="0" dirty="0">
                <a:solidFill>
                  <a:schemeClr val="tx1"/>
                </a:solidFill>
                <a:latin typeface="+mn-lt"/>
                <a:ea typeface="+mn-ea"/>
                <a:cs typeface="+mn-cs"/>
              </a:rPr>
              <a:t>• to teach children what actions are acceptable and what actions are not</a:t>
            </a:r>
          </a:p>
          <a:p>
            <a:r>
              <a:rPr lang="en-US" sz="1200" b="0" i="0" u="none" strike="noStrike" kern="1200" baseline="0" dirty="0">
                <a:solidFill>
                  <a:schemeClr val="tx1"/>
                </a:solidFill>
                <a:latin typeface="+mn-lt"/>
                <a:ea typeface="+mn-ea"/>
                <a:cs typeface="+mn-cs"/>
              </a:rPr>
              <a:t>• to teach children how to interact with others</a:t>
            </a:r>
          </a:p>
          <a:p>
            <a:r>
              <a:rPr lang="en-US" sz="1200" b="0" i="0" u="none" strike="noStrike" kern="1200" baseline="0" dirty="0">
                <a:solidFill>
                  <a:schemeClr val="tx1"/>
                </a:solidFill>
                <a:latin typeface="+mn-lt"/>
                <a:ea typeface="+mn-ea"/>
                <a:cs typeface="+mn-cs"/>
              </a:rPr>
              <a:t>• to promote children’s healthy attitudes about themselves</a:t>
            </a:r>
          </a:p>
          <a:p>
            <a:r>
              <a:rPr lang="en-US" sz="1200" b="0" i="0" u="none" strike="noStrike" kern="1200" baseline="0" dirty="0">
                <a:solidFill>
                  <a:schemeClr val="tx1"/>
                </a:solidFill>
                <a:latin typeface="+mn-lt"/>
                <a:ea typeface="+mn-ea"/>
                <a:cs typeface="+mn-cs"/>
              </a:rPr>
              <a:t>• to establish a positive self-concept and high self-esteem</a:t>
            </a:r>
          </a:p>
          <a:p>
            <a:r>
              <a:rPr lang="en-US" sz="1200" b="0" i="0" u="none" strike="noStrike" kern="1200" baseline="0" dirty="0">
                <a:solidFill>
                  <a:schemeClr val="tx1"/>
                </a:solidFill>
                <a:latin typeface="+mn-lt"/>
                <a:ea typeface="+mn-ea"/>
                <a:cs typeface="+mn-cs"/>
              </a:rPr>
              <a:t>• to ensure children’s safety</a:t>
            </a:r>
          </a:p>
          <a:p>
            <a:r>
              <a:rPr lang="en-US" sz="1200" b="0" i="0" u="none" strike="noStrike" kern="1200" baseline="0" dirty="0">
                <a:solidFill>
                  <a:schemeClr val="tx1"/>
                </a:solidFill>
                <a:latin typeface="+mn-lt"/>
                <a:ea typeface="+mn-ea"/>
                <a:cs typeface="+mn-cs"/>
              </a:rPr>
              <a:t>• to encourage self-discipline</a:t>
            </a:r>
          </a:p>
          <a:p>
            <a:r>
              <a:rPr lang="en-US" sz="1200" b="0" i="0" u="none" strike="noStrike" kern="1200" baseline="0" dirty="0">
                <a:solidFill>
                  <a:schemeClr val="tx1"/>
                </a:solidFill>
                <a:latin typeface="+mn-lt"/>
                <a:ea typeface="+mn-ea"/>
                <a:cs typeface="+mn-cs"/>
              </a:rPr>
              <a:t>• to teach children self-control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guidance parents use should be appropriate for the child. It should be appropriate for the child’s age and abilities and for the situation.</a:t>
            </a:r>
          </a:p>
          <a:p>
            <a:r>
              <a:rPr lang="en-US" sz="1200" b="0" i="0" u="none" strike="noStrike" kern="1200" baseline="0" dirty="0">
                <a:solidFill>
                  <a:schemeClr val="tx1"/>
                </a:solidFill>
                <a:latin typeface="+mn-lt"/>
                <a:ea typeface="+mn-ea"/>
                <a:cs typeface="+mn-cs"/>
              </a:rPr>
              <a:t>As a caregiver, how are going to provide guidance to the children in your care?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942416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Legal responsibilities of parenting include those things that are required because of a law. One example of a legal responsibility is protecting children by placing them in appropriate seat restraints while traveling in a motor vehicle. Divorced parents have a legal responsibility to provide economic security for their children by making child support payments.</a:t>
            </a:r>
          </a:p>
          <a:p>
            <a:r>
              <a:rPr lang="en-US" sz="1200" b="0" i="0" u="none" strike="noStrike" kern="1200" baseline="0" dirty="0">
                <a:solidFill>
                  <a:schemeClr val="tx1"/>
                </a:solidFill>
                <a:latin typeface="+mn-lt"/>
                <a:ea typeface="+mn-ea"/>
                <a:cs typeface="+mn-cs"/>
              </a:rPr>
              <a:t>What are some other legal responsibilities of parenting?</a:t>
            </a:r>
          </a:p>
          <a:p>
            <a:r>
              <a:rPr lang="en-US" sz="1200" b="0" i="0" u="none" strike="noStrike" kern="1200" baseline="0" dirty="0">
                <a:solidFill>
                  <a:schemeClr val="tx1"/>
                </a:solidFill>
                <a:latin typeface="+mn-lt"/>
                <a:ea typeface="+mn-ea"/>
                <a:cs typeface="+mn-cs"/>
              </a:rPr>
              <a:t>Moral responsibility involves rearing children to be responsible and contributing members of society. A child’s moral development involves his or her respect of others, understanding of rules, and ability to make good value decisions about what is right and what is wrong. The development of morals and a conscience relates closely to social, emotional, and cognitive development.</a:t>
            </a:r>
          </a:p>
          <a:p>
            <a:r>
              <a:rPr lang="en-US" sz="1200" b="0" i="0" u="none" strike="noStrike" kern="1200" baseline="0" dirty="0">
                <a:solidFill>
                  <a:schemeClr val="tx1"/>
                </a:solidFill>
                <a:latin typeface="+mn-lt"/>
                <a:ea typeface="+mn-ea"/>
                <a:cs typeface="+mn-cs"/>
              </a:rPr>
              <a:t>Why is moral responsibility an important component of parenting? Why is moral responsibility an important component as a caregiver?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59143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a:t>
            </a:r>
          </a:p>
          <a:p>
            <a:r>
              <a:rPr lang="en-US" sz="1200" b="0" i="0" u="none" strike="noStrike" kern="1200" baseline="0" dirty="0">
                <a:solidFill>
                  <a:schemeClr val="tx1"/>
                </a:solidFill>
                <a:latin typeface="+mn-lt"/>
                <a:ea typeface="+mn-ea"/>
                <a:cs typeface="+mn-cs"/>
              </a:rPr>
              <a:t>Communication skills are the glue that binds the couple together. Both parties have different background experiences that shape their ideas of a relationship. Open communication allows for the couple to connect their past and join their future. Couples that have surface communication skills are much like a childhood art project glued together with a glue stick. Sometimes they stay together but more often than not they come apart with time. On the other hand, couples that have a strong communication base are bound together with industrial strength glue that </a:t>
            </a:r>
            <a:r>
              <a:rPr lang="en-US" sz="1200" b="0" i="0" u="none" strike="noStrike" kern="1200" baseline="0" dirty="0" err="1">
                <a:solidFill>
                  <a:schemeClr val="tx1"/>
                </a:solidFill>
                <a:latin typeface="+mn-lt"/>
                <a:ea typeface="+mn-ea"/>
                <a:cs typeface="+mn-cs"/>
              </a:rPr>
              <a:t>cannotbe</a:t>
            </a:r>
            <a:r>
              <a:rPr lang="en-US" sz="1200" b="0" i="0" u="none" strike="noStrike" kern="1200" baseline="0" dirty="0">
                <a:solidFill>
                  <a:schemeClr val="tx1"/>
                </a:solidFill>
                <a:latin typeface="+mn-lt"/>
                <a:ea typeface="+mn-ea"/>
                <a:cs typeface="+mn-cs"/>
              </a:rPr>
              <a:t> separated.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4363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Children need affection. The affection of parents and other family members is important for the social and emotional development of children. The nurturing provided by a parent plays an important role in the development of a positive self-esteem and in the development of a child’s relationships. For a young child, these relationships might include positive interactions with other children through play. As a teenager, positive and healthy interactions might be exhibited through dating. Regardless of age, all children need to know that they are loved and accepted by their parents and family members.</a:t>
            </a:r>
          </a:p>
          <a:p>
            <a:r>
              <a:rPr lang="en-US" sz="1200" b="0" i="0" u="none" strike="noStrike" kern="1200" baseline="0" dirty="0">
                <a:solidFill>
                  <a:schemeClr val="tx1"/>
                </a:solidFill>
                <a:latin typeface="+mn-lt"/>
                <a:ea typeface="+mn-ea"/>
                <a:cs typeface="+mn-cs"/>
              </a:rPr>
              <a:t>A child’s self-concept is developed primarily as a result of interaction with the family. Self-concept is how a person sees his or her own identify, abilities, and worth. Children are born not knowing who they are. As they grow, they learn about who they are by what they can do and what they are told about themselves by the people around them. Self-image and self-concept are molded by the attitudes reflected in the faces, voices, and words of those who are important to them.</a:t>
            </a:r>
          </a:p>
          <a:p>
            <a:r>
              <a:rPr lang="en-US" sz="1200" b="0" i="0" u="none" strike="noStrike" kern="1200" baseline="0" dirty="0">
                <a:solidFill>
                  <a:schemeClr val="tx1"/>
                </a:solidFill>
                <a:latin typeface="+mn-lt"/>
                <a:ea typeface="+mn-ea"/>
                <a:cs typeface="+mn-cs"/>
              </a:rPr>
              <a:t>As a caregiver, how are you going to help develop and nourish a child’s self-concept?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964201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 child must have basic needs met to ensure healthy development. A need is a condition in which something is required for physical or mental well-being. Food, water, clothing, and shelter are examples of basic needs. Parents want their children to be safe and protected. Safety begins with medical checkups, inoculations, and safe physical and emotional surroundings. To provide and maintain a safe environment, parents should be aware of safety practices to implement and to teach it.</a:t>
            </a:r>
          </a:p>
          <a:p>
            <a:r>
              <a:rPr lang="en-US" sz="1200" b="0" i="0" u="none" strike="noStrike" kern="1200" baseline="0" dirty="0">
                <a:solidFill>
                  <a:schemeClr val="tx1"/>
                </a:solidFill>
                <a:latin typeface="+mn-lt"/>
                <a:ea typeface="+mn-ea"/>
                <a:cs typeface="+mn-cs"/>
              </a:rPr>
              <a:t>What are some safety and health practices to instill at a child care center?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3801272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Cognitive development is how children gain the ability to think and know about things. Some of this mental development is gained through learning. Intelligence and mental ability can be defined in many ways. The family influences how a child’s mind develops through what they teach the child and how they support the child. The family environment should provide opportunities for children to exercise thinking skills. A child who is involved in learning activities at an early age may find it easier to learn in school. However, too much pressure from parents to do well can frustrate and turn them off to learning.</a:t>
            </a:r>
          </a:p>
          <a:p>
            <a:r>
              <a:rPr lang="en-US" sz="1200" b="0" i="0" u="none" strike="noStrike" kern="1200" baseline="0" dirty="0">
                <a:solidFill>
                  <a:schemeClr val="tx1"/>
                </a:solidFill>
                <a:latin typeface="+mn-lt"/>
                <a:ea typeface="+mn-ea"/>
                <a:cs typeface="+mn-cs"/>
              </a:rPr>
              <a:t>The promotion of strong stable families is the key message to present to students in this unit. The impact of adult relationships affects the child during their upbringing and serves as a model for their future relationships. Parenting is the entire process of raising a child to be a successful productive member of society upon achieving adulthood. Not everyone should be a parent. Parenting requires special aptitudes and competencies that all individuals do not want or have. The lifestyle of a family must change to meet the demands of a new infant.</a:t>
            </a:r>
          </a:p>
          <a:p>
            <a:r>
              <a:rPr lang="en-US" sz="1200" b="0" i="0" u="none" strike="noStrike" kern="1200" baseline="0" dirty="0">
                <a:solidFill>
                  <a:schemeClr val="tx1"/>
                </a:solidFill>
                <a:latin typeface="+mn-lt"/>
                <a:ea typeface="+mn-ea"/>
                <a:cs typeface="+mn-cs"/>
              </a:rPr>
              <a:t>Individuals should be socially and emotionally mature enough to handle the responsibilities of being a parent before making a decision to become a parent.</a:t>
            </a:r>
          </a:p>
          <a:p>
            <a:r>
              <a:rPr lang="en-US" sz="1200" b="0" i="0" u="none" strike="noStrike" kern="1200" baseline="0" dirty="0">
                <a:solidFill>
                  <a:schemeClr val="tx1"/>
                </a:solidFill>
                <a:latin typeface="+mn-lt"/>
                <a:ea typeface="+mn-ea"/>
                <a:cs typeface="+mn-cs"/>
              </a:rPr>
              <a:t>As a child guidance provider, name and describe five ways to provide cognitive opportunities with children.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3062111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2953763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3742867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296353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are the four ingredients to successful communication?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2217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Good Communication Four Ingredients to Successful Communication</a:t>
            </a:r>
          </a:p>
          <a:p>
            <a:r>
              <a:rPr lang="en-US" sz="1200" b="0" i="0" u="none" strike="noStrike" kern="1200" baseline="0" dirty="0">
                <a:solidFill>
                  <a:schemeClr val="tx1"/>
                </a:solidFill>
                <a:latin typeface="+mn-lt"/>
                <a:ea typeface="+mn-ea"/>
                <a:cs typeface="+mn-cs"/>
              </a:rPr>
              <a:t>Empathy: Allows you to understand how your significant other feels without sharing the same feelings at the moment</a:t>
            </a:r>
          </a:p>
          <a:p>
            <a:r>
              <a:rPr lang="en-US" sz="1200" b="0" i="0" u="none" strike="noStrike" kern="1200" baseline="0" dirty="0">
                <a:solidFill>
                  <a:schemeClr val="tx1"/>
                </a:solidFill>
                <a:latin typeface="+mn-lt"/>
                <a:ea typeface="+mn-ea"/>
                <a:cs typeface="+mn-cs"/>
              </a:rPr>
              <a:t>Keeping in touch: Talking about thoughts or feelings to keep up to date if your partner’s view has changed and recount your day with each other</a:t>
            </a:r>
          </a:p>
          <a:p>
            <a:r>
              <a:rPr lang="en-US" sz="1200" b="0" i="0" u="none" strike="noStrike" kern="1200" baseline="0" dirty="0">
                <a:solidFill>
                  <a:schemeClr val="tx1"/>
                </a:solidFill>
                <a:latin typeface="+mn-lt"/>
                <a:ea typeface="+mn-ea"/>
                <a:cs typeface="+mn-cs"/>
              </a:rPr>
              <a:t>Sharing your ups and downs: Sharing support and guidance</a:t>
            </a:r>
          </a:p>
          <a:p>
            <a:r>
              <a:rPr lang="en-US" sz="1200" b="0" i="0" u="none" strike="noStrike" kern="1200" baseline="0" dirty="0">
                <a:solidFill>
                  <a:schemeClr val="tx1"/>
                </a:solidFill>
                <a:latin typeface="+mn-lt"/>
                <a:ea typeface="+mn-ea"/>
                <a:cs typeface="+mn-cs"/>
              </a:rPr>
              <a:t>Listening: Poor listening blocks effective communication. Talk honestly and listen carefully</a:t>
            </a:r>
          </a:p>
          <a:p>
            <a:r>
              <a:rPr lang="en-US" sz="1200" b="0" i="0" u="none" strike="noStrike" kern="1200" baseline="0" dirty="0">
                <a:solidFill>
                  <a:schemeClr val="tx1"/>
                </a:solidFill>
                <a:latin typeface="+mn-lt"/>
                <a:ea typeface="+mn-ea"/>
                <a:cs typeface="+mn-cs"/>
              </a:rPr>
              <a:t>What are some other tips for good communication between couples?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81918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Tips for effective listening </a:t>
            </a:r>
          </a:p>
          <a:p>
            <a:r>
              <a:rPr lang="en-US" sz="1200" b="0" i="0" u="none" strike="noStrike" kern="1200" baseline="0" dirty="0">
                <a:solidFill>
                  <a:schemeClr val="tx1"/>
                </a:solidFill>
                <a:latin typeface="+mn-lt"/>
                <a:ea typeface="+mn-ea"/>
                <a:cs typeface="+mn-cs"/>
              </a:rPr>
              <a:t>If your goal is to fully understand and connect with the other person, listening effectively will often come naturally. If it doesn’t, you can remember the following tips. The more you practice them, the more satisfying and rewarding your interactions with others will become. </a:t>
            </a:r>
          </a:p>
          <a:p>
            <a:r>
              <a:rPr lang="en-US" sz="1200" b="0" i="0" u="none" strike="noStrike" kern="1200" baseline="0" dirty="0">
                <a:solidFill>
                  <a:schemeClr val="tx1"/>
                </a:solidFill>
                <a:latin typeface="+mn-lt"/>
                <a:ea typeface="+mn-ea"/>
                <a:cs typeface="+mn-cs"/>
              </a:rPr>
              <a:t>Focus fully on the speaker, his or her body language, and other nonverbal cues. If you’re daydreaming, checking text messages, or doodling, you’re almost certain to miss nonverbal cues in the conversation. If you find it hard to concentrate on some speakers, try repeating their words over in your head—it’ll reinforce their message and help you stay focused. </a:t>
            </a:r>
          </a:p>
          <a:p>
            <a:r>
              <a:rPr lang="en-US" sz="1200" b="0" i="0" u="none" strike="noStrike" kern="1200" baseline="0" dirty="0">
                <a:solidFill>
                  <a:schemeClr val="tx1"/>
                </a:solidFill>
                <a:latin typeface="+mn-lt"/>
                <a:ea typeface="+mn-ea"/>
                <a:cs typeface="+mn-cs"/>
              </a:rPr>
              <a:t>Avoid interrupting or trying to redirect the conversation to your concerns, by saying something like, “If you think that’s bad, let me tell you what happened to me.” Listening is not the same as waiting for your turn to talk. You can’t concentrate on what someone’s saying if you’re forming what you’re going to say next. Often, the speaker can read your facial expressions and know that your mind’s elsewhere. </a:t>
            </a:r>
          </a:p>
          <a:p>
            <a:r>
              <a:rPr lang="en-US" sz="1200" b="0" i="0" u="none" strike="noStrike" kern="1200" baseline="0" dirty="0">
                <a:solidFill>
                  <a:schemeClr val="tx1"/>
                </a:solidFill>
                <a:latin typeface="+mn-lt"/>
                <a:ea typeface="+mn-ea"/>
                <a:cs typeface="+mn-cs"/>
              </a:rPr>
              <a:t>Avoid seeming judgmental. In order to communicate effectively with someone, you don’t have to like them or agree with their ideas, values, or opinions. However, you do need to set aside your judgment and withhold blame and criticism in order to fully understand a person. The most difficult communication, when successfully executed, can lead to the most unlikely and profound connection with someone. </a:t>
            </a:r>
          </a:p>
          <a:p>
            <a:r>
              <a:rPr lang="en-US" sz="1200" b="0" i="0" u="none" strike="noStrike" kern="1200" baseline="0" dirty="0">
                <a:solidFill>
                  <a:schemeClr val="tx1"/>
                </a:solidFill>
                <a:latin typeface="+mn-lt"/>
                <a:ea typeface="+mn-ea"/>
                <a:cs typeface="+mn-cs"/>
              </a:rPr>
              <a:t>Show your interest in what’s being said. Nod occasionally, smile at the person, and make sure your posture is open and inviting. Encourage the speaker to continue with small verbal comments like “yes” or “uh huh.” </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3691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kind of marriage partner would you want to have? Make a list of your perfect marriage partner.  Why are these important to you?</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5766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a:t>
            </a:r>
          </a:p>
          <a:p>
            <a:r>
              <a:rPr lang="en-US" sz="1200" b="0" i="0" u="none" strike="noStrike" kern="1200" baseline="0" dirty="0">
                <a:solidFill>
                  <a:schemeClr val="tx1"/>
                </a:solidFill>
                <a:latin typeface="+mn-lt"/>
                <a:ea typeface="+mn-ea"/>
                <a:cs typeface="+mn-cs"/>
              </a:rPr>
              <a:t>Marriage preparation is the preparation for married life. It is not the marriage ceremony. As the couple plans for marriage, they will need to create a life plan that includes strong communication skills, commitment, trust, caring, devotion, faithfulness, and money management.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44246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Everyone’s relationship is unique, and people come together for many different reasons. But there are some things that good relationships have in common. Knowing the basic principles of healthy relationships helps keep them meaningful, fulfilling and exciting in both happy times and sad:</a:t>
            </a:r>
          </a:p>
          <a:p>
            <a:r>
              <a:rPr lang="en-US" sz="1200" b="0" i="0" u="none" strike="noStrike" kern="1200" baseline="0" dirty="0">
                <a:solidFill>
                  <a:schemeClr val="tx1"/>
                </a:solidFill>
                <a:latin typeface="+mn-lt"/>
                <a:ea typeface="+mn-ea"/>
                <a:cs typeface="+mn-cs"/>
              </a:rPr>
              <a:t>What makes </a:t>
            </a:r>
            <a:r>
              <a:rPr lang="en-US" sz="1200" b="0" i="0" u="none" strike="noStrike" kern="1200" baseline="0" dirty="0" err="1">
                <a:solidFill>
                  <a:schemeClr val="tx1"/>
                </a:solidFill>
                <a:latin typeface="+mn-lt"/>
                <a:ea typeface="+mn-ea"/>
                <a:cs typeface="+mn-cs"/>
              </a:rPr>
              <a:t>ahealthy</a:t>
            </a:r>
            <a:r>
              <a:rPr lang="en-US" sz="1200" b="0" i="0" u="none" strike="noStrike" kern="1200" baseline="0" dirty="0">
                <a:solidFill>
                  <a:schemeClr val="tx1"/>
                </a:solidFill>
                <a:latin typeface="+mn-lt"/>
                <a:ea typeface="+mn-ea"/>
                <a:cs typeface="+mn-cs"/>
              </a:rPr>
              <a:t> love relationship?</a:t>
            </a:r>
          </a:p>
          <a:p>
            <a:r>
              <a:rPr lang="en-US" sz="1200" b="0" i="0" u="none" strike="noStrike" kern="1200" baseline="0" dirty="0">
                <a:solidFill>
                  <a:schemeClr val="tx1"/>
                </a:solidFill>
                <a:latin typeface="+mn-lt"/>
                <a:ea typeface="+mn-ea"/>
                <a:cs typeface="+mn-cs"/>
              </a:rPr>
              <a:t>Staying involved with each other. Some relationships get stuck in peaceful coexistence, but without truly relating to each other and working together. While it may seem stable on the surface, lack of involvement and communication increases distance. When you need to talk about something important, the connection and understanding may no longer be there.</a:t>
            </a:r>
          </a:p>
          <a:p>
            <a:r>
              <a:rPr lang="en-US" sz="1200" b="0" i="0" u="none" strike="noStrike" kern="1200" baseline="0" dirty="0">
                <a:solidFill>
                  <a:schemeClr val="tx1"/>
                </a:solidFill>
                <a:latin typeface="+mn-lt"/>
                <a:ea typeface="+mn-ea"/>
                <a:cs typeface="+mn-cs"/>
              </a:rPr>
              <a:t>Getting through conflict. Some couples talk things out quietly, while others may raise their voices and passionately </a:t>
            </a:r>
            <a:r>
              <a:rPr lang="en-US" sz="1200" b="0" i="0" u="none" strike="noStrike" kern="1200" baseline="0" dirty="0" err="1">
                <a:solidFill>
                  <a:schemeClr val="tx1"/>
                </a:solidFill>
                <a:latin typeface="+mn-lt"/>
                <a:ea typeface="+mn-ea"/>
                <a:cs typeface="+mn-cs"/>
              </a:rPr>
              <a:t>disagree.The</a:t>
            </a:r>
            <a:r>
              <a:rPr lang="en-US" sz="1200" b="0" i="0" u="none" strike="noStrike" kern="1200" baseline="0" dirty="0">
                <a:solidFill>
                  <a:schemeClr val="tx1"/>
                </a:solidFill>
                <a:latin typeface="+mn-lt"/>
                <a:ea typeface="+mn-ea"/>
                <a:cs typeface="+mn-cs"/>
              </a:rPr>
              <a:t> key in a strong relationship, though, is not to be fearful of conflict. You need to be safe to express things that bother you without fear of retaliation, and be able to resolve conflict without humiliation, degradation or insisting on being right. </a:t>
            </a:r>
          </a:p>
          <a:p>
            <a:pPr marL="12700" marR="247650">
              <a:lnSpc>
                <a:spcPct val="102099"/>
              </a:lnSpc>
              <a:spcBef>
                <a:spcPts val="1335"/>
              </a:spcBef>
            </a:pPr>
            <a:r>
              <a:rPr lang="en-US" sz="1200" b="0" i="0" u="none" strike="noStrike" kern="1200" baseline="0" dirty="0">
                <a:solidFill>
                  <a:schemeClr val="tx1"/>
                </a:solidFill>
                <a:latin typeface="+mn-lt"/>
                <a:ea typeface="+mn-ea"/>
                <a:cs typeface="+mn-cs"/>
              </a:rPr>
              <a:t>Keeping outside relationships and interests alive. No one person can meet all of our needs, and expecting too much from someone can put a lot of unhealthy </a:t>
            </a:r>
            <a:r>
              <a:rPr lang="en-US" sz="1200" spc="-5" dirty="0">
                <a:solidFill>
                  <a:srgbClr val="455F51"/>
                </a:solidFill>
                <a:latin typeface="Century Gothic"/>
                <a:cs typeface="Century Gothic"/>
              </a:rPr>
              <a:t>pressure </a:t>
            </a:r>
            <a:r>
              <a:rPr lang="en-US" sz="1200" dirty="0">
                <a:solidFill>
                  <a:srgbClr val="455F51"/>
                </a:solidFill>
                <a:latin typeface="Century Gothic"/>
                <a:cs typeface="Century Gothic"/>
              </a:rPr>
              <a:t>on a </a:t>
            </a:r>
            <a:r>
              <a:rPr lang="en-US" sz="1200" spc="-5" dirty="0">
                <a:solidFill>
                  <a:srgbClr val="455F51"/>
                </a:solidFill>
                <a:latin typeface="Century Gothic"/>
                <a:cs typeface="Century Gothic"/>
              </a:rPr>
              <a:t>relationship. Having friends and outside interests </a:t>
            </a:r>
            <a:r>
              <a:rPr lang="en-US" sz="1200" dirty="0">
                <a:solidFill>
                  <a:srgbClr val="455F51"/>
                </a:solidFill>
                <a:latin typeface="Century Gothic"/>
                <a:cs typeface="Century Gothic"/>
              </a:rPr>
              <a:t>not only  </a:t>
            </a:r>
            <a:r>
              <a:rPr lang="en-US" sz="1200" spc="-5" dirty="0">
                <a:solidFill>
                  <a:srgbClr val="455F51"/>
                </a:solidFill>
                <a:latin typeface="Century Gothic"/>
                <a:cs typeface="Century Gothic"/>
              </a:rPr>
              <a:t>strengthens your </a:t>
            </a:r>
            <a:r>
              <a:rPr lang="en-US" sz="1200" spc="-10" dirty="0">
                <a:solidFill>
                  <a:srgbClr val="455F51"/>
                </a:solidFill>
                <a:latin typeface="Century Gothic"/>
                <a:cs typeface="Century Gothic"/>
              </a:rPr>
              <a:t>social </a:t>
            </a:r>
            <a:r>
              <a:rPr lang="en-US" sz="1200" spc="-5" dirty="0">
                <a:solidFill>
                  <a:srgbClr val="455F51"/>
                </a:solidFill>
                <a:latin typeface="Century Gothic"/>
                <a:cs typeface="Century Gothic"/>
              </a:rPr>
              <a:t>network, </a:t>
            </a:r>
            <a:r>
              <a:rPr lang="en-US" sz="1200" dirty="0">
                <a:solidFill>
                  <a:srgbClr val="455F51"/>
                </a:solidFill>
                <a:latin typeface="Century Gothic"/>
                <a:cs typeface="Century Gothic"/>
              </a:rPr>
              <a:t>but </a:t>
            </a:r>
            <a:r>
              <a:rPr lang="en-US" sz="1200" spc="-5" dirty="0">
                <a:solidFill>
                  <a:srgbClr val="455F51"/>
                </a:solidFill>
                <a:latin typeface="Century Gothic"/>
                <a:cs typeface="Century Gothic"/>
              </a:rPr>
              <a:t>brings </a:t>
            </a:r>
            <a:r>
              <a:rPr lang="en-US" sz="1200" dirty="0">
                <a:solidFill>
                  <a:srgbClr val="455F51"/>
                </a:solidFill>
                <a:latin typeface="Century Gothic"/>
                <a:cs typeface="Century Gothic"/>
              </a:rPr>
              <a:t>new </a:t>
            </a:r>
            <a:r>
              <a:rPr lang="en-US" sz="1200" spc="-10" dirty="0">
                <a:solidFill>
                  <a:srgbClr val="455F51"/>
                </a:solidFill>
                <a:latin typeface="Century Gothic"/>
                <a:cs typeface="Century Gothic"/>
              </a:rPr>
              <a:t>insights </a:t>
            </a:r>
            <a:r>
              <a:rPr lang="en-US" sz="1200" spc="-5" dirty="0">
                <a:solidFill>
                  <a:srgbClr val="455F51"/>
                </a:solidFill>
                <a:latin typeface="Century Gothic"/>
                <a:cs typeface="Century Gothic"/>
              </a:rPr>
              <a:t>and stimulation </a:t>
            </a:r>
            <a:r>
              <a:rPr lang="en-US" sz="1200" spc="-10" dirty="0">
                <a:solidFill>
                  <a:srgbClr val="455F51"/>
                </a:solidFill>
                <a:latin typeface="Century Gothic"/>
                <a:cs typeface="Century Gothic"/>
              </a:rPr>
              <a:t>to </a:t>
            </a:r>
            <a:r>
              <a:rPr lang="en-US" sz="1200" spc="-5" dirty="0">
                <a:solidFill>
                  <a:srgbClr val="455F51"/>
                </a:solidFill>
                <a:latin typeface="Century Gothic"/>
                <a:cs typeface="Century Gothic"/>
              </a:rPr>
              <a:t>the  relationship.</a:t>
            </a:r>
            <a:endParaRPr lang="en-US" sz="1200" dirty="0">
              <a:latin typeface="Century Gothic"/>
              <a:cs typeface="Century Gothic"/>
            </a:endParaRPr>
          </a:p>
          <a:p>
            <a:pPr>
              <a:lnSpc>
                <a:spcPct val="100000"/>
              </a:lnSpc>
              <a:spcBef>
                <a:spcPts val="35"/>
              </a:spcBef>
            </a:pPr>
            <a:endParaRPr lang="en-US" sz="1250" dirty="0">
              <a:latin typeface="Times New Roman"/>
              <a:cs typeface="Times New Roman"/>
            </a:endParaRPr>
          </a:p>
          <a:p>
            <a:pPr marL="12700" marR="45085">
              <a:lnSpc>
                <a:spcPct val="102099"/>
              </a:lnSpc>
            </a:pPr>
            <a:r>
              <a:rPr lang="en-US" sz="1200" spc="-5" dirty="0">
                <a:solidFill>
                  <a:srgbClr val="455F51"/>
                </a:solidFill>
                <a:latin typeface="Century Gothic"/>
                <a:cs typeface="Century Gothic"/>
              </a:rPr>
              <a:t>Communicating. Honest, direct communication </a:t>
            </a:r>
            <a:r>
              <a:rPr lang="en-US" sz="1200" dirty="0">
                <a:solidFill>
                  <a:srgbClr val="455F51"/>
                </a:solidFill>
                <a:latin typeface="Century Gothic"/>
                <a:cs typeface="Century Gothic"/>
              </a:rPr>
              <a:t>is a key part </a:t>
            </a:r>
            <a:r>
              <a:rPr lang="en-US" sz="1200" spc="-5" dirty="0">
                <a:solidFill>
                  <a:srgbClr val="455F51"/>
                </a:solidFill>
                <a:latin typeface="Century Gothic"/>
                <a:cs typeface="Century Gothic"/>
              </a:rPr>
              <a:t>of any relationship.  When both </a:t>
            </a:r>
            <a:r>
              <a:rPr lang="en-US" sz="1200" dirty="0">
                <a:solidFill>
                  <a:srgbClr val="455F51"/>
                </a:solidFill>
                <a:latin typeface="Century Gothic"/>
                <a:cs typeface="Century Gothic"/>
              </a:rPr>
              <a:t>people </a:t>
            </a:r>
            <a:r>
              <a:rPr lang="en-US" sz="1200" spc="-10" dirty="0">
                <a:solidFill>
                  <a:srgbClr val="455F51"/>
                </a:solidFill>
                <a:latin typeface="Century Gothic"/>
                <a:cs typeface="Century Gothic"/>
              </a:rPr>
              <a:t>feel </a:t>
            </a:r>
            <a:r>
              <a:rPr lang="en-US" sz="1200" spc="-5" dirty="0">
                <a:solidFill>
                  <a:srgbClr val="455F51"/>
                </a:solidFill>
                <a:latin typeface="Century Gothic"/>
                <a:cs typeface="Century Gothic"/>
              </a:rPr>
              <a:t>comfortable expressing their needs, fears, and </a:t>
            </a:r>
            <a:r>
              <a:rPr lang="en-US" sz="1200" dirty="0">
                <a:solidFill>
                  <a:srgbClr val="455F51"/>
                </a:solidFill>
                <a:latin typeface="Century Gothic"/>
                <a:cs typeface="Century Gothic"/>
              </a:rPr>
              <a:t>desires,  </a:t>
            </a:r>
            <a:r>
              <a:rPr lang="en-US" sz="1200" spc="-5" dirty="0">
                <a:solidFill>
                  <a:srgbClr val="455F51"/>
                </a:solidFill>
                <a:latin typeface="Century Gothic"/>
                <a:cs typeface="Century Gothic"/>
              </a:rPr>
              <a:t>trust and bonds are strengthened. Nonverbal cues—body language </a:t>
            </a:r>
            <a:r>
              <a:rPr lang="en-US" sz="1200" dirty="0">
                <a:solidFill>
                  <a:srgbClr val="455F51"/>
                </a:solidFill>
                <a:latin typeface="Century Gothic"/>
                <a:cs typeface="Century Gothic"/>
              </a:rPr>
              <a:t>like </a:t>
            </a:r>
            <a:r>
              <a:rPr lang="en-US" sz="1200" spc="-5" dirty="0">
                <a:solidFill>
                  <a:srgbClr val="455F51"/>
                </a:solidFill>
                <a:latin typeface="Century Gothic"/>
                <a:cs typeface="Century Gothic"/>
              </a:rPr>
              <a:t>eye  </a:t>
            </a:r>
            <a:r>
              <a:rPr lang="en-US" sz="1200" spc="-10" dirty="0">
                <a:solidFill>
                  <a:srgbClr val="455F51"/>
                </a:solidFill>
                <a:latin typeface="Century Gothic"/>
                <a:cs typeface="Century Gothic"/>
              </a:rPr>
              <a:t>contact, </a:t>
            </a:r>
            <a:r>
              <a:rPr lang="en-US" sz="1200" dirty="0">
                <a:solidFill>
                  <a:srgbClr val="455F51"/>
                </a:solidFill>
                <a:latin typeface="Century Gothic"/>
                <a:cs typeface="Century Gothic"/>
              </a:rPr>
              <a:t>leaning </a:t>
            </a:r>
            <a:r>
              <a:rPr lang="en-US" sz="1200" spc="-5" dirty="0">
                <a:solidFill>
                  <a:srgbClr val="455F51"/>
                </a:solidFill>
                <a:latin typeface="Century Gothic"/>
                <a:cs typeface="Century Gothic"/>
              </a:rPr>
              <a:t>forward </a:t>
            </a:r>
            <a:r>
              <a:rPr lang="en-US" sz="1200" dirty="0">
                <a:solidFill>
                  <a:srgbClr val="455F51"/>
                </a:solidFill>
                <a:latin typeface="Century Gothic"/>
                <a:cs typeface="Century Gothic"/>
              </a:rPr>
              <a:t>or </a:t>
            </a:r>
            <a:r>
              <a:rPr lang="en-US" sz="1200" spc="-10" dirty="0">
                <a:solidFill>
                  <a:srgbClr val="455F51"/>
                </a:solidFill>
                <a:latin typeface="Century Gothic"/>
                <a:cs typeface="Century Gothic"/>
              </a:rPr>
              <a:t>away, </a:t>
            </a:r>
            <a:r>
              <a:rPr lang="en-US" sz="1200" dirty="0">
                <a:solidFill>
                  <a:srgbClr val="455F51"/>
                </a:solidFill>
                <a:latin typeface="Century Gothic"/>
                <a:cs typeface="Century Gothic"/>
              </a:rPr>
              <a:t>or </a:t>
            </a:r>
            <a:r>
              <a:rPr lang="en-US" sz="1200" spc="-5" dirty="0">
                <a:solidFill>
                  <a:srgbClr val="455F51"/>
                </a:solidFill>
                <a:latin typeface="Century Gothic"/>
                <a:cs typeface="Century Gothic"/>
              </a:rPr>
              <a:t>touching someone’s arm—are critical to  communication.</a:t>
            </a:r>
            <a:endParaRPr lang="en-US" sz="1200" dirty="0">
              <a:latin typeface="Century Gothic"/>
              <a:cs typeface="Century Gothic"/>
            </a:endParaRPr>
          </a:p>
          <a:p>
            <a:pPr>
              <a:lnSpc>
                <a:spcPct val="100000"/>
              </a:lnSpc>
              <a:spcBef>
                <a:spcPts val="50"/>
              </a:spcBef>
            </a:pPr>
            <a:endParaRPr lang="en-US" sz="1250" dirty="0">
              <a:latin typeface="Times New Roman"/>
              <a:cs typeface="Times New Roman"/>
            </a:endParaRPr>
          </a:p>
          <a:p>
            <a:pPr marL="12700" marR="66040">
              <a:lnSpc>
                <a:spcPct val="101699"/>
              </a:lnSpc>
              <a:spcBef>
                <a:spcPts val="5"/>
              </a:spcBef>
            </a:pPr>
            <a:r>
              <a:rPr lang="en-US" sz="1200" spc="-5" dirty="0">
                <a:solidFill>
                  <a:srgbClr val="455F51"/>
                </a:solidFill>
                <a:latin typeface="Century Gothic"/>
                <a:cs typeface="Century Gothic"/>
              </a:rPr>
              <a:t>Touch </a:t>
            </a:r>
            <a:r>
              <a:rPr lang="en-US" sz="1200" dirty="0">
                <a:solidFill>
                  <a:srgbClr val="455F51"/>
                </a:solidFill>
                <a:latin typeface="Century Gothic"/>
                <a:cs typeface="Century Gothic"/>
              </a:rPr>
              <a:t>is a </a:t>
            </a:r>
            <a:r>
              <a:rPr lang="en-US" sz="1200" spc="-5" dirty="0">
                <a:solidFill>
                  <a:srgbClr val="455F51"/>
                </a:solidFill>
                <a:latin typeface="Century Gothic"/>
                <a:cs typeface="Century Gothic"/>
              </a:rPr>
              <a:t>fundamental part of </a:t>
            </a:r>
            <a:r>
              <a:rPr lang="en-US" sz="1200" dirty="0">
                <a:solidFill>
                  <a:srgbClr val="455F51"/>
                </a:solidFill>
                <a:latin typeface="Century Gothic"/>
                <a:cs typeface="Century Gothic"/>
              </a:rPr>
              <a:t>human </a:t>
            </a:r>
            <a:r>
              <a:rPr lang="en-US" sz="1200" spc="-5" dirty="0">
                <a:solidFill>
                  <a:srgbClr val="455F51"/>
                </a:solidFill>
                <a:latin typeface="Century Gothic"/>
                <a:cs typeface="Century Gothic"/>
              </a:rPr>
              <a:t>existence. Studies on infants have shown  the importance </a:t>
            </a:r>
            <a:r>
              <a:rPr lang="en-US" sz="1200" dirty="0">
                <a:solidFill>
                  <a:srgbClr val="455F51"/>
                </a:solidFill>
                <a:latin typeface="Century Gothic"/>
                <a:cs typeface="Century Gothic"/>
              </a:rPr>
              <a:t>of </a:t>
            </a:r>
            <a:r>
              <a:rPr lang="en-US" sz="1200" spc="-5" dirty="0">
                <a:solidFill>
                  <a:srgbClr val="455F51"/>
                </a:solidFill>
                <a:latin typeface="Century Gothic"/>
                <a:cs typeface="Century Gothic"/>
              </a:rPr>
              <a:t>regular, loving </a:t>
            </a:r>
            <a:r>
              <a:rPr lang="en-US" sz="1200" spc="-10" dirty="0">
                <a:solidFill>
                  <a:srgbClr val="455F51"/>
                </a:solidFill>
                <a:latin typeface="Century Gothic"/>
                <a:cs typeface="Century Gothic"/>
              </a:rPr>
              <a:t>touch </a:t>
            </a:r>
            <a:r>
              <a:rPr lang="en-US" sz="1200" dirty="0">
                <a:solidFill>
                  <a:srgbClr val="455F51"/>
                </a:solidFill>
                <a:latin typeface="Century Gothic"/>
                <a:cs typeface="Century Gothic"/>
              </a:rPr>
              <a:t>and </a:t>
            </a:r>
            <a:r>
              <a:rPr lang="en-US" sz="1200" spc="-5" dirty="0">
                <a:solidFill>
                  <a:srgbClr val="455F51"/>
                </a:solidFill>
                <a:latin typeface="Century Gothic"/>
                <a:cs typeface="Century Gothic"/>
              </a:rPr>
              <a:t>holding </a:t>
            </a:r>
            <a:r>
              <a:rPr lang="en-US" sz="1200" dirty="0">
                <a:solidFill>
                  <a:srgbClr val="455F51"/>
                </a:solidFill>
                <a:latin typeface="Century Gothic"/>
                <a:cs typeface="Century Gothic"/>
              </a:rPr>
              <a:t>on </a:t>
            </a:r>
            <a:r>
              <a:rPr lang="en-US" sz="1200" spc="-5" dirty="0">
                <a:solidFill>
                  <a:srgbClr val="455F51"/>
                </a:solidFill>
                <a:latin typeface="Century Gothic"/>
                <a:cs typeface="Century Gothic"/>
              </a:rPr>
              <a:t>brain</a:t>
            </a:r>
            <a:r>
              <a:rPr lang="en-US" sz="1200" spc="55" dirty="0">
                <a:solidFill>
                  <a:srgbClr val="455F51"/>
                </a:solidFill>
                <a:latin typeface="Century Gothic"/>
                <a:cs typeface="Century Gothic"/>
              </a:rPr>
              <a:t> </a:t>
            </a:r>
            <a:r>
              <a:rPr lang="en-US" sz="1200" spc="-5" dirty="0">
                <a:solidFill>
                  <a:srgbClr val="455F51"/>
                </a:solidFill>
                <a:latin typeface="Century Gothic"/>
                <a:cs typeface="Century Gothic"/>
              </a:rPr>
              <a:t>development.</a:t>
            </a:r>
            <a:endParaRPr lang="en-US" sz="1200" dirty="0">
              <a:latin typeface="Century Gothic"/>
              <a:cs typeface="Century Gothic"/>
            </a:endParaRPr>
          </a:p>
          <a:p>
            <a:pPr marL="12700" marR="28575">
              <a:lnSpc>
                <a:spcPct val="101699"/>
              </a:lnSpc>
              <a:spcBef>
                <a:spcPts val="10"/>
              </a:spcBef>
            </a:pPr>
            <a:r>
              <a:rPr lang="en-US" sz="1200" spc="-5" dirty="0">
                <a:solidFill>
                  <a:srgbClr val="455F51"/>
                </a:solidFill>
                <a:latin typeface="Century Gothic"/>
                <a:cs typeface="Century Gothic"/>
              </a:rPr>
              <a:t>These </a:t>
            </a:r>
            <a:r>
              <a:rPr lang="en-US" sz="1200" spc="-10" dirty="0">
                <a:solidFill>
                  <a:srgbClr val="455F51"/>
                </a:solidFill>
                <a:latin typeface="Century Gothic"/>
                <a:cs typeface="Century Gothic"/>
              </a:rPr>
              <a:t>benefits </a:t>
            </a:r>
            <a:r>
              <a:rPr lang="en-US" sz="1200" dirty="0">
                <a:solidFill>
                  <a:srgbClr val="455F51"/>
                </a:solidFill>
                <a:latin typeface="Century Gothic"/>
                <a:cs typeface="Century Gothic"/>
              </a:rPr>
              <a:t>do not end in </a:t>
            </a:r>
            <a:r>
              <a:rPr lang="en-US" sz="1200" spc="-5" dirty="0">
                <a:solidFill>
                  <a:srgbClr val="455F51"/>
                </a:solidFill>
                <a:latin typeface="Century Gothic"/>
                <a:cs typeface="Century Gothic"/>
              </a:rPr>
              <a:t>childhood. Life without physical contact with others  is </a:t>
            </a:r>
            <a:r>
              <a:rPr lang="en-US" sz="1200" dirty="0">
                <a:solidFill>
                  <a:srgbClr val="455F51"/>
                </a:solidFill>
                <a:latin typeface="Century Gothic"/>
                <a:cs typeface="Century Gothic"/>
              </a:rPr>
              <a:t>a lonely </a:t>
            </a:r>
            <a:r>
              <a:rPr lang="en-US" sz="1200" spc="-5" dirty="0">
                <a:solidFill>
                  <a:srgbClr val="455F51"/>
                </a:solidFill>
                <a:latin typeface="Century Gothic"/>
                <a:cs typeface="Century Gothic"/>
              </a:rPr>
              <a:t>life</a:t>
            </a:r>
            <a:r>
              <a:rPr lang="en-US" sz="1200" spc="-45" dirty="0">
                <a:solidFill>
                  <a:srgbClr val="455F51"/>
                </a:solidFill>
                <a:latin typeface="Century Gothic"/>
                <a:cs typeface="Century Gothic"/>
              </a:rPr>
              <a:t> </a:t>
            </a:r>
            <a:r>
              <a:rPr lang="en-US" sz="1200" spc="-5" dirty="0">
                <a:solidFill>
                  <a:srgbClr val="455F51"/>
                </a:solidFill>
                <a:latin typeface="Century Gothic"/>
                <a:cs typeface="Century Gothic"/>
              </a:rPr>
              <a:t>indeed.</a:t>
            </a:r>
            <a:endParaRPr lang="en-US" sz="1200" dirty="0">
              <a:latin typeface="Century Gothic"/>
              <a:cs typeface="Century Gothic"/>
            </a:endParaRPr>
          </a:p>
          <a:p>
            <a:pPr>
              <a:lnSpc>
                <a:spcPct val="100000"/>
              </a:lnSpc>
              <a:spcBef>
                <a:spcPts val="15"/>
              </a:spcBef>
            </a:pPr>
            <a:endParaRPr lang="en-US" sz="1300" dirty="0">
              <a:latin typeface="Times New Roman"/>
              <a:cs typeface="Times New Roman"/>
            </a:endParaRPr>
          </a:p>
          <a:p>
            <a:pPr marL="12700">
              <a:lnSpc>
                <a:spcPct val="100000"/>
              </a:lnSpc>
            </a:pPr>
            <a:r>
              <a:rPr lang="en-US" sz="1200" spc="-5" dirty="0">
                <a:solidFill>
                  <a:srgbClr val="455F51"/>
                </a:solidFill>
                <a:latin typeface="Century Gothic"/>
                <a:cs typeface="Century Gothic"/>
              </a:rPr>
              <a:t>Focus </a:t>
            </a:r>
            <a:r>
              <a:rPr lang="en-US" sz="1200" dirty="0">
                <a:solidFill>
                  <a:srgbClr val="455F51"/>
                </a:solidFill>
                <a:latin typeface="Century Gothic"/>
                <a:cs typeface="Century Gothic"/>
              </a:rPr>
              <a:t>on </a:t>
            </a:r>
            <a:r>
              <a:rPr lang="en-US" sz="1200" spc="-5" dirty="0">
                <a:solidFill>
                  <a:srgbClr val="455F51"/>
                </a:solidFill>
                <a:latin typeface="Century Gothic"/>
                <a:cs typeface="Century Gothic"/>
              </a:rPr>
              <a:t>having </a:t>
            </a:r>
            <a:r>
              <a:rPr lang="en-US" sz="1200" dirty="0">
                <a:solidFill>
                  <a:srgbClr val="455F51"/>
                </a:solidFill>
                <a:latin typeface="Century Gothic"/>
                <a:cs typeface="Century Gothic"/>
              </a:rPr>
              <a:t>fun</a:t>
            </a:r>
            <a:r>
              <a:rPr lang="en-US" sz="1200" spc="10" dirty="0">
                <a:solidFill>
                  <a:srgbClr val="455F51"/>
                </a:solidFill>
                <a:latin typeface="Century Gothic"/>
                <a:cs typeface="Century Gothic"/>
              </a:rPr>
              <a:t> </a:t>
            </a:r>
            <a:r>
              <a:rPr lang="en-US" sz="1200" spc="-5" dirty="0">
                <a:solidFill>
                  <a:srgbClr val="455F51"/>
                </a:solidFill>
                <a:latin typeface="Century Gothic"/>
                <a:cs typeface="Century Gothic"/>
              </a:rPr>
              <a:t>together</a:t>
            </a:r>
            <a:endParaRPr lang="en-US" sz="1200" dirty="0">
              <a:latin typeface="Century Gothic"/>
              <a:cs typeface="Century Gothic"/>
            </a:endParaRPr>
          </a:p>
          <a:p>
            <a:pPr marL="12700" marR="567690">
              <a:lnSpc>
                <a:spcPts val="1480"/>
              </a:lnSpc>
              <a:spcBef>
                <a:spcPts val="40"/>
              </a:spcBef>
            </a:pPr>
            <a:r>
              <a:rPr lang="en-US" sz="1200" spc="-5" dirty="0">
                <a:solidFill>
                  <a:srgbClr val="455F51"/>
                </a:solidFill>
                <a:latin typeface="Century Gothic"/>
                <a:cs typeface="Century Gothic"/>
              </a:rPr>
              <a:t>Think about playful ways </a:t>
            </a:r>
            <a:r>
              <a:rPr lang="en-US" sz="1200" spc="-10" dirty="0">
                <a:solidFill>
                  <a:srgbClr val="455F51"/>
                </a:solidFill>
                <a:latin typeface="Century Gothic"/>
                <a:cs typeface="Century Gothic"/>
              </a:rPr>
              <a:t>to </a:t>
            </a:r>
            <a:r>
              <a:rPr lang="en-US" sz="1200" dirty="0">
                <a:solidFill>
                  <a:srgbClr val="455F51"/>
                </a:solidFill>
                <a:latin typeface="Century Gothic"/>
                <a:cs typeface="Century Gothic"/>
              </a:rPr>
              <a:t>surprise </a:t>
            </a:r>
            <a:r>
              <a:rPr lang="en-US" sz="1200" spc="-5" dirty="0">
                <a:solidFill>
                  <a:srgbClr val="455F51"/>
                </a:solidFill>
                <a:latin typeface="Century Gothic"/>
                <a:cs typeface="Century Gothic"/>
              </a:rPr>
              <a:t>your partner, </a:t>
            </a:r>
            <a:r>
              <a:rPr lang="en-US" sz="1200" dirty="0">
                <a:solidFill>
                  <a:srgbClr val="455F51"/>
                </a:solidFill>
                <a:latin typeface="Century Gothic"/>
                <a:cs typeface="Century Gothic"/>
              </a:rPr>
              <a:t>like </a:t>
            </a:r>
            <a:r>
              <a:rPr lang="en-US" sz="1200" spc="-5" dirty="0">
                <a:solidFill>
                  <a:srgbClr val="455F51"/>
                </a:solidFill>
                <a:latin typeface="Century Gothic"/>
                <a:cs typeface="Century Gothic"/>
              </a:rPr>
              <a:t>bringing flowers or </a:t>
            </a:r>
            <a:r>
              <a:rPr lang="en-US" sz="1200" dirty="0">
                <a:solidFill>
                  <a:srgbClr val="455F51"/>
                </a:solidFill>
                <a:latin typeface="Century Gothic"/>
                <a:cs typeface="Century Gothic"/>
              </a:rPr>
              <a:t>a  </a:t>
            </a:r>
            <a:r>
              <a:rPr lang="en-US" sz="1200" spc="-5" dirty="0">
                <a:solidFill>
                  <a:srgbClr val="455F51"/>
                </a:solidFill>
                <a:latin typeface="Century Gothic"/>
                <a:cs typeface="Century Gothic"/>
              </a:rPr>
              <a:t>favorite movie home unexpectedly.</a:t>
            </a:r>
            <a:endParaRPr lang="en-US" sz="1200" dirty="0">
              <a:latin typeface="Century Gothic"/>
              <a:cs typeface="Century Gothic"/>
            </a:endParaRPr>
          </a:p>
          <a:p>
            <a:pPr>
              <a:lnSpc>
                <a:spcPct val="100000"/>
              </a:lnSpc>
              <a:spcBef>
                <a:spcPts val="25"/>
              </a:spcBef>
            </a:pPr>
            <a:endParaRPr lang="en-US" sz="1200" dirty="0">
              <a:latin typeface="Times New Roman"/>
              <a:cs typeface="Times New Roman"/>
            </a:endParaRPr>
          </a:p>
          <a:p>
            <a:pPr marL="12700" marR="5080">
              <a:lnSpc>
                <a:spcPct val="102299"/>
              </a:lnSpc>
              <a:spcBef>
                <a:spcPts val="5"/>
              </a:spcBef>
            </a:pPr>
            <a:r>
              <a:rPr lang="en-US" sz="1200" spc="-5" dirty="0">
                <a:solidFill>
                  <a:srgbClr val="455F51"/>
                </a:solidFill>
                <a:latin typeface="Century Gothic"/>
                <a:cs typeface="Century Gothic"/>
              </a:rPr>
              <a:t>Be open </a:t>
            </a:r>
            <a:r>
              <a:rPr lang="en-US" sz="1200" spc="-10" dirty="0">
                <a:solidFill>
                  <a:srgbClr val="455F51"/>
                </a:solidFill>
                <a:latin typeface="Century Gothic"/>
                <a:cs typeface="Century Gothic"/>
              </a:rPr>
              <a:t>to </a:t>
            </a:r>
            <a:r>
              <a:rPr lang="en-US" sz="1200" spc="-5" dirty="0">
                <a:solidFill>
                  <a:srgbClr val="455F51"/>
                </a:solidFill>
                <a:latin typeface="Century Gothic"/>
                <a:cs typeface="Century Gothic"/>
              </a:rPr>
              <a:t>change. Change is inevitable in </a:t>
            </a:r>
            <a:r>
              <a:rPr lang="en-US" sz="1200" dirty="0">
                <a:solidFill>
                  <a:srgbClr val="455F51"/>
                </a:solidFill>
                <a:latin typeface="Century Gothic"/>
                <a:cs typeface="Century Gothic"/>
              </a:rPr>
              <a:t>life, </a:t>
            </a:r>
            <a:r>
              <a:rPr lang="en-US" sz="1200" spc="-5" dirty="0">
                <a:solidFill>
                  <a:srgbClr val="455F51"/>
                </a:solidFill>
                <a:latin typeface="Century Gothic"/>
                <a:cs typeface="Century Gothic"/>
              </a:rPr>
              <a:t>and </a:t>
            </a:r>
            <a:r>
              <a:rPr lang="en-US" sz="1200" dirty="0">
                <a:solidFill>
                  <a:srgbClr val="455F51"/>
                </a:solidFill>
                <a:latin typeface="Century Gothic"/>
                <a:cs typeface="Century Gothic"/>
              </a:rPr>
              <a:t>it </a:t>
            </a:r>
            <a:r>
              <a:rPr lang="en-US" sz="1200" spc="-5" dirty="0">
                <a:solidFill>
                  <a:srgbClr val="455F51"/>
                </a:solidFill>
                <a:latin typeface="Century Gothic"/>
                <a:cs typeface="Century Gothic"/>
              </a:rPr>
              <a:t>will happen whether you  </a:t>
            </a:r>
            <a:r>
              <a:rPr lang="en-US" sz="1200" dirty="0">
                <a:solidFill>
                  <a:srgbClr val="455F51"/>
                </a:solidFill>
                <a:latin typeface="Century Gothic"/>
                <a:cs typeface="Century Gothic"/>
              </a:rPr>
              <a:t>go </a:t>
            </a:r>
            <a:r>
              <a:rPr lang="en-US" sz="1200" spc="-10" dirty="0">
                <a:solidFill>
                  <a:srgbClr val="455F51"/>
                </a:solidFill>
                <a:latin typeface="Century Gothic"/>
                <a:cs typeface="Century Gothic"/>
              </a:rPr>
              <a:t>with </a:t>
            </a:r>
            <a:r>
              <a:rPr lang="en-US" sz="1200" dirty="0">
                <a:solidFill>
                  <a:srgbClr val="455F51"/>
                </a:solidFill>
                <a:latin typeface="Century Gothic"/>
                <a:cs typeface="Century Gothic"/>
              </a:rPr>
              <a:t>it or fight </a:t>
            </a:r>
            <a:r>
              <a:rPr lang="en-US" sz="1200" spc="-5" dirty="0">
                <a:solidFill>
                  <a:srgbClr val="455F51"/>
                </a:solidFill>
                <a:latin typeface="Century Gothic"/>
                <a:cs typeface="Century Gothic"/>
              </a:rPr>
              <a:t>it. Flexibility </a:t>
            </a:r>
            <a:r>
              <a:rPr lang="en-US" sz="1200" dirty="0">
                <a:solidFill>
                  <a:srgbClr val="455F51"/>
                </a:solidFill>
                <a:latin typeface="Century Gothic"/>
                <a:cs typeface="Century Gothic"/>
              </a:rPr>
              <a:t>is </a:t>
            </a:r>
            <a:r>
              <a:rPr lang="en-US" sz="1200" spc="-5" dirty="0">
                <a:solidFill>
                  <a:srgbClr val="455F51"/>
                </a:solidFill>
                <a:latin typeface="Century Gothic"/>
                <a:cs typeface="Century Gothic"/>
              </a:rPr>
              <a:t>essential </a:t>
            </a:r>
            <a:r>
              <a:rPr lang="en-US" sz="1200" spc="-10" dirty="0">
                <a:solidFill>
                  <a:srgbClr val="455F51"/>
                </a:solidFill>
                <a:latin typeface="Century Gothic"/>
                <a:cs typeface="Century Gothic"/>
              </a:rPr>
              <a:t>to </a:t>
            </a:r>
            <a:r>
              <a:rPr lang="en-US" sz="1200" spc="-5" dirty="0">
                <a:solidFill>
                  <a:srgbClr val="455F51"/>
                </a:solidFill>
                <a:latin typeface="Century Gothic"/>
                <a:cs typeface="Century Gothic"/>
              </a:rPr>
              <a:t>adapt </a:t>
            </a:r>
            <a:r>
              <a:rPr lang="en-US" sz="1200" spc="-10" dirty="0">
                <a:solidFill>
                  <a:srgbClr val="455F51"/>
                </a:solidFill>
                <a:latin typeface="Century Gothic"/>
                <a:cs typeface="Century Gothic"/>
              </a:rPr>
              <a:t>to </a:t>
            </a:r>
            <a:r>
              <a:rPr lang="en-US" sz="1200" spc="-5" dirty="0">
                <a:solidFill>
                  <a:srgbClr val="455F51"/>
                </a:solidFill>
                <a:latin typeface="Century Gothic"/>
                <a:cs typeface="Century Gothic"/>
              </a:rPr>
              <a:t>the change </a:t>
            </a:r>
            <a:r>
              <a:rPr lang="en-US" sz="1200" spc="-10" dirty="0">
                <a:solidFill>
                  <a:srgbClr val="455F51"/>
                </a:solidFill>
                <a:latin typeface="Century Gothic"/>
                <a:cs typeface="Century Gothic"/>
              </a:rPr>
              <a:t>that </a:t>
            </a:r>
            <a:r>
              <a:rPr lang="en-US" sz="1200" dirty="0">
                <a:solidFill>
                  <a:srgbClr val="455F51"/>
                </a:solidFill>
                <a:latin typeface="Century Gothic"/>
                <a:cs typeface="Century Gothic"/>
              </a:rPr>
              <a:t>is </a:t>
            </a:r>
            <a:r>
              <a:rPr lang="en-US" sz="1200" spc="-5" dirty="0">
                <a:solidFill>
                  <a:srgbClr val="455F51"/>
                </a:solidFill>
                <a:latin typeface="Century Gothic"/>
                <a:cs typeface="Century Gothic"/>
              </a:rPr>
              <a:t>always  taking </a:t>
            </a:r>
            <a:r>
              <a:rPr lang="en-US" sz="1200" dirty="0">
                <a:solidFill>
                  <a:srgbClr val="455F51"/>
                </a:solidFill>
                <a:latin typeface="Century Gothic"/>
                <a:cs typeface="Century Gothic"/>
              </a:rPr>
              <a:t>place in </a:t>
            </a:r>
            <a:r>
              <a:rPr lang="en-US" sz="1200" spc="-5" dirty="0">
                <a:solidFill>
                  <a:srgbClr val="455F51"/>
                </a:solidFill>
                <a:latin typeface="Century Gothic"/>
                <a:cs typeface="Century Gothic"/>
              </a:rPr>
              <a:t>any relationship, and </a:t>
            </a:r>
            <a:r>
              <a:rPr lang="en-US" sz="1200" dirty="0">
                <a:solidFill>
                  <a:srgbClr val="455F51"/>
                </a:solidFill>
                <a:latin typeface="Century Gothic"/>
                <a:cs typeface="Century Gothic"/>
              </a:rPr>
              <a:t>it </a:t>
            </a:r>
            <a:r>
              <a:rPr lang="en-US" sz="1200" spc="-5" dirty="0">
                <a:solidFill>
                  <a:srgbClr val="455F51"/>
                </a:solidFill>
                <a:latin typeface="Century Gothic"/>
                <a:cs typeface="Century Gothic"/>
              </a:rPr>
              <a:t>allows </a:t>
            </a:r>
            <a:r>
              <a:rPr lang="en-US" sz="1200" spc="-10" dirty="0">
                <a:solidFill>
                  <a:srgbClr val="455F51"/>
                </a:solidFill>
                <a:latin typeface="Century Gothic"/>
                <a:cs typeface="Century Gothic"/>
              </a:rPr>
              <a:t>you </a:t>
            </a:r>
            <a:r>
              <a:rPr lang="en-US" sz="1200" spc="-15" dirty="0">
                <a:solidFill>
                  <a:srgbClr val="455F51"/>
                </a:solidFill>
                <a:latin typeface="Century Gothic"/>
                <a:cs typeface="Century Gothic"/>
              </a:rPr>
              <a:t>to </a:t>
            </a:r>
            <a:r>
              <a:rPr lang="en-US" sz="1200" spc="-5" dirty="0">
                <a:solidFill>
                  <a:srgbClr val="455F51"/>
                </a:solidFill>
                <a:latin typeface="Century Gothic"/>
                <a:cs typeface="Century Gothic"/>
              </a:rPr>
              <a:t>grow together through both  the </a:t>
            </a:r>
            <a:r>
              <a:rPr lang="en-US" sz="1200" dirty="0">
                <a:solidFill>
                  <a:srgbClr val="455F51"/>
                </a:solidFill>
                <a:latin typeface="Century Gothic"/>
                <a:cs typeface="Century Gothic"/>
              </a:rPr>
              <a:t>good </a:t>
            </a:r>
            <a:r>
              <a:rPr lang="en-US" sz="1200" spc="-5" dirty="0">
                <a:solidFill>
                  <a:srgbClr val="455F51"/>
                </a:solidFill>
                <a:latin typeface="Century Gothic"/>
                <a:cs typeface="Century Gothic"/>
              </a:rPr>
              <a:t>times and the</a:t>
            </a:r>
            <a:r>
              <a:rPr lang="en-US" sz="1200" spc="30" dirty="0">
                <a:solidFill>
                  <a:srgbClr val="455F51"/>
                </a:solidFill>
                <a:latin typeface="Century Gothic"/>
                <a:cs typeface="Century Gothic"/>
              </a:rPr>
              <a:t> </a:t>
            </a:r>
            <a:r>
              <a:rPr lang="en-US" sz="1200" spc="-5" dirty="0">
                <a:solidFill>
                  <a:srgbClr val="455F51"/>
                </a:solidFill>
                <a:latin typeface="Century Gothic"/>
                <a:cs typeface="Century Gothic"/>
              </a:rPr>
              <a:t>bad.</a:t>
            </a:r>
            <a:endParaRPr lang="en-US" sz="1200" dirty="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761640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enseanddollars.thinkport.org/games/checkitout/home.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Parenting Skills and Relationships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Marriage Preparation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Involvement</a:t>
            </a:r>
          </a:p>
          <a:p>
            <a:pPr lvl="1"/>
            <a:r>
              <a:rPr lang="en-US" dirty="0"/>
              <a:t>Getting through conflict</a:t>
            </a:r>
          </a:p>
          <a:p>
            <a:pPr lvl="1"/>
            <a:r>
              <a:rPr lang="en-US" dirty="0"/>
              <a:t>Keeping outside relationships</a:t>
            </a:r>
          </a:p>
          <a:p>
            <a:pPr lvl="1"/>
            <a:r>
              <a:rPr lang="en-US" dirty="0"/>
              <a:t>and interests alive</a:t>
            </a:r>
          </a:p>
          <a:p>
            <a:pPr lvl="1"/>
            <a:r>
              <a:rPr lang="en-US" dirty="0"/>
              <a:t>Communicating</a:t>
            </a:r>
          </a:p>
          <a:p>
            <a:pPr lvl="1"/>
            <a:r>
              <a:rPr lang="en-US" dirty="0"/>
              <a:t>Intimacy</a:t>
            </a:r>
          </a:p>
          <a:p>
            <a:pPr lvl="1"/>
            <a:r>
              <a:rPr lang="en-US" dirty="0"/>
              <a:t>Have fun</a:t>
            </a:r>
          </a:p>
          <a:p>
            <a:pPr lvl="1"/>
            <a:r>
              <a:rPr lang="en-US" dirty="0"/>
              <a:t>Be open to change</a:t>
            </a:r>
          </a:p>
        </p:txBody>
      </p:sp>
      <p:sp>
        <p:nvSpPr>
          <p:cNvPr id="4" name="object 10">
            <a:extLst>
              <a:ext uri="{FF2B5EF4-FFF2-40B4-BE49-F238E27FC236}">
                <a16:creationId xmlns:a16="http://schemas.microsoft.com/office/drawing/2014/main" id="{31C4F2C7-FD5E-4CA6-943D-4146D03C2530}"/>
              </a:ext>
            </a:extLst>
          </p:cNvPr>
          <p:cNvSpPr/>
          <p:nvPr/>
        </p:nvSpPr>
        <p:spPr>
          <a:xfrm>
            <a:off x="6858000" y="2331720"/>
            <a:ext cx="3570665" cy="31401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191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Does Money Management Look Like?</a:t>
            </a:r>
          </a:p>
        </p:txBody>
      </p:sp>
      <p:pic>
        <p:nvPicPr>
          <p:cNvPr id="4" name="Picture 3">
            <a:extLst>
              <a:ext uri="{FF2B5EF4-FFF2-40B4-BE49-F238E27FC236}">
                <a16:creationId xmlns:a16="http://schemas.microsoft.com/office/drawing/2014/main" id="{6AEC3379-20DE-49C3-9ABD-1E54FE128C5E}"/>
              </a:ext>
            </a:extLst>
          </p:cNvPr>
          <p:cNvPicPr>
            <a:picLocks noChangeAspect="1"/>
          </p:cNvPicPr>
          <p:nvPr/>
        </p:nvPicPr>
        <p:blipFill>
          <a:blip r:embed="rId3"/>
          <a:stretch>
            <a:fillRect/>
          </a:stretch>
        </p:blipFill>
        <p:spPr>
          <a:xfrm>
            <a:off x="4733925" y="2257425"/>
            <a:ext cx="2724150" cy="2343150"/>
          </a:xfrm>
          <a:prstGeom prst="rect">
            <a:avLst/>
          </a:prstGeom>
        </p:spPr>
      </p:pic>
    </p:spTree>
    <p:extLst>
      <p:ext uri="{BB962C8B-B14F-4D97-AF65-F5344CB8AC3E}">
        <p14:creationId xmlns:p14="http://schemas.microsoft.com/office/powerpoint/2010/main" val="148412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Money Management</a:t>
            </a:r>
            <a:br>
              <a:rPr lang="en-US" dirty="0"/>
            </a:b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Manage resources</a:t>
            </a:r>
          </a:p>
          <a:p>
            <a:pPr lvl="1"/>
            <a:r>
              <a:rPr lang="en-US" dirty="0"/>
              <a:t>Financial plan</a:t>
            </a:r>
          </a:p>
        </p:txBody>
      </p:sp>
      <p:sp>
        <p:nvSpPr>
          <p:cNvPr id="4" name="object 10">
            <a:extLst>
              <a:ext uri="{FF2B5EF4-FFF2-40B4-BE49-F238E27FC236}">
                <a16:creationId xmlns:a16="http://schemas.microsoft.com/office/drawing/2014/main" id="{DA28B1DE-6F82-4466-82A7-2A00483CF701}"/>
              </a:ext>
            </a:extLst>
          </p:cNvPr>
          <p:cNvSpPr/>
          <p:nvPr/>
        </p:nvSpPr>
        <p:spPr>
          <a:xfrm>
            <a:off x="4824706" y="3045772"/>
            <a:ext cx="2227604" cy="261207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606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Take Charge America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sng" spc="5" dirty="0">
                <a:solidFill>
                  <a:srgbClr val="F49100"/>
                </a:solidFill>
                <a:uFill>
                  <a:solidFill>
                    <a:srgbClr val="F49100"/>
                  </a:solidFill>
                </a:uFill>
                <a:cs typeface="Calibri"/>
              </a:rPr>
              <a:t>Food </a:t>
            </a:r>
            <a:r>
              <a:rPr lang="en-US" u="sng" dirty="0">
                <a:solidFill>
                  <a:srgbClr val="F49100"/>
                </a:solidFill>
                <a:uFill>
                  <a:solidFill>
                    <a:srgbClr val="F49100"/>
                  </a:solidFill>
                </a:uFill>
                <a:cs typeface="Calibri"/>
              </a:rPr>
              <a:t>Budget</a:t>
            </a:r>
            <a:r>
              <a:rPr lang="en-US" u="sng" spc="-15" dirty="0">
                <a:solidFill>
                  <a:srgbClr val="F49100"/>
                </a:solidFill>
                <a:uFill>
                  <a:solidFill>
                    <a:srgbClr val="F49100"/>
                  </a:solidFill>
                </a:uFill>
                <a:cs typeface="Calibri"/>
              </a:rPr>
              <a:t> </a:t>
            </a:r>
            <a:r>
              <a:rPr lang="en-US" u="sng" dirty="0">
                <a:solidFill>
                  <a:srgbClr val="F49100"/>
                </a:solidFill>
                <a:uFill>
                  <a:solidFill>
                    <a:srgbClr val="F49100"/>
                  </a:solidFill>
                </a:uFill>
                <a:cs typeface="Calibri"/>
              </a:rPr>
              <a:t>Obesity</a:t>
            </a:r>
            <a:br>
              <a:rPr lang="en-US" u="sng" dirty="0">
                <a:solidFill>
                  <a:srgbClr val="F49100"/>
                </a:solidFill>
                <a:uFill>
                  <a:solidFill>
                    <a:srgbClr val="F49100"/>
                  </a:solidFill>
                </a:uFill>
                <a:cs typeface="Calibri"/>
              </a:rPr>
            </a:br>
            <a:r>
              <a:rPr lang="en-US" dirty="0">
                <a:cs typeface="Calibri"/>
              </a:rPr>
              <a:t>(click </a:t>
            </a:r>
            <a:r>
              <a:rPr lang="en-US" spc="10" dirty="0">
                <a:cs typeface="Calibri"/>
              </a:rPr>
              <a:t>on</a:t>
            </a:r>
            <a:r>
              <a:rPr lang="en-US" spc="-25" dirty="0">
                <a:cs typeface="Calibri"/>
              </a:rPr>
              <a:t> </a:t>
            </a:r>
            <a:r>
              <a:rPr lang="en-US" dirty="0">
                <a:cs typeface="Calibri"/>
              </a:rPr>
              <a:t>link)</a:t>
            </a:r>
          </a:p>
          <a:p>
            <a:endParaRPr lang="en-US" dirty="0">
              <a:cs typeface="Times New Roman"/>
            </a:endParaRPr>
          </a:p>
          <a:p>
            <a:pPr lvl="1"/>
            <a:endParaRPr lang="en-US" dirty="0"/>
          </a:p>
          <a:p>
            <a:endParaRPr lang="en-US" dirty="0"/>
          </a:p>
        </p:txBody>
      </p:sp>
    </p:spTree>
    <p:extLst>
      <p:ext uri="{BB962C8B-B14F-4D97-AF65-F5344CB8AC3E}">
        <p14:creationId xmlns:p14="http://schemas.microsoft.com/office/powerpoint/2010/main" val="161267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Financial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Financial and career stability should be considered before deciding to have children.</a:t>
            </a:r>
          </a:p>
          <a:p>
            <a:pPr lvl="1"/>
            <a:endParaRPr lang="en-US" dirty="0"/>
          </a:p>
          <a:p>
            <a:pPr lvl="1"/>
            <a:r>
              <a:rPr lang="en-US" dirty="0"/>
              <a:t>Housing</a:t>
            </a:r>
          </a:p>
          <a:p>
            <a:pPr lvl="1"/>
            <a:r>
              <a:rPr lang="en-US" dirty="0"/>
              <a:t>Food</a:t>
            </a:r>
          </a:p>
          <a:p>
            <a:pPr lvl="1"/>
            <a:r>
              <a:rPr lang="en-US" dirty="0"/>
              <a:t>Transportation</a:t>
            </a:r>
          </a:p>
          <a:p>
            <a:pPr lvl="1"/>
            <a:r>
              <a:rPr lang="en-US" dirty="0"/>
              <a:t>Clothing</a:t>
            </a:r>
          </a:p>
          <a:p>
            <a:pPr lvl="1"/>
            <a:r>
              <a:rPr lang="en-US" dirty="0"/>
              <a:t>Medical care</a:t>
            </a:r>
          </a:p>
          <a:p>
            <a:pPr lvl="1"/>
            <a:r>
              <a:rPr lang="en-US" dirty="0"/>
              <a:t>Education</a:t>
            </a:r>
          </a:p>
        </p:txBody>
      </p:sp>
      <p:sp>
        <p:nvSpPr>
          <p:cNvPr id="4" name="object 10">
            <a:extLst>
              <a:ext uri="{FF2B5EF4-FFF2-40B4-BE49-F238E27FC236}">
                <a16:creationId xmlns:a16="http://schemas.microsoft.com/office/drawing/2014/main" id="{08F04E22-9000-42CA-9390-707FF7F27A98}"/>
              </a:ext>
            </a:extLst>
          </p:cNvPr>
          <p:cNvSpPr/>
          <p:nvPr/>
        </p:nvSpPr>
        <p:spPr>
          <a:xfrm>
            <a:off x="6549390" y="3051810"/>
            <a:ext cx="3098542" cy="261850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566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S.M.A.R.T. 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Goals should describe accomplishments, not activities.</a:t>
            </a:r>
          </a:p>
          <a:p>
            <a:pPr lvl="1"/>
            <a:r>
              <a:rPr lang="en-US" dirty="0"/>
              <a:t>S = Specific</a:t>
            </a:r>
          </a:p>
          <a:p>
            <a:pPr lvl="1"/>
            <a:r>
              <a:rPr lang="en-US" dirty="0"/>
              <a:t>M= Measurable</a:t>
            </a:r>
          </a:p>
          <a:p>
            <a:pPr lvl="1"/>
            <a:r>
              <a:rPr lang="en-US" dirty="0"/>
              <a:t>A = Achievable</a:t>
            </a:r>
          </a:p>
          <a:p>
            <a:pPr lvl="1"/>
            <a:r>
              <a:rPr lang="en-US" dirty="0"/>
              <a:t>R = Relevant</a:t>
            </a:r>
          </a:p>
          <a:p>
            <a:pPr lvl="1"/>
            <a:r>
              <a:rPr lang="en-US" dirty="0"/>
              <a:t>T = Time-Bound</a:t>
            </a:r>
          </a:p>
        </p:txBody>
      </p:sp>
    </p:spTree>
    <p:extLst>
      <p:ext uri="{BB962C8B-B14F-4D97-AF65-F5344CB8AC3E}">
        <p14:creationId xmlns:p14="http://schemas.microsoft.com/office/powerpoint/2010/main" val="54662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 S.M.A.R.T. Goal?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sng" spc="-10" dirty="0">
                <a:solidFill>
                  <a:srgbClr val="F49100"/>
                </a:solidFill>
                <a:uFill>
                  <a:solidFill>
                    <a:srgbClr val="F49100"/>
                  </a:solidFill>
                </a:uFill>
                <a:cs typeface="Calibri"/>
              </a:rPr>
              <a:t>S.M.A.R.T.</a:t>
            </a:r>
            <a:r>
              <a:rPr lang="en-US" u="sng" spc="-20" dirty="0">
                <a:solidFill>
                  <a:srgbClr val="F49100"/>
                </a:solidFill>
                <a:uFill>
                  <a:solidFill>
                    <a:srgbClr val="F49100"/>
                  </a:solidFill>
                </a:uFill>
                <a:cs typeface="Calibri"/>
              </a:rPr>
              <a:t> </a:t>
            </a:r>
            <a:r>
              <a:rPr lang="en-US" u="sng" spc="5" dirty="0">
                <a:solidFill>
                  <a:srgbClr val="F49100"/>
                </a:solidFill>
                <a:uFill>
                  <a:solidFill>
                    <a:srgbClr val="F49100"/>
                  </a:solidFill>
                </a:uFill>
                <a:cs typeface="Calibri"/>
              </a:rPr>
              <a:t>Goals</a:t>
            </a:r>
            <a:br>
              <a:rPr lang="en-US" u="sng" spc="5" dirty="0">
                <a:solidFill>
                  <a:srgbClr val="F49100"/>
                </a:solidFill>
                <a:uFill>
                  <a:solidFill>
                    <a:srgbClr val="F49100"/>
                  </a:solidFill>
                </a:uFill>
                <a:cs typeface="Calibri"/>
              </a:rPr>
            </a:br>
            <a:r>
              <a:rPr lang="en-US" dirty="0">
                <a:cs typeface="Calibri"/>
              </a:rPr>
              <a:t>(click </a:t>
            </a:r>
            <a:r>
              <a:rPr lang="en-US" spc="10" dirty="0">
                <a:cs typeface="Calibri"/>
              </a:rPr>
              <a:t>on</a:t>
            </a:r>
            <a:r>
              <a:rPr lang="en-US" spc="-25" dirty="0">
                <a:cs typeface="Calibri"/>
              </a:rPr>
              <a:t> </a:t>
            </a:r>
            <a:r>
              <a:rPr lang="en-US" dirty="0">
                <a:cs typeface="Calibri"/>
              </a:rPr>
              <a:t>link)</a:t>
            </a:r>
          </a:p>
          <a:p>
            <a:pPr lvl="1"/>
            <a:endParaRPr lang="en-US" dirty="0"/>
          </a:p>
          <a:p>
            <a:endParaRPr lang="en-US" dirty="0"/>
          </a:p>
        </p:txBody>
      </p:sp>
    </p:spTree>
    <p:extLst>
      <p:ext uri="{BB962C8B-B14F-4D97-AF65-F5344CB8AC3E}">
        <p14:creationId xmlns:p14="http://schemas.microsoft.com/office/powerpoint/2010/main" val="31800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 = Specific</a:t>
            </a:r>
          </a:p>
          <a:p>
            <a:pPr lvl="1"/>
            <a:r>
              <a:rPr lang="en-US" dirty="0"/>
              <a:t>Who</a:t>
            </a:r>
          </a:p>
          <a:p>
            <a:pPr lvl="1"/>
            <a:r>
              <a:rPr lang="en-US" dirty="0"/>
              <a:t>What</a:t>
            </a:r>
          </a:p>
          <a:p>
            <a:pPr lvl="1"/>
            <a:r>
              <a:rPr lang="en-US" dirty="0"/>
              <a:t>When</a:t>
            </a:r>
          </a:p>
          <a:p>
            <a:pPr lvl="1"/>
            <a:r>
              <a:rPr lang="en-US" dirty="0"/>
              <a:t>Where</a:t>
            </a:r>
          </a:p>
          <a:p>
            <a:pPr lvl="1"/>
            <a:r>
              <a:rPr lang="en-US" dirty="0"/>
              <a:t>Why</a:t>
            </a:r>
          </a:p>
          <a:p>
            <a:pPr lvl="1"/>
            <a:endParaRPr lang="en-US" dirty="0"/>
          </a:p>
        </p:txBody>
      </p:sp>
      <p:pic>
        <p:nvPicPr>
          <p:cNvPr id="4" name="Picture 3">
            <a:extLst>
              <a:ext uri="{FF2B5EF4-FFF2-40B4-BE49-F238E27FC236}">
                <a16:creationId xmlns:a16="http://schemas.microsoft.com/office/drawing/2014/main" id="{5F114AE8-EC1B-496E-BF40-8D375C53E8E7}"/>
              </a:ext>
            </a:extLst>
          </p:cNvPr>
          <p:cNvPicPr>
            <a:picLocks noChangeAspect="1"/>
          </p:cNvPicPr>
          <p:nvPr/>
        </p:nvPicPr>
        <p:blipFill>
          <a:blip r:embed="rId3"/>
          <a:stretch>
            <a:fillRect/>
          </a:stretch>
        </p:blipFill>
        <p:spPr>
          <a:xfrm>
            <a:off x="6667500" y="2005012"/>
            <a:ext cx="3086100" cy="2847975"/>
          </a:xfrm>
          <a:prstGeom prst="rect">
            <a:avLst/>
          </a:prstGeom>
        </p:spPr>
      </p:pic>
    </p:spTree>
    <p:extLst>
      <p:ext uri="{BB962C8B-B14F-4D97-AF65-F5344CB8AC3E}">
        <p14:creationId xmlns:p14="http://schemas.microsoft.com/office/powerpoint/2010/main" val="215235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 = Measurable</a:t>
            </a:r>
          </a:p>
        </p:txBody>
      </p:sp>
      <p:sp>
        <p:nvSpPr>
          <p:cNvPr id="5" name="object 14">
            <a:extLst>
              <a:ext uri="{FF2B5EF4-FFF2-40B4-BE49-F238E27FC236}">
                <a16:creationId xmlns:a16="http://schemas.microsoft.com/office/drawing/2014/main" id="{E811B4D5-2B67-48F6-BBB3-96E88A438D7B}"/>
              </a:ext>
            </a:extLst>
          </p:cNvPr>
          <p:cNvSpPr/>
          <p:nvPr/>
        </p:nvSpPr>
        <p:spPr>
          <a:xfrm>
            <a:off x="4635112" y="2270202"/>
            <a:ext cx="2921775" cy="354766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6211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 Achievable</a:t>
            </a:r>
          </a:p>
        </p:txBody>
      </p:sp>
      <p:sp>
        <p:nvSpPr>
          <p:cNvPr id="4" name="object 15">
            <a:extLst>
              <a:ext uri="{FF2B5EF4-FFF2-40B4-BE49-F238E27FC236}">
                <a16:creationId xmlns:a16="http://schemas.microsoft.com/office/drawing/2014/main" id="{C290D961-D6FF-4ED3-9AA3-59A11DE020BA}"/>
              </a:ext>
            </a:extLst>
          </p:cNvPr>
          <p:cNvSpPr/>
          <p:nvPr/>
        </p:nvSpPr>
        <p:spPr>
          <a:xfrm>
            <a:off x="4852888" y="2102796"/>
            <a:ext cx="2713772" cy="360077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9644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 = Relevant</a:t>
            </a:r>
          </a:p>
        </p:txBody>
      </p:sp>
      <p:sp>
        <p:nvSpPr>
          <p:cNvPr id="4" name="object 15">
            <a:extLst>
              <a:ext uri="{FF2B5EF4-FFF2-40B4-BE49-F238E27FC236}">
                <a16:creationId xmlns:a16="http://schemas.microsoft.com/office/drawing/2014/main" id="{5BEC46C9-E51C-44F9-AEE2-08F1B151E26B}"/>
              </a:ext>
            </a:extLst>
          </p:cNvPr>
          <p:cNvSpPr/>
          <p:nvPr/>
        </p:nvSpPr>
        <p:spPr>
          <a:xfrm>
            <a:off x="4927716" y="2759994"/>
            <a:ext cx="2336567" cy="30578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7610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 = Time-bound</a:t>
            </a:r>
          </a:p>
        </p:txBody>
      </p:sp>
      <p:sp>
        <p:nvSpPr>
          <p:cNvPr id="4" name="object 15">
            <a:extLst>
              <a:ext uri="{FF2B5EF4-FFF2-40B4-BE49-F238E27FC236}">
                <a16:creationId xmlns:a16="http://schemas.microsoft.com/office/drawing/2014/main" id="{29FFA453-76BA-4FC3-883E-66E53463AE02}"/>
              </a:ext>
            </a:extLst>
          </p:cNvPr>
          <p:cNvSpPr/>
          <p:nvPr/>
        </p:nvSpPr>
        <p:spPr>
          <a:xfrm>
            <a:off x="5047228" y="2837650"/>
            <a:ext cx="2290832" cy="274852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5684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to Successfully Manage Your Money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to Organize Tasks and Responsibilities</a:t>
            </a:r>
          </a:p>
        </p:txBody>
      </p:sp>
      <p:sp>
        <p:nvSpPr>
          <p:cNvPr id="4" name="Content Placeholder 2">
            <a:extLst>
              <a:ext uri="{FF2B5EF4-FFF2-40B4-BE49-F238E27FC236}">
                <a16:creationId xmlns:a16="http://schemas.microsoft.com/office/drawing/2014/main" id="{511E304B-BB86-4F11-945E-7C4D07512E5C}"/>
              </a:ext>
            </a:extLst>
          </p:cNvPr>
          <p:cNvSpPr txBox="1">
            <a:spLocks/>
          </p:cNvSpPr>
          <p:nvPr/>
        </p:nvSpPr>
        <p:spPr>
          <a:xfrm>
            <a:off x="740664" y="2123682"/>
            <a:ext cx="3088386"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Determine your needs and wants</a:t>
            </a:r>
          </a:p>
          <a:p>
            <a:pPr lvl="1"/>
            <a:r>
              <a:rPr lang="en-US" dirty="0"/>
              <a:t>Establish your priorities </a:t>
            </a:r>
          </a:p>
        </p:txBody>
      </p:sp>
      <p:sp>
        <p:nvSpPr>
          <p:cNvPr id="5" name="Content Placeholder 2">
            <a:extLst>
              <a:ext uri="{FF2B5EF4-FFF2-40B4-BE49-F238E27FC236}">
                <a16:creationId xmlns:a16="http://schemas.microsoft.com/office/drawing/2014/main" id="{1FF07892-3ECA-4402-A89D-5BC45F1988B0}"/>
              </a:ext>
            </a:extLst>
          </p:cNvPr>
          <p:cNvSpPr txBox="1">
            <a:spLocks/>
          </p:cNvSpPr>
          <p:nvPr/>
        </p:nvSpPr>
        <p:spPr>
          <a:xfrm>
            <a:off x="4419219" y="2123682"/>
            <a:ext cx="3088386"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Use a systematic process</a:t>
            </a:r>
          </a:p>
          <a:p>
            <a:pPr lvl="1"/>
            <a:r>
              <a:rPr lang="en-US" dirty="0"/>
              <a:t>A decision-making process that can help you make the best financial approach</a:t>
            </a:r>
          </a:p>
        </p:txBody>
      </p:sp>
      <p:sp>
        <p:nvSpPr>
          <p:cNvPr id="6" name="Content Placeholder 2">
            <a:extLst>
              <a:ext uri="{FF2B5EF4-FFF2-40B4-BE49-F238E27FC236}">
                <a16:creationId xmlns:a16="http://schemas.microsoft.com/office/drawing/2014/main" id="{4C14920E-093E-46E9-8F3C-04A24B97A2D2}"/>
              </a:ext>
            </a:extLst>
          </p:cNvPr>
          <p:cNvSpPr txBox="1">
            <a:spLocks/>
          </p:cNvSpPr>
          <p:nvPr/>
        </p:nvSpPr>
        <p:spPr>
          <a:xfrm>
            <a:off x="8097774" y="2123682"/>
            <a:ext cx="3088386"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Become your own personal accountant</a:t>
            </a:r>
          </a:p>
          <a:p>
            <a:pPr lvl="1"/>
            <a:r>
              <a:rPr lang="en-US" dirty="0"/>
              <a:t>Keep accurate and current records of your money</a:t>
            </a:r>
          </a:p>
        </p:txBody>
      </p:sp>
      <p:pic>
        <p:nvPicPr>
          <p:cNvPr id="7" name="Picture 6">
            <a:extLst>
              <a:ext uri="{FF2B5EF4-FFF2-40B4-BE49-F238E27FC236}">
                <a16:creationId xmlns:a16="http://schemas.microsoft.com/office/drawing/2014/main" id="{901BFA71-816D-4E13-9322-82B12B8D2F4E}"/>
              </a:ext>
            </a:extLst>
          </p:cNvPr>
          <p:cNvPicPr>
            <a:picLocks noChangeAspect="1"/>
          </p:cNvPicPr>
          <p:nvPr/>
        </p:nvPicPr>
        <p:blipFill>
          <a:blip r:embed="rId3"/>
          <a:stretch>
            <a:fillRect/>
          </a:stretch>
        </p:blipFill>
        <p:spPr>
          <a:xfrm>
            <a:off x="1154430" y="5072449"/>
            <a:ext cx="9452610" cy="1219200"/>
          </a:xfrm>
          <a:prstGeom prst="rect">
            <a:avLst/>
          </a:prstGeom>
        </p:spPr>
      </p:pic>
    </p:spTree>
    <p:extLst>
      <p:ext uri="{BB962C8B-B14F-4D97-AF65-F5344CB8AC3E}">
        <p14:creationId xmlns:p14="http://schemas.microsoft.com/office/powerpoint/2010/main" val="240003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 Spending Plan</a:t>
            </a:r>
          </a:p>
        </p:txBody>
      </p:sp>
      <p:pic>
        <p:nvPicPr>
          <p:cNvPr id="4" name="Picture 3">
            <a:extLst>
              <a:ext uri="{FF2B5EF4-FFF2-40B4-BE49-F238E27FC236}">
                <a16:creationId xmlns:a16="http://schemas.microsoft.com/office/drawing/2014/main" id="{49C2A745-320C-4701-A56B-40404B6FBC23}"/>
              </a:ext>
            </a:extLst>
          </p:cNvPr>
          <p:cNvPicPr>
            <a:picLocks noChangeAspect="1"/>
          </p:cNvPicPr>
          <p:nvPr/>
        </p:nvPicPr>
        <p:blipFill>
          <a:blip r:embed="rId3"/>
          <a:stretch>
            <a:fillRect/>
          </a:stretch>
        </p:blipFill>
        <p:spPr>
          <a:xfrm>
            <a:off x="3667125" y="1371599"/>
            <a:ext cx="4857750" cy="5079191"/>
          </a:xfrm>
          <a:prstGeom prst="rect">
            <a:avLst/>
          </a:prstGeom>
        </p:spPr>
      </p:pic>
    </p:spTree>
    <p:extLst>
      <p:ext uri="{BB962C8B-B14F-4D97-AF65-F5344CB8AC3E}">
        <p14:creationId xmlns:p14="http://schemas.microsoft.com/office/powerpoint/2010/main" val="371668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Money Management Plan</a:t>
            </a:r>
          </a:p>
        </p:txBody>
      </p:sp>
      <p:pic>
        <p:nvPicPr>
          <p:cNvPr id="4" name="Picture 3">
            <a:extLst>
              <a:ext uri="{FF2B5EF4-FFF2-40B4-BE49-F238E27FC236}">
                <a16:creationId xmlns:a16="http://schemas.microsoft.com/office/drawing/2014/main" id="{624BF277-06EF-49CC-B9E2-86F0C475AA0C}"/>
              </a:ext>
            </a:extLst>
          </p:cNvPr>
          <p:cNvPicPr>
            <a:picLocks noChangeAspect="1"/>
          </p:cNvPicPr>
          <p:nvPr/>
        </p:nvPicPr>
        <p:blipFill>
          <a:blip r:embed="rId3"/>
          <a:stretch>
            <a:fillRect/>
          </a:stretch>
        </p:blipFill>
        <p:spPr>
          <a:xfrm>
            <a:off x="1712454" y="1420420"/>
            <a:ext cx="9087662" cy="4753362"/>
          </a:xfrm>
          <a:prstGeom prst="rect">
            <a:avLst/>
          </a:prstGeom>
        </p:spPr>
      </p:pic>
    </p:spTree>
    <p:extLst>
      <p:ext uri="{BB962C8B-B14F-4D97-AF65-F5344CB8AC3E}">
        <p14:creationId xmlns:p14="http://schemas.microsoft.com/office/powerpoint/2010/main" val="308373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to get Started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Envelope System</a:t>
            </a:r>
          </a:p>
          <a:p>
            <a:pPr lvl="1"/>
            <a:r>
              <a:rPr lang="en-US" dirty="0"/>
              <a:t>Cut-up credit cards</a:t>
            </a:r>
          </a:p>
          <a:p>
            <a:pPr lvl="1"/>
            <a:r>
              <a:rPr lang="en-US" dirty="0"/>
              <a:t>Written budget</a:t>
            </a:r>
          </a:p>
          <a:p>
            <a:pPr lvl="1"/>
            <a:r>
              <a:rPr lang="en-US" dirty="0"/>
              <a:t>Emergency fund</a:t>
            </a:r>
          </a:p>
        </p:txBody>
      </p:sp>
      <p:sp>
        <p:nvSpPr>
          <p:cNvPr id="4" name="object 10">
            <a:extLst>
              <a:ext uri="{FF2B5EF4-FFF2-40B4-BE49-F238E27FC236}">
                <a16:creationId xmlns:a16="http://schemas.microsoft.com/office/drawing/2014/main" id="{CA0D206F-90E9-473F-945A-A7EA7A5577B0}"/>
              </a:ext>
            </a:extLst>
          </p:cNvPr>
          <p:cNvSpPr/>
          <p:nvPr/>
        </p:nvSpPr>
        <p:spPr>
          <a:xfrm>
            <a:off x="4606291" y="2560321"/>
            <a:ext cx="2751404" cy="359441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946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Parenting Skills and Responsibilities</a:t>
            </a:r>
          </a:p>
        </p:txBody>
      </p:sp>
    </p:spTree>
    <p:extLst>
      <p:ext uri="{BB962C8B-B14F-4D97-AF65-F5344CB8AC3E}">
        <p14:creationId xmlns:p14="http://schemas.microsoft.com/office/powerpoint/2010/main" val="268679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some parenting skills and responsibilities?</a:t>
            </a:r>
          </a:p>
        </p:txBody>
      </p:sp>
    </p:spTree>
    <p:extLst>
      <p:ext uri="{BB962C8B-B14F-4D97-AF65-F5344CB8AC3E}">
        <p14:creationId xmlns:p14="http://schemas.microsoft.com/office/powerpoint/2010/main" val="2986294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Parenting Skills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Some important responsibilities that affect health and happiness of parents and  children include the following:</a:t>
            </a:r>
          </a:p>
          <a:p>
            <a:pPr lvl="2"/>
            <a:r>
              <a:rPr lang="en-US" sz="2400" dirty="0"/>
              <a:t>child guidance</a:t>
            </a:r>
          </a:p>
          <a:p>
            <a:pPr lvl="2"/>
            <a:r>
              <a:rPr lang="en-US" sz="2400" dirty="0"/>
              <a:t>legal and moral responsibilities</a:t>
            </a:r>
          </a:p>
          <a:p>
            <a:pPr lvl="2"/>
            <a:r>
              <a:rPr lang="en-US" sz="2400" dirty="0"/>
              <a:t>financial responsibilities</a:t>
            </a:r>
          </a:p>
          <a:p>
            <a:pPr lvl="2"/>
            <a:r>
              <a:rPr lang="en-US" sz="2400" dirty="0"/>
              <a:t>health and safety responsibilities</a:t>
            </a:r>
          </a:p>
          <a:p>
            <a:pPr lvl="2"/>
            <a:r>
              <a:rPr lang="en-US" sz="2400" dirty="0"/>
              <a:t>social and emotional development</a:t>
            </a:r>
          </a:p>
          <a:p>
            <a:pPr lvl="2"/>
            <a:r>
              <a:rPr lang="en-US" sz="2400" dirty="0"/>
              <a:t>cognitive development</a:t>
            </a:r>
          </a:p>
        </p:txBody>
      </p:sp>
      <p:sp>
        <p:nvSpPr>
          <p:cNvPr id="4" name="object 10">
            <a:extLst>
              <a:ext uri="{FF2B5EF4-FFF2-40B4-BE49-F238E27FC236}">
                <a16:creationId xmlns:a16="http://schemas.microsoft.com/office/drawing/2014/main" id="{0480010C-7767-4DDB-B327-A2F265B7B6A9}"/>
              </a:ext>
            </a:extLst>
          </p:cNvPr>
          <p:cNvSpPr/>
          <p:nvPr/>
        </p:nvSpPr>
        <p:spPr>
          <a:xfrm>
            <a:off x="7966710" y="2846070"/>
            <a:ext cx="2953012" cy="285711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0829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Guidance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guidance parents use  should be appropriate for the  child’s</a:t>
            </a:r>
          </a:p>
          <a:p>
            <a:pPr lvl="2"/>
            <a:r>
              <a:rPr lang="en-US" sz="2400" dirty="0"/>
              <a:t>age</a:t>
            </a:r>
          </a:p>
          <a:p>
            <a:pPr lvl="2"/>
            <a:r>
              <a:rPr lang="en-US" sz="2400" dirty="0"/>
              <a:t>abilities</a:t>
            </a:r>
          </a:p>
          <a:p>
            <a:pPr lvl="2"/>
            <a:r>
              <a:rPr lang="en-US" sz="2400" dirty="0"/>
              <a:t>situation</a:t>
            </a:r>
          </a:p>
        </p:txBody>
      </p:sp>
      <p:pic>
        <p:nvPicPr>
          <p:cNvPr id="4" name="Picture 3">
            <a:extLst>
              <a:ext uri="{FF2B5EF4-FFF2-40B4-BE49-F238E27FC236}">
                <a16:creationId xmlns:a16="http://schemas.microsoft.com/office/drawing/2014/main" id="{43B37D54-1B67-4553-ACAE-49E3984DC09F}"/>
              </a:ext>
            </a:extLst>
          </p:cNvPr>
          <p:cNvPicPr>
            <a:picLocks noChangeAspect="1"/>
          </p:cNvPicPr>
          <p:nvPr/>
        </p:nvPicPr>
        <p:blipFill>
          <a:blip r:embed="rId3"/>
          <a:stretch>
            <a:fillRect/>
          </a:stretch>
        </p:blipFill>
        <p:spPr>
          <a:xfrm>
            <a:off x="6484620" y="2340292"/>
            <a:ext cx="4000500" cy="3343275"/>
          </a:xfrm>
          <a:prstGeom prst="rect">
            <a:avLst/>
          </a:prstGeom>
        </p:spPr>
      </p:pic>
    </p:spTree>
    <p:extLst>
      <p:ext uri="{BB962C8B-B14F-4D97-AF65-F5344CB8AC3E}">
        <p14:creationId xmlns:p14="http://schemas.microsoft.com/office/powerpoint/2010/main" val="423128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Relationship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Appropriate communication skills</a:t>
            </a:r>
          </a:p>
          <a:p>
            <a:pPr lvl="1"/>
            <a:r>
              <a:rPr lang="en-US" dirty="0"/>
              <a:t>Marriage preparation</a:t>
            </a:r>
          </a:p>
          <a:p>
            <a:pPr lvl="1"/>
            <a:r>
              <a:rPr lang="en-US" dirty="0"/>
              <a:t>Money management</a:t>
            </a:r>
          </a:p>
        </p:txBody>
      </p:sp>
      <p:pic>
        <p:nvPicPr>
          <p:cNvPr id="4" name="Picture 3">
            <a:extLst>
              <a:ext uri="{FF2B5EF4-FFF2-40B4-BE49-F238E27FC236}">
                <a16:creationId xmlns:a16="http://schemas.microsoft.com/office/drawing/2014/main" id="{022EE769-C9BB-42ED-90FA-7799778313FE}"/>
              </a:ext>
            </a:extLst>
          </p:cNvPr>
          <p:cNvPicPr>
            <a:picLocks noChangeAspect="1"/>
          </p:cNvPicPr>
          <p:nvPr/>
        </p:nvPicPr>
        <p:blipFill>
          <a:blip r:embed="rId3"/>
          <a:stretch>
            <a:fillRect/>
          </a:stretch>
        </p:blipFill>
        <p:spPr>
          <a:xfrm>
            <a:off x="7497559" y="2971799"/>
            <a:ext cx="3147905" cy="3319849"/>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Legal and Moral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Seat restraints</a:t>
            </a:r>
          </a:p>
          <a:p>
            <a:pPr lvl="1"/>
            <a:r>
              <a:rPr lang="en-US" dirty="0"/>
              <a:t>Economic security</a:t>
            </a:r>
          </a:p>
          <a:p>
            <a:pPr lvl="1"/>
            <a:r>
              <a:rPr lang="en-US" dirty="0"/>
              <a:t>Education</a:t>
            </a:r>
          </a:p>
          <a:p>
            <a:pPr lvl="1"/>
            <a:r>
              <a:rPr lang="en-US" dirty="0"/>
              <a:t>Respect of others</a:t>
            </a:r>
          </a:p>
          <a:p>
            <a:pPr lvl="1"/>
            <a:r>
              <a:rPr lang="en-US" dirty="0"/>
              <a:t>Understanding rules</a:t>
            </a:r>
          </a:p>
          <a:p>
            <a:pPr lvl="1"/>
            <a:r>
              <a:rPr lang="en-US" dirty="0"/>
              <a:t>Decision-making skills</a:t>
            </a:r>
          </a:p>
        </p:txBody>
      </p:sp>
      <p:pic>
        <p:nvPicPr>
          <p:cNvPr id="4" name="Picture 3">
            <a:extLst>
              <a:ext uri="{FF2B5EF4-FFF2-40B4-BE49-F238E27FC236}">
                <a16:creationId xmlns:a16="http://schemas.microsoft.com/office/drawing/2014/main" id="{6FA9E704-053E-46E3-B2C3-4F3493E18504}"/>
              </a:ext>
            </a:extLst>
          </p:cNvPr>
          <p:cNvPicPr>
            <a:picLocks noChangeAspect="1"/>
          </p:cNvPicPr>
          <p:nvPr/>
        </p:nvPicPr>
        <p:blipFill>
          <a:blip r:embed="rId3"/>
          <a:stretch>
            <a:fillRect/>
          </a:stretch>
        </p:blipFill>
        <p:spPr>
          <a:xfrm>
            <a:off x="6579870" y="1929765"/>
            <a:ext cx="4038600" cy="2838450"/>
          </a:xfrm>
          <a:prstGeom prst="rect">
            <a:avLst/>
          </a:prstGeom>
        </p:spPr>
      </p:pic>
    </p:spTree>
    <p:extLst>
      <p:ext uri="{BB962C8B-B14F-4D97-AF65-F5344CB8AC3E}">
        <p14:creationId xmlns:p14="http://schemas.microsoft.com/office/powerpoint/2010/main" val="2397723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Social and Emotional Development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Affection</a:t>
            </a:r>
          </a:p>
          <a:p>
            <a:pPr lvl="1"/>
            <a:r>
              <a:rPr lang="en-US" dirty="0"/>
              <a:t>Nurturing</a:t>
            </a:r>
          </a:p>
          <a:p>
            <a:pPr lvl="1"/>
            <a:r>
              <a:rPr lang="en-US" dirty="0"/>
              <a:t>Positive self-esteem</a:t>
            </a:r>
          </a:p>
          <a:p>
            <a:pPr lvl="1"/>
            <a:r>
              <a:rPr lang="en-US" dirty="0"/>
              <a:t>Self-concept</a:t>
            </a:r>
          </a:p>
          <a:p>
            <a:pPr lvl="1"/>
            <a:r>
              <a:rPr lang="en-US" dirty="0"/>
              <a:t>Self-image</a:t>
            </a:r>
          </a:p>
        </p:txBody>
      </p:sp>
      <p:pic>
        <p:nvPicPr>
          <p:cNvPr id="4" name="Picture 3">
            <a:extLst>
              <a:ext uri="{FF2B5EF4-FFF2-40B4-BE49-F238E27FC236}">
                <a16:creationId xmlns:a16="http://schemas.microsoft.com/office/drawing/2014/main" id="{438CA057-9C24-4211-B280-A2E93337A4ED}"/>
              </a:ext>
            </a:extLst>
          </p:cNvPr>
          <p:cNvPicPr>
            <a:picLocks noChangeAspect="1"/>
          </p:cNvPicPr>
          <p:nvPr/>
        </p:nvPicPr>
        <p:blipFill>
          <a:blip r:embed="rId3"/>
          <a:stretch>
            <a:fillRect/>
          </a:stretch>
        </p:blipFill>
        <p:spPr>
          <a:xfrm>
            <a:off x="6380797" y="1532330"/>
            <a:ext cx="3019425" cy="3905250"/>
          </a:xfrm>
          <a:prstGeom prst="rect">
            <a:avLst/>
          </a:prstGeom>
        </p:spPr>
      </p:pic>
    </p:spTree>
    <p:extLst>
      <p:ext uri="{BB962C8B-B14F-4D97-AF65-F5344CB8AC3E}">
        <p14:creationId xmlns:p14="http://schemas.microsoft.com/office/powerpoint/2010/main" val="2450504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Health and Safety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Food</a:t>
            </a:r>
          </a:p>
          <a:p>
            <a:pPr lvl="1"/>
            <a:r>
              <a:rPr lang="en-US" dirty="0"/>
              <a:t>Water</a:t>
            </a:r>
          </a:p>
          <a:p>
            <a:pPr lvl="1"/>
            <a:r>
              <a:rPr lang="en-US" dirty="0"/>
              <a:t>Clothing</a:t>
            </a:r>
          </a:p>
          <a:p>
            <a:pPr lvl="1"/>
            <a:r>
              <a:rPr lang="en-US" dirty="0"/>
              <a:t>Shelter</a:t>
            </a:r>
          </a:p>
          <a:p>
            <a:pPr lvl="1"/>
            <a:r>
              <a:rPr lang="en-US" dirty="0"/>
              <a:t>Safety</a:t>
            </a:r>
          </a:p>
          <a:p>
            <a:pPr lvl="1"/>
            <a:r>
              <a:rPr lang="en-US" dirty="0"/>
              <a:t>Protection</a:t>
            </a:r>
          </a:p>
          <a:p>
            <a:pPr lvl="1"/>
            <a:r>
              <a:rPr lang="en-US" dirty="0"/>
              <a:t>Medical checkups</a:t>
            </a:r>
          </a:p>
        </p:txBody>
      </p:sp>
      <p:pic>
        <p:nvPicPr>
          <p:cNvPr id="4" name="Picture 3">
            <a:extLst>
              <a:ext uri="{FF2B5EF4-FFF2-40B4-BE49-F238E27FC236}">
                <a16:creationId xmlns:a16="http://schemas.microsoft.com/office/drawing/2014/main" id="{E06EB85E-23CA-4F2C-8292-64F12F2D63B6}"/>
              </a:ext>
            </a:extLst>
          </p:cNvPr>
          <p:cNvPicPr>
            <a:picLocks noChangeAspect="1"/>
          </p:cNvPicPr>
          <p:nvPr/>
        </p:nvPicPr>
        <p:blipFill>
          <a:blip r:embed="rId3"/>
          <a:stretch>
            <a:fillRect/>
          </a:stretch>
        </p:blipFill>
        <p:spPr>
          <a:xfrm>
            <a:off x="6262687" y="2114550"/>
            <a:ext cx="4238625" cy="2857500"/>
          </a:xfrm>
          <a:prstGeom prst="rect">
            <a:avLst/>
          </a:prstGeom>
        </p:spPr>
      </p:pic>
    </p:spTree>
    <p:extLst>
      <p:ext uri="{BB962C8B-B14F-4D97-AF65-F5344CB8AC3E}">
        <p14:creationId xmlns:p14="http://schemas.microsoft.com/office/powerpoint/2010/main" val="164259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Cognitive Development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Intelligence and mental ability</a:t>
            </a:r>
          </a:p>
          <a:p>
            <a:pPr lvl="1"/>
            <a:r>
              <a:rPr lang="en-US" dirty="0"/>
              <a:t>Provide educational  opportunities</a:t>
            </a:r>
          </a:p>
          <a:p>
            <a:pPr lvl="1"/>
            <a:r>
              <a:rPr lang="en-US" dirty="0"/>
              <a:t>Thinking skills</a:t>
            </a:r>
          </a:p>
          <a:p>
            <a:pPr lvl="1"/>
            <a:r>
              <a:rPr lang="en-US" dirty="0"/>
              <a:t>Learning activities</a:t>
            </a:r>
          </a:p>
        </p:txBody>
      </p:sp>
      <p:pic>
        <p:nvPicPr>
          <p:cNvPr id="4" name="Picture 3">
            <a:extLst>
              <a:ext uri="{FF2B5EF4-FFF2-40B4-BE49-F238E27FC236}">
                <a16:creationId xmlns:a16="http://schemas.microsoft.com/office/drawing/2014/main" id="{8C04F8EF-DC78-4DAB-9C7E-C07FE12031CF}"/>
              </a:ext>
            </a:extLst>
          </p:cNvPr>
          <p:cNvPicPr>
            <a:picLocks noChangeAspect="1"/>
          </p:cNvPicPr>
          <p:nvPr/>
        </p:nvPicPr>
        <p:blipFill>
          <a:blip r:embed="rId3"/>
          <a:stretch>
            <a:fillRect/>
          </a:stretch>
        </p:blipFill>
        <p:spPr>
          <a:xfrm>
            <a:off x="6762750" y="2477891"/>
            <a:ext cx="3695700" cy="2619375"/>
          </a:xfrm>
          <a:prstGeom prst="rect">
            <a:avLst/>
          </a:prstGeom>
        </p:spPr>
      </p:pic>
    </p:spTree>
    <p:extLst>
      <p:ext uri="{BB962C8B-B14F-4D97-AF65-F5344CB8AC3E}">
        <p14:creationId xmlns:p14="http://schemas.microsoft.com/office/powerpoint/2010/main" val="2416858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
        <p:nvSpPr>
          <p:cNvPr id="4" name="object 13">
            <a:extLst>
              <a:ext uri="{FF2B5EF4-FFF2-40B4-BE49-F238E27FC236}">
                <a16:creationId xmlns:a16="http://schemas.microsoft.com/office/drawing/2014/main" id="{39DACC69-1766-4A09-9317-C80E5382EE99}"/>
              </a:ext>
            </a:extLst>
          </p:cNvPr>
          <p:cNvSpPr/>
          <p:nvPr/>
        </p:nvSpPr>
        <p:spPr>
          <a:xfrm>
            <a:off x="4446270" y="2240280"/>
            <a:ext cx="3732839" cy="337984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783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Microsoft Clip Art: Used with permission from Microsoft.</a:t>
            </a:r>
          </a:p>
          <a:p>
            <a:pPr lvl="1"/>
            <a:r>
              <a:rPr lang="en-US" sz="2000" dirty="0"/>
              <a:t>Textbook:</a:t>
            </a:r>
          </a:p>
          <a:p>
            <a:pPr lvl="2"/>
            <a:r>
              <a:rPr lang="en-US" sz="2000" dirty="0"/>
              <a:t>Decker, C. (2011). _Child development: Early stages through age 12_. (5th ed.). Tinley Park: </a:t>
            </a:r>
            <a:r>
              <a:rPr lang="en-US" sz="2000" dirty="0" err="1"/>
              <a:t>Goodheart</a:t>
            </a:r>
            <a:r>
              <a:rPr lang="en-US" sz="2000" dirty="0"/>
              <a:t>-Willcox Company.</a:t>
            </a:r>
          </a:p>
          <a:p>
            <a:pPr lvl="1"/>
            <a:r>
              <a:rPr lang="en-US" sz="2000" dirty="0"/>
              <a:t>Websites:</a:t>
            </a:r>
          </a:p>
          <a:p>
            <a:pPr lvl="2"/>
            <a:r>
              <a:rPr lang="en-US" sz="2000" dirty="0"/>
              <a:t>Calculators - Yes, You Can</a:t>
            </a:r>
            <a:br>
              <a:rPr lang="en-US" sz="2000" dirty="0"/>
            </a:br>
            <a:r>
              <a:rPr lang="en-US" sz="2000" dirty="0"/>
              <a:t>Free Electronic Spending Plans</a:t>
            </a:r>
            <a:br>
              <a:rPr lang="en-US" sz="2000" dirty="0"/>
            </a:br>
            <a:r>
              <a:rPr lang="en-US" sz="2000" dirty="0"/>
              <a:t>http://www.yesyoucanonline.info/Resources/Calculators</a:t>
            </a:r>
          </a:p>
          <a:p>
            <a:pPr lvl="2"/>
            <a:r>
              <a:rPr lang="en-US" sz="2000" dirty="0"/>
              <a:t>Mint.com</a:t>
            </a:r>
            <a:br>
              <a:rPr lang="en-US" sz="2000" dirty="0"/>
            </a:br>
            <a:r>
              <a:rPr lang="en-US" sz="2000" dirty="0"/>
              <a:t>Free Electronic Control Systems</a:t>
            </a:r>
            <a:br>
              <a:rPr lang="en-US" sz="2000" dirty="0"/>
            </a:br>
            <a:r>
              <a:rPr lang="en-US" sz="2000" dirty="0"/>
              <a:t>https://www.mint.com/</a:t>
            </a:r>
          </a:p>
          <a:p>
            <a:pPr lvl="2"/>
            <a:r>
              <a:rPr lang="en-US" sz="2000" dirty="0"/>
              <a:t>Parenting and Money</a:t>
            </a:r>
            <a:br>
              <a:rPr lang="en-US" sz="2000" dirty="0"/>
            </a:br>
            <a:r>
              <a:rPr lang="en-US" sz="2000" dirty="0"/>
              <a:t>Financial tips that worked for couples.</a:t>
            </a:r>
            <a:br>
              <a:rPr lang="en-US" sz="2000" dirty="0"/>
            </a:br>
            <a:r>
              <a:rPr lang="en-US" sz="2000" dirty="0"/>
              <a:t>http://www.parentingandmoney.com/2012/03/07/parenting-and-money/</a:t>
            </a:r>
          </a:p>
        </p:txBody>
      </p:sp>
    </p:spTree>
    <p:extLst>
      <p:ext uri="{BB962C8B-B14F-4D97-AF65-F5344CB8AC3E}">
        <p14:creationId xmlns:p14="http://schemas.microsoft.com/office/powerpoint/2010/main" val="999454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Sense and Dollars</a:t>
            </a:r>
            <a:br>
              <a:rPr lang="en-US" sz="2000" dirty="0"/>
            </a:br>
            <a:r>
              <a:rPr lang="en-US" sz="2000" dirty="0"/>
              <a:t>Spending Money- Budget Basics</a:t>
            </a:r>
            <a:br>
              <a:rPr lang="en-US" sz="2000" dirty="0"/>
            </a:br>
            <a:r>
              <a:rPr lang="en-US" sz="2000" dirty="0">
                <a:hlinkClick r:id="rId3"/>
              </a:rPr>
              <a:t>http://senseanddollars.thinkport.org/games/checkitout/home.html</a:t>
            </a:r>
            <a:endParaRPr lang="en-US" sz="2000" dirty="0"/>
          </a:p>
          <a:p>
            <a:pPr lvl="1"/>
            <a:r>
              <a:rPr lang="en-US" sz="2000" dirty="0"/>
              <a:t>YouTube:</a:t>
            </a:r>
          </a:p>
          <a:p>
            <a:pPr lvl="2"/>
            <a:r>
              <a:rPr lang="en-US" sz="2000" dirty="0"/>
              <a:t>S.M.A.R.T. Goals</a:t>
            </a:r>
            <a:br>
              <a:rPr lang="en-US" sz="2000" dirty="0"/>
            </a:br>
            <a:r>
              <a:rPr lang="en-US" sz="2000" dirty="0"/>
              <a:t>Ever had a goal you couldn't complete? Chances are it wasn't a SMART Goal! We'll show you what a SMART Goal is, how you can use them to improve both yours and your staff's productivity, and how to set them up.</a:t>
            </a:r>
            <a:br>
              <a:rPr lang="en-US" sz="2000" dirty="0"/>
            </a:br>
            <a:r>
              <a:rPr lang="en-US" sz="2000" dirty="0"/>
              <a:t>http://youtu.be/Uy6qGhki-K4</a:t>
            </a:r>
          </a:p>
          <a:p>
            <a:pPr lvl="2"/>
            <a:r>
              <a:rPr lang="en-US" sz="2000" dirty="0"/>
              <a:t>Take Charge America-Budget Doctor</a:t>
            </a:r>
            <a:br>
              <a:rPr lang="en-US" sz="2000" dirty="0"/>
            </a:br>
            <a:r>
              <a:rPr lang="en-US" sz="2000" dirty="0"/>
              <a:t>The TCA Budget Doctor discusses food budgeting and why it is important to monitor your spending.</a:t>
            </a:r>
            <a:br>
              <a:rPr lang="en-US" sz="2000" dirty="0"/>
            </a:br>
            <a:r>
              <a:rPr lang="en-US" sz="2000" dirty="0"/>
              <a:t>http://youtu.be/zN4I67BWnHk</a:t>
            </a:r>
          </a:p>
        </p:txBody>
      </p:sp>
    </p:spTree>
    <p:extLst>
      <p:ext uri="{BB962C8B-B14F-4D97-AF65-F5344CB8AC3E}">
        <p14:creationId xmlns:p14="http://schemas.microsoft.com/office/powerpoint/2010/main" val="237238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Communication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Binds relationships</a:t>
            </a:r>
          </a:p>
          <a:p>
            <a:pPr lvl="1"/>
            <a:r>
              <a:rPr lang="en-US" dirty="0"/>
              <a:t>Forms connections</a:t>
            </a:r>
          </a:p>
        </p:txBody>
      </p:sp>
      <p:pic>
        <p:nvPicPr>
          <p:cNvPr id="4" name="Picture 3">
            <a:extLst>
              <a:ext uri="{FF2B5EF4-FFF2-40B4-BE49-F238E27FC236}">
                <a16:creationId xmlns:a16="http://schemas.microsoft.com/office/drawing/2014/main" id="{E2539C40-42EF-4041-9C34-86770AC47239}"/>
              </a:ext>
            </a:extLst>
          </p:cNvPr>
          <p:cNvPicPr>
            <a:picLocks noChangeAspect="1"/>
          </p:cNvPicPr>
          <p:nvPr/>
        </p:nvPicPr>
        <p:blipFill>
          <a:blip r:embed="rId3"/>
          <a:stretch>
            <a:fillRect/>
          </a:stretch>
        </p:blipFill>
        <p:spPr>
          <a:xfrm>
            <a:off x="7261860" y="2800350"/>
            <a:ext cx="2566987" cy="2214562"/>
          </a:xfrm>
          <a:prstGeom prst="rect">
            <a:avLst/>
          </a:prstGeom>
        </p:spPr>
      </p:pic>
    </p:spTree>
    <p:extLst>
      <p:ext uri="{BB962C8B-B14F-4D97-AF65-F5344CB8AC3E}">
        <p14:creationId xmlns:p14="http://schemas.microsoft.com/office/powerpoint/2010/main" val="214146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the four ingredients to successful communication?</a:t>
            </a:r>
          </a:p>
        </p:txBody>
      </p:sp>
      <p:sp>
        <p:nvSpPr>
          <p:cNvPr id="4" name="object 11">
            <a:extLst>
              <a:ext uri="{FF2B5EF4-FFF2-40B4-BE49-F238E27FC236}">
                <a16:creationId xmlns:a16="http://schemas.microsoft.com/office/drawing/2014/main" id="{58968553-81AA-4FB1-BA1C-878D750D9A4F}"/>
              </a:ext>
            </a:extLst>
          </p:cNvPr>
          <p:cNvSpPr/>
          <p:nvPr/>
        </p:nvSpPr>
        <p:spPr>
          <a:xfrm>
            <a:off x="4069002" y="2699605"/>
            <a:ext cx="4457778" cy="27379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236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Four Ingredients to Successful Communication:</a:t>
            </a:r>
          </a:p>
          <a:p>
            <a:pPr lvl="2"/>
            <a:r>
              <a:rPr lang="en-US" sz="2400" dirty="0"/>
              <a:t>Empathy  </a:t>
            </a:r>
          </a:p>
          <a:p>
            <a:pPr lvl="2"/>
            <a:r>
              <a:rPr lang="en-US" sz="2400" dirty="0"/>
              <a:t>Keeping in touch</a:t>
            </a:r>
          </a:p>
          <a:p>
            <a:pPr lvl="2"/>
            <a:r>
              <a:rPr lang="en-US" sz="2400" dirty="0"/>
              <a:t>Sharing your ups and downs</a:t>
            </a:r>
          </a:p>
          <a:p>
            <a:pPr lvl="2"/>
            <a:r>
              <a:rPr lang="en-US" sz="2400" dirty="0"/>
              <a:t>Listening</a:t>
            </a:r>
          </a:p>
          <a:p>
            <a:pPr lvl="1"/>
            <a:endParaRPr lang="en-US" dirty="0"/>
          </a:p>
        </p:txBody>
      </p:sp>
    </p:spTree>
    <p:extLst>
      <p:ext uri="{BB962C8B-B14F-4D97-AF65-F5344CB8AC3E}">
        <p14:creationId xmlns:p14="http://schemas.microsoft.com/office/powerpoint/2010/main" val="76695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Effective Listening</a:t>
            </a:r>
          </a:p>
        </p:txBody>
      </p:sp>
      <p:pic>
        <p:nvPicPr>
          <p:cNvPr id="4" name="Picture 3">
            <a:extLst>
              <a:ext uri="{FF2B5EF4-FFF2-40B4-BE49-F238E27FC236}">
                <a16:creationId xmlns:a16="http://schemas.microsoft.com/office/drawing/2014/main" id="{03F86DF7-BDF5-4BC0-97F7-0D8BD25DFAC4}"/>
              </a:ext>
            </a:extLst>
          </p:cNvPr>
          <p:cNvPicPr>
            <a:picLocks noChangeAspect="1"/>
          </p:cNvPicPr>
          <p:nvPr/>
        </p:nvPicPr>
        <p:blipFill>
          <a:blip r:embed="rId3"/>
          <a:stretch>
            <a:fillRect/>
          </a:stretch>
        </p:blipFill>
        <p:spPr>
          <a:xfrm>
            <a:off x="3073717" y="1576387"/>
            <a:ext cx="5153025" cy="4162425"/>
          </a:xfrm>
          <a:prstGeom prst="rect">
            <a:avLst/>
          </a:prstGeom>
        </p:spPr>
      </p:pic>
    </p:spTree>
    <p:extLst>
      <p:ext uri="{BB962C8B-B14F-4D97-AF65-F5344CB8AC3E}">
        <p14:creationId xmlns:p14="http://schemas.microsoft.com/office/powerpoint/2010/main" val="123173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Marriage Preparation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can you strengthen a relationship?</a:t>
            </a:r>
          </a:p>
          <a:p>
            <a:pPr lvl="1"/>
            <a:endParaRPr lang="en-US" dirty="0"/>
          </a:p>
        </p:txBody>
      </p:sp>
    </p:spTree>
    <p:extLst>
      <p:ext uri="{BB962C8B-B14F-4D97-AF65-F5344CB8AC3E}">
        <p14:creationId xmlns:p14="http://schemas.microsoft.com/office/powerpoint/2010/main" val="232372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Marriage Preparation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Marriage preparation is the preparation for married life</a:t>
            </a:r>
          </a:p>
        </p:txBody>
      </p:sp>
      <p:sp>
        <p:nvSpPr>
          <p:cNvPr id="4" name="object 10">
            <a:extLst>
              <a:ext uri="{FF2B5EF4-FFF2-40B4-BE49-F238E27FC236}">
                <a16:creationId xmlns:a16="http://schemas.microsoft.com/office/drawing/2014/main" id="{D9EEEE72-EAAF-46DD-A4B4-966E59092278}"/>
              </a:ext>
            </a:extLst>
          </p:cNvPr>
          <p:cNvSpPr/>
          <p:nvPr/>
        </p:nvSpPr>
        <p:spPr>
          <a:xfrm>
            <a:off x="4812031" y="2118996"/>
            <a:ext cx="3017520" cy="368744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0694839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76</TotalTime>
  <Words>3861</Words>
  <Application>Microsoft Office PowerPoint</Application>
  <PresentationFormat>Widescreen</PresentationFormat>
  <Paragraphs>297</Paragraphs>
  <Slides>36</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.AppleSystemUIFont</vt:lpstr>
      <vt:lpstr>Arial</vt:lpstr>
      <vt:lpstr>Calibri</vt:lpstr>
      <vt:lpstr>Century Gothic</vt:lpstr>
      <vt:lpstr>Open Sans</vt:lpstr>
      <vt:lpstr>Open Sans SemiBold</vt:lpstr>
      <vt:lpstr>Times New Roman</vt:lpstr>
      <vt:lpstr>2_Office Theme</vt:lpstr>
      <vt:lpstr>3_Office Theme</vt:lpstr>
      <vt:lpstr>Parenting Skills and Relationships</vt:lpstr>
      <vt:lpstr>PowerPoint Presentation</vt:lpstr>
      <vt:lpstr>Relationship Skills</vt:lpstr>
      <vt:lpstr>Communication Skills</vt:lpstr>
      <vt:lpstr>Good Communication</vt:lpstr>
      <vt:lpstr>Good Communication</vt:lpstr>
      <vt:lpstr>Tips for Effective Listening</vt:lpstr>
      <vt:lpstr>Marriage Preparation</vt:lpstr>
      <vt:lpstr>Marriage Preparation</vt:lpstr>
      <vt:lpstr>Marriage Preparation</vt:lpstr>
      <vt:lpstr>What Does Money Management Look Like?</vt:lpstr>
      <vt:lpstr>Money Management </vt:lpstr>
      <vt:lpstr>Take Charge America</vt:lpstr>
      <vt:lpstr>Financial Responsibilities</vt:lpstr>
      <vt:lpstr>S.M.A.R.T. Goals</vt:lpstr>
      <vt:lpstr>What is a S.M.A.R.T. Goal?</vt:lpstr>
      <vt:lpstr>Goals</vt:lpstr>
      <vt:lpstr>Goals</vt:lpstr>
      <vt:lpstr>Goals</vt:lpstr>
      <vt:lpstr>Goals</vt:lpstr>
      <vt:lpstr>Goals</vt:lpstr>
      <vt:lpstr>How to Successfully Manage Your Money</vt:lpstr>
      <vt:lpstr>A Spending Plan</vt:lpstr>
      <vt:lpstr>Money Management Plan</vt:lpstr>
      <vt:lpstr>Tips to get Started</vt:lpstr>
      <vt:lpstr>Parenting Skills and Responsibilities</vt:lpstr>
      <vt:lpstr>What are some parenting skills and responsibilities?</vt:lpstr>
      <vt:lpstr>Parenting Skills and Responsibilities</vt:lpstr>
      <vt:lpstr>Child Guidance</vt:lpstr>
      <vt:lpstr>Legal and Moral Responsibilities</vt:lpstr>
      <vt:lpstr>Social and Emotional Development</vt:lpstr>
      <vt:lpstr>Health and Safety Responsibilities</vt:lpstr>
      <vt:lpstr>Cognitive Development</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2018-01-06T21:26:08Z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