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8" r:id="rId4"/>
    <p:sldMasterId id="2147483761" r:id="rId5"/>
  </p:sldMasterIdLst>
  <p:notesMasterIdLst>
    <p:notesMasterId r:id="rId14"/>
  </p:notesMasterIdLst>
  <p:handoutMasterIdLst>
    <p:handoutMasterId r:id="rId15"/>
  </p:handoutMasterIdLst>
  <p:sldIdLst>
    <p:sldId id="322" r:id="rId6"/>
    <p:sldId id="319" r:id="rId7"/>
    <p:sldId id="490" r:id="rId8"/>
    <p:sldId id="494" r:id="rId9"/>
    <p:sldId id="495" r:id="rId10"/>
    <p:sldId id="496" r:id="rId11"/>
    <p:sldId id="437" r:id="rId12"/>
    <p:sldId id="497" r:id="rId13"/>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536" userDrawn="1">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ris Cambron" initials="CC" lastIdx="1" clrIdx="0">
    <p:extLst/>
  </p:cmAuthor>
  <p:cmAuthor id="2" name="Chris Cambron" initials="CC [2]" lastIdx="1" clrIdx="1">
    <p:extLst/>
  </p:cmAuthor>
  <p:cmAuthor id="3" name="Chris Cambron" initials="CC [3]" lastIdx="1" clrIdx="2">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E7CBE"/>
    <a:srgbClr val="D6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7304" autoAdjust="0"/>
    <p:restoredTop sz="91071" autoAdjust="0"/>
  </p:normalViewPr>
  <p:slideViewPr>
    <p:cSldViewPr snapToGrid="0">
      <p:cViewPr varScale="1">
        <p:scale>
          <a:sx n="82" d="100"/>
          <a:sy n="82" d="100"/>
        </p:scale>
        <p:origin x="200" y="272"/>
      </p:cViewPr>
      <p:guideLst>
        <p:guide orient="horz" pos="1536"/>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notesViewPr>
    <p:cSldViewPr snapToGrid="0">
      <p:cViewPr varScale="1">
        <p:scale>
          <a:sx n="64" d="100"/>
          <a:sy n="64" d="100"/>
        </p:scale>
        <p:origin x="2395" y="8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handoutMaster" Target="handoutMasters/handoutMaster1.xml"/><Relationship Id="rId10" Type="http://schemas.openxmlformats.org/officeDocument/2006/relationships/slide" Target="slides/slide5.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24B77C31-8667-4DE4-AD05-C5951A7DBCD9}"/>
              </a:ext>
            </a:extLst>
          </p:cNvPr>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346F31A9-37CE-4598-85C2-C7A1286AE8F2}"/>
              </a:ext>
            </a:extLst>
          </p:cNvPr>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5D8E2FD8-9EED-478F-BC83-18EDD001AAB5}" type="datetimeFigureOut">
              <a:rPr lang="en-US" smtClean="0"/>
              <a:t>1/30/18</a:t>
            </a:fld>
            <a:endParaRPr lang="en-US"/>
          </a:p>
        </p:txBody>
      </p:sp>
      <p:sp>
        <p:nvSpPr>
          <p:cNvPr id="4" name="Footer Placeholder 3">
            <a:extLst>
              <a:ext uri="{FF2B5EF4-FFF2-40B4-BE49-F238E27FC236}">
                <a16:creationId xmlns:a16="http://schemas.microsoft.com/office/drawing/2014/main" id="{90E9A851-F312-43DC-8602-0CAC696EB8E8}"/>
              </a:ext>
            </a:extLst>
          </p:cNvPr>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21E00B58-DF0B-4F7F-87D4-2A167E04E303}"/>
              </a:ext>
            </a:extLst>
          </p:cNvPr>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62886685-1DF0-4F10-A68E-3F2F3AEC1B21}" type="slidenum">
              <a:rPr lang="en-US" smtClean="0"/>
              <a:t>‹#›</a:t>
            </a:fld>
            <a:endParaRPr lang="en-US"/>
          </a:p>
        </p:txBody>
      </p:sp>
    </p:spTree>
    <p:extLst>
      <p:ext uri="{BB962C8B-B14F-4D97-AF65-F5344CB8AC3E}">
        <p14:creationId xmlns:p14="http://schemas.microsoft.com/office/powerpoint/2010/main" val="12911848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07D6D5D6-24C7-4B56-B2DF-FCCD525C5D1F}" type="datetimeFigureOut">
              <a:rPr lang="en-US" smtClean="0"/>
              <a:t>1/30/18</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B36392A5-00F8-4B40-B46C-7CA31B660224}" type="slidenum">
              <a:rPr lang="en-US" smtClean="0"/>
              <a:t>‹#›</a:t>
            </a:fld>
            <a:endParaRPr lang="en-US"/>
          </a:p>
        </p:txBody>
      </p:sp>
    </p:spTree>
    <p:extLst>
      <p:ext uri="{BB962C8B-B14F-4D97-AF65-F5344CB8AC3E}">
        <p14:creationId xmlns:p14="http://schemas.microsoft.com/office/powerpoint/2010/main" val="5509007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a:t>
            </a:fld>
            <a:endParaRPr lang="en-US"/>
          </a:p>
        </p:txBody>
      </p:sp>
    </p:spTree>
    <p:extLst>
      <p:ext uri="{BB962C8B-B14F-4D97-AF65-F5344CB8AC3E}">
        <p14:creationId xmlns:p14="http://schemas.microsoft.com/office/powerpoint/2010/main" val="9307001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2</a:t>
            </a:fld>
            <a:endParaRPr lang="en-US"/>
          </a:p>
        </p:txBody>
      </p:sp>
    </p:spTree>
    <p:extLst>
      <p:ext uri="{BB962C8B-B14F-4D97-AF65-F5344CB8AC3E}">
        <p14:creationId xmlns:p14="http://schemas.microsoft.com/office/powerpoint/2010/main" val="37090297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There are many job and career opportunities in the food service industry. A food service establishment is divided into front-of-the-house and back-of-the-house. The front-of-the-house service opportunities include: host/hostess, cashier, server and busser. Some establishments may have a </a:t>
            </a:r>
            <a:r>
              <a:rPr lang="en-US" dirty="0" err="1"/>
              <a:t>Maitre’d</a:t>
            </a:r>
            <a:r>
              <a:rPr lang="en-US" dirty="0"/>
              <a:t>, sommelier (wine expert), head server.</a:t>
            </a:r>
          </a:p>
        </p:txBody>
      </p:sp>
      <p:sp>
        <p:nvSpPr>
          <p:cNvPr id="4" name="Slide Number Placeholder 3"/>
          <p:cNvSpPr>
            <a:spLocks noGrp="1"/>
          </p:cNvSpPr>
          <p:nvPr>
            <p:ph type="sldNum" sz="quarter" idx="10"/>
          </p:nvPr>
        </p:nvSpPr>
        <p:spPr/>
        <p:txBody>
          <a:bodyPr/>
          <a:lstStyle/>
          <a:p>
            <a:fld id="{B36392A5-00F8-4B40-B46C-7CA31B660224}" type="slidenum">
              <a:rPr lang="en-US" smtClean="0"/>
              <a:t>3</a:t>
            </a:fld>
            <a:endParaRPr lang="en-US"/>
          </a:p>
        </p:txBody>
      </p:sp>
    </p:spTree>
    <p:extLst>
      <p:ext uri="{BB962C8B-B14F-4D97-AF65-F5344CB8AC3E}">
        <p14:creationId xmlns:p14="http://schemas.microsoft.com/office/powerpoint/2010/main" val="42813363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back-of-the-house provides production opportunities. Many of the opportunities deal with the preparation of food. Chefs typically have more training – either learning as they advance in food service, or through education. In a larger kitchen, there may be many chefs. A sous chef is an assistant to the executive chef. A pastry Chef prepares breads, pastries, and desserts. Many people begin their cooking career in the back of the house by being a cook – line cook, prep cook, station cook. Some food service kitchens have cold stations. Those stations prepare cold food such as: salads, fruits &amp; vegetable trays, cold hors d’oeuvres, and perhaps fruits and vegetable carvings – which the Garde Manger specializes.</a:t>
            </a:r>
          </a:p>
        </p:txBody>
      </p:sp>
      <p:sp>
        <p:nvSpPr>
          <p:cNvPr id="4" name="Slide Number Placeholder 3"/>
          <p:cNvSpPr>
            <a:spLocks noGrp="1"/>
          </p:cNvSpPr>
          <p:nvPr>
            <p:ph type="sldNum" sz="quarter" idx="10"/>
          </p:nvPr>
        </p:nvSpPr>
        <p:spPr/>
        <p:txBody>
          <a:bodyPr/>
          <a:lstStyle/>
          <a:p>
            <a:fld id="{B36392A5-00F8-4B40-B46C-7CA31B660224}" type="slidenum">
              <a:rPr lang="en-US" smtClean="0"/>
              <a:t>4</a:t>
            </a:fld>
            <a:endParaRPr lang="en-US"/>
          </a:p>
        </p:txBody>
      </p:sp>
    </p:spTree>
    <p:extLst>
      <p:ext uri="{BB962C8B-B14F-4D97-AF65-F5344CB8AC3E}">
        <p14:creationId xmlns:p14="http://schemas.microsoft.com/office/powerpoint/2010/main" val="36765186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Management opportunities are varied in the food service industry. They include managing a whole restaurant to a particular portion of an establishment. An executive chef may be in charge of the kitchen, but may be in charge of a whole establishment. A food service director oversees banquet facilities. A research chef works with food scientists to help develop new food products, while culinary scientists turn recipes into pre-packaged foods.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 catering director reports to the food service director or the GM (general manager). In a chain restaurant, a kitchen manager may take place of the executive chef. The dining room supervisor coordinates servers, host/hostess, bussers, and assign their responsibilities. A restaurant manager is responsible for all aspects of the restaurant. If there is a general manager, the restaurant manager reports to them.</a:t>
            </a:r>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5</a:t>
            </a:fld>
            <a:endParaRPr lang="en-US"/>
          </a:p>
        </p:txBody>
      </p:sp>
    </p:spTree>
    <p:extLst>
      <p:ext uri="{BB962C8B-B14F-4D97-AF65-F5344CB8AC3E}">
        <p14:creationId xmlns:p14="http://schemas.microsoft.com/office/powerpoint/2010/main" val="415064182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There are many careers that are food service related. People in these careers may have never worked in a restaurant, but their interests lay within the food service industry.</a:t>
            </a:r>
          </a:p>
        </p:txBody>
      </p:sp>
      <p:sp>
        <p:nvSpPr>
          <p:cNvPr id="4" name="Slide Number Placeholder 3"/>
          <p:cNvSpPr>
            <a:spLocks noGrp="1"/>
          </p:cNvSpPr>
          <p:nvPr>
            <p:ph type="sldNum" sz="quarter" idx="10"/>
          </p:nvPr>
        </p:nvSpPr>
        <p:spPr/>
        <p:txBody>
          <a:bodyPr/>
          <a:lstStyle/>
          <a:p>
            <a:fld id="{B36392A5-00F8-4B40-B46C-7CA31B660224}" type="slidenum">
              <a:rPr lang="en-US" smtClean="0"/>
              <a:t>6</a:t>
            </a:fld>
            <a:endParaRPr lang="en-US"/>
          </a:p>
        </p:txBody>
      </p:sp>
    </p:spTree>
    <p:extLst>
      <p:ext uri="{BB962C8B-B14F-4D97-AF65-F5344CB8AC3E}">
        <p14:creationId xmlns:p14="http://schemas.microsoft.com/office/powerpoint/2010/main" val="113583663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There are many careers that are food service related. People in these careers may have </a:t>
            </a:r>
            <a:r>
              <a:rPr lang="en-US" dirty="0" err="1"/>
              <a:t>neverworked</a:t>
            </a:r>
            <a:r>
              <a:rPr lang="en-US" dirty="0"/>
              <a:t> in a restaurant, but their interests lay within the food service industry.</a:t>
            </a:r>
          </a:p>
        </p:txBody>
      </p:sp>
      <p:sp>
        <p:nvSpPr>
          <p:cNvPr id="4" name="Slide Number Placeholder 3"/>
          <p:cNvSpPr>
            <a:spLocks noGrp="1"/>
          </p:cNvSpPr>
          <p:nvPr>
            <p:ph type="sldNum" sz="quarter" idx="10"/>
          </p:nvPr>
        </p:nvSpPr>
        <p:spPr/>
        <p:txBody>
          <a:bodyPr/>
          <a:lstStyle/>
          <a:p>
            <a:fld id="{B36392A5-00F8-4B40-B46C-7CA31B660224}" type="slidenum">
              <a:rPr lang="en-US" smtClean="0"/>
              <a:t>7</a:t>
            </a:fld>
            <a:endParaRPr lang="en-US"/>
          </a:p>
        </p:txBody>
      </p:sp>
    </p:spTree>
    <p:extLst>
      <p:ext uri="{BB962C8B-B14F-4D97-AF65-F5344CB8AC3E}">
        <p14:creationId xmlns:p14="http://schemas.microsoft.com/office/powerpoint/2010/main" val="320938826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mailto:copyrights@tea.state.tx.us" TargetMode="External"/><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TE - Title Slide">
    <p:bg>
      <p:bgPr>
        <a:solidFill>
          <a:schemeClr val="bg1"/>
        </a:solidFill>
        <a:effectLst/>
      </p:bgPr>
    </p:bg>
    <p:spTree>
      <p:nvGrpSpPr>
        <p:cNvPr id="1" name=""/>
        <p:cNvGrpSpPr/>
        <p:nvPr/>
      </p:nvGrpSpPr>
      <p:grpSpPr>
        <a:xfrm>
          <a:off x="0" y="0"/>
          <a:ext cx="0" cy="0"/>
          <a:chOff x="0" y="0"/>
          <a:chExt cx="0" cy="0"/>
        </a:xfrm>
      </p:grpSpPr>
      <p:sp>
        <p:nvSpPr>
          <p:cNvPr id="8" name="Rectangle 7"/>
          <p:cNvSpPr/>
          <p:nvPr userDrawn="1"/>
        </p:nvSpPr>
        <p:spPr>
          <a:xfrm>
            <a:off x="4365361" y="0"/>
            <a:ext cx="779628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74650" y="1296586"/>
            <a:ext cx="3568700" cy="1460322"/>
          </a:xfrm>
          <a:prstGeom prst="rect">
            <a:avLst/>
          </a:prstGeom>
        </p:spPr>
      </p:pic>
      <p:pic>
        <p:nvPicPr>
          <p:cNvPr id="6" name="Picture 5"/>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312919" y="5591286"/>
            <a:ext cx="1729826" cy="847614"/>
          </a:xfrm>
          <a:prstGeom prst="rect">
            <a:avLst/>
          </a:prstGeom>
        </p:spPr>
      </p:pic>
      <p:cxnSp>
        <p:nvCxnSpPr>
          <p:cNvPr id="13" name="Straight Connector 12"/>
          <p:cNvCxnSpPr/>
          <p:nvPr userDrawn="1"/>
        </p:nvCxnSpPr>
        <p:spPr>
          <a:xfrm>
            <a:off x="4365361" y="0"/>
            <a:ext cx="0" cy="685800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39C40A44-36AE-481E-B090-1CC6ADC1BFB3}"/>
              </a:ext>
            </a:extLst>
          </p:cNvPr>
          <p:cNvSpPr>
            <a:spLocks noGrp="1"/>
          </p:cNvSpPr>
          <p:nvPr>
            <p:ph type="title"/>
          </p:nvPr>
        </p:nvSpPr>
        <p:spPr>
          <a:xfrm>
            <a:off x="4525346" y="477093"/>
            <a:ext cx="7462935" cy="3413772"/>
          </a:xfrm>
        </p:spPr>
        <p:txBody>
          <a:bodyPr>
            <a:normAutofit/>
          </a:bodyPr>
          <a:lstStyle>
            <a:lvl1pPr>
              <a:defRPr sz="7200">
                <a:solidFill>
                  <a:schemeClr val="bg1"/>
                </a:solidFill>
              </a:defRPr>
            </a:lvl1pPr>
          </a:lstStyle>
          <a:p>
            <a:r>
              <a:rPr lang="en-US" dirty="0"/>
              <a:t>Click to edit Master title style</a:t>
            </a:r>
          </a:p>
        </p:txBody>
      </p:sp>
    </p:spTree>
    <p:extLst/>
  </p:cSld>
  <p:clrMapOvr>
    <a:masterClrMapping/>
  </p:clrMapOvr>
  <p:extLst mod="1">
    <p:ext uri="{DCECCB84-F9BA-43D5-87BE-67443E8EF086}">
      <p15:sldGuideLst xmlns:p15="http://schemas.microsoft.com/office/powerpoint/2012/main">
        <p15:guide id="1" orient="horz" pos="2160">
          <p15:clr>
            <a:srgbClr val="FBAE40"/>
          </p15:clr>
        </p15:guide>
        <p15:guide id="3" orient="horz" pos="816" userDrawn="1">
          <p15:clr>
            <a:srgbClr val="FBAE40"/>
          </p15:clr>
        </p15:guide>
        <p15:guide id="4" orient="horz" pos="1064" userDrawn="1">
          <p15:clr>
            <a:srgbClr val="FBAE40"/>
          </p15:clr>
        </p15:guide>
        <p15:guide id="5" pos="301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TE - Three Boxes Strok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6" name="Rounded Rectangle 5"/>
          <p:cNvSpPr/>
          <p:nvPr userDrawn="1"/>
        </p:nvSpPr>
        <p:spPr>
          <a:xfrm>
            <a:off x="457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a:xfrm>
            <a:off x="487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8" name="Rounded Rectangle 7"/>
          <p:cNvSpPr/>
          <p:nvPr userDrawn="1"/>
        </p:nvSpPr>
        <p:spPr>
          <a:xfrm>
            <a:off x="838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a:xfrm>
            <a:off x="868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TE- Copyright">
    <p:bg>
      <p:bgPr>
        <a:solidFill>
          <a:schemeClr val="bg1"/>
        </a:solidFill>
        <a:effectLst/>
      </p:bgPr>
    </p:bg>
    <p:spTree>
      <p:nvGrpSpPr>
        <p:cNvPr id="1" name=""/>
        <p:cNvGrpSpPr/>
        <p:nvPr/>
      </p:nvGrpSpPr>
      <p:grpSpPr>
        <a:xfrm>
          <a:off x="0" y="0"/>
          <a:ext cx="0" cy="0"/>
          <a:chOff x="0" y="0"/>
          <a:chExt cx="0" cy="0"/>
        </a:xfrm>
      </p:grpSpPr>
      <p:sp>
        <p:nvSpPr>
          <p:cNvPr id="4" name="TextBox 3"/>
          <p:cNvSpPr txBox="1"/>
          <p:nvPr userDrawn="1"/>
        </p:nvSpPr>
        <p:spPr>
          <a:xfrm>
            <a:off x="771181" y="1443210"/>
            <a:ext cx="9970265" cy="5170646"/>
          </a:xfrm>
          <a:prstGeom prst="rect">
            <a:avLst/>
          </a:prstGeom>
          <a:noFill/>
        </p:spPr>
        <p:txBody>
          <a:bodyPr wrap="square" lIns="0" tIns="0" rIns="0" bIns="0" rtlCol="0">
            <a:spAutoFit/>
          </a:bodyPr>
          <a:lstStyle/>
          <a:p>
            <a:pPr marL="0" indent="0">
              <a:lnSpc>
                <a:spcPct val="100000"/>
              </a:lnSpc>
              <a:buNone/>
            </a:pPr>
            <a:r>
              <a:rPr lang="en-US" sz="1600" dirty="0">
                <a:solidFill>
                  <a:schemeClr val="tx1"/>
                </a:solidFill>
                <a:latin typeface="Open Sans" charset="0"/>
                <a:ea typeface="Open Sans" charset="0"/>
                <a:cs typeface="Open Sans" charset="0"/>
              </a:rPr>
              <a:t>These Materials are copyrighted © and trademarked ™ as the property of the Texas Education Agency (TEA) and may not be reproduced without the express written permission of TEA, except under the following conditions:</a:t>
            </a:r>
          </a:p>
          <a:p>
            <a:pPr marL="457200" indent="-277813">
              <a:lnSpc>
                <a:spcPct val="100000"/>
              </a:lnSpc>
              <a:buNone/>
            </a:pPr>
            <a:r>
              <a:rPr lang="en-US" sz="1600" dirty="0">
                <a:solidFill>
                  <a:schemeClr val="tx1"/>
                </a:solidFill>
                <a:latin typeface="Open Sans" charset="0"/>
                <a:ea typeface="Open Sans" charset="0"/>
                <a:cs typeface="Open Sans" charset="0"/>
              </a:rPr>
              <a:t>1)  Texas public school districts, charter schools, and Education Service Centers may reproduce and use copies of the Materials and Related Materials for the districts’ and schools’ educational use without obtaining permission from TEA.</a:t>
            </a:r>
          </a:p>
          <a:p>
            <a:pPr marL="457200" indent="-277813">
              <a:lnSpc>
                <a:spcPct val="100000"/>
              </a:lnSpc>
              <a:buNone/>
            </a:pPr>
            <a:r>
              <a:rPr lang="en-US" sz="1600" dirty="0">
                <a:solidFill>
                  <a:schemeClr val="tx1"/>
                </a:solidFill>
                <a:latin typeface="Open Sans" charset="0"/>
                <a:ea typeface="Open Sans" charset="0"/>
                <a:cs typeface="Open Sans" charset="0"/>
              </a:rPr>
              <a:t>2)  Residents of the state of Texas may reproduce and use copies of the Materials and Related Materials for individual personal use only, without obtaining written permission of TEA.</a:t>
            </a:r>
          </a:p>
          <a:p>
            <a:pPr marL="457200" indent="-277813">
              <a:lnSpc>
                <a:spcPct val="100000"/>
              </a:lnSpc>
              <a:buNone/>
            </a:pPr>
            <a:r>
              <a:rPr lang="en-US" sz="1600" dirty="0">
                <a:solidFill>
                  <a:schemeClr val="tx1"/>
                </a:solidFill>
                <a:latin typeface="Open Sans" charset="0"/>
                <a:ea typeface="Open Sans" charset="0"/>
                <a:cs typeface="Open Sans" charset="0"/>
              </a:rPr>
              <a:t>3)  Any portion reproduced must be reproduced in its entirety and remain unedited, unaltered and unchanged in any way.</a:t>
            </a:r>
          </a:p>
          <a:p>
            <a:pPr marL="457200" indent="-277813">
              <a:lnSpc>
                <a:spcPct val="100000"/>
              </a:lnSpc>
              <a:buNone/>
            </a:pPr>
            <a:r>
              <a:rPr lang="en-US" sz="1600" dirty="0">
                <a:solidFill>
                  <a:schemeClr val="tx1"/>
                </a:solidFill>
                <a:latin typeface="Open Sans" charset="0"/>
                <a:ea typeface="Open Sans" charset="0"/>
                <a:cs typeface="Open Sans" charset="0"/>
              </a:rPr>
              <a:t>4)  No monetary charge can be made for the reproduced materials or any document containing them; however, a reasonable charge to cover only the cost of reproduction and distribution may be charged.</a:t>
            </a:r>
          </a:p>
          <a:p>
            <a:pPr marL="0" indent="0">
              <a:lnSpc>
                <a:spcPct val="100000"/>
              </a:lnSpc>
              <a:buNone/>
            </a:pPr>
            <a:r>
              <a:rPr lang="en-US" sz="1600" dirty="0">
                <a:solidFill>
                  <a:schemeClr val="tx1"/>
                </a:solidFill>
                <a:latin typeface="Open Sans" charset="0"/>
                <a:ea typeface="Open Sans" charset="0"/>
                <a:cs typeface="Open Sans" charset="0"/>
              </a:rPr>
              <a:t>Private entities or persons located in Texas that are </a:t>
            </a:r>
            <a:r>
              <a:rPr lang="en-US" sz="1600" b="1" dirty="0">
                <a:solidFill>
                  <a:schemeClr val="tx1"/>
                </a:solidFill>
                <a:latin typeface="Open Sans" charset="0"/>
                <a:ea typeface="Open Sans" charset="0"/>
                <a:cs typeface="Open Sans" charset="0"/>
              </a:rPr>
              <a:t>not</a:t>
            </a:r>
            <a:r>
              <a:rPr lang="en-US" sz="1600" dirty="0">
                <a:solidFill>
                  <a:schemeClr val="tx1"/>
                </a:solidFill>
                <a:latin typeface="Open Sans" charset="0"/>
                <a:ea typeface="Open Sans" charset="0"/>
                <a:cs typeface="Open Sans" charset="0"/>
              </a:rPr>
              <a:t> Texas public school districts, Texas Education Service Centers, or Texas charter schools or any entity, whether public or private, educational or non-educational, located </a:t>
            </a:r>
            <a:r>
              <a:rPr lang="en-US" sz="1600" b="1" dirty="0">
                <a:solidFill>
                  <a:schemeClr val="tx1"/>
                </a:solidFill>
                <a:latin typeface="Open Sans" charset="0"/>
                <a:ea typeface="Open Sans" charset="0"/>
                <a:cs typeface="Open Sans" charset="0"/>
              </a:rPr>
              <a:t>outside the state of Texas</a:t>
            </a:r>
            <a:r>
              <a:rPr lang="en-US" sz="1600" dirty="0">
                <a:solidFill>
                  <a:schemeClr val="tx1"/>
                </a:solidFill>
                <a:latin typeface="Open Sans" charset="0"/>
                <a:ea typeface="Open Sans" charset="0"/>
                <a:cs typeface="Open Sans" charset="0"/>
              </a:rPr>
              <a:t> </a:t>
            </a:r>
            <a:r>
              <a:rPr lang="en-US" sz="1600" i="1" dirty="0">
                <a:solidFill>
                  <a:schemeClr val="tx1"/>
                </a:solidFill>
                <a:latin typeface="Open Sans" charset="0"/>
                <a:ea typeface="Open Sans" charset="0"/>
                <a:cs typeface="Open Sans" charset="0"/>
              </a:rPr>
              <a:t>MUST</a:t>
            </a:r>
            <a:r>
              <a:rPr lang="en-US" sz="1600" dirty="0">
                <a:solidFill>
                  <a:schemeClr val="tx1"/>
                </a:solidFill>
                <a:latin typeface="Open Sans" charset="0"/>
                <a:ea typeface="Open Sans" charset="0"/>
                <a:cs typeface="Open Sans" charset="0"/>
              </a:rPr>
              <a:t> obtain written approval from TEA and will be required to enter into a license agreement that may involve the payment of a licensing fee or a royalty.</a:t>
            </a:r>
          </a:p>
          <a:p>
            <a:pPr marL="0" indent="0">
              <a:lnSpc>
                <a:spcPct val="100000"/>
              </a:lnSpc>
              <a:buNone/>
            </a:pPr>
            <a:r>
              <a:rPr lang="en-US" sz="1600" dirty="0">
                <a:solidFill>
                  <a:schemeClr val="tx1"/>
                </a:solidFill>
                <a:latin typeface="Open Sans" charset="0"/>
                <a:ea typeface="Open Sans" charset="0"/>
                <a:cs typeface="Open Sans" charset="0"/>
              </a:rPr>
              <a:t>For information contact: Office of Copyrights, Trademarks, License Agreements, and Royalties, Texas Education Agency, 1701 N. Congress Ave., Austin, TX  78701-1494; phone 512-463-7004; email: </a:t>
            </a:r>
            <a:r>
              <a:rPr lang="en-US" sz="1600" dirty="0">
                <a:solidFill>
                  <a:schemeClr val="tx1"/>
                </a:solidFill>
                <a:latin typeface="Open Sans" charset="0"/>
                <a:ea typeface="Open Sans" charset="0"/>
                <a:cs typeface="Open Sans" charset="0"/>
                <a:hlinkClick r:id="rId2"/>
              </a:rPr>
              <a:t>copyrights@tea.state.tx.us</a:t>
            </a:r>
            <a:r>
              <a:rPr lang="en-US" sz="1600" dirty="0">
                <a:solidFill>
                  <a:schemeClr val="tx1"/>
                </a:solidFill>
                <a:latin typeface="Open Sans" charset="0"/>
                <a:ea typeface="Open Sans" charset="0"/>
                <a:cs typeface="Open Sans" charset="0"/>
              </a:rPr>
              <a:t>.</a:t>
            </a:r>
          </a:p>
          <a:p>
            <a:pPr>
              <a:lnSpc>
                <a:spcPct val="100000"/>
              </a:lnSpc>
            </a:pPr>
            <a:endParaRPr lang="en-US" sz="1600" dirty="0">
              <a:solidFill>
                <a:schemeClr val="tx1"/>
              </a:solidFill>
              <a:latin typeface="Open Sans" charset="0"/>
              <a:ea typeface="Open Sans" charset="0"/>
              <a:cs typeface="Open Sans" charset="0"/>
            </a:endParaRPr>
          </a:p>
        </p:txBody>
      </p:sp>
      <p:sp>
        <p:nvSpPr>
          <p:cNvPr id="5" name="TextBox 4"/>
          <p:cNvSpPr txBox="1"/>
          <p:nvPr userDrawn="1"/>
        </p:nvSpPr>
        <p:spPr>
          <a:xfrm>
            <a:off x="623456" y="706581"/>
            <a:ext cx="10058400" cy="646331"/>
          </a:xfrm>
          <a:prstGeom prst="rect">
            <a:avLst/>
          </a:prstGeom>
          <a:noFill/>
        </p:spPr>
        <p:txBody>
          <a:bodyPr wrap="square" rtlCol="0">
            <a:spAutoFit/>
          </a:bodyPr>
          <a:lstStyle/>
          <a:p>
            <a:r>
              <a:rPr lang="en-US" sz="3600" b="1" i="0" dirty="0">
                <a:solidFill>
                  <a:schemeClr val="accent2"/>
                </a:solidFill>
                <a:latin typeface="Open Sans SemiBold" charset="0"/>
                <a:ea typeface="Open Sans SemiBold" charset="0"/>
                <a:cs typeface="Open Sans SemiBold" charset="0"/>
              </a:rPr>
              <a:t>Copyright © Texas Education Agency, 2017.</a:t>
            </a:r>
          </a:p>
        </p:txBody>
      </p:sp>
      <p:pic>
        <p:nvPicPr>
          <p:cNvPr id="6" name="Picture 5">
            <a:extLst>
              <a:ext uri="{FF2B5EF4-FFF2-40B4-BE49-F238E27FC236}">
                <a16:creationId xmlns:a16="http://schemas.microsoft.com/office/drawing/2014/main" id="{1083239B-B405-4CCF-BA69-EEF0AD0F28E3}"/>
              </a:ext>
            </a:extLst>
          </p:cNvPr>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1198479" y="6141784"/>
            <a:ext cx="603250" cy="316865"/>
          </a:xfrm>
          <a:prstGeom prst="rect">
            <a:avLst/>
          </a:prstGeom>
          <a:noFill/>
        </p:spPr>
      </p:pic>
    </p:spTree>
    <p:extLst>
      <p:ext uri="{BB962C8B-B14F-4D97-AF65-F5344CB8AC3E}">
        <p14:creationId xmlns:p14="http://schemas.microsoft.com/office/powerpoint/2010/main" val="12273282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TE - Standard Tex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aseline="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110557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600"/>
            </a:lvl3pPr>
            <a:lvl4pPr marL="914400">
              <a:lnSpc>
                <a:spcPct val="100000"/>
              </a:lnSpc>
              <a:buClr>
                <a:schemeClr val="accent2"/>
              </a:buClr>
              <a:defRPr sz="2400"/>
            </a:lvl4pPr>
            <a:lvl5pPr marL="1143000">
              <a:lnSpc>
                <a:spcPct val="100000"/>
              </a:lnSpc>
              <a:buClr>
                <a:schemeClr val="accent2"/>
              </a:buClr>
              <a:defRPr sz="22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383041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TE - Two Text Columns">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6477000"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TE - Half Text Half Blank">
    <p:spTree>
      <p:nvGrpSpPr>
        <p:cNvPr id="1" name=""/>
        <p:cNvGrpSpPr/>
        <p:nvPr/>
      </p:nvGrpSpPr>
      <p:grpSpPr>
        <a:xfrm>
          <a:off x="0" y="0"/>
          <a:ext cx="0" cy="0"/>
          <a:chOff x="0" y="0"/>
          <a:chExt cx="0" cy="0"/>
        </a:xfrm>
      </p:grpSpPr>
      <p:sp>
        <p:nvSpPr>
          <p:cNvPr id="2" name="Title 1"/>
          <p:cNvSpPr>
            <a:spLocks noGrp="1"/>
          </p:cNvSpPr>
          <p:nvPr>
            <p:ph type="title"/>
          </p:nvPr>
        </p:nvSpPr>
        <p:spPr>
          <a:xfrm>
            <a:off x="740528"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37881" y="1420420"/>
            <a:ext cx="535494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TE - Quote and Text">
    <p:spTree>
      <p:nvGrpSpPr>
        <p:cNvPr id="1" name=""/>
        <p:cNvGrpSpPr/>
        <p:nvPr/>
      </p:nvGrpSpPr>
      <p:grpSpPr>
        <a:xfrm>
          <a:off x="0" y="0"/>
          <a:ext cx="0" cy="0"/>
          <a:chOff x="0" y="0"/>
          <a:chExt cx="0" cy="0"/>
        </a:xfrm>
      </p:grpSpPr>
      <p:sp>
        <p:nvSpPr>
          <p:cNvPr id="2" name="Title 1"/>
          <p:cNvSpPr>
            <a:spLocks noGrp="1"/>
          </p:cNvSpPr>
          <p:nvPr>
            <p:ph type="title"/>
          </p:nvPr>
        </p:nvSpPr>
        <p:spPr>
          <a:xfrm>
            <a:off x="727081"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6470650" y="1420420"/>
            <a:ext cx="534987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749300" y="1420420"/>
            <a:ext cx="5343525" cy="4554209"/>
          </a:xfrm>
          <a:prstGeom prst="rect">
            <a:avLst/>
          </a:prstGeom>
        </p:spPr>
        <p:txBody>
          <a:bodyPr lIns="365760" tIns="0" rIns="365760" bIns="0">
            <a:noAutofit/>
          </a:bodyPr>
          <a:lstStyle>
            <a:lvl1pPr marL="0" indent="0">
              <a:lnSpc>
                <a:spcPct val="100000"/>
              </a:lnSpc>
              <a:spcBef>
                <a:spcPts val="1000"/>
              </a:spcBef>
              <a:buFontTx/>
              <a:buNone/>
              <a:defRPr sz="2600"/>
            </a:lvl1pPr>
            <a:lvl2pPr marL="342900" indent="-342900" algn="l">
              <a:lnSpc>
                <a:spcPct val="100000"/>
              </a:lnSpc>
              <a:spcBef>
                <a:spcPts val="1000"/>
              </a:spcBef>
              <a:buClr>
                <a:schemeClr val="accent1"/>
              </a:buClr>
              <a:buFont typeface=".AppleSystemUIFont" charset="-120"/>
              <a:buChar char="–"/>
              <a:tabLst/>
              <a:defRPr sz="2600">
                <a:solidFill>
                  <a:schemeClr val="accent1"/>
                </a:solidFill>
              </a:defRPr>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TE - Text Callout and Text">
    <p:spTree>
      <p:nvGrpSpPr>
        <p:cNvPr id="1" name=""/>
        <p:cNvGrpSpPr/>
        <p:nvPr/>
      </p:nvGrpSpPr>
      <p:grpSpPr>
        <a:xfrm>
          <a:off x="0" y="0"/>
          <a:ext cx="0" cy="0"/>
          <a:chOff x="0" y="0"/>
          <a:chExt cx="0" cy="0"/>
        </a:xfrm>
      </p:grpSpPr>
      <p:sp>
        <p:nvSpPr>
          <p:cNvPr id="12" name="Content Placeholder 2"/>
          <p:cNvSpPr>
            <a:spLocks noGrp="1"/>
          </p:cNvSpPr>
          <p:nvPr>
            <p:ph sz="half" idx="1" hasCustomPrompt="1"/>
          </p:nvPr>
        </p:nvSpPr>
        <p:spPr>
          <a:xfrm>
            <a:off x="764775" y="752167"/>
            <a:ext cx="4603638" cy="5314080"/>
          </a:xfrm>
          <a:prstGeom prst="rect">
            <a:avLst/>
          </a:prstGeom>
        </p:spPr>
        <p:txBody>
          <a:bodyPr lIns="0" tIns="0" rIns="0" bIns="0" anchor="ctr" anchorCtr="0">
            <a:noAutofit/>
          </a:bodyPr>
          <a:lstStyle>
            <a:lvl1pPr marL="0" indent="0" algn="ctr">
              <a:lnSpc>
                <a:spcPct val="100000"/>
              </a:lnSpc>
              <a:spcBef>
                <a:spcPts val="1000"/>
              </a:spcBef>
              <a:buFontTx/>
              <a:buNone/>
              <a:defRPr sz="4600">
                <a:solidFill>
                  <a:schemeClr val="tx2"/>
                </a:solidFill>
              </a:defRPr>
            </a:lvl1pPr>
            <a:lvl2pPr marL="0" indent="0" algn="ctr">
              <a:lnSpc>
                <a:spcPct val="100000"/>
              </a:lnSpc>
              <a:spcBef>
                <a:spcPts val="1000"/>
              </a:spcBef>
              <a:buClr>
                <a:schemeClr val="accent1"/>
              </a:buClr>
              <a:buFontTx/>
              <a:buNone/>
              <a:tabLst/>
              <a:defRPr sz="2600">
                <a:solidFill>
                  <a:schemeClr val="accent2"/>
                </a:solidFill>
              </a:defRPr>
            </a:lvl2pPr>
            <a:lvl3pPr marL="685800">
              <a:lnSpc>
                <a:spcPct val="100000"/>
              </a:lnSpc>
              <a:buClr>
                <a:schemeClr val="accent2"/>
              </a:buClr>
              <a:defRPr sz="2200"/>
            </a:lvl3pPr>
            <a:lvl4pPr marL="914400">
              <a:lnSpc>
                <a:spcPct val="100000"/>
              </a:lnSpc>
              <a:buClr>
                <a:schemeClr val="accent2"/>
              </a:buClr>
              <a:defRPr sz="2000"/>
            </a:lvl4pPr>
            <a:lvl5pPr marL="1143000">
              <a:lnSpc>
                <a:spcPct val="100000"/>
              </a:lnSpc>
              <a:buClr>
                <a:schemeClr val="accent2"/>
              </a:buClr>
              <a:defRPr/>
            </a:lvl5pPr>
          </a:lstStyle>
          <a:p>
            <a:pPr lvl="0"/>
            <a:r>
              <a:rPr lang="en-US" dirty="0"/>
              <a:t>Edit Master text styles</a:t>
            </a:r>
          </a:p>
          <a:p>
            <a:pPr lvl="1"/>
            <a:r>
              <a:rPr lang="en-US" dirty="0"/>
              <a:t>Second level</a:t>
            </a:r>
          </a:p>
        </p:txBody>
      </p:sp>
      <p:sp>
        <p:nvSpPr>
          <p:cNvPr id="7" name="Content Placeholder 2"/>
          <p:cNvSpPr>
            <a:spLocks noGrp="1"/>
          </p:cNvSpPr>
          <p:nvPr>
            <p:ph sz="half" idx="10" hasCustomPrompt="1"/>
          </p:nvPr>
        </p:nvSpPr>
        <p:spPr>
          <a:xfrm>
            <a:off x="5733230" y="771491"/>
            <a:ext cx="5349874" cy="5304844"/>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TE - Boxed Text Callout and Text">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12" name="Content Placeholder 2"/>
          <p:cNvSpPr>
            <a:spLocks noGrp="1"/>
          </p:cNvSpPr>
          <p:nvPr>
            <p:ph sz="half" idx="1" hasCustomPrompt="1"/>
          </p:nvPr>
        </p:nvSpPr>
        <p:spPr>
          <a:xfrm>
            <a:off x="4565649" y="1478280"/>
            <a:ext cx="7254875" cy="3916680"/>
          </a:xfrm>
          <a:prstGeom prst="rect">
            <a:avLst/>
          </a:prstGeom>
        </p:spPr>
        <p:txBody>
          <a:bodyPr lIns="0" tIns="0" rIns="0" bIns="0" anchor="t" anchorCtr="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ounded Rectangle 3"/>
          <p:cNvSpPr/>
          <p:nvPr userDrawn="1"/>
        </p:nvSpPr>
        <p:spPr>
          <a:xfrm>
            <a:off x="742952" y="1479885"/>
            <a:ext cx="3429634" cy="3341906"/>
          </a:xfrm>
          <a:prstGeom prst="roundRect">
            <a:avLst>
              <a:gd name="adj" fmla="val 5220"/>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4"/>
            <a:ext cx="2823209" cy="2761004"/>
          </a:xfrm>
          <a:prstGeom prst="rect">
            <a:avLst/>
          </a:prstGeom>
        </p:spPr>
        <p:txBody>
          <a:bodyPr lIns="0" tIns="0" rIns="0" bIns="0" anchor="ctr" anchorCtr="0">
            <a:noAutofit/>
          </a:bodyPr>
          <a:lstStyle>
            <a:lvl1pPr marL="0" indent="0" algn="ctr">
              <a:buFontTx/>
              <a:buNone/>
              <a:defRPr sz="4000">
                <a:solidFill>
                  <a:schemeClr val="accent1"/>
                </a:solidFill>
              </a:defRPr>
            </a:lvl1pPr>
          </a:lstStyle>
          <a:p>
            <a:pPr lvl="0"/>
            <a:r>
              <a:rPr lang="en-US" dirty="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TE - Three Boxes Fill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3838875"/>
          </a:xfrm>
          <a:prstGeom prst="roundRect">
            <a:avLst>
              <a:gd name="adj" fmla="val 522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bwMode="white">
          <a:xfrm>
            <a:off x="1046165"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6" name="Rounded Rectangle 5"/>
          <p:cNvSpPr/>
          <p:nvPr userDrawn="1"/>
        </p:nvSpPr>
        <p:spPr>
          <a:xfrm>
            <a:off x="4573587" y="1479884"/>
            <a:ext cx="3429634" cy="3838875"/>
          </a:xfrm>
          <a:prstGeom prst="roundRect">
            <a:avLst>
              <a:gd name="adj" fmla="val 522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bwMode="white">
          <a:xfrm>
            <a:off x="487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8" name="Rounded Rectangle 7"/>
          <p:cNvSpPr/>
          <p:nvPr userDrawn="1"/>
        </p:nvSpPr>
        <p:spPr>
          <a:xfrm>
            <a:off x="8383587" y="1479884"/>
            <a:ext cx="3429634" cy="3838875"/>
          </a:xfrm>
          <a:prstGeom prst="roundRect">
            <a:avLst>
              <a:gd name="adj" fmla="val 522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bwMode="white">
          <a:xfrm>
            <a:off x="868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image" Target="../media/image3.png"/><Relationship Id="rId5" Type="http://schemas.openxmlformats.org/officeDocument/2006/relationships/slideLayout" Target="../slideLayouts/slideLayout6.xml"/><Relationship Id="rId10" Type="http://schemas.openxmlformats.org/officeDocument/2006/relationships/theme" Target="../theme/theme2.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38179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60853740"/>
      </p:ext>
    </p:extLst>
  </p:cSld>
  <p:clrMap bg1="lt1" tx1="dk1" bg2="lt2" tx2="dk2" accent1="accent1" accent2="accent2" accent3="accent3" accent4="accent4" accent5="accent5" accent6="accent6" hlink="hlink" folHlink="folHlink"/>
  <p:sldLayoutIdLst>
    <p:sldLayoutId id="2147483749" r:id="rId1"/>
  </p:sldLayoutIdLst>
  <p:txStyles>
    <p:titleStyle>
      <a:lvl1pPr algn="l" defTabSz="914400" rtl="0" eaLnBrk="1" latinLnBrk="0" hangingPunct="1">
        <a:lnSpc>
          <a:spcPct val="90000"/>
        </a:lnSpc>
        <a:spcBef>
          <a:spcPct val="0"/>
        </a:spcBef>
        <a:buNone/>
        <a:defRPr sz="4400" kern="1200">
          <a:solidFill>
            <a:schemeClr val="tx1"/>
          </a:solidFill>
          <a:latin typeface="Open Sans"/>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38" userDrawn="1">
          <p15:clr>
            <a:srgbClr val="F26B43"/>
          </p15:clr>
        </p15:guide>
        <p15:guide id="2" pos="236" userDrawn="1">
          <p15:clr>
            <a:srgbClr val="F26B43"/>
          </p15:clr>
        </p15:guide>
        <p15:guide id="3" orient="horz" pos="2160">
          <p15:clr>
            <a:srgbClr val="F26B43"/>
          </p15:clr>
        </p15:guide>
        <p15:guide id="4" orient="horz" pos="264">
          <p15:clr>
            <a:srgbClr val="F26B43"/>
          </p15:clr>
        </p15:guide>
        <p15:guide id="5" pos="7450" userDrawn="1">
          <p15:clr>
            <a:srgbClr val="F26B43"/>
          </p15:clr>
        </p15:guide>
        <p15:guide id="6" orient="horz" pos="4056">
          <p15:clr>
            <a:srgbClr val="F26B43"/>
          </p15:clr>
        </p15:guide>
        <p15:guide id="7" pos="2722" userDrawn="1">
          <p15:clr>
            <a:srgbClr val="F26B43"/>
          </p15:clr>
        </p15:guide>
        <p15:guide id="8" pos="3718" userDrawn="1">
          <p15:clr>
            <a:srgbClr val="F26B43"/>
          </p15:clr>
        </p15:guide>
        <p15:guide id="13" pos="3958" userDrawn="1">
          <p15:clr>
            <a:srgbClr val="F26B43"/>
          </p15:clr>
        </p15:guide>
        <p15:guide id="14" pos="2484" userDrawn="1">
          <p15:clr>
            <a:srgbClr val="F26B43"/>
          </p15:clr>
        </p15:guide>
        <p15:guide id="15" pos="4968" userDrawn="1">
          <p15:clr>
            <a:srgbClr val="F26B43"/>
          </p15:clr>
        </p15:guide>
        <p15:guide id="16" pos="5204"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40664" y="407209"/>
            <a:ext cx="10081127" cy="876300"/>
          </a:xfrm>
          <a:prstGeom prst="rect">
            <a:avLst/>
          </a:prstGeom>
        </p:spPr>
        <p:txBody>
          <a:bodyPr vert="horz" lIns="0" tIns="0" rIns="0" bIns="0" rtlCol="0" anchor="b" anchorCtr="0">
            <a:noAutofit/>
          </a:bodyPr>
          <a:lstStyle/>
          <a:p>
            <a:r>
              <a:rPr lang="en-US" dirty="0"/>
              <a:t>Click to edit Master title style</a:t>
            </a:r>
          </a:p>
        </p:txBody>
      </p:sp>
      <p:sp>
        <p:nvSpPr>
          <p:cNvPr id="6" name="Rectangle 5"/>
          <p:cNvSpPr/>
          <p:nvPr userDrawn="1"/>
        </p:nvSpPr>
        <p:spPr>
          <a:xfrm>
            <a:off x="0" y="0"/>
            <a:ext cx="37490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11063557" y="209405"/>
            <a:ext cx="755278" cy="962170"/>
          </a:xfrm>
          <a:prstGeom prst="rect">
            <a:avLst/>
          </a:prstGeom>
        </p:spPr>
      </p:pic>
      <p:sp>
        <p:nvSpPr>
          <p:cNvPr id="10" name="Footer Placeholder 4"/>
          <p:cNvSpPr txBox="1">
            <a:spLocks/>
          </p:cNvSpPr>
          <p:nvPr userDrawn="1"/>
        </p:nvSpPr>
        <p:spPr>
          <a:xfrm>
            <a:off x="5615582" y="6511896"/>
            <a:ext cx="5903232" cy="292608"/>
          </a:xfrm>
          <a:prstGeom prst="rect">
            <a:avLst/>
          </a:prstGeom>
        </p:spPr>
        <p:txBody>
          <a:bodyPr vert="horz" lIns="0" tIns="0" rIns="0" bIns="0" rtlCol="0" anchor="ctr"/>
          <a:lstStyle>
            <a:defPPr>
              <a:defRPr lang="en-US"/>
            </a:defPPr>
            <a:lvl1pPr marL="0" algn="l"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900" kern="1200" dirty="0">
                <a:solidFill>
                  <a:schemeClr val="tx1"/>
                </a:solidFill>
                <a:effectLst/>
                <a:latin typeface="Open Sans" charset="0"/>
                <a:ea typeface="Open Sans" charset="0"/>
                <a:cs typeface="Open Sans" charset="0"/>
              </a:rPr>
              <a:t>Copyright © Texas Education Agency, 2017. All rights reserved.</a:t>
            </a:r>
          </a:p>
        </p:txBody>
      </p:sp>
      <p:sp>
        <p:nvSpPr>
          <p:cNvPr id="12" name="Slide Number Placeholder 5"/>
          <p:cNvSpPr txBox="1">
            <a:spLocks/>
          </p:cNvSpPr>
          <p:nvPr userDrawn="1"/>
        </p:nvSpPr>
        <p:spPr bwMode="white">
          <a:xfrm>
            <a:off x="11439643" y="6516860"/>
            <a:ext cx="385100" cy="293058"/>
          </a:xfrm>
          <a:prstGeom prst="rect">
            <a:avLst/>
          </a:prstGeom>
        </p:spPr>
        <p:txBody>
          <a:bodyPr vert="horz" lIns="0" tIns="0" rIns="0" bIns="0" rtlCol="0" anchor="ctr"/>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E608A8CB-4E2C-4D2E-96BC-30A48E4C4EB8}" type="slidenum">
              <a:rPr lang="en-US" sz="1050" b="1" i="0" smtClean="0">
                <a:solidFill>
                  <a:srgbClr val="C00000"/>
                </a:solidFill>
                <a:latin typeface="Open Sans SemiBold" charset="0"/>
                <a:ea typeface="Open Sans SemiBold" charset="0"/>
                <a:cs typeface="Open Sans SemiBold" charset="0"/>
              </a:rPr>
              <a:pPr algn="r"/>
              <a:t>‹#›</a:t>
            </a:fld>
            <a:endParaRPr lang="en-US" sz="1050" b="1" i="0" dirty="0">
              <a:solidFill>
                <a:srgbClr val="C00000"/>
              </a:solidFill>
              <a:latin typeface="Open Sans SemiBold" charset="0"/>
              <a:ea typeface="Open Sans SemiBold" charset="0"/>
              <a:cs typeface="Open Sans SemiBold" charset="0"/>
            </a:endParaRPr>
          </a:p>
        </p:txBody>
      </p:sp>
    </p:spTree>
    <p:extLst>
      <p:ext uri="{BB962C8B-B14F-4D97-AF65-F5344CB8AC3E}">
        <p14:creationId xmlns:p14="http://schemas.microsoft.com/office/powerpoint/2010/main" val="132817940"/>
      </p:ext>
    </p:extLst>
  </p:cSld>
  <p:clrMap bg1="lt1" tx1="dk1" bg2="lt2" tx2="dk2" accent1="accent1" accent2="accent2" accent3="accent3" accent4="accent4" accent5="accent5" accent6="accent6" hlink="hlink" folHlink="folHlink"/>
  <p:sldLayoutIdLst>
    <p:sldLayoutId id="2147483793" r:id="rId1"/>
    <p:sldLayoutId id="2147483781" r:id="rId2"/>
    <p:sldLayoutId id="2147483786" r:id="rId3"/>
    <p:sldLayoutId id="2147483787" r:id="rId4"/>
    <p:sldLayoutId id="2147483792" r:id="rId5"/>
    <p:sldLayoutId id="2147483788" r:id="rId6"/>
    <p:sldLayoutId id="2147483789" r:id="rId7"/>
    <p:sldLayoutId id="2147483790" r:id="rId8"/>
    <p:sldLayoutId id="2147483791" r:id="rId9"/>
  </p:sldLayoutIdLst>
  <p:txStyles>
    <p:titleStyle>
      <a:lvl1pPr algn="l" defTabSz="914400" rtl="0" eaLnBrk="1" latinLnBrk="0" hangingPunct="1">
        <a:lnSpc>
          <a:spcPct val="90000"/>
        </a:lnSpc>
        <a:spcBef>
          <a:spcPct val="0"/>
        </a:spcBef>
        <a:buNone/>
        <a:defRPr sz="3600" b="1" i="0" kern="1200" spc="-60" baseline="0">
          <a:solidFill>
            <a:schemeClr val="accent2"/>
          </a:solidFill>
          <a:latin typeface="Open Sans SemiBold" charset="0"/>
          <a:ea typeface="Open Sans SemiBold" charset="0"/>
          <a:cs typeface="Open Sans SemiBold"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2876" userDrawn="1">
          <p15:clr>
            <a:srgbClr val="F26B43"/>
          </p15:clr>
        </p15:guide>
        <p15:guide id="3" orient="horz" pos="2160">
          <p15:clr>
            <a:srgbClr val="F26B43"/>
          </p15:clr>
        </p15:guide>
        <p15:guide id="4" orient="horz" pos="264">
          <p15:clr>
            <a:srgbClr val="F26B43"/>
          </p15:clr>
        </p15:guide>
        <p15:guide id="6" orient="horz" pos="3877" userDrawn="1">
          <p15:clr>
            <a:srgbClr val="F26B43"/>
          </p15:clr>
        </p15:guide>
        <p15:guide id="8" pos="2638" userDrawn="1">
          <p15:clr>
            <a:srgbClr val="F26B43"/>
          </p15:clr>
        </p15:guide>
        <p15:guide id="17" orient="horz" pos="738" userDrawn="1">
          <p15:clr>
            <a:srgbClr val="F26B43"/>
          </p15:clr>
        </p15:guide>
        <p15:guide id="18" pos="3838" userDrawn="1">
          <p15:clr>
            <a:srgbClr val="F26B43"/>
          </p15:clr>
        </p15:guide>
        <p15:guide id="19" pos="472" userDrawn="1">
          <p15:clr>
            <a:srgbClr val="F26B43"/>
          </p15:clr>
        </p15:guide>
        <p15:guide id="20" pos="7446" userDrawn="1">
          <p15:clr>
            <a:srgbClr val="F26B43"/>
          </p15:clr>
        </p15:guide>
        <p15:guide id="21" pos="4076" userDrawn="1">
          <p15:clr>
            <a:srgbClr val="F26B43"/>
          </p15:clr>
        </p15:guide>
        <p15:guide id="22" pos="3958" userDrawn="1">
          <p15:clr>
            <a:srgbClr val="F26B43"/>
          </p15:clr>
        </p15:guide>
        <p15:guide id="23" pos="5042" userDrawn="1">
          <p15:clr>
            <a:srgbClr val="F26B43"/>
          </p15:clr>
        </p15:guide>
        <p15:guide id="24" pos="5280" userDrawn="1">
          <p15:clr>
            <a:srgbClr val="F26B43"/>
          </p15:clr>
        </p15:guide>
        <p15:guide id="25" orient="horz" pos="4224"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hyperlink" Target="http://www.bls.gov/" TargetMode="External"/><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hyperlink" Target="http://www.onetonline.org/" TargetMode="Externa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4DD23808-E336-4296-8521-6F80DB5018F3}"/>
              </a:ext>
            </a:extLst>
          </p:cNvPr>
          <p:cNvSpPr>
            <a:spLocks noGrp="1"/>
          </p:cNvSpPr>
          <p:nvPr>
            <p:ph type="title"/>
          </p:nvPr>
        </p:nvSpPr>
        <p:spPr/>
        <p:txBody>
          <a:bodyPr>
            <a:normAutofit/>
          </a:bodyPr>
          <a:lstStyle/>
          <a:p>
            <a:r>
              <a:rPr lang="en-US" sz="5400" spc="-165" dirty="0"/>
              <a:t>On the Job</a:t>
            </a:r>
            <a:br>
              <a:rPr lang="en-US" sz="5400" spc="-165" dirty="0"/>
            </a:br>
            <a:br>
              <a:rPr lang="en-US" sz="5400" spc="-165" dirty="0"/>
            </a:br>
            <a:r>
              <a:rPr lang="en-US" sz="4400" spc="-165" dirty="0"/>
              <a:t>Food Service Careers</a:t>
            </a:r>
          </a:p>
        </p:txBody>
      </p:sp>
    </p:spTree>
    <p:extLst>
      <p:ext uri="{BB962C8B-B14F-4D97-AF65-F5344CB8AC3E}">
        <p14:creationId xmlns:p14="http://schemas.microsoft.com/office/powerpoint/2010/main" val="6681985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29756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sz="half" idx="1"/>
          </p:nvPr>
        </p:nvSpPr>
        <p:spPr>
          <a:xfrm>
            <a:off x="737880" y="1420420"/>
            <a:ext cx="10062235" cy="4734318"/>
          </a:xfrm>
        </p:spPr>
        <p:txBody>
          <a:bodyPr>
            <a:noAutofit/>
          </a:bodyPr>
          <a:lstStyle/>
          <a:p>
            <a:pPr lvl="1"/>
            <a:r>
              <a:rPr lang="en-US" dirty="0"/>
              <a:t>Host/Hostess</a:t>
            </a:r>
          </a:p>
          <a:p>
            <a:pPr lvl="1"/>
            <a:r>
              <a:rPr lang="en-US" dirty="0"/>
              <a:t>Server</a:t>
            </a:r>
          </a:p>
          <a:p>
            <a:pPr lvl="1"/>
            <a:r>
              <a:rPr lang="en-US" dirty="0"/>
              <a:t>Cashier</a:t>
            </a:r>
          </a:p>
          <a:p>
            <a:pPr lvl="1"/>
            <a:r>
              <a:rPr lang="en-US" dirty="0"/>
              <a:t>Busser</a:t>
            </a:r>
          </a:p>
        </p:txBody>
      </p:sp>
      <p:sp>
        <p:nvSpPr>
          <p:cNvPr id="4" name="Title 4"/>
          <p:cNvSpPr txBox="1">
            <a:spLocks/>
          </p:cNvSpPr>
          <p:nvPr/>
        </p:nvSpPr>
        <p:spPr>
          <a:xfrm>
            <a:off x="740664" y="435344"/>
            <a:ext cx="10059452" cy="876300"/>
          </a:xfrm>
          <a:prstGeom prst="rect">
            <a:avLst/>
          </a:prstGeom>
        </p:spPr>
        <p:txBody>
          <a:bodyPr vert="horz" lIns="0" tIns="0" rIns="0" bIns="0" rtlCol="0" anchor="b" anchorCtr="0">
            <a:noAutofit/>
          </a:bodyPr>
          <a:lstStyle>
            <a:lvl1pPr algn="l" defTabSz="914400" rtl="0" eaLnBrk="1" latinLnBrk="0" hangingPunct="1">
              <a:lnSpc>
                <a:spcPct val="90000"/>
              </a:lnSpc>
              <a:spcBef>
                <a:spcPct val="0"/>
              </a:spcBef>
              <a:buNone/>
              <a:defRPr sz="3600" b="1" i="0" kern="1200" spc="-60" baseline="0">
                <a:solidFill>
                  <a:schemeClr val="accent2"/>
                </a:solidFill>
                <a:latin typeface="Open Sans SemiBold" charset="0"/>
                <a:ea typeface="Open Sans SemiBold" charset="0"/>
                <a:cs typeface="Open Sans SemiBold" charset="0"/>
              </a:defRPr>
            </a:lvl1pPr>
          </a:lstStyle>
          <a:p>
            <a:r>
              <a:rPr lang="en-US" dirty="0"/>
              <a:t>Service Opportunities</a:t>
            </a:r>
          </a:p>
        </p:txBody>
      </p:sp>
    </p:spTree>
    <p:extLst>
      <p:ext uri="{BB962C8B-B14F-4D97-AF65-F5344CB8AC3E}">
        <p14:creationId xmlns:p14="http://schemas.microsoft.com/office/powerpoint/2010/main" val="36656855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3DF3CED-58B9-E84D-9E7F-D967D84AC273}"/>
              </a:ext>
            </a:extLst>
          </p:cNvPr>
          <p:cNvSpPr>
            <a:spLocks noGrp="1"/>
          </p:cNvSpPr>
          <p:nvPr>
            <p:ph type="title"/>
          </p:nvPr>
        </p:nvSpPr>
        <p:spPr/>
        <p:txBody>
          <a:bodyPr/>
          <a:lstStyle/>
          <a:p>
            <a:r>
              <a:rPr lang="en-US" dirty="0"/>
              <a:t>Production Opportunities</a:t>
            </a:r>
          </a:p>
        </p:txBody>
      </p:sp>
      <p:sp>
        <p:nvSpPr>
          <p:cNvPr id="5" name="Text Placeholder 4">
            <a:extLst>
              <a:ext uri="{FF2B5EF4-FFF2-40B4-BE49-F238E27FC236}">
                <a16:creationId xmlns:a16="http://schemas.microsoft.com/office/drawing/2014/main" id="{AF8F3330-F875-CC4A-BFD6-4EB24278124E}"/>
              </a:ext>
            </a:extLst>
          </p:cNvPr>
          <p:cNvSpPr>
            <a:spLocks noGrp="1"/>
          </p:cNvSpPr>
          <p:nvPr>
            <p:ph type="body" sz="quarter" idx="10"/>
          </p:nvPr>
        </p:nvSpPr>
        <p:spPr/>
        <p:txBody>
          <a:bodyPr/>
          <a:lstStyle/>
          <a:p>
            <a:r>
              <a:rPr lang="en-US" dirty="0"/>
              <a:t>Chef</a:t>
            </a:r>
          </a:p>
          <a:p>
            <a:r>
              <a:rPr lang="en-US" dirty="0"/>
              <a:t>Sous Chef</a:t>
            </a:r>
          </a:p>
          <a:p>
            <a:r>
              <a:rPr lang="en-US" dirty="0"/>
              <a:t>Pastry Chef</a:t>
            </a:r>
          </a:p>
        </p:txBody>
      </p:sp>
      <p:sp>
        <p:nvSpPr>
          <p:cNvPr id="6" name="Text Placeholder 5">
            <a:extLst>
              <a:ext uri="{FF2B5EF4-FFF2-40B4-BE49-F238E27FC236}">
                <a16:creationId xmlns:a16="http://schemas.microsoft.com/office/drawing/2014/main" id="{21BFB497-77B0-7749-9BD4-47111523C18C}"/>
              </a:ext>
            </a:extLst>
          </p:cNvPr>
          <p:cNvSpPr>
            <a:spLocks noGrp="1"/>
          </p:cNvSpPr>
          <p:nvPr>
            <p:ph type="body" sz="quarter" idx="11"/>
          </p:nvPr>
        </p:nvSpPr>
        <p:spPr/>
        <p:txBody>
          <a:bodyPr/>
          <a:lstStyle/>
          <a:p>
            <a:r>
              <a:rPr lang="en-US" dirty="0"/>
              <a:t>Line Cook</a:t>
            </a:r>
          </a:p>
          <a:p>
            <a:r>
              <a:rPr lang="en-US" dirty="0"/>
              <a:t>Prep Cook</a:t>
            </a:r>
          </a:p>
          <a:p>
            <a:r>
              <a:rPr lang="en-US" dirty="0"/>
              <a:t>Station Cook</a:t>
            </a:r>
          </a:p>
        </p:txBody>
      </p:sp>
      <p:sp>
        <p:nvSpPr>
          <p:cNvPr id="7" name="Text Placeholder 6">
            <a:extLst>
              <a:ext uri="{FF2B5EF4-FFF2-40B4-BE49-F238E27FC236}">
                <a16:creationId xmlns:a16="http://schemas.microsoft.com/office/drawing/2014/main" id="{F8F77583-EBE3-C947-86B5-7D67DF799E67}"/>
              </a:ext>
            </a:extLst>
          </p:cNvPr>
          <p:cNvSpPr>
            <a:spLocks noGrp="1"/>
          </p:cNvSpPr>
          <p:nvPr>
            <p:ph type="body" sz="quarter" idx="12"/>
          </p:nvPr>
        </p:nvSpPr>
        <p:spPr/>
        <p:txBody>
          <a:bodyPr/>
          <a:lstStyle/>
          <a:p>
            <a:r>
              <a:rPr lang="en-US" dirty="0"/>
              <a:t>Garde Manger prepares cold items</a:t>
            </a:r>
          </a:p>
        </p:txBody>
      </p:sp>
    </p:spTree>
    <p:extLst>
      <p:ext uri="{BB962C8B-B14F-4D97-AF65-F5344CB8AC3E}">
        <p14:creationId xmlns:p14="http://schemas.microsoft.com/office/powerpoint/2010/main" val="22609079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sz="half" idx="1"/>
          </p:nvPr>
        </p:nvSpPr>
        <p:spPr>
          <a:xfrm>
            <a:off x="737880" y="1420420"/>
            <a:ext cx="10062235" cy="4734318"/>
          </a:xfrm>
        </p:spPr>
        <p:txBody>
          <a:bodyPr>
            <a:noAutofit/>
          </a:bodyPr>
          <a:lstStyle/>
          <a:p>
            <a:pPr lvl="1"/>
            <a:r>
              <a:rPr lang="en-US" dirty="0"/>
              <a:t>Executive Chef</a:t>
            </a:r>
          </a:p>
          <a:p>
            <a:pPr lvl="1"/>
            <a:r>
              <a:rPr lang="en-US" dirty="0"/>
              <a:t>Research Chef</a:t>
            </a:r>
          </a:p>
          <a:p>
            <a:pPr lvl="1"/>
            <a:r>
              <a:rPr lang="en-US" dirty="0"/>
              <a:t>Culinary Scientist</a:t>
            </a:r>
          </a:p>
          <a:p>
            <a:pPr lvl="1"/>
            <a:r>
              <a:rPr lang="en-US" dirty="0"/>
              <a:t>Food Service Director</a:t>
            </a:r>
          </a:p>
          <a:p>
            <a:pPr lvl="1"/>
            <a:r>
              <a:rPr lang="en-US" dirty="0"/>
              <a:t>Catering Director</a:t>
            </a:r>
          </a:p>
          <a:p>
            <a:pPr lvl="1"/>
            <a:r>
              <a:rPr lang="en-US" dirty="0"/>
              <a:t>Kitchen Manager</a:t>
            </a:r>
          </a:p>
          <a:p>
            <a:pPr lvl="1"/>
            <a:r>
              <a:rPr lang="en-US" dirty="0"/>
              <a:t>Dining Room Supervisor</a:t>
            </a:r>
          </a:p>
          <a:p>
            <a:pPr lvl="1"/>
            <a:r>
              <a:rPr lang="en-US" dirty="0"/>
              <a:t>Restaurant Manager</a:t>
            </a:r>
          </a:p>
        </p:txBody>
      </p:sp>
      <p:sp>
        <p:nvSpPr>
          <p:cNvPr id="4" name="Title 4"/>
          <p:cNvSpPr txBox="1">
            <a:spLocks/>
          </p:cNvSpPr>
          <p:nvPr/>
        </p:nvSpPr>
        <p:spPr>
          <a:xfrm>
            <a:off x="740664" y="435344"/>
            <a:ext cx="10059452" cy="876300"/>
          </a:xfrm>
          <a:prstGeom prst="rect">
            <a:avLst/>
          </a:prstGeom>
        </p:spPr>
        <p:txBody>
          <a:bodyPr vert="horz" lIns="0" tIns="0" rIns="0" bIns="0" rtlCol="0" anchor="b" anchorCtr="0">
            <a:noAutofit/>
          </a:bodyPr>
          <a:lstStyle>
            <a:lvl1pPr algn="l" defTabSz="914400" rtl="0" eaLnBrk="1" latinLnBrk="0" hangingPunct="1">
              <a:lnSpc>
                <a:spcPct val="90000"/>
              </a:lnSpc>
              <a:spcBef>
                <a:spcPct val="0"/>
              </a:spcBef>
              <a:buNone/>
              <a:defRPr sz="3600" b="1" i="0" kern="1200" spc="-60" baseline="0">
                <a:solidFill>
                  <a:schemeClr val="accent2"/>
                </a:solidFill>
                <a:latin typeface="Open Sans SemiBold" charset="0"/>
                <a:ea typeface="Open Sans SemiBold" charset="0"/>
                <a:cs typeface="Open Sans SemiBold" charset="0"/>
              </a:defRPr>
            </a:lvl1pPr>
          </a:lstStyle>
          <a:p>
            <a:r>
              <a:rPr lang="en-US" dirty="0"/>
              <a:t>Management Opportunities</a:t>
            </a:r>
          </a:p>
        </p:txBody>
      </p:sp>
    </p:spTree>
    <p:extLst>
      <p:ext uri="{BB962C8B-B14F-4D97-AF65-F5344CB8AC3E}">
        <p14:creationId xmlns:p14="http://schemas.microsoft.com/office/powerpoint/2010/main" val="17701151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sz="half" idx="1"/>
          </p:nvPr>
        </p:nvSpPr>
        <p:spPr>
          <a:xfrm>
            <a:off x="737880" y="1420420"/>
            <a:ext cx="10062235" cy="4734318"/>
          </a:xfrm>
        </p:spPr>
        <p:txBody>
          <a:bodyPr>
            <a:noAutofit/>
          </a:bodyPr>
          <a:lstStyle/>
          <a:p>
            <a:pPr lvl="1"/>
            <a:r>
              <a:rPr lang="en-US" dirty="0"/>
              <a:t>Food Researchers</a:t>
            </a:r>
          </a:p>
          <a:p>
            <a:pPr lvl="1"/>
            <a:r>
              <a:rPr lang="en-US" dirty="0"/>
              <a:t>Food Writers</a:t>
            </a:r>
          </a:p>
          <a:p>
            <a:pPr lvl="1"/>
            <a:r>
              <a:rPr lang="en-US" dirty="0"/>
              <a:t>Food Processors</a:t>
            </a:r>
          </a:p>
          <a:p>
            <a:pPr lvl="1"/>
            <a:r>
              <a:rPr lang="en-US" dirty="0"/>
              <a:t>Food Stylist</a:t>
            </a:r>
          </a:p>
          <a:p>
            <a:pPr lvl="1"/>
            <a:r>
              <a:rPr lang="en-US" dirty="0"/>
              <a:t>Food Marketers</a:t>
            </a:r>
          </a:p>
          <a:p>
            <a:pPr lvl="1"/>
            <a:r>
              <a:rPr lang="en-US" dirty="0"/>
              <a:t>Menu Developers</a:t>
            </a:r>
          </a:p>
          <a:p>
            <a:pPr lvl="1"/>
            <a:r>
              <a:rPr lang="en-US" dirty="0"/>
              <a:t>Recipe Developers</a:t>
            </a:r>
          </a:p>
        </p:txBody>
      </p:sp>
      <p:sp>
        <p:nvSpPr>
          <p:cNvPr id="4" name="Title 4"/>
          <p:cNvSpPr txBox="1">
            <a:spLocks/>
          </p:cNvSpPr>
          <p:nvPr/>
        </p:nvSpPr>
        <p:spPr>
          <a:xfrm>
            <a:off x="740664" y="435344"/>
            <a:ext cx="10059452" cy="876300"/>
          </a:xfrm>
          <a:prstGeom prst="rect">
            <a:avLst/>
          </a:prstGeom>
        </p:spPr>
        <p:txBody>
          <a:bodyPr vert="horz" lIns="0" tIns="0" rIns="0" bIns="0" rtlCol="0" anchor="b" anchorCtr="0">
            <a:noAutofit/>
          </a:bodyPr>
          <a:lstStyle>
            <a:lvl1pPr algn="l" defTabSz="914400" rtl="0" eaLnBrk="1" latinLnBrk="0" hangingPunct="1">
              <a:lnSpc>
                <a:spcPct val="90000"/>
              </a:lnSpc>
              <a:spcBef>
                <a:spcPct val="0"/>
              </a:spcBef>
              <a:buNone/>
              <a:defRPr sz="3600" b="1" i="0" kern="1200" spc="-60" baseline="0">
                <a:solidFill>
                  <a:schemeClr val="accent2"/>
                </a:solidFill>
                <a:latin typeface="Open Sans SemiBold" charset="0"/>
                <a:ea typeface="Open Sans SemiBold" charset="0"/>
                <a:cs typeface="Open Sans SemiBold" charset="0"/>
              </a:defRPr>
            </a:lvl1pPr>
          </a:lstStyle>
          <a:p>
            <a:r>
              <a:rPr lang="en-US" dirty="0"/>
              <a:t>Food Service Related Opportunities</a:t>
            </a:r>
          </a:p>
        </p:txBody>
      </p:sp>
    </p:spTree>
    <p:extLst>
      <p:ext uri="{BB962C8B-B14F-4D97-AF65-F5344CB8AC3E}">
        <p14:creationId xmlns:p14="http://schemas.microsoft.com/office/powerpoint/2010/main" val="39145311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References/Resources</a:t>
            </a:r>
          </a:p>
        </p:txBody>
      </p:sp>
      <p:sp>
        <p:nvSpPr>
          <p:cNvPr id="6" name="Content Placeholder 5"/>
          <p:cNvSpPr>
            <a:spLocks noGrp="1"/>
          </p:cNvSpPr>
          <p:nvPr>
            <p:ph sz="half" idx="1"/>
          </p:nvPr>
        </p:nvSpPr>
        <p:spPr/>
        <p:txBody>
          <a:bodyPr>
            <a:normAutofit/>
          </a:bodyPr>
          <a:lstStyle/>
          <a:p>
            <a:pPr lvl="1"/>
            <a:r>
              <a:rPr lang="en-US" sz="1600" dirty="0"/>
              <a:t>Textbooks:</a:t>
            </a:r>
          </a:p>
          <a:p>
            <a:pPr lvl="2"/>
            <a:r>
              <a:rPr lang="en-US" sz="1400" dirty="0"/>
              <a:t>Johnson &amp; Wales University, . Culinary Essentials. New York, New York: Glencoe,  McGraw-Hill, 2002. Print. Chapter 1, pg. 18-21.</a:t>
            </a:r>
          </a:p>
          <a:p>
            <a:pPr lvl="2"/>
            <a:r>
              <a:rPr lang="en-US" sz="1400" dirty="0"/>
              <a:t>National Restaurant Association, . Foundations of Restaurant Management &amp; Culinary  Arts. Level One. Boston: Prentice Hall, 2011. Print. Chapter 12, Pgs. 790 – 797.</a:t>
            </a:r>
          </a:p>
          <a:p>
            <a:pPr lvl="1"/>
            <a:r>
              <a:rPr lang="en-US" sz="1600" dirty="0"/>
              <a:t>Websites:</a:t>
            </a:r>
          </a:p>
          <a:p>
            <a:pPr lvl="2"/>
            <a:r>
              <a:rPr lang="en-US" sz="1400" dirty="0"/>
              <a:t>Occupational Outlook Handbook (OOH), 2010-11 Edition</a:t>
            </a:r>
          </a:p>
          <a:p>
            <a:pPr marL="457200" lvl="2" indent="0">
              <a:buNone/>
            </a:pPr>
            <a:r>
              <a:rPr lang="en-US" sz="1400" dirty="0"/>
              <a:t>For hundreds of different types of jobs—such as teacher, lawyer, and nurse—the  Occupational Outlook Handbook tells you: </a:t>
            </a:r>
          </a:p>
          <a:p>
            <a:pPr lvl="3"/>
            <a:r>
              <a:rPr lang="en-US" sz="1400" dirty="0"/>
              <a:t>the training and education needed</a:t>
            </a:r>
          </a:p>
          <a:p>
            <a:pPr lvl="3"/>
            <a:r>
              <a:rPr lang="en-US" sz="1400" dirty="0"/>
              <a:t>earnings</a:t>
            </a:r>
          </a:p>
          <a:p>
            <a:pPr lvl="3"/>
            <a:r>
              <a:rPr lang="en-US" sz="1400" dirty="0"/>
              <a:t>expected job prospects</a:t>
            </a:r>
          </a:p>
          <a:p>
            <a:pPr lvl="3"/>
            <a:r>
              <a:rPr lang="en-US" sz="1400" dirty="0"/>
              <a:t>what workers do on the job</a:t>
            </a:r>
          </a:p>
          <a:p>
            <a:pPr lvl="3"/>
            <a:r>
              <a:rPr lang="en-US" sz="1400" dirty="0"/>
              <a:t>working conditions</a:t>
            </a:r>
          </a:p>
          <a:p>
            <a:pPr marL="457200" lvl="2" indent="0">
              <a:buNone/>
            </a:pPr>
            <a:r>
              <a:rPr lang="en-US" sz="1400" dirty="0"/>
              <a:t>In addition, the Handbook gives you job search tips, links to information about the  job market in each State, and more.</a:t>
            </a:r>
          </a:p>
          <a:p>
            <a:pPr marL="457200" lvl="2" indent="0">
              <a:buNone/>
            </a:pPr>
            <a:r>
              <a:rPr lang="en-US" sz="1400" dirty="0">
                <a:hlinkClick r:id="rId3"/>
              </a:rPr>
              <a:t>http://www.bls.gov/</a:t>
            </a:r>
            <a:endParaRPr lang="en-US" sz="1400" dirty="0"/>
          </a:p>
          <a:p>
            <a:pPr marL="457200" lvl="2" indent="0">
              <a:buNone/>
            </a:pPr>
            <a:endParaRPr lang="en-US" sz="1600" dirty="0"/>
          </a:p>
          <a:p>
            <a:pPr marL="457200" lvl="2" indent="0">
              <a:buNone/>
            </a:pPr>
            <a:endParaRPr lang="en-US" sz="1600" dirty="0"/>
          </a:p>
          <a:p>
            <a:pPr marL="457200" lvl="2" indent="0">
              <a:buNone/>
            </a:pPr>
            <a:endParaRPr lang="en-US" sz="1900" dirty="0"/>
          </a:p>
          <a:p>
            <a:pPr marL="457200" lvl="2" indent="0">
              <a:buNone/>
            </a:pPr>
            <a:endParaRPr lang="en-US" sz="1900" dirty="0"/>
          </a:p>
          <a:p>
            <a:pPr marL="457200" lvl="2" indent="0">
              <a:buNone/>
            </a:pPr>
            <a:endParaRPr lang="en-US" sz="1900" dirty="0"/>
          </a:p>
          <a:p>
            <a:pPr marL="457200" lvl="2" indent="0">
              <a:buNone/>
            </a:pPr>
            <a:endParaRPr lang="en-US" sz="1900" dirty="0"/>
          </a:p>
          <a:p>
            <a:pPr lvl="2"/>
            <a:endParaRPr lang="en-US" sz="2400" dirty="0"/>
          </a:p>
          <a:p>
            <a:pPr lvl="1"/>
            <a:endParaRPr lang="en-US" sz="2400" dirty="0"/>
          </a:p>
        </p:txBody>
      </p:sp>
    </p:spTree>
    <p:extLst>
      <p:ext uri="{BB962C8B-B14F-4D97-AF65-F5344CB8AC3E}">
        <p14:creationId xmlns:p14="http://schemas.microsoft.com/office/powerpoint/2010/main" val="8425424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References/Resources</a:t>
            </a:r>
          </a:p>
        </p:txBody>
      </p:sp>
      <p:sp>
        <p:nvSpPr>
          <p:cNvPr id="6" name="Content Placeholder 5"/>
          <p:cNvSpPr>
            <a:spLocks noGrp="1"/>
          </p:cNvSpPr>
          <p:nvPr>
            <p:ph sz="half" idx="1"/>
          </p:nvPr>
        </p:nvSpPr>
        <p:spPr/>
        <p:txBody>
          <a:bodyPr>
            <a:normAutofit/>
          </a:bodyPr>
          <a:lstStyle/>
          <a:p>
            <a:pPr lvl="1"/>
            <a:r>
              <a:rPr lang="en-US" sz="1600" dirty="0"/>
              <a:t>Websites:</a:t>
            </a:r>
          </a:p>
          <a:p>
            <a:pPr lvl="2"/>
            <a:r>
              <a:rPr lang="en-US" sz="1400" dirty="0"/>
              <a:t>O*NET Online</a:t>
            </a:r>
          </a:p>
          <a:p>
            <a:pPr marL="457200" lvl="2" indent="0">
              <a:buNone/>
            </a:pPr>
            <a:r>
              <a:rPr lang="en-US" sz="1400" dirty="0"/>
              <a:t>The O*NET program is the nation’s primary source of occupational information.  Central to the project is the O*NET database, containing information on  hundreds of standardized and occupation-specific descriptors. The database,  which is available to the public at no cost, is continually updated by surveying a  broad range of workers from each occupation. Information from this database  forms the heart of O*NET Online, an interactive application for exploring and  searching occupations. The database also provides the basis for our Career  Exploration Tools, a set of valuable assessment instruments for workers and  students looking to find or change careers.</a:t>
            </a:r>
          </a:p>
          <a:p>
            <a:pPr marL="457200" lvl="2" indent="0">
              <a:buNone/>
            </a:pPr>
            <a:r>
              <a:rPr lang="en-US" sz="1400" dirty="0">
                <a:hlinkClick r:id="rId2"/>
              </a:rPr>
              <a:t>http://www.onetonline.org</a:t>
            </a:r>
            <a:endParaRPr lang="en-US" sz="1400" dirty="0"/>
          </a:p>
          <a:p>
            <a:pPr marL="457200" lvl="2" indent="0">
              <a:buNone/>
            </a:pPr>
            <a:endParaRPr lang="en-US" sz="1600" dirty="0"/>
          </a:p>
          <a:p>
            <a:pPr marL="457200" lvl="2" indent="0">
              <a:buNone/>
            </a:pPr>
            <a:endParaRPr lang="en-US" sz="1600" dirty="0"/>
          </a:p>
          <a:p>
            <a:pPr marL="457200" lvl="2" indent="0">
              <a:buNone/>
            </a:pPr>
            <a:endParaRPr lang="en-US" sz="1900" dirty="0"/>
          </a:p>
          <a:p>
            <a:pPr marL="457200" lvl="2" indent="0">
              <a:buNone/>
            </a:pPr>
            <a:endParaRPr lang="en-US" sz="1900" dirty="0"/>
          </a:p>
          <a:p>
            <a:pPr marL="457200" lvl="2" indent="0">
              <a:buNone/>
            </a:pPr>
            <a:endParaRPr lang="en-US" sz="1900" dirty="0"/>
          </a:p>
          <a:p>
            <a:pPr marL="457200" lvl="2" indent="0">
              <a:buNone/>
            </a:pPr>
            <a:endParaRPr lang="en-US" sz="1900" dirty="0"/>
          </a:p>
          <a:p>
            <a:pPr lvl="2"/>
            <a:endParaRPr lang="en-US" sz="2400" dirty="0"/>
          </a:p>
          <a:p>
            <a:pPr lvl="1"/>
            <a:endParaRPr lang="en-US" sz="2400" dirty="0"/>
          </a:p>
        </p:txBody>
      </p:sp>
    </p:spTree>
    <p:extLst>
      <p:ext uri="{BB962C8B-B14F-4D97-AF65-F5344CB8AC3E}">
        <p14:creationId xmlns:p14="http://schemas.microsoft.com/office/powerpoint/2010/main" val="704889086"/>
      </p:ext>
    </p:extLst>
  </p:cSld>
  <p:clrMapOvr>
    <a:masterClrMapping/>
  </p:clrMapOvr>
</p:sld>
</file>

<file path=ppt/theme/theme1.xml><?xml version="1.0" encoding="utf-8"?>
<a:theme xmlns:a="http://schemas.openxmlformats.org/drawingml/2006/main" name="2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5A508723-CE50-461D-9A6A-E6D3C9F5651A}"/>
    </a:ext>
  </a:extLst>
</a:theme>
</file>

<file path=ppt/theme/theme2.xml><?xml version="1.0" encoding="utf-8"?>
<a:theme xmlns:a="http://schemas.openxmlformats.org/drawingml/2006/main" name="3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F8C53487-7124-4AE1-8CBC-7355D7BEE90F}"/>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FileHash xmlns="56ea17bb-c96d-4826-b465-01eec0dd23dd" xsi:nil="true"/>
    <DetailLink xmlns="http://schemas.microsoft.com/sharepoint/v3">
      <Url xsi:nil="true"/>
      <Description xsi:nil="true"/>
    </DetailLink>
    <UniqueSourceRef xmlns="56ea17bb-c96d-4826-b465-01eec0dd23dd"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FC82BBDCC32AD74AB640967B88EF271F" ma:contentTypeVersion="12" ma:contentTypeDescription="Create a new document." ma:contentTypeScope="" ma:versionID="04606bd753c2445e9070f0c6dd2da2ed">
  <xsd:schema xmlns:xsd="http://www.w3.org/2001/XMLSchema" xmlns:xs="http://www.w3.org/2001/XMLSchema" xmlns:p="http://schemas.microsoft.com/office/2006/metadata/properties" xmlns:ns1="http://schemas.microsoft.com/sharepoint/v3" xmlns:ns2="56ea17bb-c96d-4826-b465-01eec0dd23dd" xmlns:ns3="05d88611-e516-4d1a-b12e-39107e78b3d0" targetNamespace="http://schemas.microsoft.com/office/2006/metadata/properties" ma:root="true" ma:fieldsID="ad1efff391d1fe3edf90899dfd79df61" ns1:_="" ns2:_="" ns3:_="">
    <xsd:import namespace="http://schemas.microsoft.com/sharepoint/v3"/>
    <xsd:import namespace="56ea17bb-c96d-4826-b465-01eec0dd23dd"/>
    <xsd:import namespace="05d88611-e516-4d1a-b12e-39107e78b3d0"/>
    <xsd:element name="properties">
      <xsd:complexType>
        <xsd:sequence>
          <xsd:element name="documentManagement">
            <xsd:complexType>
              <xsd:all>
                <xsd:element ref="ns2:UniqueSourceRef" minOccurs="0"/>
                <xsd:element ref="ns2:FileHash" minOccurs="0"/>
                <xsd:element ref="ns3:SharedWithUsers" minOccurs="0"/>
                <xsd:element ref="ns3:SharedWithDetails" minOccurs="0"/>
                <xsd:element ref="ns3:SharingHintHash" minOccurs="0"/>
                <xsd:element ref="ns3:LastSharedByTime" minOccurs="0"/>
                <xsd:element ref="ns3:LastSharedByUser" minOccurs="0"/>
                <xsd:element ref="ns1:DetailLink" minOccurs="0"/>
                <xsd:element ref="ns2:MediaServiceMetadata" minOccurs="0"/>
                <xsd:element ref="ns2:MediaServiceFastMetadata" minOccurs="0"/>
                <xsd:element ref="ns2:MediaServiceDateTaken" minOccurs="0"/>
                <xsd:element ref="ns2:MediaServiceAuto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DetailLink" ma:index="15" nillable="true" ma:displayName="Detail Link" ma:description="Link for page for clicking through for details " ma:internalName="DetailLink">
      <xsd:complexType>
        <xsd:complexContent>
          <xsd:extension base="dms:URL">
            <xsd:sequence>
              <xsd:element name="Url" type="dms:ValidUrl" minOccurs="0" nillable="true"/>
              <xsd:element name="Description" type="xsd:string"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56ea17bb-c96d-4826-b465-01eec0dd23dd" elementFormDefault="qualified">
    <xsd:import namespace="http://schemas.microsoft.com/office/2006/documentManagement/types"/>
    <xsd:import namespace="http://schemas.microsoft.com/office/infopath/2007/PartnerControls"/>
    <xsd:element name="UniqueSourceRef" ma:index="8" nillable="true" ma:displayName="UniqueSourceRef" ma:internalName="UniqueSourceRef">
      <xsd:simpleType>
        <xsd:restriction base="dms:Note">
          <xsd:maxLength value="255"/>
        </xsd:restriction>
      </xsd:simpleType>
    </xsd:element>
    <xsd:element name="FileHash" ma:index="9" nillable="true" ma:displayName="FileHash" ma:internalName="FileHash">
      <xsd:simpleType>
        <xsd:restriction base="dms:Note">
          <xsd:maxLength value="255"/>
        </xsd:restriction>
      </xsd:simpleType>
    </xsd:element>
    <xsd:element name="MediaServiceMetadata" ma:index="16" nillable="true" ma:displayName="MediaServiceMetadata" ma:description="" ma:hidden="true" ma:internalName="MediaServiceMetadata" ma:readOnly="true">
      <xsd:simpleType>
        <xsd:restriction base="dms:Note"/>
      </xsd:simpleType>
    </xsd:element>
    <xsd:element name="MediaServiceFastMetadata" ma:index="17" nillable="true" ma:displayName="MediaServiceFastMetadata" ma:description="" ma:hidden="true" ma:internalName="MediaServiceFastMetadata" ma:readOnly="true">
      <xsd:simpleType>
        <xsd:restriction base="dms:Note"/>
      </xsd:simpleType>
    </xsd:element>
    <xsd:element name="MediaServiceDateTaken" ma:index="18" nillable="true" ma:displayName="MediaServiceDateTaken" ma:description="" ma:hidden="true" ma:internalName="MediaServiceDateTaken" ma:readOnly="true">
      <xsd:simpleType>
        <xsd:restriction base="dms:Text"/>
      </xsd:simpleType>
    </xsd:element>
    <xsd:element name="MediaServiceAutoTags" ma:index="19" nillable="true" ma:displayName="MediaServiceAutoTags" ma:description="" ma:internalName="MediaServiceAutoTag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5d88611-e516-4d1a-b12e-39107e78b3d0" elementFormDefault="qualified">
    <xsd:import namespace="http://schemas.microsoft.com/office/2006/documentManagement/types"/>
    <xsd:import namespace="http://schemas.microsoft.com/office/infopath/2007/PartnerControls"/>
    <xsd:element name="SharedWithUsers" ma:index="1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description="" ma:internalName="SharedWithDetails" ma:readOnly="true">
      <xsd:simpleType>
        <xsd:restriction base="dms:Note">
          <xsd:maxLength value="255"/>
        </xsd:restriction>
      </xsd:simpleType>
    </xsd:element>
    <xsd:element name="SharingHintHash" ma:index="12" nillable="true" ma:displayName="Sharing Hint Hash" ma:description="" ma:hidden="true" ma:internalName="SharingHintHash" ma:readOnly="true">
      <xsd:simpleType>
        <xsd:restriction base="dms:Text"/>
      </xsd:simpleType>
    </xsd:element>
    <xsd:element name="LastSharedByTime" ma:index="13" nillable="true" ma:displayName="Last Shared By Time" ma:description="" ma:internalName="LastSharedByTime" ma:readOnly="true">
      <xsd:simpleType>
        <xsd:restriction base="dms:DateTime"/>
      </xsd:simpleType>
    </xsd:element>
    <xsd:element name="LastSharedByUser" ma:index="14" nillable="true" ma:displayName="Last Shared By User" ma:description="" ma:internalName="LastSharedByUse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510B6C6-E837-483C-A857-03CE8FC2D022}">
  <ds:schemaRefs>
    <ds:schemaRef ds:uri="http://schemas.microsoft.com/sharepoint/v3/contenttype/forms"/>
  </ds:schemaRefs>
</ds:datastoreItem>
</file>

<file path=customXml/itemProps2.xml><?xml version="1.0" encoding="utf-8"?>
<ds:datastoreItem xmlns:ds="http://schemas.openxmlformats.org/officeDocument/2006/customXml" ds:itemID="{371B5C7F-2497-4FAB-9E2E-E6A7EB669C3E}">
  <ds:schemaRefs>
    <ds:schemaRef ds:uri="05d88611-e516-4d1a-b12e-39107e78b3d0"/>
    <ds:schemaRef ds:uri="http://www.w3.org/XML/1998/namespace"/>
    <ds:schemaRef ds:uri="http://purl.org/dc/terms/"/>
    <ds:schemaRef ds:uri="56ea17bb-c96d-4826-b465-01eec0dd23dd"/>
    <ds:schemaRef ds:uri="http://purl.org/dc/elements/1.1/"/>
    <ds:schemaRef ds:uri="http://purl.org/dc/dcmitype/"/>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schemas.microsoft.com/sharepoint/v3"/>
  </ds:schemaRefs>
</ds:datastoreItem>
</file>

<file path=customXml/itemProps3.xml><?xml version="1.0" encoding="utf-8"?>
<ds:datastoreItem xmlns:ds="http://schemas.openxmlformats.org/officeDocument/2006/customXml" ds:itemID="{03DCA1A3-838F-4DE4-BC5B-8F48DBF5CD1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56ea17bb-c96d-4826-b465-01eec0dd23dd"/>
    <ds:schemaRef ds:uri="05d88611-e516-4d1a-b12e-39107e78b3d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Draft Deliverable 7- PPT Template</Template>
  <TotalTime>1385</TotalTime>
  <Words>761</Words>
  <Application>Microsoft Macintosh PowerPoint</Application>
  <PresentationFormat>Widescreen</PresentationFormat>
  <Paragraphs>75</Paragraphs>
  <Slides>8</Slides>
  <Notes>7</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8</vt:i4>
      </vt:variant>
    </vt:vector>
  </HeadingPairs>
  <TitlesOfParts>
    <vt:vector size="15" baseType="lpstr">
      <vt:lpstr>.AppleSystemUIFont</vt:lpstr>
      <vt:lpstr>Arial</vt:lpstr>
      <vt:lpstr>Calibri</vt:lpstr>
      <vt:lpstr>Open Sans</vt:lpstr>
      <vt:lpstr>Open Sans SemiBold</vt:lpstr>
      <vt:lpstr>2_Office Theme</vt:lpstr>
      <vt:lpstr>3_Office Theme</vt:lpstr>
      <vt:lpstr>On the Job  Food Service Careers</vt:lpstr>
      <vt:lpstr>PowerPoint Presentation</vt:lpstr>
      <vt:lpstr>PowerPoint Presentation</vt:lpstr>
      <vt:lpstr>Production Opportunities</vt:lpstr>
      <vt:lpstr>PowerPoint Presentation</vt:lpstr>
      <vt:lpstr>PowerPoint Presentation</vt:lpstr>
      <vt:lpstr>References/Resources</vt:lpstr>
      <vt:lpstr>References/Resources</vt:lpstr>
    </vt:vector>
  </TitlesOfParts>
  <LinksUpToDate>false</LinksUpToDate>
  <SharedDoc>false</SharedDoc>
  <HyperlinksChanged>false</HyperlinksChanged>
  <AppVersion>16.0009</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Swati Gupta</dc:creator>
  <cp:lastModifiedBy>Ankitha Rai</cp:lastModifiedBy>
  <cp:revision>124</cp:revision>
  <cp:lastPrinted>2017-07-07T16:17:37Z</cp:lastPrinted>
  <dcterms:created xsi:type="dcterms:W3CDTF">2017-07-11T23:58:30Z</dcterms:created>
  <dcterms:modified xsi:type="dcterms:W3CDTF">2018-01-30T21:14:18Z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0x010100FC82BBDCC32AD74AB640967B88EF271F</vt:lpwstr>
  </property>
</Properties>
</file>