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29"/>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5190" autoAdjust="0"/>
  </p:normalViewPr>
  <p:slideViewPr>
    <p:cSldViewPr snapToGrid="0">
      <p:cViewPr varScale="1">
        <p:scale>
          <a:sx n="110" d="100"/>
          <a:sy n="110" d="100"/>
        </p:scale>
        <p:origin x="610" y="67"/>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11/20/2017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Marketing includes many activities such as a:</a:t>
            </a:r>
          </a:p>
          <a:p>
            <a:r>
              <a:rPr lang="en-US" dirty="0"/>
              <a:t>Marketing plan</a:t>
            </a:r>
          </a:p>
          <a:p>
            <a:r>
              <a:rPr lang="en-US" dirty="0"/>
              <a:t>Market research</a:t>
            </a:r>
          </a:p>
          <a:p>
            <a:r>
              <a:rPr lang="en-US" dirty="0"/>
              <a:t>Strategies</a:t>
            </a:r>
          </a:p>
          <a:p>
            <a:r>
              <a:rPr lang="en-US" dirty="0"/>
              <a:t>4 P’s of marketing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3</a:t>
            </a:fld>
            <a:endParaRPr lang="en-US"/>
          </a:p>
        </p:txBody>
      </p:sp>
    </p:spTree>
    <p:extLst>
      <p:ext uri="{BB962C8B-B14F-4D97-AF65-F5344CB8AC3E}">
        <p14:creationId xmlns:p14="http://schemas.microsoft.com/office/powerpoint/2010/main" val="2855089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location is important in determining how successful your business will be.</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12</a:t>
            </a:fld>
            <a:endParaRPr lang="en-US"/>
          </a:p>
        </p:txBody>
      </p:sp>
    </p:spTree>
    <p:extLst>
      <p:ext uri="{BB962C8B-B14F-4D97-AF65-F5344CB8AC3E}">
        <p14:creationId xmlns:p14="http://schemas.microsoft.com/office/powerpoint/2010/main" val="1777857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Setting the right price can be a complex task and involves many factors.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13</a:t>
            </a:fld>
            <a:endParaRPr lang="en-US"/>
          </a:p>
        </p:txBody>
      </p:sp>
    </p:spTree>
    <p:extLst>
      <p:ext uri="{BB962C8B-B14F-4D97-AF65-F5344CB8AC3E}">
        <p14:creationId xmlns:p14="http://schemas.microsoft.com/office/powerpoint/2010/main" val="2167783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Promotion is where you actually influence the customers to buy the product.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14</a:t>
            </a:fld>
            <a:endParaRPr lang="en-US"/>
          </a:p>
        </p:txBody>
      </p:sp>
    </p:spTree>
    <p:extLst>
      <p:ext uri="{BB962C8B-B14F-4D97-AF65-F5344CB8AC3E}">
        <p14:creationId xmlns:p14="http://schemas.microsoft.com/office/powerpoint/2010/main" val="391481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Advertising is a paid form of promotion that persuades and informs the public about what a business has to offer.</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15</a:t>
            </a:fld>
            <a:endParaRPr lang="en-US"/>
          </a:p>
        </p:txBody>
      </p:sp>
    </p:spTree>
    <p:extLst>
      <p:ext uri="{BB962C8B-B14F-4D97-AF65-F5344CB8AC3E}">
        <p14:creationId xmlns:p14="http://schemas.microsoft.com/office/powerpoint/2010/main" val="29510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advertisements include:</a:t>
            </a:r>
          </a:p>
          <a:p>
            <a:r>
              <a:rPr lang="en-US" dirty="0"/>
              <a:t>Billboards - large outdoor boards for displaying advertisements</a:t>
            </a:r>
          </a:p>
          <a:p>
            <a:r>
              <a:rPr lang="en-US" dirty="0"/>
              <a:t>Commercials - a television or radio advertisement</a:t>
            </a:r>
          </a:p>
          <a:p>
            <a:r>
              <a:rPr lang="en-US" dirty="0"/>
              <a:t>Internet - the global communication network that allows almost all computers worldwide to connect and exchange information</a:t>
            </a:r>
          </a:p>
          <a:p>
            <a:r>
              <a:rPr lang="en-US" dirty="0"/>
              <a:t>Print advertising - advertising in newspapers or magazines, rather than on television, radio or the internet</a:t>
            </a:r>
          </a:p>
          <a:p>
            <a:r>
              <a:rPr lang="en-US" dirty="0"/>
              <a:t>Reader boards - a visual display board that conveys information about a wide variety of subjects, including advertising for products or services, travel, news or event information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16</a:t>
            </a:fld>
            <a:endParaRPr lang="en-US"/>
          </a:p>
        </p:txBody>
      </p:sp>
    </p:spTree>
    <p:extLst>
      <p:ext uri="{BB962C8B-B14F-4D97-AF65-F5344CB8AC3E}">
        <p14:creationId xmlns:p14="http://schemas.microsoft.com/office/powerpoint/2010/main" val="3563681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relations is the state of the relationship between the public and a company or other organization or a famous person.</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17</a:t>
            </a:fld>
            <a:endParaRPr lang="en-US"/>
          </a:p>
        </p:txBody>
      </p:sp>
    </p:spTree>
    <p:extLst>
      <p:ext uri="{BB962C8B-B14F-4D97-AF65-F5344CB8AC3E}">
        <p14:creationId xmlns:p14="http://schemas.microsoft.com/office/powerpoint/2010/main" val="3159817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 are the exchange of a commodity for money; the action of selling something.</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18</a:t>
            </a:fld>
            <a:endParaRPr lang="en-US"/>
          </a:p>
        </p:txBody>
      </p:sp>
    </p:spTree>
    <p:extLst>
      <p:ext uri="{BB962C8B-B14F-4D97-AF65-F5344CB8AC3E}">
        <p14:creationId xmlns:p14="http://schemas.microsoft.com/office/powerpoint/2010/main" val="364463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referred to as an incentive – something that attracts a person to do something.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19</a:t>
            </a:fld>
            <a:endParaRPr lang="en-US"/>
          </a:p>
        </p:txBody>
      </p:sp>
    </p:spTree>
    <p:extLst>
      <p:ext uri="{BB962C8B-B14F-4D97-AF65-F5344CB8AC3E}">
        <p14:creationId xmlns:p14="http://schemas.microsoft.com/office/powerpoint/2010/main" val="1886079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hyperlink to view YouTube™ video:</a:t>
            </a:r>
          </a:p>
          <a:p>
            <a:r>
              <a:rPr lang="en-US" dirty="0"/>
              <a:t>SBA Delivering Success: Marketing 101</a:t>
            </a:r>
          </a:p>
          <a:p>
            <a:r>
              <a:rPr lang="en-US" dirty="0"/>
              <a:t>The U.S. Small Business Administration and the U.S. Postal Service bring you Delivering Success—video interviews with successful entrepreneurs who share the lessons they've learned about owning a small business.</a:t>
            </a:r>
          </a:p>
          <a:p>
            <a:r>
              <a:rPr lang="en-US" dirty="0"/>
              <a:t>https://youtu.be/YUoKi8DQxv4</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20</a:t>
            </a:fld>
            <a:endParaRPr lang="en-US"/>
          </a:p>
        </p:txBody>
      </p:sp>
    </p:spTree>
    <p:extLst>
      <p:ext uri="{BB962C8B-B14F-4D97-AF65-F5344CB8AC3E}">
        <p14:creationId xmlns:p14="http://schemas.microsoft.com/office/powerpoint/2010/main" val="396277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marketing plan is generally included as part of the overall business plan.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4</a:t>
            </a:fld>
            <a:endParaRPr lang="en-US"/>
          </a:p>
        </p:txBody>
      </p:sp>
    </p:spTree>
    <p:extLst>
      <p:ext uri="{BB962C8B-B14F-4D97-AF65-F5344CB8AC3E}">
        <p14:creationId xmlns:p14="http://schemas.microsoft.com/office/powerpoint/2010/main" val="1251009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marketing plan is essential to promote your business and invite customers to buy your product.</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5</a:t>
            </a:fld>
            <a:endParaRPr lang="en-US"/>
          </a:p>
        </p:txBody>
      </p:sp>
    </p:spTree>
    <p:extLst>
      <p:ext uri="{BB962C8B-B14F-4D97-AF65-F5344CB8AC3E}">
        <p14:creationId xmlns:p14="http://schemas.microsoft.com/office/powerpoint/2010/main" val="551319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research is the action or activity of gathering information about consumers’ needs and preferences.</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6</a:t>
            </a:fld>
            <a:endParaRPr lang="en-US"/>
          </a:p>
        </p:txBody>
      </p:sp>
    </p:spTree>
    <p:extLst>
      <p:ext uri="{BB962C8B-B14F-4D97-AF65-F5344CB8AC3E}">
        <p14:creationId xmlns:p14="http://schemas.microsoft.com/office/powerpoint/2010/main" val="1269324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should be based on the business situation.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7</a:t>
            </a:fld>
            <a:endParaRPr lang="en-US"/>
          </a:p>
        </p:txBody>
      </p:sp>
    </p:spTree>
    <p:extLst>
      <p:ext uri="{BB962C8B-B14F-4D97-AF65-F5344CB8AC3E}">
        <p14:creationId xmlns:p14="http://schemas.microsoft.com/office/powerpoint/2010/main" val="2422107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Timelines are given for completion of the plan.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8</a:t>
            </a:fld>
            <a:endParaRPr lang="en-US"/>
          </a:p>
        </p:txBody>
      </p:sp>
    </p:spTree>
    <p:extLst>
      <p:ext uri="{BB962C8B-B14F-4D97-AF65-F5344CB8AC3E}">
        <p14:creationId xmlns:p14="http://schemas.microsoft.com/office/powerpoint/2010/main" val="4080469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good marketing plans should be evaluated and questions answered.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9</a:t>
            </a:fld>
            <a:endParaRPr lang="en-US"/>
          </a:p>
        </p:txBody>
      </p:sp>
    </p:spTree>
    <p:extLst>
      <p:ext uri="{BB962C8B-B14F-4D97-AF65-F5344CB8AC3E}">
        <p14:creationId xmlns:p14="http://schemas.microsoft.com/office/powerpoint/2010/main" val="771533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called the marketing mix.</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10</a:t>
            </a:fld>
            <a:endParaRPr lang="en-US"/>
          </a:p>
        </p:txBody>
      </p:sp>
    </p:spTree>
    <p:extLst>
      <p:ext uri="{BB962C8B-B14F-4D97-AF65-F5344CB8AC3E}">
        <p14:creationId xmlns:p14="http://schemas.microsoft.com/office/powerpoint/2010/main" val="1782961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also includes developing the concept of the business. </a:t>
            </a:r>
          </a:p>
          <a:p>
            <a:endParaRPr lang="en-US" dirty="0"/>
          </a:p>
        </p:txBody>
      </p:sp>
      <p:sp>
        <p:nvSpPr>
          <p:cNvPr id="4" name="Slide Number Placeholder 3"/>
          <p:cNvSpPr>
            <a:spLocks noGrp="1"/>
          </p:cNvSpPr>
          <p:nvPr>
            <p:ph type="sldNum" sz="quarter" idx="10"/>
          </p:nvPr>
        </p:nvSpPr>
        <p:spPr/>
        <p:txBody>
          <a:bodyPr/>
          <a:lstStyle/>
          <a:p>
            <a:fld id="{B36392A5-00F8-4B40-B46C-7CA31B660224}" type="slidenum">
              <a:rPr lang="en-US" smtClean="0"/>
              <a:t>11</a:t>
            </a:fld>
            <a:endParaRPr lang="en-US"/>
          </a:p>
        </p:txBody>
      </p:sp>
    </p:spTree>
    <p:extLst>
      <p:ext uri="{BB962C8B-B14F-4D97-AF65-F5344CB8AC3E}">
        <p14:creationId xmlns:p14="http://schemas.microsoft.com/office/powerpoint/2010/main" val="2002136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YUoKi8DQxv4" TargetMode="Externa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hyperlink" Target="https://youtu.be/YUoKi8DQxv4"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dirty="0"/>
              <a:t>Marketing Techniques for the Hospitality Industry</a:t>
            </a:r>
          </a:p>
          <a:p>
            <a:endParaRPr lang="en-US" dirty="0"/>
          </a:p>
          <a:p>
            <a:pPr lvl="1"/>
            <a:r>
              <a:rPr lang="en-US" dirty="0"/>
              <a:t>Hospitality Services</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4 P’s of Marketing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Product</a:t>
            </a:r>
          </a:p>
          <a:p>
            <a:pPr lvl="1"/>
            <a:r>
              <a:rPr lang="en-US" dirty="0"/>
              <a:t>Place</a:t>
            </a:r>
          </a:p>
          <a:p>
            <a:pPr lvl="1"/>
            <a:r>
              <a:rPr lang="en-US" dirty="0"/>
              <a:t>Price</a:t>
            </a:r>
          </a:p>
          <a:p>
            <a:pPr lvl="1"/>
            <a:r>
              <a:rPr lang="en-US" dirty="0"/>
              <a:t>Promotion</a:t>
            </a:r>
          </a:p>
          <a:p>
            <a:pPr lvl="1"/>
            <a:endParaRPr lang="en-US" dirty="0"/>
          </a:p>
        </p:txBody>
      </p:sp>
      <p:pic>
        <p:nvPicPr>
          <p:cNvPr id="4" name="Picture 3">
            <a:extLst>
              <a:ext uri="{FF2B5EF4-FFF2-40B4-BE49-F238E27FC236}">
                <a16:creationId xmlns:a16="http://schemas.microsoft.com/office/drawing/2014/main" id="{4457FFFB-A347-4DCD-A2FB-BBBC1BA814CD}"/>
              </a:ext>
            </a:extLst>
          </p:cNvPr>
          <p:cNvPicPr>
            <a:picLocks noChangeAspect="1"/>
          </p:cNvPicPr>
          <p:nvPr/>
        </p:nvPicPr>
        <p:blipFill>
          <a:blip r:embed="rId3"/>
          <a:stretch>
            <a:fillRect/>
          </a:stretch>
        </p:blipFill>
        <p:spPr>
          <a:xfrm>
            <a:off x="7415969" y="3120611"/>
            <a:ext cx="3384147" cy="2953324"/>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Product</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Includes all activities involved in development of product(s)</a:t>
            </a:r>
          </a:p>
          <a:p>
            <a:pPr lvl="1"/>
            <a:r>
              <a:rPr lang="en-US" dirty="0"/>
              <a:t>Keep target market in mind</a:t>
            </a:r>
          </a:p>
          <a:p>
            <a:pPr lvl="1"/>
            <a:r>
              <a:rPr lang="en-US" dirty="0"/>
              <a:t>Look for changes in wants and needs of target market</a:t>
            </a:r>
          </a:p>
          <a:p>
            <a:pPr lvl="1"/>
            <a:r>
              <a:rPr lang="en-US" dirty="0"/>
              <a:t>Make changes if necessary</a:t>
            </a:r>
          </a:p>
          <a:p>
            <a:pPr lvl="1"/>
            <a:endParaRPr lang="en-US" dirty="0"/>
          </a:p>
        </p:txBody>
      </p:sp>
      <p:pic>
        <p:nvPicPr>
          <p:cNvPr id="4" name="Picture 3">
            <a:extLst>
              <a:ext uri="{FF2B5EF4-FFF2-40B4-BE49-F238E27FC236}">
                <a16:creationId xmlns:a16="http://schemas.microsoft.com/office/drawing/2014/main" id="{A15E48E9-20BA-45D5-8A07-540B63C18C7E}"/>
              </a:ext>
            </a:extLst>
          </p:cNvPr>
          <p:cNvPicPr>
            <a:picLocks noChangeAspect="1"/>
          </p:cNvPicPr>
          <p:nvPr/>
        </p:nvPicPr>
        <p:blipFill>
          <a:blip r:embed="rId3"/>
          <a:stretch>
            <a:fillRect/>
          </a:stretch>
        </p:blipFill>
        <p:spPr>
          <a:xfrm>
            <a:off x="7260524" y="3214915"/>
            <a:ext cx="3177652" cy="3133569"/>
          </a:xfrm>
          <a:prstGeom prst="rect">
            <a:avLst/>
          </a:prstGeom>
        </p:spPr>
      </p:pic>
    </p:spTree>
    <p:extLst>
      <p:ext uri="{BB962C8B-B14F-4D97-AF65-F5344CB8AC3E}">
        <p14:creationId xmlns:p14="http://schemas.microsoft.com/office/powerpoint/2010/main" val="2879365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Place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Key factor in determining success of the business</a:t>
            </a:r>
          </a:p>
          <a:p>
            <a:pPr lvl="1"/>
            <a:r>
              <a:rPr lang="en-US" dirty="0"/>
              <a:t>Location, location, location!</a:t>
            </a:r>
          </a:p>
          <a:p>
            <a:pPr lvl="1"/>
            <a:r>
              <a:rPr lang="en-US" dirty="0"/>
              <a:t>Where is the right place? </a:t>
            </a:r>
          </a:p>
          <a:p>
            <a:pPr lvl="1"/>
            <a:endParaRPr lang="en-US" dirty="0"/>
          </a:p>
        </p:txBody>
      </p:sp>
      <p:pic>
        <p:nvPicPr>
          <p:cNvPr id="4" name="Picture 3">
            <a:extLst>
              <a:ext uri="{FF2B5EF4-FFF2-40B4-BE49-F238E27FC236}">
                <a16:creationId xmlns:a16="http://schemas.microsoft.com/office/drawing/2014/main" id="{E42BCA36-4730-46F8-ABB6-2FD237E404D5}"/>
              </a:ext>
            </a:extLst>
          </p:cNvPr>
          <p:cNvPicPr>
            <a:picLocks noChangeAspect="1"/>
          </p:cNvPicPr>
          <p:nvPr/>
        </p:nvPicPr>
        <p:blipFill>
          <a:blip r:embed="rId3"/>
          <a:stretch>
            <a:fillRect/>
          </a:stretch>
        </p:blipFill>
        <p:spPr>
          <a:xfrm>
            <a:off x="7805166" y="3087914"/>
            <a:ext cx="2994950" cy="2994950"/>
          </a:xfrm>
          <a:prstGeom prst="rect">
            <a:avLst/>
          </a:prstGeom>
        </p:spPr>
      </p:pic>
    </p:spTree>
    <p:extLst>
      <p:ext uri="{BB962C8B-B14F-4D97-AF65-F5344CB8AC3E}">
        <p14:creationId xmlns:p14="http://schemas.microsoft.com/office/powerpoint/2010/main" val="3740107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Price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Know cost and profit goals</a:t>
            </a:r>
          </a:p>
          <a:p>
            <a:pPr lvl="1"/>
            <a:r>
              <a:rPr lang="en-US" dirty="0"/>
              <a:t>Know what competitor’s charge</a:t>
            </a:r>
          </a:p>
          <a:p>
            <a:pPr lvl="1"/>
            <a:r>
              <a:rPr lang="en-US" dirty="0"/>
              <a:t>Set the exact price</a:t>
            </a:r>
          </a:p>
          <a:p>
            <a:pPr lvl="1"/>
            <a:endParaRPr lang="en-US" dirty="0"/>
          </a:p>
        </p:txBody>
      </p:sp>
      <p:pic>
        <p:nvPicPr>
          <p:cNvPr id="4" name="Picture 3">
            <a:extLst>
              <a:ext uri="{FF2B5EF4-FFF2-40B4-BE49-F238E27FC236}">
                <a16:creationId xmlns:a16="http://schemas.microsoft.com/office/drawing/2014/main" id="{0F2F4351-B814-4782-82F6-F70CED001D8D}"/>
              </a:ext>
            </a:extLst>
          </p:cNvPr>
          <p:cNvPicPr>
            <a:picLocks noChangeAspect="1"/>
          </p:cNvPicPr>
          <p:nvPr/>
        </p:nvPicPr>
        <p:blipFill>
          <a:blip r:embed="rId3"/>
          <a:stretch>
            <a:fillRect/>
          </a:stretch>
        </p:blipFill>
        <p:spPr>
          <a:xfrm>
            <a:off x="8259960" y="3229428"/>
            <a:ext cx="2681382" cy="2704631"/>
          </a:xfrm>
          <a:prstGeom prst="rect">
            <a:avLst/>
          </a:prstGeom>
        </p:spPr>
      </p:pic>
    </p:spTree>
    <p:extLst>
      <p:ext uri="{BB962C8B-B14F-4D97-AF65-F5344CB8AC3E}">
        <p14:creationId xmlns:p14="http://schemas.microsoft.com/office/powerpoint/2010/main" val="1395611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Promotion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Communication with customers</a:t>
            </a:r>
          </a:p>
          <a:p>
            <a:pPr lvl="2"/>
            <a:r>
              <a:rPr lang="en-US" sz="2400" dirty="0"/>
              <a:t>Advertising</a:t>
            </a:r>
          </a:p>
          <a:p>
            <a:pPr lvl="2"/>
            <a:r>
              <a:rPr lang="en-US" sz="2400" dirty="0"/>
              <a:t>Public relations</a:t>
            </a:r>
          </a:p>
          <a:p>
            <a:pPr lvl="2"/>
            <a:r>
              <a:rPr lang="en-US" sz="2400" dirty="0"/>
              <a:t>Sales</a:t>
            </a:r>
          </a:p>
          <a:p>
            <a:pPr lvl="2"/>
            <a:r>
              <a:rPr lang="en-US" sz="2400" dirty="0"/>
              <a:t>Sales promotion</a:t>
            </a:r>
          </a:p>
          <a:p>
            <a:pPr lvl="1"/>
            <a:endParaRPr lang="en-US" dirty="0"/>
          </a:p>
        </p:txBody>
      </p:sp>
      <p:pic>
        <p:nvPicPr>
          <p:cNvPr id="4" name="Picture 3">
            <a:extLst>
              <a:ext uri="{FF2B5EF4-FFF2-40B4-BE49-F238E27FC236}">
                <a16:creationId xmlns:a16="http://schemas.microsoft.com/office/drawing/2014/main" id="{7897A163-9C59-409A-B1AC-FABB25344F7E}"/>
              </a:ext>
            </a:extLst>
          </p:cNvPr>
          <p:cNvPicPr>
            <a:picLocks noChangeAspect="1"/>
          </p:cNvPicPr>
          <p:nvPr/>
        </p:nvPicPr>
        <p:blipFill>
          <a:blip r:embed="rId3"/>
          <a:stretch>
            <a:fillRect/>
          </a:stretch>
        </p:blipFill>
        <p:spPr>
          <a:xfrm>
            <a:off x="7405663" y="3577772"/>
            <a:ext cx="3646055" cy="2435810"/>
          </a:xfrm>
          <a:prstGeom prst="rect">
            <a:avLst/>
          </a:prstGeom>
        </p:spPr>
      </p:pic>
    </p:spTree>
    <p:extLst>
      <p:ext uri="{BB962C8B-B14F-4D97-AF65-F5344CB8AC3E}">
        <p14:creationId xmlns:p14="http://schemas.microsoft.com/office/powerpoint/2010/main" val="27024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Advertising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A nonpersonal communication</a:t>
            </a:r>
          </a:p>
          <a:p>
            <a:pPr lvl="1"/>
            <a:r>
              <a:rPr lang="en-US" dirty="0"/>
              <a:t>Broadcast to a large number of people</a:t>
            </a:r>
          </a:p>
          <a:p>
            <a:pPr lvl="1"/>
            <a:r>
              <a:rPr lang="en-US" dirty="0"/>
              <a:t>Sometimes referred to as an ad</a:t>
            </a:r>
          </a:p>
          <a:p>
            <a:pPr lvl="1"/>
            <a:endParaRPr lang="en-US" dirty="0"/>
          </a:p>
        </p:txBody>
      </p:sp>
      <p:pic>
        <p:nvPicPr>
          <p:cNvPr id="4" name="Picture 3">
            <a:extLst>
              <a:ext uri="{FF2B5EF4-FFF2-40B4-BE49-F238E27FC236}">
                <a16:creationId xmlns:a16="http://schemas.microsoft.com/office/drawing/2014/main" id="{8B182869-4815-4DAC-8B01-6EE637A11A92}"/>
              </a:ext>
            </a:extLst>
          </p:cNvPr>
          <p:cNvPicPr>
            <a:picLocks noChangeAspect="1"/>
          </p:cNvPicPr>
          <p:nvPr/>
        </p:nvPicPr>
        <p:blipFill>
          <a:blip r:embed="rId3"/>
          <a:stretch>
            <a:fillRect/>
          </a:stretch>
        </p:blipFill>
        <p:spPr>
          <a:xfrm>
            <a:off x="7923466" y="2859315"/>
            <a:ext cx="3257707" cy="3178426"/>
          </a:xfrm>
          <a:prstGeom prst="rect">
            <a:avLst/>
          </a:prstGeom>
        </p:spPr>
      </p:pic>
    </p:spTree>
    <p:extLst>
      <p:ext uri="{BB962C8B-B14F-4D97-AF65-F5344CB8AC3E}">
        <p14:creationId xmlns:p14="http://schemas.microsoft.com/office/powerpoint/2010/main" val="2296321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1CFC708-0EF2-46D3-8AD9-957B0C8486E5}"/>
              </a:ext>
            </a:extLst>
          </p:cNvPr>
          <p:cNvPicPr>
            <a:picLocks noGrp="1" noChangeAspect="1"/>
          </p:cNvPicPr>
          <p:nvPr>
            <p:ph sz="half" idx="1"/>
          </p:nvPr>
        </p:nvPicPr>
        <p:blipFill>
          <a:blip r:embed="rId3"/>
          <a:stretch>
            <a:fillRect/>
          </a:stretch>
        </p:blipFill>
        <p:spPr>
          <a:xfrm>
            <a:off x="3949848" y="1210356"/>
            <a:ext cx="5523751" cy="4733925"/>
          </a:xfrm>
          <a:prstGeom prst="rect">
            <a:avLst/>
          </a:prstGeom>
        </p:spPr>
      </p:pic>
    </p:spTree>
    <p:extLst>
      <p:ext uri="{BB962C8B-B14F-4D97-AF65-F5344CB8AC3E}">
        <p14:creationId xmlns:p14="http://schemas.microsoft.com/office/powerpoint/2010/main" val="2758585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Public Relations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Creates goodwill</a:t>
            </a:r>
          </a:p>
          <a:p>
            <a:pPr lvl="2"/>
            <a:r>
              <a:rPr lang="en-US" sz="2400" dirty="0"/>
              <a:t>Doing something good or newsworthy</a:t>
            </a:r>
          </a:p>
          <a:p>
            <a:pPr lvl="2"/>
            <a:r>
              <a:rPr lang="en-US" sz="2400" dirty="0"/>
              <a:t>Making sure the public knows about it</a:t>
            </a:r>
          </a:p>
          <a:p>
            <a:pPr lvl="1"/>
            <a:r>
              <a:rPr lang="en-US" dirty="0"/>
              <a:t>Skills include:</a:t>
            </a:r>
          </a:p>
          <a:p>
            <a:pPr lvl="2"/>
            <a:r>
              <a:rPr lang="en-US" sz="2400" dirty="0"/>
              <a:t>Communication</a:t>
            </a:r>
          </a:p>
          <a:p>
            <a:pPr lvl="2"/>
            <a:r>
              <a:rPr lang="en-US" sz="2400" dirty="0"/>
              <a:t>Creativity</a:t>
            </a:r>
          </a:p>
          <a:p>
            <a:pPr lvl="2"/>
            <a:r>
              <a:rPr lang="en-US" sz="2400" dirty="0"/>
              <a:t>Research </a:t>
            </a:r>
          </a:p>
          <a:p>
            <a:pPr lvl="2"/>
            <a:r>
              <a:rPr lang="en-US" sz="2400" dirty="0"/>
              <a:t>Writing </a:t>
            </a:r>
          </a:p>
          <a:p>
            <a:pPr lvl="1"/>
            <a:endParaRPr lang="en-US" dirty="0"/>
          </a:p>
        </p:txBody>
      </p:sp>
      <p:pic>
        <p:nvPicPr>
          <p:cNvPr id="4" name="Picture 3">
            <a:extLst>
              <a:ext uri="{FF2B5EF4-FFF2-40B4-BE49-F238E27FC236}">
                <a16:creationId xmlns:a16="http://schemas.microsoft.com/office/drawing/2014/main" id="{9C114E73-E09F-4026-9E4E-A5A505F2CF06}"/>
              </a:ext>
            </a:extLst>
          </p:cNvPr>
          <p:cNvPicPr>
            <a:picLocks noChangeAspect="1"/>
          </p:cNvPicPr>
          <p:nvPr/>
        </p:nvPicPr>
        <p:blipFill>
          <a:blip r:embed="rId3"/>
          <a:stretch>
            <a:fillRect/>
          </a:stretch>
        </p:blipFill>
        <p:spPr>
          <a:xfrm>
            <a:off x="7561943" y="3250802"/>
            <a:ext cx="3610686" cy="2525628"/>
          </a:xfrm>
          <a:prstGeom prst="rect">
            <a:avLst/>
          </a:prstGeom>
        </p:spPr>
      </p:pic>
    </p:spTree>
    <p:extLst>
      <p:ext uri="{BB962C8B-B14F-4D97-AF65-F5344CB8AC3E}">
        <p14:creationId xmlns:p14="http://schemas.microsoft.com/office/powerpoint/2010/main" val="2999024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Sales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Group sales</a:t>
            </a:r>
          </a:p>
          <a:p>
            <a:pPr lvl="2"/>
            <a:r>
              <a:rPr lang="en-US" sz="2400" dirty="0"/>
              <a:t>Includes charitable groups, corporations, professional associations and social groups</a:t>
            </a:r>
          </a:p>
          <a:p>
            <a:pPr lvl="2"/>
            <a:r>
              <a:rPr lang="en-US" sz="2400" dirty="0"/>
              <a:t>Consists of selling meals, lodging and facility services</a:t>
            </a:r>
          </a:p>
          <a:p>
            <a:pPr lvl="2"/>
            <a:r>
              <a:rPr lang="en-US" sz="2400" dirty="0"/>
              <a:t>Is a large percentage of revenue</a:t>
            </a:r>
          </a:p>
          <a:p>
            <a:pPr lvl="1"/>
            <a:r>
              <a:rPr lang="en-US" dirty="0"/>
              <a:t>Suggestive selling</a:t>
            </a:r>
          </a:p>
          <a:p>
            <a:pPr lvl="2"/>
            <a:r>
              <a:rPr lang="en-US" sz="2400" dirty="0"/>
              <a:t>Recommending additional products or services to a customer</a:t>
            </a:r>
          </a:p>
          <a:p>
            <a:pPr lvl="2"/>
            <a:r>
              <a:rPr lang="en-US" sz="2400" dirty="0"/>
              <a:t>May increase sales</a:t>
            </a:r>
          </a:p>
          <a:p>
            <a:pPr lvl="1"/>
            <a:endParaRPr lang="en-US" dirty="0"/>
          </a:p>
        </p:txBody>
      </p:sp>
      <p:pic>
        <p:nvPicPr>
          <p:cNvPr id="4" name="Picture 3">
            <a:extLst>
              <a:ext uri="{FF2B5EF4-FFF2-40B4-BE49-F238E27FC236}">
                <a16:creationId xmlns:a16="http://schemas.microsoft.com/office/drawing/2014/main" id="{56B85BE5-00DC-4B1E-8231-870F589110F9}"/>
              </a:ext>
            </a:extLst>
          </p:cNvPr>
          <p:cNvPicPr>
            <a:picLocks noChangeAspect="1"/>
          </p:cNvPicPr>
          <p:nvPr/>
        </p:nvPicPr>
        <p:blipFill>
          <a:blip r:embed="rId3"/>
          <a:stretch>
            <a:fillRect/>
          </a:stretch>
        </p:blipFill>
        <p:spPr>
          <a:xfrm>
            <a:off x="9071429" y="3096693"/>
            <a:ext cx="3332720" cy="3058045"/>
          </a:xfrm>
          <a:prstGeom prst="rect">
            <a:avLst/>
          </a:prstGeom>
        </p:spPr>
      </p:pic>
    </p:spTree>
    <p:extLst>
      <p:ext uri="{BB962C8B-B14F-4D97-AF65-F5344CB8AC3E}">
        <p14:creationId xmlns:p14="http://schemas.microsoft.com/office/powerpoint/2010/main" val="2583102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Sales Promotion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Intended to increase sales</a:t>
            </a:r>
          </a:p>
          <a:p>
            <a:pPr lvl="1"/>
            <a:r>
              <a:rPr lang="en-US" dirty="0"/>
              <a:t>Include:</a:t>
            </a:r>
          </a:p>
          <a:p>
            <a:pPr lvl="2"/>
            <a:r>
              <a:rPr lang="en-US" sz="2400" dirty="0"/>
              <a:t>Coupons </a:t>
            </a:r>
          </a:p>
          <a:p>
            <a:pPr lvl="2"/>
            <a:r>
              <a:rPr lang="en-US" sz="2400" dirty="0"/>
              <a:t>Free product samples</a:t>
            </a:r>
          </a:p>
          <a:p>
            <a:pPr lvl="2"/>
            <a:r>
              <a:rPr lang="en-US" sz="2400" dirty="0"/>
              <a:t>Loyalty programs </a:t>
            </a:r>
          </a:p>
          <a:p>
            <a:pPr lvl="2"/>
            <a:r>
              <a:rPr lang="en-US" sz="2400" dirty="0"/>
              <a:t>Sweepstakes </a:t>
            </a:r>
          </a:p>
          <a:p>
            <a:pPr lvl="2"/>
            <a:r>
              <a:rPr lang="en-US" sz="2400" dirty="0"/>
              <a:t>Two-for-one offers</a:t>
            </a:r>
          </a:p>
          <a:p>
            <a:pPr lvl="1"/>
            <a:endParaRPr lang="en-US" dirty="0"/>
          </a:p>
        </p:txBody>
      </p:sp>
      <p:pic>
        <p:nvPicPr>
          <p:cNvPr id="4" name="Picture 3">
            <a:extLst>
              <a:ext uri="{FF2B5EF4-FFF2-40B4-BE49-F238E27FC236}">
                <a16:creationId xmlns:a16="http://schemas.microsoft.com/office/drawing/2014/main" id="{757421D4-22DB-419E-A440-EF698AB870B0}"/>
              </a:ext>
            </a:extLst>
          </p:cNvPr>
          <p:cNvPicPr>
            <a:picLocks noChangeAspect="1"/>
          </p:cNvPicPr>
          <p:nvPr/>
        </p:nvPicPr>
        <p:blipFill>
          <a:blip r:embed="rId3"/>
          <a:stretch>
            <a:fillRect/>
          </a:stretch>
        </p:blipFill>
        <p:spPr>
          <a:xfrm>
            <a:off x="8143407" y="2888343"/>
            <a:ext cx="2825702" cy="2891188"/>
          </a:xfrm>
          <a:prstGeom prst="rect">
            <a:avLst/>
          </a:prstGeom>
        </p:spPr>
      </p:pic>
    </p:spTree>
    <p:extLst>
      <p:ext uri="{BB962C8B-B14F-4D97-AF65-F5344CB8AC3E}">
        <p14:creationId xmlns:p14="http://schemas.microsoft.com/office/powerpoint/2010/main" val="271407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pPr algn="ctr"/>
            <a:r>
              <a:rPr lang="en-US" sz="3400" b="0" spc="0" dirty="0">
                <a:ln w="0"/>
                <a:solidFill>
                  <a:srgbClr val="323232"/>
                </a:solidFill>
                <a:effectLst>
                  <a:outerShdw blurRad="38100" dist="19050" dir="2700000" algn="tl" rotWithShape="0">
                    <a:srgbClr val="323232">
                      <a:alpha val="40000"/>
                    </a:srgbClr>
                  </a:outerShdw>
                </a:effectLst>
                <a:latin typeface="Book Antiqua"/>
                <a:ea typeface="+mj-ea"/>
                <a:cs typeface="+mj-cs"/>
                <a:hlinkClick r:id="rId4"/>
              </a:rPr>
              <a:t>SBA Delivering Success: Marketing 101</a:t>
            </a:r>
            <a:endParaRPr lang="en-US" dirty="0"/>
          </a:p>
        </p:txBody>
      </p:sp>
      <p:pic>
        <p:nvPicPr>
          <p:cNvPr id="4" name="YUoKi8DQxv4">
            <a:extLst>
              <a:ext uri="{FF2B5EF4-FFF2-40B4-BE49-F238E27FC236}">
                <a16:creationId xmlns:a16="http://schemas.microsoft.com/office/drawing/2014/main" id="{F1ABFC35-FC55-4A3B-9336-80089A087CB9}"/>
              </a:ext>
            </a:extLst>
          </p:cNvPr>
          <p:cNvPicPr>
            <a:picLocks noRot="1" noChangeAspect="1"/>
          </p:cNvPicPr>
          <p:nvPr>
            <a:videoFile r:link="rId1"/>
          </p:nvPr>
        </p:nvPicPr>
        <p:blipFill>
          <a:blip r:embed="rId5"/>
          <a:stretch>
            <a:fillRect/>
          </a:stretch>
        </p:blipFill>
        <p:spPr>
          <a:xfrm>
            <a:off x="1930929" y="1465169"/>
            <a:ext cx="8196743" cy="4610668"/>
          </a:xfrm>
          <a:prstGeom prst="rect">
            <a:avLst/>
          </a:prstGeom>
        </p:spPr>
      </p:pic>
      <p:pic>
        <p:nvPicPr>
          <p:cNvPr id="5" name="Picture 4">
            <a:extLst>
              <a:ext uri="{FF2B5EF4-FFF2-40B4-BE49-F238E27FC236}">
                <a16:creationId xmlns:a16="http://schemas.microsoft.com/office/drawing/2014/main" id="{BE9253E5-1812-4B03-B52A-BC318575C18F}"/>
              </a:ext>
            </a:extLst>
          </p:cNvPr>
          <p:cNvPicPr>
            <a:picLocks noChangeAspect="1"/>
          </p:cNvPicPr>
          <p:nvPr/>
        </p:nvPicPr>
        <p:blipFill>
          <a:blip r:embed="rId6"/>
          <a:stretch>
            <a:fillRect/>
          </a:stretch>
        </p:blipFill>
        <p:spPr>
          <a:xfrm>
            <a:off x="9524927" y="971350"/>
            <a:ext cx="1676545" cy="493819"/>
          </a:xfrm>
          <a:prstGeom prst="rect">
            <a:avLst/>
          </a:prstGeom>
        </p:spPr>
      </p:pic>
    </p:spTree>
    <p:extLst>
      <p:ext uri="{BB962C8B-B14F-4D97-AF65-F5344CB8AC3E}">
        <p14:creationId xmlns:p14="http://schemas.microsoft.com/office/powerpoint/2010/main" val="1436282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E66B51-E7D9-4660-9D19-12DDDAB69116}"/>
              </a:ext>
            </a:extLst>
          </p:cNvPr>
          <p:cNvPicPr>
            <a:picLocks noGrp="1" noChangeAspect="1"/>
          </p:cNvPicPr>
          <p:nvPr>
            <p:ph sz="half" idx="1"/>
          </p:nvPr>
        </p:nvPicPr>
        <p:blipFill>
          <a:blip r:embed="rId2"/>
          <a:stretch>
            <a:fillRect/>
          </a:stretch>
        </p:blipFill>
        <p:spPr>
          <a:xfrm>
            <a:off x="3754850" y="1145041"/>
            <a:ext cx="4682300" cy="4733925"/>
          </a:xfrm>
          <a:prstGeom prst="rect">
            <a:avLst/>
          </a:prstGeom>
        </p:spPr>
      </p:pic>
    </p:spTree>
    <p:extLst>
      <p:ext uri="{BB962C8B-B14F-4D97-AF65-F5344CB8AC3E}">
        <p14:creationId xmlns:p14="http://schemas.microsoft.com/office/powerpoint/2010/main" val="331100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Images:</a:t>
            </a:r>
          </a:p>
          <a:p>
            <a:pPr lvl="2"/>
            <a:r>
              <a:rPr lang="en-US" sz="2000" dirty="0"/>
              <a:t>Shutterstock™ images. Photos obtained with subscription. (Slides 3, 4, 5, 6,  7, 8, 9, 10, 11, 12, 13, 14, 15, 17, 18, 21)</a:t>
            </a:r>
          </a:p>
          <a:p>
            <a:pPr lvl="1"/>
            <a:r>
              <a:rPr lang="en-US" sz="2000" dirty="0"/>
              <a:t>Textbooks:</a:t>
            </a:r>
          </a:p>
          <a:p>
            <a:pPr lvl="2"/>
            <a:r>
              <a:rPr lang="en-US" sz="2000" dirty="0"/>
              <a:t>Reynolds, J. S. (2010). Hospitality services: Food &amp; lodging. Tinley Park. IL: </a:t>
            </a:r>
            <a:r>
              <a:rPr lang="en-US" sz="2000" dirty="0" err="1"/>
              <a:t>Goodheart</a:t>
            </a:r>
            <a:r>
              <a:rPr lang="en-US" sz="2000" dirty="0"/>
              <a:t>-Willcox Company. </a:t>
            </a:r>
          </a:p>
          <a:p>
            <a:pPr lvl="1"/>
            <a:r>
              <a:rPr lang="en-US" sz="2000" dirty="0"/>
              <a:t>Website:</a:t>
            </a:r>
          </a:p>
          <a:p>
            <a:pPr lvl="2"/>
            <a:r>
              <a:rPr lang="en-US" sz="2000" dirty="0"/>
              <a:t>Small Business Administration</a:t>
            </a:r>
          </a:p>
          <a:p>
            <a:pPr lvl="2"/>
            <a:r>
              <a:rPr lang="en-US" sz="2000" dirty="0"/>
              <a:t>Marketing 101: A Guide to Winning Customers </a:t>
            </a:r>
          </a:p>
          <a:p>
            <a:pPr lvl="2"/>
            <a:r>
              <a:rPr lang="en-US" sz="2000" dirty="0"/>
              <a:t>This course is designed to provide a basic overview of marketing. It is a practical program with real-world examples and helpful tips. The course is directed to small business owners who are interested in reaching a broader customer base.</a:t>
            </a:r>
          </a:p>
          <a:p>
            <a:pPr lvl="2"/>
            <a:r>
              <a:rPr lang="en-US" sz="2000" dirty="0"/>
              <a:t>https://www.sba.gov/tools/sba-learning-center/training/marketing-101-guide-winning-customers</a:t>
            </a:r>
          </a:p>
          <a:p>
            <a:pPr lvl="1"/>
            <a:endParaRPr lang="en-US" dirty="0"/>
          </a:p>
        </p:txBody>
      </p:sp>
    </p:spTree>
    <p:extLst>
      <p:ext uri="{BB962C8B-B14F-4D97-AF65-F5344CB8AC3E}">
        <p14:creationId xmlns:p14="http://schemas.microsoft.com/office/powerpoint/2010/main" val="37558344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 and Resources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2000" dirty="0"/>
              <a:t>YouTube(tm):</a:t>
            </a:r>
          </a:p>
          <a:p>
            <a:pPr lvl="2"/>
            <a:r>
              <a:rPr lang="en-US" sz="2000" dirty="0"/>
              <a:t>SBA Delivering Success: Marketing 101</a:t>
            </a:r>
          </a:p>
          <a:p>
            <a:pPr lvl="2"/>
            <a:r>
              <a:rPr lang="en-US" sz="2000" dirty="0"/>
              <a:t>The U.S. Small Business Administration and the U.S. Postal Service bring you Delivering Success—video interviews with successful entrepreneurs who share the lessons they've learned about owning a small business.</a:t>
            </a:r>
          </a:p>
          <a:p>
            <a:pPr lvl="2"/>
            <a:r>
              <a:rPr lang="en-US" sz="2000" dirty="0"/>
              <a:t>http://youtu.be/YUoKi8DQxv4</a:t>
            </a:r>
          </a:p>
          <a:p>
            <a:pPr lvl="1"/>
            <a:endParaRPr lang="en-US" dirty="0"/>
          </a:p>
        </p:txBody>
      </p:sp>
    </p:spTree>
    <p:extLst>
      <p:ext uri="{BB962C8B-B14F-4D97-AF65-F5344CB8AC3E}">
        <p14:creationId xmlns:p14="http://schemas.microsoft.com/office/powerpoint/2010/main" val="86399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5E9433B-C5C3-4FB0-9801-9F63D436263B}"/>
              </a:ext>
            </a:extLst>
          </p:cNvPr>
          <p:cNvPicPr>
            <a:picLocks noGrp="1" noChangeAspect="1"/>
          </p:cNvPicPr>
          <p:nvPr>
            <p:ph sz="half" idx="1"/>
          </p:nvPr>
        </p:nvPicPr>
        <p:blipFill>
          <a:blip r:embed="rId3"/>
          <a:stretch>
            <a:fillRect/>
          </a:stretch>
        </p:blipFill>
        <p:spPr>
          <a:xfrm>
            <a:off x="4172049" y="1418787"/>
            <a:ext cx="4004541" cy="3119278"/>
          </a:xfrm>
          <a:prstGeom prst="rect">
            <a:avLst/>
          </a:prstGeom>
        </p:spPr>
      </p:pic>
      <p:sp>
        <p:nvSpPr>
          <p:cNvPr id="5" name="Rectangle 4">
            <a:extLst>
              <a:ext uri="{FF2B5EF4-FFF2-40B4-BE49-F238E27FC236}">
                <a16:creationId xmlns:a16="http://schemas.microsoft.com/office/drawing/2014/main" id="{7A10BC87-E6DD-48C6-8CEE-FA6B9107AD4E}"/>
              </a:ext>
            </a:extLst>
          </p:cNvPr>
          <p:cNvSpPr/>
          <p:nvPr/>
        </p:nvSpPr>
        <p:spPr>
          <a:xfrm>
            <a:off x="3472070" y="4538065"/>
            <a:ext cx="6096000" cy="646331"/>
          </a:xfrm>
          <a:prstGeom prst="rect">
            <a:avLst/>
          </a:prstGeom>
        </p:spPr>
        <p:txBody>
          <a:bodyPr>
            <a:spAutoFit/>
          </a:bodyPr>
          <a:lstStyle/>
          <a:p>
            <a:r>
              <a:rPr lang="en-US" dirty="0"/>
              <a:t>The action or business of promoting and selling products or services, including market research and advertising</a:t>
            </a:r>
          </a:p>
        </p:txBody>
      </p:sp>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marL="0" lvl="1" indent="0" algn="ctr">
              <a:buNone/>
            </a:pPr>
            <a:endParaRPr lang="en-US" dirty="0"/>
          </a:p>
          <a:p>
            <a:pPr marL="0" lvl="1" indent="0" algn="ctr">
              <a:buNone/>
            </a:pPr>
            <a:endParaRPr lang="en-US" dirty="0"/>
          </a:p>
          <a:p>
            <a:pPr marL="0" lvl="1" indent="0" algn="ctr">
              <a:buNone/>
            </a:pPr>
            <a:endParaRPr lang="en-US" dirty="0"/>
          </a:p>
          <a:p>
            <a:pPr marL="0" lvl="1" indent="0" algn="ctr">
              <a:buNone/>
            </a:pPr>
            <a:endParaRPr lang="en-US" dirty="0"/>
          </a:p>
          <a:p>
            <a:pPr marL="0" lvl="1" indent="0" algn="ctr">
              <a:buNone/>
            </a:pPr>
            <a:endParaRPr lang="en-US" dirty="0"/>
          </a:p>
          <a:p>
            <a:pPr marL="0" lvl="1" indent="0" algn="ctr">
              <a:buNone/>
            </a:pPr>
            <a:endParaRPr lang="en-US" dirty="0"/>
          </a:p>
          <a:p>
            <a:pPr marL="0" lvl="1" indent="0" algn="ctr">
              <a:buNone/>
            </a:pPr>
            <a:r>
              <a:rPr lang="en-US" dirty="0"/>
              <a:t>The part of the business plan outlining the marketing strategy for a product or service</a:t>
            </a:r>
          </a:p>
          <a:p>
            <a:pPr lvl="1"/>
            <a:endParaRPr lang="en-US" dirty="0"/>
          </a:p>
        </p:txBody>
      </p:sp>
      <p:pic>
        <p:nvPicPr>
          <p:cNvPr id="6" name="Picture 5">
            <a:extLst>
              <a:ext uri="{FF2B5EF4-FFF2-40B4-BE49-F238E27FC236}">
                <a16:creationId xmlns:a16="http://schemas.microsoft.com/office/drawing/2014/main" id="{86DBFD05-793F-4422-9C83-B4019ACF85AD}"/>
              </a:ext>
            </a:extLst>
          </p:cNvPr>
          <p:cNvPicPr>
            <a:picLocks noChangeAspect="1"/>
          </p:cNvPicPr>
          <p:nvPr/>
        </p:nvPicPr>
        <p:blipFill>
          <a:blip r:embed="rId3"/>
          <a:stretch>
            <a:fillRect/>
          </a:stretch>
        </p:blipFill>
        <p:spPr>
          <a:xfrm>
            <a:off x="2596638" y="1420420"/>
            <a:ext cx="7343801" cy="3033199"/>
          </a:xfrm>
          <a:prstGeom prst="rect">
            <a:avLst/>
          </a:prstGeom>
        </p:spPr>
      </p:pic>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Steps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Market Research</a:t>
            </a:r>
          </a:p>
          <a:p>
            <a:pPr lvl="1"/>
            <a:r>
              <a:rPr lang="en-US" dirty="0"/>
              <a:t>Set Goals and Objectives</a:t>
            </a:r>
          </a:p>
          <a:p>
            <a:pPr lvl="1"/>
            <a:r>
              <a:rPr lang="en-US" dirty="0"/>
              <a:t>Develop Strategies</a:t>
            </a:r>
          </a:p>
          <a:p>
            <a:pPr lvl="1"/>
            <a:r>
              <a:rPr lang="en-US" dirty="0"/>
              <a:t>Evaluate the Plan</a:t>
            </a:r>
          </a:p>
          <a:p>
            <a:pPr lvl="1"/>
            <a:endParaRPr lang="en-US" dirty="0"/>
          </a:p>
        </p:txBody>
      </p:sp>
      <p:pic>
        <p:nvPicPr>
          <p:cNvPr id="4" name="Picture 3">
            <a:extLst>
              <a:ext uri="{FF2B5EF4-FFF2-40B4-BE49-F238E27FC236}">
                <a16:creationId xmlns:a16="http://schemas.microsoft.com/office/drawing/2014/main" id="{AD8A8879-0870-487D-9FF8-2EA4C10104A7}"/>
              </a:ext>
            </a:extLst>
          </p:cNvPr>
          <p:cNvPicPr>
            <a:picLocks noChangeAspect="1"/>
          </p:cNvPicPr>
          <p:nvPr/>
        </p:nvPicPr>
        <p:blipFill>
          <a:blip r:embed="rId3"/>
          <a:stretch>
            <a:fillRect/>
          </a:stretch>
        </p:blipFill>
        <p:spPr>
          <a:xfrm>
            <a:off x="6347275" y="2892288"/>
            <a:ext cx="3745340" cy="3262450"/>
          </a:xfrm>
          <a:prstGeom prst="rect">
            <a:avLst/>
          </a:prstGeom>
        </p:spPr>
      </p:pic>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Market Research</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Helps you to: </a:t>
            </a:r>
          </a:p>
          <a:p>
            <a:pPr lvl="2"/>
            <a:r>
              <a:rPr lang="en-US" sz="2400" dirty="0"/>
              <a:t>Decide how to segment the market</a:t>
            </a:r>
          </a:p>
          <a:p>
            <a:pPr lvl="2"/>
            <a:r>
              <a:rPr lang="en-US" sz="2400" dirty="0"/>
              <a:t>Focus on a target market</a:t>
            </a:r>
          </a:p>
          <a:p>
            <a:pPr lvl="2"/>
            <a:r>
              <a:rPr lang="en-US" sz="2400" dirty="0"/>
              <a:t>Study the competition</a:t>
            </a:r>
          </a:p>
          <a:p>
            <a:pPr lvl="2"/>
            <a:r>
              <a:rPr lang="en-US" sz="2400" dirty="0"/>
              <a:t>Understand the market</a:t>
            </a:r>
          </a:p>
          <a:p>
            <a:pPr lvl="1"/>
            <a:endParaRPr lang="en-US" dirty="0"/>
          </a:p>
        </p:txBody>
      </p:sp>
      <p:pic>
        <p:nvPicPr>
          <p:cNvPr id="4" name="Picture 3">
            <a:extLst>
              <a:ext uri="{FF2B5EF4-FFF2-40B4-BE49-F238E27FC236}">
                <a16:creationId xmlns:a16="http://schemas.microsoft.com/office/drawing/2014/main" id="{E2FFD47C-FD10-4689-A9E5-3273F81F1B70}"/>
              </a:ext>
            </a:extLst>
          </p:cNvPr>
          <p:cNvPicPr>
            <a:picLocks noChangeAspect="1"/>
          </p:cNvPicPr>
          <p:nvPr/>
        </p:nvPicPr>
        <p:blipFill>
          <a:blip r:embed="rId3"/>
          <a:stretch>
            <a:fillRect/>
          </a:stretch>
        </p:blipFill>
        <p:spPr>
          <a:xfrm>
            <a:off x="6761552" y="2824914"/>
            <a:ext cx="4038564" cy="3329824"/>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Goals and Objectives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Develop specific goals</a:t>
            </a:r>
          </a:p>
          <a:p>
            <a:pPr lvl="1"/>
            <a:r>
              <a:rPr lang="en-US" dirty="0"/>
              <a:t>For example:</a:t>
            </a:r>
          </a:p>
          <a:p>
            <a:pPr lvl="2"/>
            <a:r>
              <a:rPr lang="en-US" sz="2400" dirty="0"/>
              <a:t>Advertise on social media (goal)</a:t>
            </a:r>
          </a:p>
          <a:p>
            <a:pPr lvl="2"/>
            <a:r>
              <a:rPr lang="en-US" sz="2400" dirty="0"/>
              <a:t>Increase customers on weekdays (objective)</a:t>
            </a:r>
          </a:p>
          <a:p>
            <a:pPr lvl="1"/>
            <a:r>
              <a:rPr lang="en-US" dirty="0"/>
              <a:t>Set timelines</a:t>
            </a:r>
          </a:p>
          <a:p>
            <a:pPr lvl="1"/>
            <a:endParaRPr lang="en-US" dirty="0"/>
          </a:p>
        </p:txBody>
      </p:sp>
      <p:pic>
        <p:nvPicPr>
          <p:cNvPr id="4" name="Picture 3">
            <a:extLst>
              <a:ext uri="{FF2B5EF4-FFF2-40B4-BE49-F238E27FC236}">
                <a16:creationId xmlns:a16="http://schemas.microsoft.com/office/drawing/2014/main" id="{653EAB07-6339-42CB-9E64-8F238246150C}"/>
              </a:ext>
            </a:extLst>
          </p:cNvPr>
          <p:cNvPicPr>
            <a:picLocks noChangeAspect="1"/>
          </p:cNvPicPr>
          <p:nvPr/>
        </p:nvPicPr>
        <p:blipFill>
          <a:blip r:embed="rId3"/>
          <a:stretch>
            <a:fillRect/>
          </a:stretch>
        </p:blipFill>
        <p:spPr>
          <a:xfrm>
            <a:off x="7307942" y="3295824"/>
            <a:ext cx="3691395" cy="2858914"/>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br>
              <a:rPr lang="en-US" dirty="0"/>
            </a:br>
            <a:r>
              <a:rPr lang="en-US" dirty="0"/>
              <a:t>Strategies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heart of the marketing plan</a:t>
            </a:r>
          </a:p>
          <a:p>
            <a:pPr lvl="2"/>
            <a:r>
              <a:rPr lang="en-US" sz="2400" dirty="0"/>
              <a:t>Marketing budget is set</a:t>
            </a:r>
          </a:p>
          <a:p>
            <a:pPr lvl="2"/>
            <a:r>
              <a:rPr lang="en-US" sz="2400" dirty="0"/>
              <a:t>Plan is detailed</a:t>
            </a:r>
          </a:p>
          <a:p>
            <a:pPr lvl="2"/>
            <a:r>
              <a:rPr lang="en-US" sz="2400" dirty="0"/>
              <a:t>Staff is assigned</a:t>
            </a:r>
          </a:p>
          <a:p>
            <a:pPr lvl="1"/>
            <a:endParaRPr lang="en-US" dirty="0"/>
          </a:p>
        </p:txBody>
      </p:sp>
      <p:pic>
        <p:nvPicPr>
          <p:cNvPr id="4" name="Picture 3">
            <a:extLst>
              <a:ext uri="{FF2B5EF4-FFF2-40B4-BE49-F238E27FC236}">
                <a16:creationId xmlns:a16="http://schemas.microsoft.com/office/drawing/2014/main" id="{FC6168CA-365C-425E-983C-C5AF847B4DB8}"/>
              </a:ext>
            </a:extLst>
          </p:cNvPr>
          <p:cNvPicPr>
            <a:picLocks noChangeAspect="1"/>
          </p:cNvPicPr>
          <p:nvPr/>
        </p:nvPicPr>
        <p:blipFill>
          <a:blip r:embed="rId3"/>
          <a:stretch>
            <a:fillRect/>
          </a:stretch>
        </p:blipFill>
        <p:spPr>
          <a:xfrm>
            <a:off x="7772400" y="3360056"/>
            <a:ext cx="2955314" cy="2735114"/>
          </a:xfrm>
          <a:prstGeom prst="rect">
            <a:avLst/>
          </a:prstGeom>
        </p:spPr>
      </p:pic>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Evaluate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Questions to consider:</a:t>
            </a:r>
          </a:p>
          <a:p>
            <a:pPr lvl="2"/>
            <a:r>
              <a:rPr lang="en-US" sz="2400" dirty="0"/>
              <a:t>Did the market plan work?</a:t>
            </a:r>
          </a:p>
          <a:p>
            <a:pPr lvl="2"/>
            <a:r>
              <a:rPr lang="en-US" sz="2400" dirty="0"/>
              <a:t>Do changes need to be made?</a:t>
            </a:r>
          </a:p>
          <a:p>
            <a:pPr lvl="2"/>
            <a:r>
              <a:rPr lang="en-US" sz="2400" dirty="0"/>
              <a:t>How can we improve?</a:t>
            </a:r>
          </a:p>
          <a:p>
            <a:pPr lvl="2"/>
            <a:r>
              <a:rPr lang="en-US" sz="2400" dirty="0"/>
              <a:t>What can be done better?</a:t>
            </a:r>
          </a:p>
          <a:p>
            <a:pPr lvl="1"/>
            <a:endParaRPr lang="en-US" dirty="0"/>
          </a:p>
        </p:txBody>
      </p:sp>
      <p:pic>
        <p:nvPicPr>
          <p:cNvPr id="4" name="Picture 3">
            <a:extLst>
              <a:ext uri="{FF2B5EF4-FFF2-40B4-BE49-F238E27FC236}">
                <a16:creationId xmlns:a16="http://schemas.microsoft.com/office/drawing/2014/main" id="{AE1A78C6-7206-4D1A-A224-39CAC68E1F7B}"/>
              </a:ext>
            </a:extLst>
          </p:cNvPr>
          <p:cNvPicPr>
            <a:picLocks noChangeAspect="1"/>
          </p:cNvPicPr>
          <p:nvPr/>
        </p:nvPicPr>
        <p:blipFill>
          <a:blip r:embed="rId3"/>
          <a:stretch>
            <a:fillRect/>
          </a:stretch>
        </p:blipFill>
        <p:spPr>
          <a:xfrm>
            <a:off x="7358742" y="3065431"/>
            <a:ext cx="3652289" cy="3089307"/>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1B5C7F-2497-4FAB-9E2E-E6A7EB669C3E}">
  <ds:schemaRefs>
    <ds:schemaRef ds:uri="http://www.w3.org/XML/1998/namespace"/>
    <ds:schemaRef ds:uri="http://purl.org/dc/elements/1.1/"/>
    <ds:schemaRef ds:uri="http://purl.org/dc/dcmitype/"/>
    <ds:schemaRef ds:uri="http://schemas.microsoft.com/office/infopath/2007/PartnerControls"/>
    <ds:schemaRef ds:uri="http://schemas.microsoft.com/office/2006/metadata/properties"/>
    <ds:schemaRef ds:uri="56ea17bb-c96d-4826-b465-01eec0dd23dd"/>
    <ds:schemaRef ds:uri="http://schemas.microsoft.com/office/2006/documentManagement/types"/>
    <ds:schemaRef ds:uri="http://schemas.microsoft.com/sharepoint/v3"/>
    <ds:schemaRef ds:uri="http://schemas.openxmlformats.org/package/2006/metadata/core-properties"/>
    <ds:schemaRef ds:uri="05d88611-e516-4d1a-b12e-39107e78b3d0"/>
    <ds:schemaRef ds:uri="http://purl.org/dc/terms/"/>
  </ds:schemaRefs>
</ds:datastoreItem>
</file>

<file path=customXml/itemProps2.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1275</TotalTime>
  <Words>924</Words>
  <Application>Microsoft Office PowerPoint</Application>
  <PresentationFormat>Widescreen</PresentationFormat>
  <Paragraphs>156</Paragraphs>
  <Slides>23</Slides>
  <Notes>18</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.AppleSystemUIFont</vt:lpstr>
      <vt:lpstr>Arial</vt:lpstr>
      <vt:lpstr>Book Antiqua</vt:lpstr>
      <vt:lpstr>Calibri</vt:lpstr>
      <vt:lpstr>Open Sans</vt:lpstr>
      <vt:lpstr>Open Sans SemiBold</vt:lpstr>
      <vt:lpstr>2_Office Theme</vt:lpstr>
      <vt:lpstr>3_Office Theme</vt:lpstr>
      <vt:lpstr>PowerPoint Presentation</vt:lpstr>
      <vt:lpstr>PowerPoint Presentation</vt:lpstr>
      <vt:lpstr>PowerPoint Presentation</vt:lpstr>
      <vt:lpstr>PowerPoint Presentation</vt:lpstr>
      <vt:lpstr>Steps</vt:lpstr>
      <vt:lpstr>Market Research</vt:lpstr>
      <vt:lpstr>Goals and Objectives</vt:lpstr>
      <vt:lpstr> Strategies</vt:lpstr>
      <vt:lpstr>Evaluate</vt:lpstr>
      <vt:lpstr>4 P’s of Marketing</vt:lpstr>
      <vt:lpstr>Product</vt:lpstr>
      <vt:lpstr>Place</vt:lpstr>
      <vt:lpstr>Price</vt:lpstr>
      <vt:lpstr>Promotion</vt:lpstr>
      <vt:lpstr>Advertising</vt:lpstr>
      <vt:lpstr>PowerPoint Presentation</vt:lpstr>
      <vt:lpstr>Public Relations</vt:lpstr>
      <vt:lpstr>Sales</vt:lpstr>
      <vt:lpstr>Sales Promotion</vt:lpstr>
      <vt:lpstr>SBA Delivering Success: Marketing 101</vt:lpstr>
      <vt:lpstr>PowerPoint Presentation</vt:lpstr>
      <vt:lpstr>References and Resources</vt:lpstr>
      <vt:lpstr>References and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11</cp:revision>
  <cp:lastPrinted>2017-07-07T16:17:37Z</cp:lastPrinted>
  <dcterms:created xsi:type="dcterms:W3CDTF">2017-07-11T23:58:30Z</dcterms:created>
  <dcterms:modified xsi:type="dcterms:W3CDTF">2017-11-21T15:51:05Z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