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9" r:id="rId23"/>
    <p:sldId id="33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4181" autoAdjust="0"/>
  </p:normalViewPr>
  <p:slideViewPr>
    <p:cSldViewPr snapToGrid="0">
      <p:cViewPr>
        <p:scale>
          <a:sx n="43" d="100"/>
          <a:sy n="43" d="100"/>
        </p:scale>
        <p:origin x="1596" y="2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DE591-DB39-4868-ACC2-A60ABBB82CEE}" type="doc">
      <dgm:prSet loTypeId="urn:microsoft.com/office/officeart/2005/8/layout/chevron1" loCatId="process" qsTypeId="urn:microsoft.com/office/officeart/2005/8/quickstyle/3d1" qsCatId="3D" csTypeId="urn:microsoft.com/office/officeart/2005/8/colors/colorful1#1" csCatId="colorful" phldr="1"/>
      <dgm:spPr/>
    </dgm:pt>
    <dgm:pt modelId="{0AA4C329-341F-473E-8C17-06634DEA8260}">
      <dgm:prSet phldrT="[Text]" custT="1"/>
      <dgm:spPr/>
      <dgm:t>
        <a:bodyPr/>
        <a:lstStyle/>
        <a:p>
          <a:pPr algn="ctr"/>
          <a:r>
            <a:rPr lang="en-US" sz="2400" b="1" dirty="0">
              <a:latin typeface="Open Sans"/>
            </a:rPr>
            <a:t>Communication</a:t>
          </a:r>
        </a:p>
      </dgm:t>
    </dgm:pt>
    <dgm:pt modelId="{CF2EE009-2B0B-4560-AC7B-70E0FA868F7C}" type="parTrans" cxnId="{013C66A8-7BBD-4BBC-9AFD-406D2ABDF1FB}">
      <dgm:prSet/>
      <dgm:spPr/>
      <dgm:t>
        <a:bodyPr/>
        <a:lstStyle/>
        <a:p>
          <a:endParaRPr lang="en-US" sz="2400">
            <a:latin typeface="Open Sans"/>
          </a:endParaRPr>
        </a:p>
      </dgm:t>
    </dgm:pt>
    <dgm:pt modelId="{0DAFE5DB-9602-479D-A314-467E5E7B6F3F}" type="sibTrans" cxnId="{013C66A8-7BBD-4BBC-9AFD-406D2ABDF1FB}">
      <dgm:prSet/>
      <dgm:spPr/>
      <dgm:t>
        <a:bodyPr/>
        <a:lstStyle/>
        <a:p>
          <a:endParaRPr lang="en-US" sz="2400">
            <a:latin typeface="Open Sans"/>
          </a:endParaRPr>
        </a:p>
      </dgm:t>
    </dgm:pt>
    <dgm:pt modelId="{70BCB103-6959-4257-98D0-43680F23EB38}">
      <dgm:prSet phldrT="[Text]" custT="1"/>
      <dgm:spPr/>
      <dgm:t>
        <a:bodyPr/>
        <a:lstStyle/>
        <a:p>
          <a:r>
            <a:rPr lang="en-US" sz="2400" b="1" dirty="0">
              <a:latin typeface="Open Sans"/>
            </a:rPr>
            <a:t>Distance</a:t>
          </a:r>
        </a:p>
      </dgm:t>
    </dgm:pt>
    <dgm:pt modelId="{2FC9EE57-269A-4876-8D01-497A76CB97BD}" type="parTrans" cxnId="{0CBCF19D-DAD5-46FC-9DC3-DA5150A93A5E}">
      <dgm:prSet/>
      <dgm:spPr/>
      <dgm:t>
        <a:bodyPr/>
        <a:lstStyle/>
        <a:p>
          <a:endParaRPr lang="en-US" sz="2400">
            <a:latin typeface="Open Sans"/>
          </a:endParaRPr>
        </a:p>
      </dgm:t>
    </dgm:pt>
    <dgm:pt modelId="{30F8DF05-5E7C-4227-9F91-85036B3A6A86}" type="sibTrans" cxnId="{0CBCF19D-DAD5-46FC-9DC3-DA5150A93A5E}">
      <dgm:prSet/>
      <dgm:spPr/>
      <dgm:t>
        <a:bodyPr/>
        <a:lstStyle/>
        <a:p>
          <a:endParaRPr lang="en-US" sz="2400">
            <a:latin typeface="Open Sans"/>
          </a:endParaRPr>
        </a:p>
      </dgm:t>
    </dgm:pt>
    <dgm:pt modelId="{B9BFB57E-9EB4-4CE8-91E2-60EDC8A991A9}">
      <dgm:prSet phldrT="[Text]" custT="1"/>
      <dgm:spPr/>
      <dgm:t>
        <a:bodyPr/>
        <a:lstStyle/>
        <a:p>
          <a:r>
            <a:rPr lang="en-US" sz="2400" b="1" dirty="0">
              <a:latin typeface="Open Sans"/>
            </a:rPr>
            <a:t>Technology</a:t>
          </a:r>
        </a:p>
      </dgm:t>
    </dgm:pt>
    <dgm:pt modelId="{0F465238-A141-41D7-9C7B-D98F2D4482E0}" type="parTrans" cxnId="{80FD22D3-8A5C-4D29-AA0A-B894FFAD498B}">
      <dgm:prSet/>
      <dgm:spPr/>
      <dgm:t>
        <a:bodyPr/>
        <a:lstStyle/>
        <a:p>
          <a:endParaRPr lang="en-US" sz="2400">
            <a:latin typeface="Open Sans"/>
          </a:endParaRPr>
        </a:p>
      </dgm:t>
    </dgm:pt>
    <dgm:pt modelId="{3D09234C-7BBA-4E84-868D-92937541477C}" type="sibTrans" cxnId="{80FD22D3-8A5C-4D29-AA0A-B894FFAD498B}">
      <dgm:prSet/>
      <dgm:spPr/>
      <dgm:t>
        <a:bodyPr/>
        <a:lstStyle/>
        <a:p>
          <a:endParaRPr lang="en-US" sz="2400">
            <a:latin typeface="Open Sans"/>
          </a:endParaRPr>
        </a:p>
      </dgm:t>
    </dgm:pt>
    <dgm:pt modelId="{DA050A94-44F4-43E3-AB64-39225DD2C272}" type="pres">
      <dgm:prSet presAssocID="{A6DDE591-DB39-4868-ACC2-A60ABBB82CEE}" presName="Name0" presStyleCnt="0">
        <dgm:presLayoutVars>
          <dgm:dir/>
          <dgm:animLvl val="lvl"/>
          <dgm:resizeHandles val="exact"/>
        </dgm:presLayoutVars>
      </dgm:prSet>
      <dgm:spPr/>
    </dgm:pt>
    <dgm:pt modelId="{440C7CC0-3F85-4E44-8AF9-23093D255F73}" type="pres">
      <dgm:prSet presAssocID="{0AA4C329-341F-473E-8C17-06634DEA8260}" presName="parTxOnly" presStyleLbl="node1" presStyleIdx="0" presStyleCnt="3">
        <dgm:presLayoutVars>
          <dgm:chMax val="0"/>
          <dgm:chPref val="0"/>
          <dgm:bulletEnabled val="1"/>
        </dgm:presLayoutVars>
      </dgm:prSet>
      <dgm:spPr/>
    </dgm:pt>
    <dgm:pt modelId="{240D8E62-2ADF-4194-97BE-AD412FB694DF}" type="pres">
      <dgm:prSet presAssocID="{0DAFE5DB-9602-479D-A314-467E5E7B6F3F}" presName="parTxOnlySpace" presStyleCnt="0"/>
      <dgm:spPr/>
    </dgm:pt>
    <dgm:pt modelId="{2B45B0C1-3E7D-4982-94E0-4720311503AF}" type="pres">
      <dgm:prSet presAssocID="{70BCB103-6959-4257-98D0-43680F23EB38}" presName="parTxOnly" presStyleLbl="node1" presStyleIdx="1" presStyleCnt="3">
        <dgm:presLayoutVars>
          <dgm:chMax val="0"/>
          <dgm:chPref val="0"/>
          <dgm:bulletEnabled val="1"/>
        </dgm:presLayoutVars>
      </dgm:prSet>
      <dgm:spPr/>
    </dgm:pt>
    <dgm:pt modelId="{0D097B7F-B3D3-439C-8BC2-AB68CE18EF57}" type="pres">
      <dgm:prSet presAssocID="{30F8DF05-5E7C-4227-9F91-85036B3A6A86}" presName="parTxOnlySpace" presStyleCnt="0"/>
      <dgm:spPr/>
    </dgm:pt>
    <dgm:pt modelId="{F906D7DF-A397-44D9-9FE9-652C430CB1B3}" type="pres">
      <dgm:prSet presAssocID="{B9BFB57E-9EB4-4CE8-91E2-60EDC8A991A9}" presName="parTxOnly" presStyleLbl="node1" presStyleIdx="2" presStyleCnt="3">
        <dgm:presLayoutVars>
          <dgm:chMax val="0"/>
          <dgm:chPref val="0"/>
          <dgm:bulletEnabled val="1"/>
        </dgm:presLayoutVars>
      </dgm:prSet>
      <dgm:spPr/>
    </dgm:pt>
  </dgm:ptLst>
  <dgm:cxnLst>
    <dgm:cxn modelId="{58F36B33-26C9-43CC-B1D8-0AE46A4F4A22}" type="presOf" srcId="{B9BFB57E-9EB4-4CE8-91E2-60EDC8A991A9}" destId="{F906D7DF-A397-44D9-9FE9-652C430CB1B3}" srcOrd="0" destOrd="0" presId="urn:microsoft.com/office/officeart/2005/8/layout/chevron1"/>
    <dgm:cxn modelId="{AA776B66-B930-4566-92B7-A84CF5A810A6}" type="presOf" srcId="{70BCB103-6959-4257-98D0-43680F23EB38}" destId="{2B45B0C1-3E7D-4982-94E0-4720311503AF}" srcOrd="0" destOrd="0" presId="urn:microsoft.com/office/officeart/2005/8/layout/chevron1"/>
    <dgm:cxn modelId="{28EF6A80-A772-475B-A06E-6AAB4EDC9423}" type="presOf" srcId="{A6DDE591-DB39-4868-ACC2-A60ABBB82CEE}" destId="{DA050A94-44F4-43E3-AB64-39225DD2C272}" srcOrd="0" destOrd="0" presId="urn:microsoft.com/office/officeart/2005/8/layout/chevron1"/>
    <dgm:cxn modelId="{0CBCF19D-DAD5-46FC-9DC3-DA5150A93A5E}" srcId="{A6DDE591-DB39-4868-ACC2-A60ABBB82CEE}" destId="{70BCB103-6959-4257-98D0-43680F23EB38}" srcOrd="1" destOrd="0" parTransId="{2FC9EE57-269A-4876-8D01-497A76CB97BD}" sibTransId="{30F8DF05-5E7C-4227-9F91-85036B3A6A86}"/>
    <dgm:cxn modelId="{013C66A8-7BBD-4BBC-9AFD-406D2ABDF1FB}" srcId="{A6DDE591-DB39-4868-ACC2-A60ABBB82CEE}" destId="{0AA4C329-341F-473E-8C17-06634DEA8260}" srcOrd="0" destOrd="0" parTransId="{CF2EE009-2B0B-4560-AC7B-70E0FA868F7C}" sibTransId="{0DAFE5DB-9602-479D-A314-467E5E7B6F3F}"/>
    <dgm:cxn modelId="{56E028BC-F3DC-4555-AE91-B698E70AB8E9}" type="presOf" srcId="{0AA4C329-341F-473E-8C17-06634DEA8260}" destId="{440C7CC0-3F85-4E44-8AF9-23093D255F73}" srcOrd="0" destOrd="0" presId="urn:microsoft.com/office/officeart/2005/8/layout/chevron1"/>
    <dgm:cxn modelId="{80FD22D3-8A5C-4D29-AA0A-B894FFAD498B}" srcId="{A6DDE591-DB39-4868-ACC2-A60ABBB82CEE}" destId="{B9BFB57E-9EB4-4CE8-91E2-60EDC8A991A9}" srcOrd="2" destOrd="0" parTransId="{0F465238-A141-41D7-9C7B-D98F2D4482E0}" sibTransId="{3D09234C-7BBA-4E84-868D-92937541477C}"/>
    <dgm:cxn modelId="{637795BB-A27E-4D2B-9E86-7F71A95B95FE}" type="presParOf" srcId="{DA050A94-44F4-43E3-AB64-39225DD2C272}" destId="{440C7CC0-3F85-4E44-8AF9-23093D255F73}" srcOrd="0" destOrd="0" presId="urn:microsoft.com/office/officeart/2005/8/layout/chevron1"/>
    <dgm:cxn modelId="{38856A52-3560-45DA-BCA9-BCD622A28723}" type="presParOf" srcId="{DA050A94-44F4-43E3-AB64-39225DD2C272}" destId="{240D8E62-2ADF-4194-97BE-AD412FB694DF}" srcOrd="1" destOrd="0" presId="urn:microsoft.com/office/officeart/2005/8/layout/chevron1"/>
    <dgm:cxn modelId="{AC5DEA60-688F-4F8B-B2EF-A0A9C9C0CC86}" type="presParOf" srcId="{DA050A94-44F4-43E3-AB64-39225DD2C272}" destId="{2B45B0C1-3E7D-4982-94E0-4720311503AF}" srcOrd="2" destOrd="0" presId="urn:microsoft.com/office/officeart/2005/8/layout/chevron1"/>
    <dgm:cxn modelId="{09BEBEEB-2786-4DCC-8DA5-9A1A5DB86AF3}" type="presParOf" srcId="{DA050A94-44F4-43E3-AB64-39225DD2C272}" destId="{0D097B7F-B3D3-439C-8BC2-AB68CE18EF57}" srcOrd="3" destOrd="0" presId="urn:microsoft.com/office/officeart/2005/8/layout/chevron1"/>
    <dgm:cxn modelId="{CD12504A-3A00-4FB1-88CD-875269289401}" type="presParOf" srcId="{DA050A94-44F4-43E3-AB64-39225DD2C272}" destId="{F906D7DF-A397-44D9-9FE9-652C430CB1B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7CC0-3F85-4E44-8AF9-23093D255F73}">
      <dsp:nvSpPr>
        <dsp:cNvPr id="0" name=""/>
        <dsp:cNvSpPr/>
      </dsp:nvSpPr>
      <dsp:spPr>
        <a:xfrm>
          <a:off x="2701" y="1513500"/>
          <a:ext cx="3290999" cy="131639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Open Sans"/>
            </a:rPr>
            <a:t>Communication</a:t>
          </a:r>
        </a:p>
      </dsp:txBody>
      <dsp:txXfrm>
        <a:off x="660901" y="1513500"/>
        <a:ext cx="1974600" cy="1316399"/>
      </dsp:txXfrm>
    </dsp:sp>
    <dsp:sp modelId="{2B45B0C1-3E7D-4982-94E0-4720311503AF}">
      <dsp:nvSpPr>
        <dsp:cNvPr id="0" name=""/>
        <dsp:cNvSpPr/>
      </dsp:nvSpPr>
      <dsp:spPr>
        <a:xfrm>
          <a:off x="2964600" y="1513500"/>
          <a:ext cx="3290999" cy="131639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Open Sans"/>
            </a:rPr>
            <a:t>Distance</a:t>
          </a:r>
        </a:p>
      </dsp:txBody>
      <dsp:txXfrm>
        <a:off x="3622800" y="1513500"/>
        <a:ext cx="1974600" cy="1316399"/>
      </dsp:txXfrm>
    </dsp:sp>
    <dsp:sp modelId="{F906D7DF-A397-44D9-9FE9-652C430CB1B3}">
      <dsp:nvSpPr>
        <dsp:cNvPr id="0" name=""/>
        <dsp:cNvSpPr/>
      </dsp:nvSpPr>
      <dsp:spPr>
        <a:xfrm>
          <a:off x="5926499" y="1513500"/>
          <a:ext cx="3290999" cy="1316399"/>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Open Sans"/>
            </a:rPr>
            <a:t>Technology</a:t>
          </a:r>
        </a:p>
      </dsp:txBody>
      <dsp:txXfrm>
        <a:off x="6584699" y="1513500"/>
        <a:ext cx="1974600" cy="13163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are not often thought</a:t>
            </a:r>
            <a:r>
              <a:rPr lang="en-US" baseline="0" dirty="0"/>
              <a:t> of by most people when they are discussing communication. They are often the backbone of how much of the communication is taking place.  </a:t>
            </a:r>
          </a:p>
          <a:p>
            <a:r>
              <a:rPr lang="en-US" baseline="0" dirty="0"/>
              <a:t>Satellites are launched by companies that allow the transmission of the communication signals between devices. </a:t>
            </a:r>
          </a:p>
          <a:p>
            <a:endParaRPr lang="en-US" baseline="0" dirty="0"/>
          </a:p>
          <a:p>
            <a:r>
              <a:rPr lang="en-US" baseline="0" dirty="0"/>
              <a:t>Some of the most common uses are for telephones and television, both of which are used by businesses such as the hotel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27088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Three things to consider with telephone communications:</a:t>
            </a:r>
          </a:p>
          <a:p>
            <a:pPr marL="228600" indent="-228600">
              <a:buAutoNum type="arabicPeriod"/>
            </a:pPr>
            <a:r>
              <a:rPr lang="en-US" dirty="0"/>
              <a:t>Telephone Systems</a:t>
            </a:r>
          </a:p>
          <a:p>
            <a:pPr marL="228600" indent="-228600">
              <a:buAutoNum type="arabicPeriod"/>
            </a:pPr>
            <a:r>
              <a:rPr lang="en-US" dirty="0"/>
              <a:t>Telephone Types</a:t>
            </a:r>
          </a:p>
          <a:p>
            <a:r>
              <a:rPr lang="en-US" dirty="0"/>
              <a:t>3.</a:t>
            </a:r>
            <a:r>
              <a:rPr lang="en-US" baseline="0" dirty="0"/>
              <a:t>   T</a:t>
            </a:r>
            <a:r>
              <a:rPr lang="en-US" dirty="0"/>
              <a:t>elephone Techniques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29438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Landline</a:t>
            </a:r>
            <a:r>
              <a:rPr lang="en-US" sz="1200" kern="1200" baseline="0" dirty="0">
                <a:solidFill>
                  <a:schemeClr val="tx1"/>
                </a:solidFill>
                <a:latin typeface="+mn-lt"/>
                <a:ea typeface="+mn-ea"/>
                <a:cs typeface="+mn-cs"/>
              </a:rPr>
              <a:t> t</a:t>
            </a:r>
            <a:r>
              <a:rPr lang="en-US" sz="1200" kern="1200" dirty="0">
                <a:solidFill>
                  <a:schemeClr val="tx1"/>
                </a:solidFill>
                <a:latin typeface="+mn-lt"/>
                <a:ea typeface="+mn-ea"/>
                <a:cs typeface="+mn-cs"/>
              </a:rPr>
              <a:t>elephone systems are part of the Plain Old Telephone Service (POTS). This is a direct descendant of</a:t>
            </a:r>
            <a:r>
              <a:rPr lang="en-US" sz="1200" kern="1200" baseline="0" dirty="0">
                <a:solidFill>
                  <a:schemeClr val="tx1"/>
                </a:solidFill>
                <a:latin typeface="+mn-lt"/>
                <a:ea typeface="+mn-ea"/>
                <a:cs typeface="+mn-cs"/>
              </a:rPr>
              <a:t> the system that Alexander Graham Bell invented using copper wiring. </a:t>
            </a:r>
          </a:p>
          <a:p>
            <a:r>
              <a:rPr lang="en-US" sz="1200" kern="1200" dirty="0">
                <a:solidFill>
                  <a:schemeClr val="tx1"/>
                </a:solidFill>
                <a:latin typeface="+mn-lt"/>
                <a:ea typeface="+mn-ea"/>
                <a:cs typeface="+mn-cs"/>
              </a:rPr>
              <a:t>The advantages of this system includes:</a:t>
            </a:r>
          </a:p>
          <a:p>
            <a:pPr marL="171450" indent="-171450">
              <a:buFont typeface="Arial" panose="020B0604020202020204" pitchFamily="34" charset="0"/>
              <a:buChar char="•"/>
            </a:pPr>
            <a:r>
              <a:rPr lang="en-US" sz="1200" kern="1200" dirty="0">
                <a:solidFill>
                  <a:schemeClr val="tx1"/>
                </a:solidFill>
                <a:latin typeface="+mn-lt"/>
                <a:ea typeface="+mn-ea"/>
                <a:cs typeface="+mn-cs"/>
              </a:rPr>
              <a:t>standardized equipment</a:t>
            </a:r>
          </a:p>
          <a:p>
            <a:pPr marL="171450" indent="-171450">
              <a:buFont typeface="Arial" panose="020B0604020202020204" pitchFamily="34" charset="0"/>
              <a:buChar char="•"/>
            </a:pPr>
            <a:r>
              <a:rPr lang="en-US" sz="1200" kern="1200" dirty="0">
                <a:solidFill>
                  <a:schemeClr val="tx1"/>
                </a:solidFill>
                <a:latin typeface="+mn-lt"/>
                <a:ea typeface="+mn-ea"/>
                <a:cs typeface="+mn-cs"/>
              </a:rPr>
              <a:t>predictable sound quality</a:t>
            </a:r>
          </a:p>
          <a:p>
            <a:pPr marL="171450" indent="-171450">
              <a:buFont typeface="Arial" panose="020B0604020202020204" pitchFamily="34" charset="0"/>
              <a:buChar char="•"/>
            </a:pPr>
            <a:r>
              <a:rPr lang="en-US" sz="1200" kern="1200" dirty="0">
                <a:solidFill>
                  <a:schemeClr val="tx1"/>
                </a:solidFill>
                <a:latin typeface="+mn-lt"/>
                <a:ea typeface="+mn-ea"/>
                <a:cs typeface="+mn-cs"/>
              </a:rPr>
              <a:t>no need to share the system’s capacity with others</a:t>
            </a:r>
          </a:p>
          <a:p>
            <a:pPr marL="0" indent="0">
              <a:buFont typeface="Arial" panose="020B0604020202020204" pitchFamily="34" charset="0"/>
              <a:buNone/>
            </a:pPr>
            <a:endParaRPr lang="en-US" sz="1200" kern="1200" dirty="0">
              <a:solidFill>
                <a:schemeClr val="tx1"/>
              </a:solidFill>
              <a:latin typeface="+mn-lt"/>
              <a:ea typeface="+mn-ea"/>
              <a:cs typeface="+mn-cs"/>
            </a:endParaRPr>
          </a:p>
          <a:p>
            <a:pPr marL="0" indent="0">
              <a:buFont typeface="Arial" panose="020B0604020202020204" pitchFamily="34" charset="0"/>
              <a:buNone/>
            </a:pPr>
            <a:r>
              <a:rPr lang="en-US" sz="1200" kern="1200" dirty="0">
                <a:solidFill>
                  <a:schemeClr val="tx1"/>
                </a:solidFill>
                <a:latin typeface="+mn-lt"/>
                <a:ea typeface="+mn-ea"/>
                <a:cs typeface="+mn-cs"/>
              </a:rPr>
              <a:t>Because switches are in place, creating a private circuit for each phone call, it is also called the Public Switched Telephone Network (PSTN).</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Cellular phones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use radio frequencies rather than copper wire.</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Internet Protocol (IP), also called Voice over Internet Protocol (VoIP)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piggy-backs on existing Internet connections.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Almost all </a:t>
            </a:r>
            <a:r>
              <a:rPr lang="en-US" sz="1200" b="0" kern="1200" dirty="0">
                <a:solidFill>
                  <a:schemeClr val="tx1"/>
                </a:solidFill>
                <a:latin typeface="+mn-lt"/>
                <a:ea typeface="+mn-ea"/>
                <a:cs typeface="+mn-cs"/>
              </a:rPr>
              <a:t>VOIP telephone systems offer the same telephone options as those found in traditional phone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PBX</a:t>
            </a:r>
            <a:r>
              <a:rPr lang="en-US" sz="1200" b="0" kern="1200" baseline="0" dirty="0">
                <a:solidFill>
                  <a:schemeClr val="tx1"/>
                </a:solidFill>
                <a:latin typeface="+mn-lt"/>
                <a:ea typeface="+mn-ea"/>
                <a:cs typeface="+mn-cs"/>
              </a:rPr>
              <a:t> or Private Business Exchange – a </a:t>
            </a:r>
            <a:r>
              <a:rPr lang="en-US" sz="1200" kern="1200" dirty="0">
                <a:solidFill>
                  <a:schemeClr val="tx1"/>
                </a:solidFill>
                <a:latin typeface="+mn-lt"/>
                <a:ea typeface="+mn-ea"/>
                <a:cs typeface="+mn-cs"/>
              </a:rPr>
              <a:t>private telephone switch that is installed in a business location to facilitate communication between people inside the organization while also allowing access to adequate external telephone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Traditional </a:t>
            </a:r>
            <a:r>
              <a:rPr lang="en-US" sz="1200" b="0" kern="1200" dirty="0">
                <a:solidFill>
                  <a:schemeClr val="tx1"/>
                </a:solidFill>
                <a:latin typeface="+mn-lt"/>
                <a:ea typeface="+mn-ea"/>
                <a:cs typeface="+mn-cs"/>
              </a:rPr>
              <a:t>PBX systems are used with POTS, but the same benefits can be achieved b</a:t>
            </a:r>
            <a:r>
              <a:rPr lang="en-US" sz="1200" b="0" kern="1200" baseline="0" dirty="0">
                <a:solidFill>
                  <a:schemeClr val="tx1"/>
                </a:solidFill>
                <a:latin typeface="+mn-lt"/>
                <a:ea typeface="+mn-ea"/>
                <a:cs typeface="+mn-cs"/>
              </a:rPr>
              <a:t>y using PBX with a VoIP system (digital) (rather than POTS and analog) </a:t>
            </a:r>
            <a:r>
              <a:rPr lang="en-US" sz="1200" b="0" kern="1200" dirty="0">
                <a:solidFill>
                  <a:schemeClr val="tx1"/>
                </a:solidFill>
                <a:latin typeface="+mn-lt"/>
                <a:ea typeface="+mn-ea"/>
                <a:cs typeface="+mn-cs"/>
              </a:rPr>
              <a:t>without the hardware and software costs associated with traditional PBX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PBX through</a:t>
            </a:r>
            <a:r>
              <a:rPr lang="en-US" sz="1200" b="0" kern="1200" baseline="0" dirty="0">
                <a:solidFill>
                  <a:schemeClr val="tx1"/>
                </a:solidFill>
                <a:latin typeface="+mn-lt"/>
                <a:ea typeface="+mn-ea"/>
                <a:cs typeface="+mn-cs"/>
              </a:rPr>
              <a:t> VoIP systems are basically cheaper and much easier to install. </a:t>
            </a:r>
            <a:r>
              <a:rPr lang="en-US" sz="1200" kern="1200" dirty="0">
                <a:solidFill>
                  <a:schemeClr val="tx1"/>
                </a:solidFill>
                <a:latin typeface="+mn-lt"/>
                <a:ea typeface="+mn-ea"/>
                <a:cs typeface="+mn-cs"/>
              </a:rPr>
              <a:t>Another advantage of a</a:t>
            </a:r>
            <a:r>
              <a:rPr lang="en-US" sz="1200" kern="1200" baseline="0" dirty="0">
                <a:solidFill>
                  <a:schemeClr val="tx1"/>
                </a:solidFill>
                <a:latin typeface="+mn-lt"/>
                <a:ea typeface="+mn-ea"/>
                <a:cs typeface="+mn-cs"/>
              </a:rPr>
              <a:t> VoIP </a:t>
            </a:r>
            <a:r>
              <a:rPr lang="en-US" sz="1200" kern="1200" dirty="0">
                <a:solidFill>
                  <a:schemeClr val="tx1"/>
                </a:solidFill>
                <a:latin typeface="+mn-lt"/>
                <a:ea typeface="+mn-ea"/>
                <a:cs typeface="+mn-cs"/>
              </a:rPr>
              <a:t>PBX is the ability to transmit calls internationally over the Internet, thereby avoiding long-distance charges. </a:t>
            </a: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Most of the hotel industry today is</a:t>
            </a:r>
            <a:r>
              <a:rPr lang="en-US" sz="1200" b="0" kern="1200" baseline="0" dirty="0">
                <a:solidFill>
                  <a:schemeClr val="tx1"/>
                </a:solidFill>
                <a:latin typeface="+mn-lt"/>
                <a:ea typeface="+mn-ea"/>
                <a:cs typeface="+mn-cs"/>
              </a:rPr>
              <a:t> using PBX with either POTS or VoIP.</a:t>
            </a:r>
            <a:endParaRPr lang="en-US" sz="1200" b="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6719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as many telephone types and models as there are companies that make them. </a:t>
            </a:r>
          </a:p>
          <a:p>
            <a:endParaRPr lang="en-US" dirty="0"/>
          </a:p>
          <a:p>
            <a:r>
              <a:rPr lang="en-US" sz="1400" dirty="0"/>
              <a:t>Each telephone model has different features.</a:t>
            </a:r>
          </a:p>
          <a:p>
            <a:endParaRPr lang="en-US" sz="1400" dirty="0"/>
          </a:p>
          <a:p>
            <a:r>
              <a:rPr lang="en-US" sz="1400" dirty="0"/>
              <a:t>Most have basic common features:</a:t>
            </a:r>
          </a:p>
          <a:p>
            <a:pPr marL="342900" indent="-342900">
              <a:buFont typeface="Arial" panose="020B0604020202020204" pitchFamily="34" charset="0"/>
              <a:buChar char="•"/>
            </a:pPr>
            <a:r>
              <a:rPr lang="en-US" sz="1200" b="1" dirty="0"/>
              <a:t>Calls</a:t>
            </a:r>
            <a:r>
              <a:rPr lang="en-US" sz="1200" baseline="0" dirty="0"/>
              <a:t> – each line can be placed on HOLD</a:t>
            </a:r>
          </a:p>
          <a:p>
            <a:pPr marL="342900" indent="-342900">
              <a:buFont typeface="Arial" panose="020B0604020202020204" pitchFamily="34" charset="0"/>
              <a:buChar char="•"/>
            </a:pPr>
            <a:r>
              <a:rPr lang="en-US" sz="1200" b="1" baseline="0" dirty="0"/>
              <a:t>Conference calls </a:t>
            </a:r>
            <a:r>
              <a:rPr lang="en-US" sz="1200" baseline="0" dirty="0"/>
              <a:t>– multiple lines/people on same call</a:t>
            </a:r>
          </a:p>
          <a:p>
            <a:pPr marL="342900" indent="-342900">
              <a:buFont typeface="Arial" panose="020B0604020202020204" pitchFamily="34" charset="0"/>
              <a:buChar char="•"/>
            </a:pPr>
            <a:r>
              <a:rPr lang="en-US" sz="1200" b="1" baseline="0" dirty="0"/>
              <a:t>Display</a:t>
            </a:r>
            <a:r>
              <a:rPr lang="en-US" sz="1200" baseline="0" dirty="0"/>
              <a:t> – shows time, date and caller information</a:t>
            </a:r>
            <a:endParaRPr lang="en-US" sz="1200" dirty="0"/>
          </a:p>
          <a:p>
            <a:pPr marL="342900" indent="-342900">
              <a:buFont typeface="Arial" panose="020B0604020202020204" pitchFamily="34" charset="0"/>
              <a:buChar char="•"/>
            </a:pPr>
            <a:r>
              <a:rPr lang="en-US" sz="1200" b="1" dirty="0"/>
              <a:t>Multiple lines </a:t>
            </a:r>
            <a:r>
              <a:rPr lang="en-US" sz="1200" dirty="0"/>
              <a:t>– capable</a:t>
            </a:r>
            <a:r>
              <a:rPr lang="en-US" sz="1200" baseline="0" dirty="0"/>
              <a:t> of </a:t>
            </a:r>
            <a:r>
              <a:rPr lang="en-US" sz="1200" dirty="0"/>
              <a:t>multiple calls at same time</a:t>
            </a:r>
          </a:p>
          <a:p>
            <a:pPr marL="342900" indent="-342900">
              <a:buFont typeface="Arial" panose="020B0604020202020204" pitchFamily="34" charset="0"/>
              <a:buChar char="•"/>
            </a:pPr>
            <a:r>
              <a:rPr lang="en-US" sz="1200" b="1" dirty="0"/>
              <a:t>Transfer calls  </a:t>
            </a:r>
            <a:r>
              <a:rPr lang="en-US" sz="1200" dirty="0"/>
              <a:t>- capable to exchange calls from room to room, from Front Desk to a</a:t>
            </a:r>
            <a:r>
              <a:rPr lang="en-US" sz="1200" baseline="0" dirty="0"/>
              <a:t> room or from outside to inside the hotel</a:t>
            </a:r>
            <a:endParaRPr lang="en-US" sz="1200" dirty="0"/>
          </a:p>
          <a:p>
            <a:endParaRPr lang="en-US" dirty="0"/>
          </a:p>
          <a:p>
            <a:r>
              <a:rPr lang="en-US" dirty="0"/>
              <a:t>Multiple</a:t>
            </a:r>
            <a:r>
              <a:rPr lang="en-US" baseline="0" dirty="0"/>
              <a:t> phone models will be used in a hotel. </a:t>
            </a:r>
          </a:p>
          <a:p>
            <a:endParaRPr lang="en-US" baseline="0" dirty="0"/>
          </a:p>
          <a:p>
            <a:r>
              <a:rPr lang="en-US" baseline="0" dirty="0"/>
              <a:t>For example, each employee or department will have a phone that has the above features and the ability to transfer, conference and put calls on hold but the phones in each room for the guests might be “regular” phones without all of the capabilities and features of those used to run the hotel business.  </a:t>
            </a:r>
          </a:p>
          <a:p>
            <a:endParaRPr lang="en-US" baseline="0" dirty="0"/>
          </a:p>
          <a:p>
            <a:r>
              <a:rPr lang="en-US" baseline="0" dirty="0"/>
              <a:t>Other models with a few limited features might be available to guests with upgraded rooms or in the business services lounge.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411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that we have the equipment</a:t>
            </a:r>
            <a:r>
              <a:rPr lang="en-US" baseline="0" dirty="0"/>
              <a:t> covered, let’s turn our attention to the proper way to use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get back to the first question and consider.… “</a:t>
            </a:r>
            <a:r>
              <a:rPr lang="en-US" sz="1200" kern="1200" dirty="0">
                <a:solidFill>
                  <a:schemeClr val="tx1"/>
                </a:solidFill>
                <a:latin typeface="+mn-lt"/>
                <a:ea typeface="+mn-ea"/>
                <a:cs typeface="+mn-cs"/>
              </a:rPr>
              <a:t>Is what you say more or less important than how you say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Many people will argue one over the other,</a:t>
            </a:r>
            <a:r>
              <a:rPr lang="en-US" sz="1200" kern="1200" baseline="0" dirty="0">
                <a:solidFill>
                  <a:schemeClr val="tx1"/>
                </a:solidFill>
                <a:latin typeface="+mn-lt"/>
                <a:ea typeface="+mn-ea"/>
                <a:cs typeface="+mn-cs"/>
              </a:rPr>
              <a:t> that WHAT you say is more important while others will argue the point that HOW you say something is more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Truth – They are BOTH important!  When on a telephone, neither party has the opportunity to watch or “read” the other person.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use of nonverbal communication, such as hand gestures and facial expression, is not an option. So, how you say something is as important as what you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Other distractions can also interfere such as background noise, phone line issues, a soft-spoken person versus a voice that carries, and most of all, remembering you are in a service business and your business depends on good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Customers expect courtesy and that begins at the front desk and on the phone.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01485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Radios and televisions are typically used to broadcast information. The distance can be relatively short, such</a:t>
            </a:r>
            <a:r>
              <a:rPr lang="en-US" baseline="0" dirty="0"/>
              <a:t> as a local radio or TV station, or it can be huge such as broadcasting the information by satellite.</a:t>
            </a:r>
            <a:endParaRPr lang="en-US" dirty="0"/>
          </a:p>
          <a:p>
            <a:endParaRPr lang="en-US" dirty="0"/>
          </a:p>
          <a:p>
            <a:r>
              <a:rPr lang="en-US" dirty="0"/>
              <a:t>There are two types</a:t>
            </a:r>
            <a:r>
              <a:rPr lang="en-US" baseline="0" dirty="0"/>
              <a:t> of signals - analog and digital</a:t>
            </a:r>
          </a:p>
          <a:p>
            <a:endParaRPr lang="en-US" baseline="0" dirty="0"/>
          </a:p>
          <a:p>
            <a:r>
              <a:rPr lang="en-US" baseline="0" dirty="0"/>
              <a:t>Analog - </a:t>
            </a:r>
            <a:r>
              <a:rPr lang="en-US" dirty="0">
                <a:effectLst/>
              </a:rPr>
              <a:t>of or relating to a device or process in which data is represented by physical quantities that change continuously</a:t>
            </a:r>
            <a:endParaRPr lang="en-US" baseline="0" dirty="0"/>
          </a:p>
          <a:p>
            <a:endParaRPr lang="en-US" baseline="0" dirty="0"/>
          </a:p>
          <a:p>
            <a:r>
              <a:rPr lang="en-US" baseline="0" dirty="0"/>
              <a:t>Digital signals provide a sharper image and a clearer communication through more efficient lines. Most televisions today receive digital signals.</a:t>
            </a:r>
          </a:p>
          <a:p>
            <a:endParaRPr lang="en-US" baseline="0" dirty="0"/>
          </a:p>
          <a:p>
            <a:r>
              <a:rPr lang="en-US" baseline="0" dirty="0"/>
              <a:t>Televisions are not only used for entertainment. Hotels often tie in a closed circuit station in which to communicate the charges that are connected to a particular room. A hotel guest can tune in to a predefined station and view their bill on the television. This is tied into the hotel’s computer software that tracks those charges.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3150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hotels can communicate with guests:</a:t>
            </a:r>
          </a:p>
          <a:p>
            <a:endParaRPr lang="en-US" baseline="0" dirty="0"/>
          </a:p>
          <a:p>
            <a:pPr marL="228600" indent="-228600">
              <a:buAutoNum type="arabicPeriod"/>
            </a:pPr>
            <a:r>
              <a:rPr lang="en-US" baseline="0" dirty="0"/>
              <a:t>Fax machine - a short name for facsimile which is a means of sending and receiving printed materials using telephone lines traditionally but is now also utilizing the internet to transmit documents. Fax machines can be standalone machines, tied into a telephone system or even tied into printers.</a:t>
            </a:r>
          </a:p>
          <a:p>
            <a:pPr marL="228600" indent="-228600">
              <a:buNone/>
            </a:pPr>
            <a:endParaRPr lang="en-US" baseline="0" dirty="0"/>
          </a:p>
          <a:p>
            <a:pPr marL="228600" indent="-228600">
              <a:buFont typeface="+mj-lt"/>
              <a:buAutoNum type="arabicPeriod" startAt="2"/>
            </a:pPr>
            <a:r>
              <a:rPr lang="en-US" baseline="0" dirty="0"/>
              <a:t>Hotel website - one of the most used means of communication. The site should be easy to navigate, easy to use (such as making a reservation), contain useful and correct information and be updated to remain “fresh”.</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480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28489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0942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Telecommunication</a:t>
            </a:r>
            <a:r>
              <a:rPr lang="en-US" sz="1200" kern="1200" dirty="0">
                <a:solidFill>
                  <a:schemeClr val="tx1"/>
                </a:solidFill>
                <a:latin typeface="+mn-lt"/>
                <a:ea typeface="+mn-ea"/>
                <a:cs typeface="+mn-cs"/>
              </a:rPr>
              <a:t> is </a:t>
            </a:r>
            <a:r>
              <a:rPr lang="en-US" sz="1200" u="sng" kern="1200" dirty="0">
                <a:solidFill>
                  <a:schemeClr val="tx1"/>
                </a:solidFill>
                <a:latin typeface="+mn-lt"/>
                <a:ea typeface="+mn-ea"/>
                <a:cs typeface="+mn-cs"/>
              </a:rPr>
              <a:t>communication</a:t>
            </a:r>
            <a:r>
              <a:rPr lang="en-US" sz="1200" kern="1200" dirty="0">
                <a:solidFill>
                  <a:schemeClr val="tx1"/>
                </a:solidFill>
                <a:latin typeface="+mn-lt"/>
                <a:ea typeface="+mn-ea"/>
                <a:cs typeface="+mn-cs"/>
              </a:rPr>
              <a:t> at a </a:t>
            </a:r>
            <a:r>
              <a:rPr lang="en-US" sz="1200" i="0" u="sng" kern="1200" dirty="0">
                <a:solidFill>
                  <a:schemeClr val="tx1"/>
                </a:solidFill>
                <a:latin typeface="+mn-lt"/>
                <a:ea typeface="+mn-ea"/>
                <a:cs typeface="+mn-cs"/>
              </a:rPr>
              <a:t>distance</a:t>
            </a:r>
            <a:r>
              <a:rPr lang="en-US" sz="1200" kern="1200" dirty="0">
                <a:solidFill>
                  <a:schemeClr val="tx1"/>
                </a:solidFill>
                <a:latin typeface="+mn-lt"/>
                <a:ea typeface="+mn-ea"/>
                <a:cs typeface="+mn-cs"/>
              </a:rPr>
              <a:t> by </a:t>
            </a:r>
            <a:r>
              <a:rPr lang="en-US" sz="1200" u="sng" kern="1200" dirty="0">
                <a:solidFill>
                  <a:schemeClr val="tx1"/>
                </a:solidFill>
                <a:latin typeface="+mn-lt"/>
                <a:ea typeface="+mn-ea"/>
                <a:cs typeface="+mn-cs"/>
              </a:rPr>
              <a:t>technological</a:t>
            </a:r>
            <a:r>
              <a:rPr lang="en-US" sz="1200" kern="1200" dirty="0">
                <a:solidFill>
                  <a:schemeClr val="tx1"/>
                </a:solidFill>
                <a:latin typeface="+mn-lt"/>
                <a:ea typeface="+mn-ea"/>
                <a:cs typeface="+mn-cs"/>
              </a:rPr>
              <a:t> means or by using technology.</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a compound of the Greek prefix </a:t>
            </a:r>
            <a:r>
              <a:rPr lang="en-US" sz="1200" i="1" kern="1200" dirty="0">
                <a:solidFill>
                  <a:schemeClr val="tx1"/>
                </a:solidFill>
                <a:latin typeface="+mn-lt"/>
                <a:ea typeface="+mn-ea"/>
                <a:cs typeface="+mn-cs"/>
              </a:rPr>
              <a:t>tele</a:t>
            </a:r>
            <a:r>
              <a:rPr lang="en-US" sz="1200" kern="1200" dirty="0">
                <a:solidFill>
                  <a:schemeClr val="tx1"/>
                </a:solidFill>
                <a:latin typeface="+mn-lt"/>
                <a:ea typeface="+mn-ea"/>
                <a:cs typeface="+mn-cs"/>
              </a:rPr>
              <a:t> meaning "distant" and the Latin </a:t>
            </a:r>
            <a:r>
              <a:rPr lang="en-US" sz="1200" i="1" kern="1200" dirty="0" err="1">
                <a:solidFill>
                  <a:schemeClr val="tx1"/>
                </a:solidFill>
                <a:latin typeface="+mn-lt"/>
                <a:ea typeface="+mn-ea"/>
                <a:cs typeface="+mn-cs"/>
              </a:rPr>
              <a:t>communicare</a:t>
            </a:r>
            <a:r>
              <a:rPr lang="en-US" sz="1200" kern="1200" dirty="0">
                <a:solidFill>
                  <a:schemeClr val="tx1"/>
                </a:solidFill>
                <a:latin typeface="+mn-lt"/>
                <a:ea typeface="+mn-ea"/>
                <a:cs typeface="+mn-cs"/>
              </a:rPr>
              <a:t>, meaning "to share".</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technology</a:t>
            </a:r>
            <a:r>
              <a:rPr lang="en-US" baseline="0" dirty="0"/>
              <a:t> is required, does that mean there was no telecommunications before technology came about?</a:t>
            </a:r>
          </a:p>
          <a:p>
            <a:endParaRPr lang="en-US" baseline="0" dirty="0"/>
          </a:p>
          <a:p>
            <a:r>
              <a:rPr lang="en-US" baseline="0" dirty="0"/>
              <a:t>NO!</a:t>
            </a:r>
          </a:p>
          <a:p>
            <a:endParaRPr lang="en-US" baseline="0" dirty="0"/>
          </a:p>
          <a:p>
            <a:r>
              <a:rPr lang="en-US" baseline="0" dirty="0"/>
              <a:t>Technology is relevant to the current time period. It is whatever technology is available and using it to communicate at a distance.</a:t>
            </a:r>
          </a:p>
          <a:p>
            <a:endParaRPr lang="en-US" baseline="0" dirty="0"/>
          </a:p>
          <a:p>
            <a:r>
              <a:rPr lang="en-US" sz="1200" kern="1200" dirty="0">
                <a:solidFill>
                  <a:schemeClr val="tx1"/>
                </a:solidFill>
                <a:latin typeface="+mn-lt"/>
                <a:ea typeface="+mn-ea"/>
                <a:cs typeface="+mn-cs"/>
              </a:rPr>
              <a:t>Early telecommunication technologies included visual signals, for</a:t>
            </a:r>
            <a:r>
              <a:rPr lang="en-US" sz="1200" kern="1200" baseline="0" dirty="0">
                <a:solidFill>
                  <a:schemeClr val="tx1"/>
                </a:solidFill>
                <a:latin typeface="+mn-lt"/>
                <a:ea typeface="+mn-ea"/>
                <a:cs typeface="+mn-cs"/>
              </a:rPr>
              <a:t> example, </a:t>
            </a:r>
            <a:r>
              <a:rPr lang="en-US" sz="1200" kern="1200" dirty="0">
                <a:solidFill>
                  <a:schemeClr val="tx1"/>
                </a:solidFill>
                <a:latin typeface="+mn-lt"/>
                <a:ea typeface="+mn-ea"/>
                <a:cs typeface="+mn-cs"/>
              </a:rPr>
              <a:t>smoke signals, signal flags and even visual signals such as those made</a:t>
            </a:r>
            <a:r>
              <a:rPr lang="en-US" sz="1200" kern="1200" baseline="0" dirty="0">
                <a:solidFill>
                  <a:schemeClr val="tx1"/>
                </a:solidFill>
                <a:latin typeface="+mn-lt"/>
                <a:ea typeface="+mn-ea"/>
                <a:cs typeface="+mn-cs"/>
              </a:rPr>
              <a:t> by </a:t>
            </a:r>
            <a:r>
              <a:rPr lang="en-US" sz="1200" kern="1200" dirty="0">
                <a:solidFill>
                  <a:schemeClr val="tx1"/>
                </a:solidFill>
                <a:latin typeface="+mn-lt"/>
                <a:ea typeface="+mn-ea"/>
                <a:cs typeface="+mn-cs"/>
              </a:rPr>
              <a:t>flashes of sunlight reflected by a mirror (generally using Morse code).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Other examples of pre-modern telecommunications include drumbeats, horns and loud whistles; usually in</a:t>
            </a:r>
            <a:r>
              <a:rPr lang="en-US" sz="1200" kern="1200" baseline="0" dirty="0">
                <a:solidFill>
                  <a:schemeClr val="tx1"/>
                </a:solidFill>
                <a:latin typeface="+mn-lt"/>
                <a:ea typeface="+mn-ea"/>
                <a:cs typeface="+mn-cs"/>
              </a:rPr>
              <a:t> a certain sequence to mean different things.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on hyperlink to view video:</a:t>
            </a:r>
          </a:p>
          <a:p>
            <a:r>
              <a:rPr lang="en-US" b="1" dirty="0"/>
              <a:t>Visual History of Telecommunications</a:t>
            </a:r>
          </a:p>
          <a:p>
            <a:r>
              <a:rPr lang="en-US" dirty="0"/>
              <a:t>Video montage prepared to help kick-off Location 2.0 Summit 2009 at CTIA in San Diego</a:t>
            </a:r>
            <a:br>
              <a:rPr lang="en-US" dirty="0"/>
            </a:br>
            <a:r>
              <a:rPr lang="en-US" dirty="0"/>
              <a:t>Telecommunications evolution from 1850s thru Oct 8, 2009 </a:t>
            </a:r>
            <a:br>
              <a:rPr lang="en-US" dirty="0"/>
            </a:br>
            <a:r>
              <a:rPr lang="en-US" dirty="0"/>
              <a:t>http://www.youtube.com/watch?v=aBuAujwygLw&amp;feature=share&amp;list=PLQRaesQXyAr2PoRZq2QQJ9AgjeTWraxAB&amp;index=7</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4948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Again, technology is relevant to the </a:t>
            </a:r>
            <a:r>
              <a:rPr lang="en-US" i="1" u="sng" baseline="0" dirty="0"/>
              <a:t>current</a:t>
            </a:r>
            <a:r>
              <a:rPr lang="en-US" baseline="0" dirty="0"/>
              <a:t> time period.  Now that means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Computers, Internet, radios, satellites, and televisions are a few widely used and familiar devices that are used today.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hotel industry today uses all of these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Can you think of any</a:t>
            </a:r>
            <a:r>
              <a:rPr lang="en-US" baseline="0" dirty="0"/>
              <a:t> other means of communication for a hotel?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33191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telecommunication</a:t>
            </a:r>
            <a:r>
              <a:rPr lang="en-US" baseline="0" dirty="0"/>
              <a:t> equipment allows the hotel industry to use these devices in two ways:</a:t>
            </a:r>
          </a:p>
          <a:p>
            <a:pPr marL="228600" indent="-228600">
              <a:buAutoNum type="arabicParenR"/>
            </a:pPr>
            <a:r>
              <a:rPr lang="en-US" baseline="0" dirty="0"/>
              <a:t>To run the hotel efficiently </a:t>
            </a:r>
          </a:p>
          <a:p>
            <a:pPr marL="228600" indent="-228600">
              <a:buAutoNum type="arabicParenR"/>
            </a:pPr>
            <a:r>
              <a:rPr lang="en-US" baseline="0" dirty="0"/>
              <a:t>To offer the devices as a service or convenience to the guests</a:t>
            </a:r>
          </a:p>
          <a:p>
            <a:pPr marL="0" indent="0">
              <a:buNone/>
            </a:pPr>
            <a:endParaRPr lang="en-US" baseline="0" dirty="0"/>
          </a:p>
          <a:p>
            <a:pPr marL="0" indent="0">
              <a:buNone/>
            </a:pPr>
            <a:r>
              <a:rPr lang="en-US" baseline="0" dirty="0"/>
              <a:t>For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Computers</a:t>
            </a:r>
            <a:r>
              <a:rPr lang="en-US" baseline="0" dirty="0"/>
              <a:t> - </a:t>
            </a:r>
            <a:r>
              <a:rPr lang="en-US" dirty="0"/>
              <a:t>to operate the business such as accounting, reservations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Fax machine</a:t>
            </a:r>
            <a:r>
              <a:rPr lang="en-US" b="1" baseline="0" dirty="0"/>
              <a:t> </a:t>
            </a:r>
            <a:r>
              <a:rPr lang="en-US" baseline="0" dirty="0"/>
              <a:t>– to receive an image of a document made by electronic scanning and transmitted as data by telecommunication links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Internet</a:t>
            </a:r>
            <a:r>
              <a:rPr lang="en-US" dirty="0"/>
              <a:t> - to send emails to employees, headquarters, guests and to show website</a:t>
            </a:r>
          </a:p>
          <a:p>
            <a:pPr marL="0" indent="0">
              <a:buNone/>
            </a:pPr>
            <a:r>
              <a:rPr lang="en-US" b="1" baseline="0" dirty="0"/>
              <a:t>Radios</a:t>
            </a:r>
            <a:r>
              <a:rPr lang="en-US" baseline="0" dirty="0"/>
              <a:t> – to communicate with employees and guests</a:t>
            </a:r>
          </a:p>
          <a:p>
            <a:pPr>
              <a:spcBef>
                <a:spcPts val="0"/>
              </a:spcBef>
              <a:spcAft>
                <a:spcPts val="600"/>
              </a:spcAft>
            </a:pPr>
            <a:r>
              <a:rPr lang="en-US" b="1" dirty="0"/>
              <a:t>Telephone</a:t>
            </a:r>
            <a:r>
              <a:rPr lang="en-US" dirty="0"/>
              <a:t> - to talk to other employees, departments and guests</a:t>
            </a:r>
          </a:p>
          <a:p>
            <a:pPr>
              <a:spcBef>
                <a:spcPts val="0"/>
              </a:spcBef>
              <a:spcAft>
                <a:spcPts val="600"/>
              </a:spcAft>
            </a:pPr>
            <a:r>
              <a:rPr lang="en-US" b="1" dirty="0"/>
              <a:t>Television</a:t>
            </a:r>
            <a:r>
              <a:rPr lang="en-US" baseline="0" dirty="0"/>
              <a:t> - </a:t>
            </a:r>
            <a:r>
              <a:rPr lang="en-US" dirty="0"/>
              <a:t>to give information to guests</a:t>
            </a:r>
          </a:p>
          <a:p>
            <a:pPr marL="0" indent="0">
              <a:buNone/>
            </a:pPr>
            <a:endParaRPr lang="en-US" baseline="0" dirty="0"/>
          </a:p>
          <a:p>
            <a:pPr marL="0" indent="0">
              <a:buNone/>
            </a:pPr>
            <a:r>
              <a:rPr lang="en-US" baseline="0" dirty="0"/>
              <a:t>For guests:</a:t>
            </a:r>
          </a:p>
          <a:p>
            <a:r>
              <a:rPr lang="en-US" b="1" dirty="0"/>
              <a:t>Computers</a:t>
            </a:r>
            <a:r>
              <a:rPr lang="en-US" dirty="0"/>
              <a:t> – for guest use</a:t>
            </a:r>
          </a:p>
          <a:p>
            <a:r>
              <a:rPr lang="en-US" b="1" dirty="0"/>
              <a:t>Fax machines </a:t>
            </a:r>
            <a:r>
              <a:rPr lang="en-US" dirty="0"/>
              <a:t>– for guest use to send</a:t>
            </a:r>
            <a:r>
              <a:rPr lang="en-US" baseline="0" dirty="0"/>
              <a:t> and/or receive an image of a document</a:t>
            </a:r>
            <a:endParaRPr lang="en-US" dirty="0"/>
          </a:p>
          <a:p>
            <a:r>
              <a:rPr lang="en-US" b="1" dirty="0"/>
              <a:t>Internet</a:t>
            </a:r>
            <a:r>
              <a:rPr lang="en-US" dirty="0"/>
              <a:t> – Wi-Fi for guests’ connection</a:t>
            </a:r>
          </a:p>
          <a:p>
            <a:r>
              <a:rPr lang="en-US" b="1" dirty="0"/>
              <a:t>Satellites</a:t>
            </a:r>
            <a:r>
              <a:rPr lang="en-US" dirty="0"/>
              <a:t> - to offer TV stations to guests</a:t>
            </a:r>
          </a:p>
          <a:p>
            <a:r>
              <a:rPr lang="en-US" b="1" dirty="0"/>
              <a:t>Telephones</a:t>
            </a:r>
            <a:r>
              <a:rPr lang="en-US" dirty="0"/>
              <a:t> -</a:t>
            </a:r>
            <a:r>
              <a:rPr lang="en-US" baseline="0" dirty="0"/>
              <a:t> </a:t>
            </a:r>
            <a:r>
              <a:rPr lang="en-US" dirty="0"/>
              <a:t>in rooms for communication</a:t>
            </a:r>
            <a:r>
              <a:rPr lang="en-US" baseline="0" dirty="0"/>
              <a:t> and checkout</a:t>
            </a:r>
            <a:endParaRPr lang="en-US" dirty="0"/>
          </a:p>
          <a:p>
            <a:r>
              <a:rPr lang="en-US" b="1" dirty="0"/>
              <a:t>Video</a:t>
            </a:r>
            <a:r>
              <a:rPr lang="en-US" dirty="0"/>
              <a:t> – for</a:t>
            </a:r>
            <a:r>
              <a:rPr lang="en-US" baseline="0" dirty="0"/>
              <a:t> business conferencing</a:t>
            </a:r>
            <a:endParaRPr lang="en-US" dirty="0"/>
          </a:p>
          <a:p>
            <a:pPr marL="0" indent="0">
              <a:buNone/>
            </a:pPr>
            <a:endParaRPr lang="en-US" baseline="0" dirty="0"/>
          </a:p>
          <a:p>
            <a:pPr marL="228600" indent="-228600">
              <a:buNone/>
            </a:pPr>
            <a:endParaRPr lang="en-US" baseline="0" dirty="0"/>
          </a:p>
          <a:p>
            <a:pPr marL="228600" indent="-22860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75070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a:t>
            </a:r>
            <a:r>
              <a:rPr lang="en-US" baseline="0" dirty="0"/>
              <a:t> understanding the telephone requirements is to </a:t>
            </a:r>
            <a:r>
              <a:rPr lang="en-US" dirty="0"/>
              <a:t>match the level of features needed to the hotel and guest that</a:t>
            </a:r>
            <a:r>
              <a:rPr lang="en-US" baseline="0" dirty="0"/>
              <a:t> is serviced. </a:t>
            </a:r>
          </a:p>
          <a:p>
            <a:endParaRPr lang="en-US" baseline="0" dirty="0"/>
          </a:p>
          <a:p>
            <a:r>
              <a:rPr lang="en-US" baseline="0" dirty="0"/>
              <a:t>For example, a full-service hotel might service the business traveler and needs to provide a business center that offers video conferencing features. This type of phone would not be needed in a small town local budget hotel that services budget minded vacationing families.</a:t>
            </a:r>
            <a:endParaRPr lang="en-US" dirty="0"/>
          </a:p>
          <a:p>
            <a:endParaRPr lang="en-US" dirty="0"/>
          </a:p>
          <a:p>
            <a:r>
              <a:rPr lang="en-US" dirty="0"/>
              <a:t>Some of the more advanced features that today’s telecommunication technology offers</a:t>
            </a:r>
            <a:r>
              <a:rPr lang="en-US" baseline="0" dirty="0"/>
              <a:t> are:</a:t>
            </a:r>
          </a:p>
          <a:p>
            <a:pPr marL="171450" indent="-171450">
              <a:buFont typeface="Arial" panose="020B0604020202020204" pitchFamily="34" charset="0"/>
              <a:buChar char="•"/>
            </a:pPr>
            <a:r>
              <a:rPr lang="en-US" dirty="0"/>
              <a:t>Video conferencing</a:t>
            </a:r>
          </a:p>
          <a:p>
            <a:pPr marL="171450" indent="-171450">
              <a:buFont typeface="Arial" panose="020B0604020202020204" pitchFamily="34" charset="0"/>
              <a:buChar char="•"/>
            </a:pPr>
            <a:r>
              <a:rPr lang="en-US" dirty="0"/>
              <a:t>Automated attendant</a:t>
            </a:r>
          </a:p>
          <a:p>
            <a:pPr marL="171450" indent="-171450">
              <a:buFont typeface="Arial" panose="020B0604020202020204" pitchFamily="34" charset="0"/>
              <a:buChar char="•"/>
            </a:pPr>
            <a:r>
              <a:rPr lang="en-US" dirty="0"/>
              <a:t>Mobile soft phones</a:t>
            </a:r>
          </a:p>
          <a:p>
            <a:pPr marL="171450" indent="-171450">
              <a:buFont typeface="Arial" panose="020B0604020202020204" pitchFamily="34" charset="0"/>
              <a:buChar char="•"/>
            </a:pPr>
            <a:r>
              <a:rPr lang="en-US" dirty="0"/>
              <a:t>Paging and intercom</a:t>
            </a:r>
          </a:p>
          <a:p>
            <a:pPr marL="171450" indent="-171450">
              <a:buFont typeface="Arial" panose="020B0604020202020204" pitchFamily="34" charset="0"/>
              <a:buChar char="•"/>
            </a:pPr>
            <a:r>
              <a:rPr lang="en-US" dirty="0"/>
              <a:t>Presence technology</a:t>
            </a:r>
          </a:p>
          <a:p>
            <a:pPr marL="171450" indent="-171450">
              <a:buFont typeface="Arial" panose="020B0604020202020204" pitchFamily="34" charset="0"/>
              <a:buChar char="•"/>
            </a:pPr>
            <a:r>
              <a:rPr lang="en-US" dirty="0"/>
              <a:t>Unified messaging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806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many of you think the Internet and the World Wide Web are the same thing?  Actually they</a:t>
            </a:r>
            <a:r>
              <a:rPr lang="en-US" baseline="0" dirty="0"/>
              <a:t> are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Much like a computer is hardware and the operating system is the software on the computer to make it operate, in the simplest of terms, you can think of the Internet as the hardware and the web as documents on the Internet.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Internet is actually a series of connected computer networks that link billions of devices worldwide. These devices include computers, tablets, phones, televisions and more. They are connected using an array of electronic, wireless and optical networking technologies.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W</a:t>
            </a:r>
            <a:r>
              <a:rPr lang="en-US" dirty="0"/>
              <a:t>orld</a:t>
            </a:r>
            <a:r>
              <a:rPr lang="en-US" baseline="0" dirty="0"/>
              <a:t> Wide Web </a:t>
            </a:r>
            <a:r>
              <a:rPr lang="en-US" sz="1200" kern="1200" baseline="0" dirty="0">
                <a:solidFill>
                  <a:schemeClr val="tx1"/>
                </a:solidFill>
                <a:latin typeface="+mn-lt"/>
                <a:ea typeface="+mn-ea"/>
                <a:cs typeface="+mn-cs"/>
              </a:rPr>
              <a:t>is a system of interlinked hypertext documents </a:t>
            </a:r>
            <a:r>
              <a:rPr lang="en-US" dirty="0"/>
              <a:t>accessed through the Internet.</a:t>
            </a:r>
            <a:endParaRPr lang="en-US" baseline="0" dirty="0"/>
          </a:p>
          <a:p>
            <a:endParaRPr lang="en-US" dirty="0"/>
          </a:p>
          <a:p>
            <a:r>
              <a:rPr lang="en-US" dirty="0"/>
              <a:t>These technologies</a:t>
            </a:r>
            <a:r>
              <a:rPr lang="en-US" baseline="0" dirty="0"/>
              <a:t> working together have created an evolution in communication. There has been a dramatic shift away from traditional communications s</a:t>
            </a:r>
            <a:r>
              <a:rPr lang="en-US" dirty="0"/>
              <a:t>ince the 1990’s because of these advancements</a:t>
            </a:r>
            <a:r>
              <a:rPr lang="en-US" baseline="0" dirty="0"/>
              <a:t> in the Internet technology and development of new software. </a:t>
            </a:r>
          </a:p>
          <a:p>
            <a:endParaRPr lang="en-US" baseline="0" dirty="0"/>
          </a:p>
          <a:p>
            <a:r>
              <a:rPr lang="en-US" baseline="0" dirty="0"/>
              <a:t>Traditional communication devices are slowly dying out. Now connectivity and communication over the Internet by electronic mail, instant messaging and voice over Internet Protocol</a:t>
            </a:r>
            <a:r>
              <a:rPr lang="en-US" u="none" dirty="0">
                <a:solidFill>
                  <a:schemeClr val="bg1"/>
                </a:solidFill>
              </a:rPr>
              <a:t> (VoIP) telephone, two-way interactive video calls and the World Wide Web with its discussion forums, blogs, social networking and online shopping sites</a:t>
            </a:r>
            <a:r>
              <a:rPr lang="en-US" u="none" baseline="0" dirty="0">
                <a:solidFill>
                  <a:schemeClr val="bg1"/>
                </a:solidFill>
              </a:rPr>
              <a:t> are as easy as turning on the device itself.</a:t>
            </a:r>
          </a:p>
          <a:p>
            <a:endParaRPr lang="en-US" baseline="0" dirty="0"/>
          </a:p>
          <a:p>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9683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hotel industry is no different from any other type of business in that they all rely heavily on computers, networks and connectivity to operate business.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Emails have replaced more formal letters and phone calls.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communication is sent back and forth between hotel and guests regarding questions, complaints, lost property or any other general information, it is usually sent through email rather than letter.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essential that hotel employees learn to not only properly operate the equipment or computer and software, it is imperative that they understand the necessity to remain professional. Many people use email as a quick and informal way of communication and can easily forget to remain professional.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Communication through these devices has become second nature. The Property Management System is the software </a:t>
            </a:r>
            <a:r>
              <a:rPr lang="en-US" dirty="0"/>
              <a:t>on the computers that is used to manage the operation of a hotel.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a reservation is made, the front desk agent often asks if the caller (future guest) would like their confirmation sent to their email address or a text message on their smart phone. The Property Management System (PMS) in which the reservation is made can now make that communication for the hotel with a simple click of the mouse when making a reservation.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22063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Hotel staff also use two-way radio to quickly communicate</a:t>
            </a:r>
            <a:r>
              <a:rPr lang="en-US" baseline="0" dirty="0"/>
              <a:t> with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Front desk agents, housekeeping, groundskeepers are often walking the property and the use of two-way radio communication is a quick, efficient and very cost effective way of keeping in touch.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Example - the front desk can quickly inform housekeeping that a guest needs more towels.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290215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BuAujwygLw&amp;list=PLQRaesQXyAr2PoRZq2QQJ9AgjeTWraxAB&amp;index=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3"/>
            <a:ext cx="7595534" cy="3413772"/>
          </a:xfrm>
        </p:spPr>
        <p:txBody>
          <a:bodyPr>
            <a:normAutofit/>
          </a:bodyPr>
          <a:lstStyle/>
          <a:p>
            <a:r>
              <a:rPr lang="en-US" sz="6400" dirty="0"/>
              <a:t>Let’s Talk It Over:</a:t>
            </a:r>
            <a:br>
              <a:rPr lang="en-US" sz="6400" dirty="0"/>
            </a:br>
            <a:r>
              <a:rPr lang="en-US" sz="6400" dirty="0"/>
              <a:t>Telecommunications</a:t>
            </a:r>
          </a:p>
        </p:txBody>
      </p:sp>
      <p:sp>
        <p:nvSpPr>
          <p:cNvPr id="2" name="Rectangle 1">
            <a:extLst>
              <a:ext uri="{FF2B5EF4-FFF2-40B4-BE49-F238E27FC236}">
                <a16:creationId xmlns:a16="http://schemas.microsoft.com/office/drawing/2014/main" id="{B5A98C29-570D-44BB-B1B4-40A8573995AE}"/>
              </a:ext>
            </a:extLst>
          </p:cNvPr>
          <p:cNvSpPr/>
          <p:nvPr/>
        </p:nvSpPr>
        <p:spPr>
          <a:xfrm>
            <a:off x="4686825" y="3706199"/>
            <a:ext cx="5003677" cy="769441"/>
          </a:xfrm>
          <a:prstGeom prst="rect">
            <a:avLst/>
          </a:prstGeom>
        </p:spPr>
        <p:txBody>
          <a:bodyPr wrap="none">
            <a:spAutoFit/>
          </a:bodyPr>
          <a:lstStyle/>
          <a:p>
            <a:r>
              <a:rPr lang="en-US" sz="4400" dirty="0">
                <a:solidFill>
                  <a:schemeClr val="accent2">
                    <a:lumMod val="60000"/>
                    <a:lumOff val="40000"/>
                  </a:schemeClr>
                </a:solidFill>
                <a:latin typeface="Open Sans"/>
              </a:rPr>
              <a:t>Hotel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Radios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Hotels often use two-way radios to communicate</a:t>
            </a:r>
          </a:p>
          <a:p>
            <a:pPr lvl="1"/>
            <a:r>
              <a:rPr lang="en-US" dirty="0"/>
              <a:t>Televisions communicate hotel charges</a:t>
            </a:r>
          </a:p>
          <a:p>
            <a:pPr lvl="1"/>
            <a:r>
              <a:rPr lang="en-US" dirty="0"/>
              <a:t>Used by:</a:t>
            </a:r>
          </a:p>
          <a:p>
            <a:pPr lvl="2"/>
            <a:r>
              <a:rPr lang="en-US" sz="2400" dirty="0"/>
              <a:t>Front desk agents</a:t>
            </a:r>
          </a:p>
          <a:p>
            <a:pPr lvl="2"/>
            <a:r>
              <a:rPr lang="en-US" sz="2400" dirty="0"/>
              <a:t>Housekeeping</a:t>
            </a:r>
          </a:p>
          <a:p>
            <a:pPr lvl="2"/>
            <a:r>
              <a:rPr lang="en-US" sz="2400" dirty="0"/>
              <a:t>Groundskeepers</a:t>
            </a:r>
          </a:p>
          <a:p>
            <a:pPr lvl="2"/>
            <a:r>
              <a:rPr lang="en-US" sz="2400" dirty="0"/>
              <a:t>Security </a:t>
            </a:r>
          </a:p>
        </p:txBody>
      </p:sp>
      <p:pic>
        <p:nvPicPr>
          <p:cNvPr id="4" name="Picture 3">
            <a:extLst>
              <a:ext uri="{FF2B5EF4-FFF2-40B4-BE49-F238E27FC236}">
                <a16:creationId xmlns:a16="http://schemas.microsoft.com/office/drawing/2014/main" id="{DC7ABA88-927C-4693-99EC-49BDCC683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062" y="3090626"/>
            <a:ext cx="1533747" cy="2650293"/>
          </a:xfrm>
          <a:prstGeom prst="rect">
            <a:avLst/>
          </a:prstGeom>
        </p:spPr>
      </p:pic>
      <p:pic>
        <p:nvPicPr>
          <p:cNvPr id="5" name="Picture 4">
            <a:extLst>
              <a:ext uri="{FF2B5EF4-FFF2-40B4-BE49-F238E27FC236}">
                <a16:creationId xmlns:a16="http://schemas.microsoft.com/office/drawing/2014/main" id="{644E83C5-E21E-4AF8-A349-2A01BD473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809" y="3915777"/>
            <a:ext cx="1570025" cy="1825142"/>
          </a:xfrm>
          <a:prstGeom prst="rect">
            <a:avLst/>
          </a:prstGeom>
        </p:spPr>
      </p:pic>
    </p:spTree>
    <p:extLst>
      <p:ext uri="{BB962C8B-B14F-4D97-AF65-F5344CB8AC3E}">
        <p14:creationId xmlns:p14="http://schemas.microsoft.com/office/powerpoint/2010/main" val="428012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Satellites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Located in outer space – orbiting earth</a:t>
            </a:r>
          </a:p>
          <a:p>
            <a:pPr lvl="1"/>
            <a:r>
              <a:rPr lang="en-US" dirty="0"/>
              <a:t>Allow reception and transmission of communication signals</a:t>
            </a:r>
          </a:p>
          <a:p>
            <a:pPr lvl="1"/>
            <a:r>
              <a:rPr lang="en-US" dirty="0"/>
              <a:t>Common use:</a:t>
            </a:r>
          </a:p>
          <a:p>
            <a:pPr lvl="2"/>
            <a:r>
              <a:rPr lang="en-US" sz="2400" dirty="0"/>
              <a:t>Telephone</a:t>
            </a:r>
          </a:p>
          <a:p>
            <a:pPr lvl="2"/>
            <a:r>
              <a:rPr lang="en-US" sz="2400" dirty="0"/>
              <a:t>Television</a:t>
            </a:r>
          </a:p>
          <a:p>
            <a:pPr lvl="1"/>
            <a:endParaRPr lang="en-US" dirty="0"/>
          </a:p>
        </p:txBody>
      </p:sp>
      <p:pic>
        <p:nvPicPr>
          <p:cNvPr id="4" name="Picture 2" descr="C:\Users\Owner\AppData\Local\Microsoft\Windows\Temporary Internet Files\Content.IE5\5YHAYFQK\MC900433922[1].png">
            <a:extLst>
              <a:ext uri="{FF2B5EF4-FFF2-40B4-BE49-F238E27FC236}">
                <a16:creationId xmlns:a16="http://schemas.microsoft.com/office/drawing/2014/main" id="{BF1C874B-7D7F-444E-B660-1E87FECBC48A}"/>
              </a:ext>
            </a:extLst>
          </p:cNvPr>
          <p:cNvPicPr>
            <a:picLocks noChangeAspect="1" noChangeArrowheads="1"/>
          </p:cNvPicPr>
          <p:nvPr/>
        </p:nvPicPr>
        <p:blipFill>
          <a:blip r:embed="rId3" cstate="print"/>
          <a:srcRect/>
          <a:stretch>
            <a:fillRect/>
          </a:stretch>
        </p:blipFill>
        <p:spPr bwMode="auto">
          <a:xfrm>
            <a:off x="8312983" y="3873860"/>
            <a:ext cx="2476500" cy="2476500"/>
          </a:xfrm>
          <a:prstGeom prst="rect">
            <a:avLst/>
          </a:prstGeom>
          <a:noFill/>
        </p:spPr>
      </p:pic>
      <p:pic>
        <p:nvPicPr>
          <p:cNvPr id="5" name="Picture 4" descr="C:\Users\Owner\AppData\Local\Microsoft\Windows\Temporary Internet Files\Content.IE5\DFMRD48R\MC900434857[1].png">
            <a:extLst>
              <a:ext uri="{FF2B5EF4-FFF2-40B4-BE49-F238E27FC236}">
                <a16:creationId xmlns:a16="http://schemas.microsoft.com/office/drawing/2014/main" id="{B6D38DD6-B3E9-44D8-9E33-265D7F3BFFF5}"/>
              </a:ext>
            </a:extLst>
          </p:cNvPr>
          <p:cNvPicPr>
            <a:picLocks noChangeAspect="1" noChangeArrowheads="1"/>
          </p:cNvPicPr>
          <p:nvPr/>
        </p:nvPicPr>
        <p:blipFill>
          <a:blip r:embed="rId4" cstate="print"/>
          <a:srcRect/>
          <a:stretch>
            <a:fillRect/>
          </a:stretch>
        </p:blipFill>
        <p:spPr bwMode="auto">
          <a:xfrm>
            <a:off x="4800600" y="3581400"/>
            <a:ext cx="2819400" cy="2819400"/>
          </a:xfrm>
          <a:prstGeom prst="rect">
            <a:avLst/>
          </a:prstGeom>
          <a:noFill/>
        </p:spPr>
      </p:pic>
    </p:spTree>
    <p:extLst>
      <p:ext uri="{BB962C8B-B14F-4D97-AF65-F5344CB8AC3E}">
        <p14:creationId xmlns:p14="http://schemas.microsoft.com/office/powerpoint/2010/main" val="140238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Telephones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Three things to consider with telephone communications:</a:t>
            </a:r>
          </a:p>
          <a:p>
            <a:pPr lvl="2"/>
            <a:r>
              <a:rPr lang="en-US" sz="2400" dirty="0"/>
              <a:t>Systems</a:t>
            </a:r>
          </a:p>
          <a:p>
            <a:pPr lvl="2"/>
            <a:r>
              <a:rPr lang="en-US" sz="2400" dirty="0"/>
              <a:t>Types</a:t>
            </a:r>
          </a:p>
          <a:p>
            <a:pPr lvl="2"/>
            <a:r>
              <a:rPr lang="en-US" sz="2400" dirty="0"/>
              <a:t>Techniques</a:t>
            </a:r>
          </a:p>
        </p:txBody>
      </p:sp>
      <p:pic>
        <p:nvPicPr>
          <p:cNvPr id="4" name="Picture 6" descr="C:\Users\Owner\AppData\Local\Microsoft\Windows\Temporary Internet Files\Content.IE5\3BJ25TL1\MP900400332[1].jpg">
            <a:extLst>
              <a:ext uri="{FF2B5EF4-FFF2-40B4-BE49-F238E27FC236}">
                <a16:creationId xmlns:a16="http://schemas.microsoft.com/office/drawing/2014/main" id="{ED90AD60-BD99-422B-BABD-45F178CB8C25}"/>
              </a:ext>
            </a:extLst>
          </p:cNvPr>
          <p:cNvPicPr>
            <a:picLocks noChangeAspect="1" noChangeArrowheads="1"/>
          </p:cNvPicPr>
          <p:nvPr/>
        </p:nvPicPr>
        <p:blipFill>
          <a:blip r:embed="rId3" cstate="print"/>
          <a:srcRect/>
          <a:stretch>
            <a:fillRect/>
          </a:stretch>
        </p:blipFill>
        <p:spPr bwMode="auto">
          <a:xfrm>
            <a:off x="4886791" y="4159366"/>
            <a:ext cx="3186909" cy="2123776"/>
          </a:xfrm>
          <a:prstGeom prst="rect">
            <a:avLst/>
          </a:prstGeom>
          <a:noFill/>
          <a:ln w="38100">
            <a:solidFill>
              <a:schemeClr val="accent1">
                <a:lumMod val="60000"/>
                <a:lumOff val="40000"/>
              </a:schemeClr>
            </a:solidFill>
          </a:ln>
        </p:spPr>
      </p:pic>
      <p:pic>
        <p:nvPicPr>
          <p:cNvPr id="5" name="Picture 7" descr="C:\Users\Owner\AppData\Local\Microsoft\Windows\Temporary Internet Files\Content.IE5\5YHAYFQK\MP900442333[1].jpg">
            <a:extLst>
              <a:ext uri="{FF2B5EF4-FFF2-40B4-BE49-F238E27FC236}">
                <a16:creationId xmlns:a16="http://schemas.microsoft.com/office/drawing/2014/main" id="{E22D3939-6FC7-4CDF-A0C5-912302A022F0}"/>
              </a:ext>
            </a:extLst>
          </p:cNvPr>
          <p:cNvPicPr>
            <a:picLocks noChangeAspect="1" noChangeArrowheads="1"/>
          </p:cNvPicPr>
          <p:nvPr/>
        </p:nvPicPr>
        <p:blipFill>
          <a:blip r:embed="rId4" cstate="print"/>
          <a:srcRect/>
          <a:stretch>
            <a:fillRect/>
          </a:stretch>
        </p:blipFill>
        <p:spPr bwMode="auto">
          <a:xfrm>
            <a:off x="8488800" y="3072984"/>
            <a:ext cx="2311316" cy="3081754"/>
          </a:xfrm>
          <a:prstGeom prst="rect">
            <a:avLst/>
          </a:prstGeom>
          <a:noFill/>
          <a:ln w="38100">
            <a:solidFill>
              <a:schemeClr val="accent1">
                <a:lumMod val="60000"/>
                <a:lumOff val="40000"/>
              </a:schemeClr>
            </a:solidFill>
          </a:ln>
        </p:spPr>
      </p:pic>
    </p:spTree>
    <p:extLst>
      <p:ext uri="{BB962C8B-B14F-4D97-AF65-F5344CB8AC3E}">
        <p14:creationId xmlns:p14="http://schemas.microsoft.com/office/powerpoint/2010/main" val="288919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Telephone Systems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Main systems:</a:t>
            </a:r>
          </a:p>
          <a:p>
            <a:pPr lvl="2"/>
            <a:r>
              <a:rPr lang="en-US" sz="2400" dirty="0"/>
              <a:t>Plain Old Telephone Service (POTS)</a:t>
            </a:r>
          </a:p>
          <a:p>
            <a:pPr lvl="2"/>
            <a:r>
              <a:rPr lang="en-US" sz="2400" dirty="0"/>
              <a:t>Cellular phones</a:t>
            </a:r>
          </a:p>
          <a:p>
            <a:pPr lvl="2"/>
            <a:r>
              <a:rPr lang="en-US" sz="2400" dirty="0"/>
              <a:t>Internet Protocol phones (VoIP)</a:t>
            </a:r>
          </a:p>
          <a:p>
            <a:pPr lvl="1"/>
            <a:r>
              <a:rPr lang="en-US" dirty="0"/>
              <a:t>PBX – Private Business Exchange</a:t>
            </a:r>
          </a:p>
          <a:p>
            <a:pPr lvl="2"/>
            <a:r>
              <a:rPr lang="en-US" sz="2400" dirty="0"/>
              <a:t>Communication between people inside the business and access to external telephone lines</a:t>
            </a:r>
          </a:p>
          <a:p>
            <a:pPr lvl="1"/>
            <a:endParaRPr lang="en-US" dirty="0"/>
          </a:p>
        </p:txBody>
      </p:sp>
    </p:spTree>
    <p:extLst>
      <p:ext uri="{BB962C8B-B14F-4D97-AF65-F5344CB8AC3E}">
        <p14:creationId xmlns:p14="http://schemas.microsoft.com/office/powerpoint/2010/main" val="21808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Telephone Types – for Business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Many types and models</a:t>
            </a:r>
          </a:p>
          <a:p>
            <a:pPr lvl="1"/>
            <a:r>
              <a:rPr lang="en-US" dirty="0"/>
              <a:t>Each model has different features</a:t>
            </a:r>
          </a:p>
          <a:p>
            <a:pPr lvl="1"/>
            <a:r>
              <a:rPr lang="en-US" dirty="0"/>
              <a:t>Multiple models used in a hotel</a:t>
            </a:r>
          </a:p>
          <a:p>
            <a:pPr lvl="1"/>
            <a:r>
              <a:rPr lang="en-US" dirty="0"/>
              <a:t>Basic common features:</a:t>
            </a:r>
          </a:p>
          <a:p>
            <a:pPr lvl="2"/>
            <a:r>
              <a:rPr lang="en-US" sz="2400" dirty="0"/>
              <a:t>Calls placed on HOLD</a:t>
            </a:r>
          </a:p>
          <a:p>
            <a:pPr lvl="2"/>
            <a:r>
              <a:rPr lang="en-US" sz="2400" dirty="0"/>
              <a:t>Conference calls</a:t>
            </a:r>
          </a:p>
          <a:p>
            <a:pPr lvl="2"/>
            <a:r>
              <a:rPr lang="en-US" sz="2400" dirty="0"/>
              <a:t>Display</a:t>
            </a:r>
          </a:p>
          <a:p>
            <a:pPr lvl="2"/>
            <a:r>
              <a:rPr lang="en-US" sz="2400" dirty="0"/>
              <a:t>Multiple lines</a:t>
            </a:r>
          </a:p>
          <a:p>
            <a:pPr lvl="2"/>
            <a:r>
              <a:rPr lang="en-US" sz="2400" dirty="0"/>
              <a:t>Transfer calls</a:t>
            </a:r>
          </a:p>
        </p:txBody>
      </p:sp>
      <p:pic>
        <p:nvPicPr>
          <p:cNvPr id="4" name="Picture 4" descr="C:\Users\Owner\AppData\Local\Microsoft\Windows\Temporary Internet Files\Content.IE5\CWL6AXDK\MC900432564[1].png">
            <a:extLst>
              <a:ext uri="{FF2B5EF4-FFF2-40B4-BE49-F238E27FC236}">
                <a16:creationId xmlns:a16="http://schemas.microsoft.com/office/drawing/2014/main" id="{E067F2D4-4EA1-47B8-9A10-E5CAC931791E}"/>
              </a:ext>
            </a:extLst>
          </p:cNvPr>
          <p:cNvPicPr>
            <a:picLocks noChangeAspect="1" noChangeArrowheads="1"/>
          </p:cNvPicPr>
          <p:nvPr/>
        </p:nvPicPr>
        <p:blipFill>
          <a:blip r:embed="rId3" cstate="print"/>
          <a:srcRect l="3506" t="24562" r="8772" b="29823"/>
          <a:stretch>
            <a:fillRect/>
          </a:stretch>
        </p:blipFill>
        <p:spPr bwMode="auto">
          <a:xfrm>
            <a:off x="6409257" y="3942412"/>
            <a:ext cx="4141513" cy="2153587"/>
          </a:xfrm>
          <a:prstGeom prst="rect">
            <a:avLst/>
          </a:prstGeom>
          <a:noFill/>
        </p:spPr>
      </p:pic>
    </p:spTree>
    <p:extLst>
      <p:ext uri="{BB962C8B-B14F-4D97-AF65-F5344CB8AC3E}">
        <p14:creationId xmlns:p14="http://schemas.microsoft.com/office/powerpoint/2010/main" val="46097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Telephone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more important?</a:t>
            </a:r>
          </a:p>
          <a:p>
            <a:pPr lvl="2"/>
            <a:r>
              <a:rPr lang="en-US" sz="2400" dirty="0"/>
              <a:t>What you say or how you say it?</a:t>
            </a:r>
          </a:p>
          <a:p>
            <a:pPr lvl="1"/>
            <a:r>
              <a:rPr lang="en-US" dirty="0"/>
              <a:t>More Considerations:</a:t>
            </a:r>
          </a:p>
          <a:p>
            <a:pPr lvl="2"/>
            <a:r>
              <a:rPr lang="en-US" sz="2400" dirty="0"/>
              <a:t>Background noise</a:t>
            </a:r>
          </a:p>
          <a:p>
            <a:pPr lvl="2"/>
            <a:r>
              <a:rPr lang="en-US" sz="2400" dirty="0"/>
              <a:t>Non-verbal communication</a:t>
            </a:r>
          </a:p>
          <a:p>
            <a:pPr lvl="2"/>
            <a:r>
              <a:rPr lang="en-US" sz="2400" dirty="0"/>
              <a:t>Service businesses expect</a:t>
            </a:r>
          </a:p>
          <a:p>
            <a:pPr lvl="2"/>
            <a:r>
              <a:rPr lang="en-US" sz="2400" dirty="0"/>
              <a:t>Voice levels</a:t>
            </a:r>
          </a:p>
          <a:p>
            <a:pPr lvl="2"/>
            <a:endParaRPr lang="en-US" dirty="0"/>
          </a:p>
        </p:txBody>
      </p:sp>
      <p:pic>
        <p:nvPicPr>
          <p:cNvPr id="4" name="Picture 2" descr="C:\Users\Owner\AppData\Local\Microsoft\Windows\Temporary Internet Files\Content.IE5\LY6UD0S2\MC900078706[1].wmf">
            <a:extLst>
              <a:ext uri="{FF2B5EF4-FFF2-40B4-BE49-F238E27FC236}">
                <a16:creationId xmlns:a16="http://schemas.microsoft.com/office/drawing/2014/main" id="{DFCED5DF-38F3-4502-89E3-1138FC56D81B}"/>
              </a:ext>
            </a:extLst>
          </p:cNvPr>
          <p:cNvPicPr>
            <a:picLocks noChangeAspect="1" noChangeArrowheads="1"/>
          </p:cNvPicPr>
          <p:nvPr/>
        </p:nvPicPr>
        <p:blipFill>
          <a:blip r:embed="rId3" cstate="print"/>
          <a:srcRect/>
          <a:stretch>
            <a:fillRect/>
          </a:stretch>
        </p:blipFill>
        <p:spPr bwMode="auto">
          <a:xfrm>
            <a:off x="7475837" y="3627619"/>
            <a:ext cx="3324279" cy="1958779"/>
          </a:xfrm>
          <a:prstGeom prst="rect">
            <a:avLst/>
          </a:prstGeom>
          <a:noFill/>
        </p:spPr>
      </p:pic>
    </p:spTree>
    <p:extLst>
      <p:ext uri="{BB962C8B-B14F-4D97-AF65-F5344CB8AC3E}">
        <p14:creationId xmlns:p14="http://schemas.microsoft.com/office/powerpoint/2010/main" val="104125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Televisions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Broadcast information</a:t>
            </a:r>
          </a:p>
          <a:p>
            <a:pPr lvl="1"/>
            <a:r>
              <a:rPr lang="en-US" dirty="0"/>
              <a:t>Analog and Digital</a:t>
            </a:r>
          </a:p>
          <a:p>
            <a:pPr lvl="2"/>
            <a:r>
              <a:rPr lang="en-US" sz="2400" dirty="0"/>
              <a:t>Analog </a:t>
            </a:r>
          </a:p>
          <a:p>
            <a:pPr lvl="2"/>
            <a:r>
              <a:rPr lang="en-US" sz="2400" dirty="0"/>
              <a:t>Digital provides s sharper image and clearer communication</a:t>
            </a:r>
          </a:p>
        </p:txBody>
      </p:sp>
      <p:pic>
        <p:nvPicPr>
          <p:cNvPr id="4" name="Picture 7" descr="C:\Users\Owner\AppData\Local\Microsoft\Windows\Temporary Internet Files\Content.IE5\DFMRD48R\MC900234637[1].wmf">
            <a:extLst>
              <a:ext uri="{FF2B5EF4-FFF2-40B4-BE49-F238E27FC236}">
                <a16:creationId xmlns:a16="http://schemas.microsoft.com/office/drawing/2014/main" id="{949DA9D6-AB89-4A79-900B-1708215D3AC1}"/>
              </a:ext>
            </a:extLst>
          </p:cNvPr>
          <p:cNvPicPr>
            <a:picLocks noChangeAspect="1" noChangeArrowheads="1"/>
          </p:cNvPicPr>
          <p:nvPr/>
        </p:nvPicPr>
        <p:blipFill>
          <a:blip r:embed="rId3" cstate="print"/>
          <a:srcRect/>
          <a:stretch>
            <a:fillRect/>
          </a:stretch>
        </p:blipFill>
        <p:spPr bwMode="auto">
          <a:xfrm>
            <a:off x="2458387" y="3845343"/>
            <a:ext cx="2286000" cy="2443919"/>
          </a:xfrm>
          <a:prstGeom prst="rect">
            <a:avLst/>
          </a:prstGeom>
          <a:noFill/>
        </p:spPr>
      </p:pic>
      <p:pic>
        <p:nvPicPr>
          <p:cNvPr id="5" name="Picture 9" descr="C:\Users\Owner\AppData\Local\Microsoft\Windows\Temporary Internet Files\Content.IE5\HMQ0TDYB\MC900295085[1].wmf">
            <a:extLst>
              <a:ext uri="{FF2B5EF4-FFF2-40B4-BE49-F238E27FC236}">
                <a16:creationId xmlns:a16="http://schemas.microsoft.com/office/drawing/2014/main" id="{39D0464F-0F1A-497F-A6D5-BD3DF4736154}"/>
              </a:ext>
            </a:extLst>
          </p:cNvPr>
          <p:cNvPicPr>
            <a:picLocks noChangeAspect="1" noChangeArrowheads="1"/>
          </p:cNvPicPr>
          <p:nvPr/>
        </p:nvPicPr>
        <p:blipFill>
          <a:blip r:embed="rId4" cstate="print"/>
          <a:srcRect/>
          <a:stretch>
            <a:fillRect/>
          </a:stretch>
        </p:blipFill>
        <p:spPr bwMode="auto">
          <a:xfrm flipH="1">
            <a:off x="6609413" y="3845343"/>
            <a:ext cx="2438400" cy="2397079"/>
          </a:xfrm>
          <a:prstGeom prst="rect">
            <a:avLst/>
          </a:prstGeom>
          <a:noFill/>
        </p:spPr>
      </p:pic>
    </p:spTree>
    <p:extLst>
      <p:ext uri="{BB962C8B-B14F-4D97-AF65-F5344CB8AC3E}">
        <p14:creationId xmlns:p14="http://schemas.microsoft.com/office/powerpoint/2010/main" val="61073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Other Ways to Communicate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Fax machine</a:t>
            </a:r>
          </a:p>
          <a:p>
            <a:pPr lvl="1"/>
            <a:r>
              <a:rPr lang="en-US" dirty="0"/>
              <a:t>Hotel website</a:t>
            </a:r>
          </a:p>
          <a:p>
            <a:pPr lvl="2"/>
            <a:r>
              <a:rPr lang="en-US" sz="2400" dirty="0"/>
              <a:t>Easy to navigate</a:t>
            </a:r>
          </a:p>
          <a:p>
            <a:pPr lvl="2"/>
            <a:r>
              <a:rPr lang="en-US" sz="2400" dirty="0"/>
              <a:t>Easy to use</a:t>
            </a:r>
          </a:p>
          <a:p>
            <a:pPr lvl="2"/>
            <a:r>
              <a:rPr lang="en-US" sz="2400" dirty="0"/>
              <a:t>Contain useful and correct information</a:t>
            </a:r>
          </a:p>
          <a:p>
            <a:pPr lvl="2"/>
            <a:r>
              <a:rPr lang="en-US" sz="2400" dirty="0"/>
              <a:t>Remain fresh or up-to-date</a:t>
            </a:r>
          </a:p>
          <a:p>
            <a:pPr lvl="1"/>
            <a:endParaRPr lang="en-US" dirty="0"/>
          </a:p>
        </p:txBody>
      </p:sp>
      <p:pic>
        <p:nvPicPr>
          <p:cNvPr id="4" name="Picture 2" descr="C:\Users\Owner\AppData\Local\Microsoft\Windows\Temporary Internet Files\Content.IE5\DFMRD48R\MC900030081[1].wmf">
            <a:extLst>
              <a:ext uri="{FF2B5EF4-FFF2-40B4-BE49-F238E27FC236}">
                <a16:creationId xmlns:a16="http://schemas.microsoft.com/office/drawing/2014/main" id="{C542A358-9C6F-4F10-A02A-988BF59D2595}"/>
              </a:ext>
            </a:extLst>
          </p:cNvPr>
          <p:cNvPicPr>
            <a:picLocks noChangeAspect="1" noChangeArrowheads="1"/>
          </p:cNvPicPr>
          <p:nvPr/>
        </p:nvPicPr>
        <p:blipFill>
          <a:blip r:embed="rId3" cstate="print"/>
          <a:srcRect/>
          <a:stretch>
            <a:fillRect/>
          </a:stretch>
        </p:blipFill>
        <p:spPr bwMode="auto">
          <a:xfrm>
            <a:off x="7841105" y="3354241"/>
            <a:ext cx="2574036" cy="2083339"/>
          </a:xfrm>
          <a:prstGeom prst="rect">
            <a:avLst/>
          </a:prstGeom>
          <a:noFill/>
        </p:spPr>
      </p:pic>
    </p:spTree>
    <p:extLst>
      <p:ext uri="{BB962C8B-B14F-4D97-AF65-F5344CB8AC3E}">
        <p14:creationId xmlns:p14="http://schemas.microsoft.com/office/powerpoint/2010/main" val="57845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8108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02277"/>
            <a:ext cx="10059452" cy="876300"/>
          </a:xfrm>
        </p:spPr>
        <p:txBody>
          <a:bodyPr/>
          <a:lstStyle/>
          <a:p>
            <a:r>
              <a:rPr lang="en-US" dirty="0"/>
              <a:t>References &amp;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075650"/>
            <a:ext cx="11116556" cy="4734318"/>
          </a:xfrm>
        </p:spPr>
        <p:txBody>
          <a:bodyPr/>
          <a:lstStyle/>
          <a:p>
            <a:pPr lvl="1"/>
            <a:r>
              <a:rPr lang="en-US" sz="2000" dirty="0"/>
              <a:t>Article:</a:t>
            </a:r>
          </a:p>
          <a:p>
            <a:pPr lvl="2"/>
            <a:r>
              <a:rPr lang="en-US" sz="2000" dirty="0"/>
              <a:t>Telecommunications in the Hospitality Industry</a:t>
            </a:r>
            <a:br>
              <a:rPr lang="en-US" sz="2000" dirty="0"/>
            </a:br>
            <a:r>
              <a:rPr lang="en-US" sz="2000" dirty="0"/>
              <a:t>A Technology Primer developed by the American Hotel and Lodging Association’s Technology and E-Business Committee</a:t>
            </a:r>
            <a:br>
              <a:rPr lang="en-US" sz="2000" dirty="0"/>
            </a:br>
            <a:r>
              <a:rPr lang="en-US" sz="2000" dirty="0"/>
              <a:t>http://www.ahla.com/uploadedFiles/AHLA/Members_Only/_Common/technology_primers_pdf/88120NEI01ENGE.pdf</a:t>
            </a:r>
          </a:p>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Reynolds, J. S. and Chase, D. M.  (2014) Hospitality Services. Third Edition. Tinley Park, Illinois: The </a:t>
            </a:r>
            <a:r>
              <a:rPr lang="en-US" sz="2000" dirty="0" err="1"/>
              <a:t>Goodheart</a:t>
            </a:r>
            <a:r>
              <a:rPr lang="en-US" sz="2000" dirty="0"/>
              <a:t>-Willcox Company, Inc.</a:t>
            </a:r>
          </a:p>
          <a:p>
            <a:pPr lvl="1"/>
            <a:r>
              <a:rPr lang="en-US" sz="2000" dirty="0"/>
              <a:t>YouTube™:</a:t>
            </a:r>
          </a:p>
          <a:p>
            <a:pPr lvl="2"/>
            <a:r>
              <a:rPr lang="en-US" sz="2000" dirty="0"/>
              <a:t>Visual History of Telecommunications</a:t>
            </a:r>
            <a:br>
              <a:rPr lang="en-US" sz="2000" dirty="0"/>
            </a:br>
            <a:r>
              <a:rPr lang="en-US" sz="2000" dirty="0"/>
              <a:t>Video montage prepared to help kick-off Location 2.0 Summit 2009 at CTIA in San Diego</a:t>
            </a:r>
            <a:br>
              <a:rPr lang="en-US" sz="2000" dirty="0"/>
            </a:br>
            <a:r>
              <a:rPr lang="en-US" sz="2000" dirty="0"/>
              <a:t>Telecommunications evolution from 1850s thru Oct 8, 2009 </a:t>
            </a:r>
            <a:br>
              <a:rPr lang="en-US" sz="2000" dirty="0"/>
            </a:br>
            <a:r>
              <a:rPr lang="en-US" sz="2000" dirty="0"/>
              <a:t>http://www.youtube.com/watch?v=aBuAujwygLw&amp;feature=share&amp;list=PLQRaesQXyAr2PoRZq2QQJ9AgjeTWraxAB&amp;index=7</a:t>
            </a:r>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54856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Telecommunication?</a:t>
            </a:r>
          </a:p>
        </p:txBody>
      </p:sp>
      <p:graphicFrame>
        <p:nvGraphicFramePr>
          <p:cNvPr id="4" name="Diagram 3">
            <a:extLst>
              <a:ext uri="{FF2B5EF4-FFF2-40B4-BE49-F238E27FC236}">
                <a16:creationId xmlns:a16="http://schemas.microsoft.com/office/drawing/2014/main" id="{B0F4F95B-62C1-4360-86E8-97EBE5D33D7C}"/>
              </a:ext>
            </a:extLst>
          </p:cNvPr>
          <p:cNvGraphicFramePr/>
          <p:nvPr>
            <p:extLst>
              <p:ext uri="{D42A27DB-BD31-4B8C-83A1-F6EECF244321}">
                <p14:modId xmlns:p14="http://schemas.microsoft.com/office/powerpoint/2010/main" val="3475157806"/>
              </p:ext>
            </p:extLst>
          </p:nvPr>
        </p:nvGraphicFramePr>
        <p:xfrm>
          <a:off x="1066800" y="1447800"/>
          <a:ext cx="9220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History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Technology is relevant to the current time period</a:t>
            </a:r>
          </a:p>
          <a:p>
            <a:pPr lvl="1"/>
            <a:r>
              <a:rPr lang="en-US" dirty="0"/>
              <a:t>Audio signals</a:t>
            </a:r>
          </a:p>
          <a:p>
            <a:pPr lvl="1"/>
            <a:r>
              <a:rPr lang="en-US" dirty="0"/>
              <a:t>Video signals </a:t>
            </a:r>
          </a:p>
          <a:p>
            <a:pPr lvl="1"/>
            <a:r>
              <a:rPr lang="en-US" dirty="0">
                <a:hlinkClick r:id="rId3"/>
              </a:rPr>
              <a:t>Visual History of Telecommunications</a:t>
            </a:r>
            <a:endParaRPr lang="en-US" dirty="0"/>
          </a:p>
          <a:p>
            <a:pPr marL="0" lvl="1" indent="0">
              <a:buNone/>
            </a:pPr>
            <a:r>
              <a:rPr lang="en-US" sz="2400" dirty="0"/>
              <a:t>    (click on link)</a:t>
            </a:r>
          </a:p>
          <a:p>
            <a:pPr marL="0" lvl="1" indent="0">
              <a:buNone/>
            </a:pPr>
            <a:endParaRPr lang="en-US" dirty="0"/>
          </a:p>
        </p:txBody>
      </p:sp>
      <p:pic>
        <p:nvPicPr>
          <p:cNvPr id="4" name="Picture 2" descr="C:\Users\Owner\AppData\Local\Microsoft\Windows\Temporary Internet Files\Content.IE5\O5QTUMGD\MC900434963[1].wmf">
            <a:extLst>
              <a:ext uri="{FF2B5EF4-FFF2-40B4-BE49-F238E27FC236}">
                <a16:creationId xmlns:a16="http://schemas.microsoft.com/office/drawing/2014/main" id="{ED2D16CA-692A-4DBA-AA81-F09A0E0F97DA}"/>
              </a:ext>
            </a:extLst>
          </p:cNvPr>
          <p:cNvPicPr>
            <a:picLocks noChangeAspect="1" noChangeArrowheads="1"/>
          </p:cNvPicPr>
          <p:nvPr/>
        </p:nvPicPr>
        <p:blipFill>
          <a:blip r:embed="rId4" cstate="print"/>
          <a:srcRect/>
          <a:stretch>
            <a:fillRect/>
          </a:stretch>
        </p:blipFill>
        <p:spPr bwMode="auto">
          <a:xfrm>
            <a:off x="1349367" y="4373360"/>
            <a:ext cx="2347686" cy="1258845"/>
          </a:xfrm>
          <a:prstGeom prst="rect">
            <a:avLst/>
          </a:prstGeom>
          <a:noFill/>
        </p:spPr>
      </p:pic>
      <p:pic>
        <p:nvPicPr>
          <p:cNvPr id="5" name="Picture 5" descr="C:\Users\Owner\AppData\Local\Microsoft\Windows\Temporary Internet Files\Content.IE5\VSVVDJ7T\MC900239045[1].wmf">
            <a:extLst>
              <a:ext uri="{FF2B5EF4-FFF2-40B4-BE49-F238E27FC236}">
                <a16:creationId xmlns:a16="http://schemas.microsoft.com/office/drawing/2014/main" id="{5DDD0EF5-BF16-475B-81B7-09DDE7BBFDB2}"/>
              </a:ext>
            </a:extLst>
          </p:cNvPr>
          <p:cNvPicPr>
            <a:picLocks noChangeAspect="1" noChangeArrowheads="1"/>
          </p:cNvPicPr>
          <p:nvPr/>
        </p:nvPicPr>
        <p:blipFill>
          <a:blip r:embed="rId5" cstate="print"/>
          <a:srcRect/>
          <a:stretch>
            <a:fillRect/>
          </a:stretch>
        </p:blipFill>
        <p:spPr bwMode="auto">
          <a:xfrm>
            <a:off x="4667127" y="3955805"/>
            <a:ext cx="1823131" cy="1676400"/>
          </a:xfrm>
          <a:prstGeom prst="rect">
            <a:avLst/>
          </a:prstGeom>
          <a:noFill/>
        </p:spPr>
      </p:pic>
      <p:pic>
        <p:nvPicPr>
          <p:cNvPr id="6" name="Picture 5">
            <a:extLst>
              <a:ext uri="{FF2B5EF4-FFF2-40B4-BE49-F238E27FC236}">
                <a16:creationId xmlns:a16="http://schemas.microsoft.com/office/drawing/2014/main" id="{A722073E-2F5C-4E14-9341-6B0B37C761B0}"/>
              </a:ext>
            </a:extLst>
          </p:cNvPr>
          <p:cNvPicPr>
            <a:picLocks noChangeAspect="1"/>
          </p:cNvPicPr>
          <p:nvPr/>
        </p:nvPicPr>
        <p:blipFill rotWithShape="1">
          <a:blip r:embed="rId6"/>
          <a:srcRect l="8125" t="20833" r="45000" b="21875"/>
          <a:stretch/>
        </p:blipFill>
        <p:spPr>
          <a:xfrm>
            <a:off x="7312791" y="2812805"/>
            <a:ext cx="3844636" cy="2819400"/>
          </a:xfrm>
          <a:prstGeom prst="rect">
            <a:avLst/>
          </a:prstGeom>
        </p:spPr>
      </p:pic>
    </p:spTree>
    <p:extLst>
      <p:ext uri="{BB962C8B-B14F-4D97-AF65-F5344CB8AC3E}">
        <p14:creationId xmlns:p14="http://schemas.microsoft.com/office/powerpoint/2010/main" val="272280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fr-FR" dirty="0"/>
              <a:t>Computers</a:t>
            </a:r>
          </a:p>
          <a:p>
            <a:pPr lvl="1"/>
            <a:r>
              <a:rPr lang="fr-FR" dirty="0"/>
              <a:t>Internet</a:t>
            </a:r>
          </a:p>
          <a:p>
            <a:pPr lvl="1"/>
            <a:r>
              <a:rPr lang="fr-FR" dirty="0"/>
              <a:t>Radios</a:t>
            </a:r>
          </a:p>
          <a:p>
            <a:pPr lvl="1"/>
            <a:r>
              <a:rPr lang="fr-FR" dirty="0"/>
              <a:t>Satellites</a:t>
            </a:r>
          </a:p>
          <a:p>
            <a:pPr lvl="1"/>
            <a:r>
              <a:rPr lang="fr-FR" dirty="0" err="1"/>
              <a:t>Telephones</a:t>
            </a:r>
            <a:endParaRPr lang="fr-FR" dirty="0"/>
          </a:p>
          <a:p>
            <a:pPr lvl="2"/>
            <a:r>
              <a:rPr lang="fr-FR" sz="2400" dirty="0" err="1"/>
              <a:t>Landline</a:t>
            </a:r>
            <a:endParaRPr lang="fr-FR" sz="2400" dirty="0"/>
          </a:p>
          <a:p>
            <a:pPr lvl="2"/>
            <a:r>
              <a:rPr lang="fr-FR" sz="2400" dirty="0"/>
              <a:t>Mobile </a:t>
            </a:r>
          </a:p>
          <a:p>
            <a:pPr lvl="1"/>
            <a:r>
              <a:rPr lang="fr-FR" dirty="0" err="1"/>
              <a:t>Televisions</a:t>
            </a:r>
            <a:r>
              <a:rPr lang="fr-FR" dirty="0"/>
              <a:t> </a:t>
            </a:r>
          </a:p>
        </p:txBody>
      </p:sp>
      <p:pic>
        <p:nvPicPr>
          <p:cNvPr id="4" name="Picture 3" descr="C:\Users\Owner\AppData\Local\Microsoft\Windows\Temporary Internet Files\Content.IE5\VSVVDJ7T\MC900434865[1].png">
            <a:extLst>
              <a:ext uri="{FF2B5EF4-FFF2-40B4-BE49-F238E27FC236}">
                <a16:creationId xmlns:a16="http://schemas.microsoft.com/office/drawing/2014/main" id="{36C62CF0-1D30-43D9-965C-4AD79A70B726}"/>
              </a:ext>
            </a:extLst>
          </p:cNvPr>
          <p:cNvPicPr>
            <a:picLocks noChangeAspect="1" noChangeArrowheads="1"/>
          </p:cNvPicPr>
          <p:nvPr/>
        </p:nvPicPr>
        <p:blipFill>
          <a:blip r:embed="rId3" cstate="print"/>
          <a:srcRect/>
          <a:stretch>
            <a:fillRect/>
          </a:stretch>
        </p:blipFill>
        <p:spPr bwMode="auto">
          <a:xfrm>
            <a:off x="6303364" y="1634624"/>
            <a:ext cx="2285714" cy="2285714"/>
          </a:xfrm>
          <a:prstGeom prst="rect">
            <a:avLst/>
          </a:prstGeom>
          <a:noFill/>
        </p:spPr>
      </p:pic>
      <p:pic>
        <p:nvPicPr>
          <p:cNvPr id="5" name="Picture 8" descr="C:\Users\Owner\AppData\Local\Microsoft\Windows\Temporary Internet Files\Content.IE5\CWL6AXDK\MC900295361[1].wmf">
            <a:extLst>
              <a:ext uri="{FF2B5EF4-FFF2-40B4-BE49-F238E27FC236}">
                <a16:creationId xmlns:a16="http://schemas.microsoft.com/office/drawing/2014/main" id="{39B53966-EA97-4CC3-823C-3C384954699C}"/>
              </a:ext>
            </a:extLst>
          </p:cNvPr>
          <p:cNvPicPr>
            <a:picLocks noChangeAspect="1" noChangeArrowheads="1"/>
          </p:cNvPicPr>
          <p:nvPr/>
        </p:nvPicPr>
        <p:blipFill>
          <a:blip r:embed="rId4" cstate="print"/>
          <a:srcRect/>
          <a:stretch>
            <a:fillRect/>
          </a:stretch>
        </p:blipFill>
        <p:spPr bwMode="auto">
          <a:xfrm flipH="1">
            <a:off x="6412688" y="4308940"/>
            <a:ext cx="2067066" cy="1982709"/>
          </a:xfrm>
          <a:prstGeom prst="rect">
            <a:avLst/>
          </a:prstGeom>
          <a:noFill/>
        </p:spPr>
      </p:pic>
      <p:pic>
        <p:nvPicPr>
          <p:cNvPr id="6" name="Picture 11" descr="C:\Users\Owner\AppData\Local\Microsoft\Windows\Temporary Internet Files\Content.IE5\LY6UD0S2\MC900433869[1].png">
            <a:extLst>
              <a:ext uri="{FF2B5EF4-FFF2-40B4-BE49-F238E27FC236}">
                <a16:creationId xmlns:a16="http://schemas.microsoft.com/office/drawing/2014/main" id="{195A6D9A-5F2F-4B26-99C0-339CC6779E62}"/>
              </a:ext>
            </a:extLst>
          </p:cNvPr>
          <p:cNvPicPr>
            <a:picLocks noChangeAspect="1" noChangeArrowheads="1"/>
          </p:cNvPicPr>
          <p:nvPr/>
        </p:nvPicPr>
        <p:blipFill>
          <a:blip r:embed="rId5" cstate="print"/>
          <a:srcRect/>
          <a:stretch>
            <a:fillRect/>
          </a:stretch>
        </p:blipFill>
        <p:spPr bwMode="auto">
          <a:xfrm>
            <a:off x="8974460" y="3924062"/>
            <a:ext cx="1652156" cy="2346610"/>
          </a:xfrm>
          <a:prstGeom prst="rect">
            <a:avLst/>
          </a:prstGeom>
          <a:noFill/>
        </p:spPr>
      </p:pic>
      <p:pic>
        <p:nvPicPr>
          <p:cNvPr id="7" name="Picture 13" descr="C:\Users\Owner\AppData\Local\Microsoft\Windows\Temporary Internet Files\Content.IE5\HMQ0TDYB\MC900186162[1].wmf">
            <a:extLst>
              <a:ext uri="{FF2B5EF4-FFF2-40B4-BE49-F238E27FC236}">
                <a16:creationId xmlns:a16="http://schemas.microsoft.com/office/drawing/2014/main" id="{5BDFB6F3-06AF-46F3-9751-39FADAEB0ABD}"/>
              </a:ext>
            </a:extLst>
          </p:cNvPr>
          <p:cNvPicPr>
            <a:picLocks noChangeAspect="1" noChangeArrowheads="1"/>
          </p:cNvPicPr>
          <p:nvPr/>
        </p:nvPicPr>
        <p:blipFill>
          <a:blip r:embed="rId6" cstate="print"/>
          <a:srcRect/>
          <a:stretch>
            <a:fillRect/>
          </a:stretch>
        </p:blipFill>
        <p:spPr bwMode="auto">
          <a:xfrm>
            <a:off x="8974460" y="1978702"/>
            <a:ext cx="1629741" cy="1597558"/>
          </a:xfrm>
          <a:prstGeom prst="rect">
            <a:avLst/>
          </a:prstGeom>
          <a:noFill/>
        </p:spPr>
      </p:pic>
    </p:spTree>
    <p:extLst>
      <p:ext uri="{BB962C8B-B14F-4D97-AF65-F5344CB8AC3E}">
        <p14:creationId xmlns:p14="http://schemas.microsoft.com/office/powerpoint/2010/main" val="27876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Equipment Needed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To Run the Business</a:t>
            </a:r>
          </a:p>
          <a:p>
            <a:pPr lvl="2"/>
            <a:r>
              <a:rPr lang="en-US" dirty="0"/>
              <a:t>Computers</a:t>
            </a:r>
          </a:p>
          <a:p>
            <a:pPr lvl="2"/>
            <a:r>
              <a:rPr lang="en-US" dirty="0"/>
              <a:t>Fax machine</a:t>
            </a:r>
          </a:p>
          <a:p>
            <a:pPr lvl="2"/>
            <a:r>
              <a:rPr lang="en-US" dirty="0"/>
              <a:t>Internet</a:t>
            </a:r>
          </a:p>
          <a:p>
            <a:pPr lvl="2"/>
            <a:r>
              <a:rPr lang="en-US" dirty="0"/>
              <a:t>Radios</a:t>
            </a:r>
          </a:p>
          <a:p>
            <a:pPr lvl="2"/>
            <a:r>
              <a:rPr lang="en-US" dirty="0"/>
              <a:t>Telephones</a:t>
            </a:r>
          </a:p>
          <a:p>
            <a:pPr lvl="2"/>
            <a:r>
              <a:rPr lang="en-US" dirty="0"/>
              <a:t>Television</a:t>
            </a:r>
          </a:p>
          <a:p>
            <a:pPr lvl="1"/>
            <a:endParaRPr lang="en-US" dirty="0"/>
          </a:p>
          <a:p>
            <a:endParaRPr lang="en-US" dirty="0"/>
          </a:p>
        </p:txBody>
      </p:sp>
      <p:sp>
        <p:nvSpPr>
          <p:cNvPr id="4" name="Content Placeholder 3">
            <a:extLst>
              <a:ext uri="{FF2B5EF4-FFF2-40B4-BE49-F238E27FC236}">
                <a16:creationId xmlns:a16="http://schemas.microsoft.com/office/drawing/2014/main" id="{0831E71E-B796-48BE-BD25-B0BD6CC7EEF1}"/>
              </a:ext>
            </a:extLst>
          </p:cNvPr>
          <p:cNvSpPr>
            <a:spLocks noGrp="1"/>
          </p:cNvSpPr>
          <p:nvPr>
            <p:ph sz="half" idx="10"/>
          </p:nvPr>
        </p:nvSpPr>
        <p:spPr/>
        <p:txBody>
          <a:bodyPr/>
          <a:lstStyle/>
          <a:p>
            <a:pPr lvl="1"/>
            <a:r>
              <a:rPr lang="en-US" dirty="0"/>
              <a:t>As a Service to Guests </a:t>
            </a:r>
          </a:p>
          <a:p>
            <a:pPr lvl="2"/>
            <a:r>
              <a:rPr lang="fr-FR" dirty="0"/>
              <a:t>Computers</a:t>
            </a:r>
          </a:p>
          <a:p>
            <a:pPr lvl="2"/>
            <a:r>
              <a:rPr lang="fr-FR" dirty="0"/>
              <a:t>Fax machines</a:t>
            </a:r>
          </a:p>
          <a:p>
            <a:pPr lvl="2"/>
            <a:r>
              <a:rPr lang="fr-FR" dirty="0"/>
              <a:t>Internet</a:t>
            </a:r>
          </a:p>
          <a:p>
            <a:pPr lvl="2"/>
            <a:r>
              <a:rPr lang="fr-FR" dirty="0"/>
              <a:t>Satellites</a:t>
            </a:r>
          </a:p>
          <a:p>
            <a:pPr lvl="2"/>
            <a:r>
              <a:rPr lang="fr-FR" dirty="0" err="1"/>
              <a:t>Telephones</a:t>
            </a:r>
            <a:endParaRPr lang="fr-FR" dirty="0"/>
          </a:p>
          <a:p>
            <a:pPr lvl="2"/>
            <a:r>
              <a:rPr lang="fr-FR" dirty="0" err="1"/>
              <a:t>Televisions</a:t>
            </a:r>
            <a:endParaRPr lang="fr-FR" dirty="0"/>
          </a:p>
          <a:p>
            <a:pPr lvl="2"/>
            <a:r>
              <a:rPr lang="fr-FR" dirty="0" err="1"/>
              <a:t>Video</a:t>
            </a:r>
            <a:endParaRPr lang="fr-FR" dirty="0"/>
          </a:p>
          <a:p>
            <a:pPr lvl="1"/>
            <a:endParaRPr lang="en-US" dirty="0"/>
          </a:p>
          <a:p>
            <a:endParaRPr lang="en-US" dirty="0"/>
          </a:p>
          <a:p>
            <a:endParaRPr lang="en-US" dirty="0"/>
          </a:p>
        </p:txBody>
      </p:sp>
    </p:spTree>
    <p:extLst>
      <p:ext uri="{BB962C8B-B14F-4D97-AF65-F5344CB8AC3E}">
        <p14:creationId xmlns:p14="http://schemas.microsoft.com/office/powerpoint/2010/main" val="281005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Understanding the Needs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Key – matching the level of features needed for the hotel and guest to the type of phone</a:t>
            </a:r>
          </a:p>
          <a:p>
            <a:pPr lvl="1"/>
            <a:r>
              <a:rPr lang="en-US" dirty="0"/>
              <a:t>Advanced features:</a:t>
            </a:r>
          </a:p>
          <a:p>
            <a:pPr lvl="2"/>
            <a:r>
              <a:rPr lang="en-US" dirty="0"/>
              <a:t>Automated attendant</a:t>
            </a:r>
          </a:p>
          <a:p>
            <a:pPr lvl="2"/>
            <a:r>
              <a:rPr lang="en-US" dirty="0"/>
              <a:t>Mobile soft phones</a:t>
            </a:r>
          </a:p>
          <a:p>
            <a:pPr lvl="2"/>
            <a:r>
              <a:rPr lang="en-US" dirty="0"/>
              <a:t>Paging and intercom</a:t>
            </a:r>
          </a:p>
          <a:p>
            <a:pPr lvl="2"/>
            <a:r>
              <a:rPr lang="en-US" dirty="0"/>
              <a:t>Presence technology</a:t>
            </a:r>
          </a:p>
          <a:p>
            <a:pPr lvl="2"/>
            <a:r>
              <a:rPr lang="en-US" dirty="0"/>
              <a:t>Unified messaging</a:t>
            </a:r>
          </a:p>
          <a:p>
            <a:pPr lvl="2"/>
            <a:r>
              <a:rPr lang="en-US" dirty="0"/>
              <a:t>Video conferencing</a:t>
            </a:r>
          </a:p>
        </p:txBody>
      </p:sp>
      <p:pic>
        <p:nvPicPr>
          <p:cNvPr id="4" name="Picture 3" descr="C:\Users\Owner\AppData\Local\Microsoft\Windows\Temporary Internet Files\Content.IE5\VSVVDJ7T\MC900433903[1].png">
            <a:extLst>
              <a:ext uri="{FF2B5EF4-FFF2-40B4-BE49-F238E27FC236}">
                <a16:creationId xmlns:a16="http://schemas.microsoft.com/office/drawing/2014/main" id="{8AA1D8CE-DEDB-4589-91A8-D547CEA7B68A}"/>
              </a:ext>
            </a:extLst>
          </p:cNvPr>
          <p:cNvPicPr>
            <a:picLocks noChangeAspect="1" noChangeArrowheads="1"/>
          </p:cNvPicPr>
          <p:nvPr/>
        </p:nvPicPr>
        <p:blipFill>
          <a:blip r:embed="rId3" cstate="print"/>
          <a:srcRect/>
          <a:stretch>
            <a:fillRect/>
          </a:stretch>
        </p:blipFill>
        <p:spPr bwMode="auto">
          <a:xfrm>
            <a:off x="8481637" y="3429000"/>
            <a:ext cx="2318479" cy="2318479"/>
          </a:xfrm>
          <a:prstGeom prst="rect">
            <a:avLst/>
          </a:prstGeom>
          <a:noFill/>
        </p:spPr>
      </p:pic>
    </p:spTree>
    <p:extLst>
      <p:ext uri="{BB962C8B-B14F-4D97-AF65-F5344CB8AC3E}">
        <p14:creationId xmlns:p14="http://schemas.microsoft.com/office/powerpoint/2010/main" val="317188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Computers and Internet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Combined Technology </a:t>
            </a:r>
          </a:p>
          <a:p>
            <a:pPr lvl="2"/>
            <a:r>
              <a:rPr lang="en-US" sz="2400" dirty="0"/>
              <a:t>Creating a shift away from traditional communication devices</a:t>
            </a:r>
          </a:p>
          <a:p>
            <a:pPr lvl="1"/>
            <a:r>
              <a:rPr lang="en-US" dirty="0"/>
              <a:t>Computer</a:t>
            </a:r>
          </a:p>
          <a:p>
            <a:pPr lvl="2"/>
            <a:r>
              <a:rPr lang="en-US" sz="2400" dirty="0"/>
              <a:t>Productivity tool made of hardware and software </a:t>
            </a:r>
          </a:p>
          <a:p>
            <a:pPr lvl="1"/>
            <a:r>
              <a:rPr lang="en-US" dirty="0"/>
              <a:t>Internet </a:t>
            </a:r>
          </a:p>
          <a:p>
            <a:pPr lvl="2"/>
            <a:r>
              <a:rPr lang="en-US" sz="2400" dirty="0"/>
              <a:t>A network of computer networks </a:t>
            </a:r>
          </a:p>
          <a:p>
            <a:pPr lvl="1"/>
            <a:r>
              <a:rPr lang="en-US" dirty="0"/>
              <a:t>Network</a:t>
            </a:r>
          </a:p>
          <a:p>
            <a:pPr lvl="2"/>
            <a:r>
              <a:rPr lang="en-US" sz="2400" dirty="0"/>
              <a:t>A series of connected computers worldwide </a:t>
            </a:r>
          </a:p>
          <a:p>
            <a:pPr lvl="1"/>
            <a:r>
              <a:rPr lang="en-US" dirty="0"/>
              <a:t>World Wide Web</a:t>
            </a:r>
          </a:p>
          <a:p>
            <a:pPr lvl="2"/>
            <a:r>
              <a:rPr lang="en-US" sz="2400" dirty="0"/>
              <a:t>Interlinked hypertext documents</a:t>
            </a:r>
          </a:p>
        </p:txBody>
      </p:sp>
    </p:spTree>
    <p:extLst>
      <p:ext uri="{BB962C8B-B14F-4D97-AF65-F5344CB8AC3E}">
        <p14:creationId xmlns:p14="http://schemas.microsoft.com/office/powerpoint/2010/main" val="333904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Computer Programs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Email has replaced formal communication</a:t>
            </a:r>
          </a:p>
          <a:p>
            <a:pPr lvl="2"/>
            <a:r>
              <a:rPr lang="en-US" sz="2400" dirty="0"/>
              <a:t>Remember to remain professional</a:t>
            </a:r>
          </a:p>
          <a:p>
            <a:pPr lvl="1"/>
            <a:r>
              <a:rPr lang="en-US" dirty="0"/>
              <a:t>Property Management System (PMS)</a:t>
            </a:r>
          </a:p>
          <a:p>
            <a:pPr lvl="2"/>
            <a:r>
              <a:rPr lang="en-US" sz="2400" dirty="0"/>
              <a:t>used to manage the operation of a hotel</a:t>
            </a:r>
          </a:p>
          <a:p>
            <a:pPr lvl="2"/>
            <a:r>
              <a:rPr lang="en-US" sz="2400" dirty="0"/>
              <a:t>sends a reservation confirmation by  email or text</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7BBAC9AD-C870-4D2F-AB86-626371D38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05921" y="3787579"/>
            <a:ext cx="2394195" cy="2377784"/>
          </a:xfrm>
          <a:prstGeom prst="rect">
            <a:avLst/>
          </a:prstGeom>
        </p:spPr>
      </p:pic>
    </p:spTree>
    <p:extLst>
      <p:ext uri="{BB962C8B-B14F-4D97-AF65-F5344CB8AC3E}">
        <p14:creationId xmlns:p14="http://schemas.microsoft.com/office/powerpoint/2010/main" val="54903157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05d88611-e516-4d1a-b12e-39107e78b3d0"/>
    <ds:schemaRef ds:uri="56ea17bb-c96d-4826-b465-01eec0dd23dd"/>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92</TotalTime>
  <Words>2381</Words>
  <Application>Microsoft Office PowerPoint</Application>
  <PresentationFormat>Widescreen</PresentationFormat>
  <Paragraphs>313</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Let’s Talk It Over: Telecommunications</vt:lpstr>
      <vt:lpstr>PowerPoint Presentation</vt:lpstr>
      <vt:lpstr>What is Telecommunication?</vt:lpstr>
      <vt:lpstr>History </vt:lpstr>
      <vt:lpstr>Today</vt:lpstr>
      <vt:lpstr>Equipment Needed</vt:lpstr>
      <vt:lpstr>Understanding the Needs</vt:lpstr>
      <vt:lpstr>Computers and Internet</vt:lpstr>
      <vt:lpstr>Computer Programs</vt:lpstr>
      <vt:lpstr>Radios</vt:lpstr>
      <vt:lpstr>Satellites</vt:lpstr>
      <vt:lpstr>Telephones</vt:lpstr>
      <vt:lpstr>Telephone Systems</vt:lpstr>
      <vt:lpstr>Telephone Types – for Business</vt:lpstr>
      <vt:lpstr>Telephone Techniques</vt:lpstr>
      <vt:lpstr>Televisions</vt:lpstr>
      <vt:lpstr>Other Ways to Communicate</vt:lpstr>
      <vt:lpstr>Questions?</vt:lpstr>
      <vt:lpstr>References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2017-12-01T09:56:02Z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