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handoutMasterIdLst>
    <p:handoutMasterId r:id="rId29"/>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3" r:id="rId26"/>
    <p:sldId id="341"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1119" autoAdjust="0"/>
  </p:normalViewPr>
  <p:slideViewPr>
    <p:cSldViewPr snapToGrid="0">
      <p:cViewPr>
        <p:scale>
          <a:sx n="41" d="100"/>
          <a:sy n="41" d="100"/>
        </p:scale>
        <p:origin x="1648"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colorful2" csCatId="colorful" phldr="1"/>
      <dgm:spPr/>
    </dgm:pt>
    <dgm:pt modelId="{30628DE8-4065-4406-87A8-8CC5584A7A94}">
      <dgm:prSet phldrT="[Text]"/>
      <dgm:spPr/>
      <dgm:t>
        <a:bodyPr/>
        <a:lstStyle/>
        <a:p>
          <a:r>
            <a:rPr lang="en-US" dirty="0"/>
            <a:t>Authoritarian</a:t>
          </a:r>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dgm:t>
        <a:bodyPr/>
        <a:lstStyle/>
        <a:p>
          <a:r>
            <a:rPr lang="en-US" dirty="0"/>
            <a:t>Democratic</a:t>
          </a:r>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dgm:t>
        <a:bodyPr/>
        <a:lstStyle/>
        <a:p>
          <a:r>
            <a:rPr lang="en-US" dirty="0"/>
            <a:t>Laissez-faire</a:t>
          </a:r>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pt>
  </dgm:ptLst>
  <dgm:cxnLst>
    <dgm:cxn modelId="{F8866E08-A7A4-42FF-B62B-A7B8AE5E39D1}" type="presOf" srcId="{30628DE8-4065-4406-87A8-8CC5584A7A94}" destId="{27FEA565-1A5C-4C8A-BD7B-F371FC3BD1E2}" srcOrd="0" destOrd="0" presId="urn:microsoft.com/office/officeart/2005/8/layout/hProcess9"/>
    <dgm:cxn modelId="{533E0B2D-84D0-4917-8B7C-C9DEDE30C5AD}" type="presOf" srcId="{7ED67CBE-F87A-4BE9-A032-49E8ED99F606}" destId="{7A87E02B-D8C7-4574-8428-0BA76EAD0B83}" srcOrd="0" destOrd="0" presId="urn:microsoft.com/office/officeart/2005/8/layout/hProcess9"/>
    <dgm:cxn modelId="{0B081F72-4009-4008-89E6-C2CF216876CD}" type="presOf" srcId="{06BE8A73-9D5C-4331-9D91-B2F90B0E1D84}" destId="{9FF73A66-1436-4EDF-AF14-FFA9F43EAF5B}" srcOrd="0" destOrd="0" presId="urn:microsoft.com/office/officeart/2005/8/layout/hProcess9"/>
    <dgm:cxn modelId="{CC955656-1E93-44ED-AF64-535432040852}" type="presOf" srcId="{27F5F634-3F26-431A-81DB-17B153217268}" destId="{FBFD10FD-3E71-4F98-A1D2-776AF8EF8250}"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F5E577A8-6DAE-4918-8F19-9E1426CBD71B}" srcId="{7ED67CBE-F87A-4BE9-A032-49E8ED99F606}" destId="{27F5F634-3F26-431A-81DB-17B153217268}" srcOrd="2" destOrd="0" parTransId="{8B1E13FF-7583-4DFB-89CD-702CBF86F241}" sibTransId="{D90D682A-20D1-454B-9C3E-86920B00D2A6}"/>
    <dgm:cxn modelId="{C772E0B6-55BA-4BD4-9ADD-3E27D931A38A}" srcId="{7ED67CBE-F87A-4BE9-A032-49E8ED99F606}" destId="{06BE8A73-9D5C-4331-9D91-B2F90B0E1D84}" srcOrd="1" destOrd="0" parTransId="{9A41EBD9-41CC-48BA-B79E-C92B6C9783F3}" sibTransId="{A2AE55D1-4E43-466A-BA68-75D5937786E3}"/>
    <dgm:cxn modelId="{6CA5B0FC-D2E9-4075-B9BF-7A8DF49A8448}" type="presParOf" srcId="{7A87E02B-D8C7-4574-8428-0BA76EAD0B83}" destId="{601B6E83-80C2-4326-820D-5F0E3CAE64BE}" srcOrd="0" destOrd="0" presId="urn:microsoft.com/office/officeart/2005/8/layout/hProcess9"/>
    <dgm:cxn modelId="{A0C6362B-1CA1-4932-8448-F5899C50B451}" type="presParOf" srcId="{7A87E02B-D8C7-4574-8428-0BA76EAD0B83}" destId="{33B03C3B-6D65-4E67-B713-257A46645DB6}" srcOrd="1" destOrd="0" presId="urn:microsoft.com/office/officeart/2005/8/layout/hProcess9"/>
    <dgm:cxn modelId="{2D22702B-9B9E-47B4-9D40-2467140398FE}" type="presParOf" srcId="{33B03C3B-6D65-4E67-B713-257A46645DB6}" destId="{27FEA565-1A5C-4C8A-BD7B-F371FC3BD1E2}" srcOrd="0" destOrd="0" presId="urn:microsoft.com/office/officeart/2005/8/layout/hProcess9"/>
    <dgm:cxn modelId="{6DD62A3E-E1C0-4524-BFB2-5FA48EA76D02}" type="presParOf" srcId="{33B03C3B-6D65-4E67-B713-257A46645DB6}" destId="{E06770C8-1A6A-40AD-BBB4-863EC6CC47E7}" srcOrd="1" destOrd="0" presId="urn:microsoft.com/office/officeart/2005/8/layout/hProcess9"/>
    <dgm:cxn modelId="{741C9C29-F416-49AC-AD7C-F9E230C06659}" type="presParOf" srcId="{33B03C3B-6D65-4E67-B713-257A46645DB6}" destId="{9FF73A66-1436-4EDF-AF14-FFA9F43EAF5B}" srcOrd="2" destOrd="0" presId="urn:microsoft.com/office/officeart/2005/8/layout/hProcess9"/>
    <dgm:cxn modelId="{E38A6877-A0A3-408D-90DD-6606197F55A7}" type="presParOf" srcId="{33B03C3B-6D65-4E67-B713-257A46645DB6}" destId="{9B0FDD17-9C30-4EEB-8E53-0176DB1C7EA7}" srcOrd="3" destOrd="0" presId="urn:microsoft.com/office/officeart/2005/8/layout/hProcess9"/>
    <dgm:cxn modelId="{E016269D-29AD-45F5-9967-46664C80DC70}"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B6E83-80C2-4326-820D-5F0E3CAE64BE}">
      <dsp:nvSpPr>
        <dsp:cNvPr id="0" name=""/>
        <dsp:cNvSpPr/>
      </dsp:nvSpPr>
      <dsp:spPr>
        <a:xfrm>
          <a:off x="748664" y="0"/>
          <a:ext cx="8484870" cy="47243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EA565-1A5C-4C8A-BD7B-F371FC3BD1E2}">
      <dsp:nvSpPr>
        <dsp:cNvPr id="0" name=""/>
        <dsp:cNvSpPr/>
      </dsp:nvSpPr>
      <dsp:spPr>
        <a:xfrm>
          <a:off x="5879" y="1417319"/>
          <a:ext cx="3130465" cy="1889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Authoritarian</a:t>
          </a:r>
        </a:p>
      </dsp:txBody>
      <dsp:txXfrm>
        <a:off x="98129" y="1509569"/>
        <a:ext cx="2945965" cy="1705260"/>
      </dsp:txXfrm>
    </dsp:sp>
    <dsp:sp modelId="{9FF73A66-1436-4EDF-AF14-FFA9F43EAF5B}">
      <dsp:nvSpPr>
        <dsp:cNvPr id="0" name=""/>
        <dsp:cNvSpPr/>
      </dsp:nvSpPr>
      <dsp:spPr>
        <a:xfrm>
          <a:off x="3425867" y="1417319"/>
          <a:ext cx="3130465" cy="1889760"/>
        </a:xfrm>
        <a:prstGeom prst="roundRect">
          <a:avLst/>
        </a:prstGeom>
        <a:solidFill>
          <a:schemeClr val="accent2">
            <a:hueOff val="-6460721"/>
            <a:satOff val="-23141"/>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Democratic</a:t>
          </a:r>
        </a:p>
      </dsp:txBody>
      <dsp:txXfrm>
        <a:off x="3518117" y="1509569"/>
        <a:ext cx="2945965" cy="1705260"/>
      </dsp:txXfrm>
    </dsp:sp>
    <dsp:sp modelId="{FBFD10FD-3E71-4F98-A1D2-776AF8EF8250}">
      <dsp:nvSpPr>
        <dsp:cNvPr id="0" name=""/>
        <dsp:cNvSpPr/>
      </dsp:nvSpPr>
      <dsp:spPr>
        <a:xfrm>
          <a:off x="6845855" y="1417319"/>
          <a:ext cx="3130465" cy="1889760"/>
        </a:xfrm>
        <a:prstGeom prst="roundRect">
          <a:avLst/>
        </a:prstGeom>
        <a:solidFill>
          <a:schemeClr val="accent2">
            <a:hueOff val="-12921443"/>
            <a:satOff val="-46281"/>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Laissez-faire</a:t>
          </a:r>
        </a:p>
      </dsp:txBody>
      <dsp:txXfrm>
        <a:off x="6938105" y="1509569"/>
        <a:ext cx="2945965" cy="1705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30-Nov-17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29-Nov-17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questions for discussion. You may opt to assign a scribe to write the answers on the board. </a:t>
            </a:r>
          </a:p>
          <a:p>
            <a:endParaRPr lang="en-US" baseline="0" dirty="0"/>
          </a:p>
          <a:p>
            <a:r>
              <a:rPr lang="en-US" baseline="0" dirty="0"/>
              <a:t>What makes a strong leader?</a:t>
            </a:r>
          </a:p>
          <a:p>
            <a:r>
              <a:rPr lang="en-US" baseline="0" dirty="0"/>
              <a:t>Can you think of anyone who has these leadership qualities? In our school? In our community? </a:t>
            </a:r>
          </a:p>
          <a:p>
            <a:r>
              <a:rPr lang="en-US" baseline="0" dirty="0"/>
              <a:t>What supporting evidence do you have to back up your opinion?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84747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the characteristics you feel are strong, write a few sentences stating why you think you are strong in those areas. For the characteristics you feel you need to improve, write a sentence or two explaining ways you think you can improve those areas. By evaluating yourself honestly, you are on your way to becoming a good leader.</a:t>
            </a:r>
          </a:p>
          <a:p>
            <a:endParaRPr lang="en-US" baseline="0" dirty="0"/>
          </a:p>
          <a:p>
            <a:r>
              <a:rPr lang="en-US" baseline="0" dirty="0"/>
              <a:t>Teacher note: Allow the students time to evaluate their leadership characteristics. You may opt to have the students present a “one-minute” speech about their leadership characteristics to the class.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25606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Five Characteristics: Leadership</a:t>
            </a:r>
          </a:p>
          <a:p>
            <a:r>
              <a:rPr lang="en-US" dirty="0"/>
              <a:t>Professor Samuel Bacharach discusses the five leadership traits leaders need to see their agendas through to fruition and make a lasting impact in their organization. </a:t>
            </a:r>
          </a:p>
          <a:p>
            <a:r>
              <a:rPr lang="en-US" dirty="0"/>
              <a:t>http://youtu.be/EMgElizP_Q0</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84207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a:t>
            </a:r>
            <a:r>
              <a:rPr lang="en-US" baseline="0" dirty="0"/>
              <a:t> </a:t>
            </a:r>
            <a:r>
              <a:rPr lang="en-US" dirty="0"/>
              <a:t>discuss the</a:t>
            </a:r>
            <a:r>
              <a:rPr lang="en-US" baseline="0" dirty="0"/>
              <a:t> following leadership styles:</a:t>
            </a:r>
          </a:p>
          <a:p>
            <a:pPr marL="171450" indent="-171450">
              <a:buFont typeface="Arial" panose="020B0604020202020204" pitchFamily="34" charset="0"/>
              <a:buChar char="•"/>
            </a:pPr>
            <a:r>
              <a:rPr lang="en-US" baseline="0" dirty="0"/>
              <a:t>Authoritarian</a:t>
            </a:r>
          </a:p>
          <a:p>
            <a:pPr marL="171450" indent="-171450">
              <a:buFont typeface="Arial" panose="020B0604020202020204" pitchFamily="34" charset="0"/>
              <a:buChar char="•"/>
            </a:pPr>
            <a:r>
              <a:rPr lang="en-US" baseline="0" dirty="0"/>
              <a:t>Democratic</a:t>
            </a:r>
          </a:p>
          <a:p>
            <a:pPr marL="171450" indent="-171450">
              <a:buFont typeface="Arial" panose="020B0604020202020204" pitchFamily="34" charset="0"/>
              <a:buChar char="•"/>
            </a:pPr>
            <a:r>
              <a:rPr lang="en-US" baseline="0" dirty="0"/>
              <a:t>Laissez-faire</a:t>
            </a:r>
          </a:p>
          <a:p>
            <a:endParaRPr lang="en-US" baseline="0" dirty="0"/>
          </a:p>
          <a:p>
            <a:r>
              <a:rPr lang="en-US" baseline="0" dirty="0"/>
              <a:t>Using only the titles, brainstorm to determine what leadership characteristics might be appropriately included in each style.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66679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Authoritarian style includes: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Characteristics:</a:t>
            </a:r>
          </a:p>
          <a:p>
            <a:pPr marL="171450" indent="-171450">
              <a:buFont typeface="Arial" panose="020B0604020202020204" pitchFamily="34" charset="0"/>
              <a:buChar char="•"/>
            </a:pPr>
            <a:r>
              <a:rPr lang="en-US" dirty="0"/>
              <a:t>Causes unhappy</a:t>
            </a:r>
            <a:r>
              <a:rPr lang="en-US" baseline="0" dirty="0"/>
              <a:t> relationships to develop</a:t>
            </a:r>
            <a:endParaRPr lang="en-US" dirty="0"/>
          </a:p>
          <a:p>
            <a:pPr marL="171450" indent="-171450">
              <a:buFont typeface="Arial" panose="020B0604020202020204" pitchFamily="34" charset="0"/>
              <a:buChar char="•"/>
            </a:pPr>
            <a:r>
              <a:rPr lang="en-US" dirty="0"/>
              <a:t>Demands</a:t>
            </a:r>
            <a:r>
              <a:rPr lang="en-US" baseline="0" dirty="0"/>
              <a:t> group members perform tasks quickly and efficiently</a:t>
            </a:r>
          </a:p>
          <a:p>
            <a:pPr marL="171450" indent="-171450">
              <a:buFont typeface="Arial" panose="020B0604020202020204" pitchFamily="34" charset="0"/>
              <a:buChar char="•"/>
            </a:pPr>
            <a:r>
              <a:rPr lang="en-US" baseline="0" dirty="0"/>
              <a:t>Dictates group activity</a:t>
            </a:r>
          </a:p>
          <a:p>
            <a:pPr marL="171450" indent="-171450">
              <a:buFont typeface="Arial" panose="020B0604020202020204" pitchFamily="34" charset="0"/>
              <a:buChar char="•"/>
            </a:pPr>
            <a:r>
              <a:rPr lang="en-US" baseline="0" dirty="0"/>
              <a:t>Does not accept the ideas of others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Group does not experience feeling of teamwork</a:t>
            </a:r>
            <a:endParaRPr lang="en-US" baseline="0" dirty="0"/>
          </a:p>
          <a:p>
            <a:pPr marL="171450" indent="-171450">
              <a:buFont typeface="Arial" panose="020B0604020202020204" pitchFamily="34" charset="0"/>
              <a:buChar char="•"/>
            </a:pPr>
            <a:r>
              <a:rPr lang="en-US" baseline="0" dirty="0"/>
              <a:t>Is firm, demanding and direct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Limits discussion on ideas and new ways of doing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Tells others what to do</a:t>
            </a:r>
            <a:endParaRPr lang="en-US" baseline="0" dirty="0"/>
          </a:p>
          <a:p>
            <a:pPr marL="171450" indent="-171450">
              <a:buFont typeface="Arial" panose="020B0604020202020204" pitchFamily="34" charset="0"/>
              <a:buChar char="•"/>
            </a:pPr>
            <a:r>
              <a:rPr lang="en-US" baseline="0" dirty="0"/>
              <a:t>Uses power to influence others to carry out ideas</a:t>
            </a:r>
            <a:endParaRPr lang="en-US" dirty="0"/>
          </a:p>
          <a:p>
            <a:pPr marL="0" indent="0">
              <a:buFont typeface="Arial" panose="020B0604020202020204" pitchFamily="34" charset="0"/>
              <a:buNone/>
            </a:pPr>
            <a:endParaRPr lang="en-US" dirty="0"/>
          </a:p>
          <a:p>
            <a:pPr marL="0" indent="0">
              <a:buNone/>
            </a:pPr>
            <a:r>
              <a:rPr lang="en-US" dirty="0"/>
              <a:t>Authoritarian leadership can be effective when:</a:t>
            </a:r>
          </a:p>
          <a:p>
            <a:pPr marL="171450" indent="-171450">
              <a:buFont typeface="Arial" panose="020B0604020202020204" pitchFamily="34" charset="0"/>
              <a:buChar char="•"/>
            </a:pPr>
            <a:r>
              <a:rPr lang="en-US" dirty="0"/>
              <a:t>Group does not know each other</a:t>
            </a:r>
          </a:p>
          <a:p>
            <a:pPr marL="171450" indent="-171450">
              <a:buFont typeface="Arial" panose="020B0604020202020204" pitchFamily="34" charset="0"/>
              <a:buChar char="•"/>
            </a:pPr>
            <a:r>
              <a:rPr lang="en-US" dirty="0"/>
              <a:t>Individuals/group lack skill and knowledge</a:t>
            </a:r>
          </a:p>
          <a:p>
            <a:pPr marL="171450" indent="-171450">
              <a:buFont typeface="Arial" panose="020B0604020202020204" pitchFamily="34" charset="0"/>
              <a:buChar char="•"/>
            </a:pPr>
            <a:r>
              <a:rPr lang="en-US" dirty="0"/>
              <a:t>Time is limited</a:t>
            </a:r>
          </a:p>
          <a:p>
            <a:pPr marL="0" indent="0">
              <a:buFont typeface="Arial" panose="020B0604020202020204" pitchFamily="34" charset="0"/>
              <a:buNone/>
            </a:pPr>
            <a:endParaRPr lang="en-US" dirty="0"/>
          </a:p>
          <a:p>
            <a:pPr marL="0" indent="0">
              <a:buNone/>
            </a:pPr>
            <a:r>
              <a:rPr lang="en-US" dirty="0"/>
              <a:t>Authoritarian leadership can be ineffective when:</a:t>
            </a:r>
          </a:p>
          <a:p>
            <a:pPr marL="171450" indent="-171450">
              <a:buFont typeface="Arial" panose="020B0604020202020204" pitchFamily="34" charset="0"/>
              <a:buChar char="•"/>
            </a:pPr>
            <a:r>
              <a:rPr lang="en-US" dirty="0"/>
              <a:t>Developing a strong sense of team is the goal</a:t>
            </a:r>
          </a:p>
          <a:p>
            <a:pPr marL="171450" indent="-171450">
              <a:buFont typeface="Arial" panose="020B0604020202020204" pitchFamily="34" charset="0"/>
              <a:buChar char="•"/>
            </a:pPr>
            <a:r>
              <a:rPr lang="en-US" dirty="0"/>
              <a:t>Group wants an element of spontaneity in their work</a:t>
            </a:r>
          </a:p>
          <a:p>
            <a:pPr marL="171450" indent="-171450">
              <a:buFont typeface="Arial" panose="020B0604020202020204" pitchFamily="34" charset="0"/>
              <a:buChar char="•"/>
            </a:pPr>
            <a:r>
              <a:rPr lang="en-US" dirty="0"/>
              <a:t>Some degree of skill/knowledge is in members</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80383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Democratic style includes:</a:t>
            </a:r>
          </a:p>
          <a:p>
            <a:endParaRPr lang="en-US" dirty="0"/>
          </a:p>
          <a:p>
            <a:r>
              <a:rPr lang="en-US" dirty="0"/>
              <a:t>Characteristics:</a:t>
            </a:r>
          </a:p>
          <a:p>
            <a:pPr marL="171450" indent="-171450">
              <a:buFont typeface="Arial" panose="020B0604020202020204" pitchFamily="34" charset="0"/>
              <a:buChar char="•"/>
            </a:pPr>
            <a:r>
              <a:rPr lang="en-US" dirty="0"/>
              <a:t>Allows free</a:t>
            </a:r>
            <a:r>
              <a:rPr lang="en-US" baseline="0" dirty="0"/>
              <a:t> flow of ideas</a:t>
            </a:r>
          </a:p>
          <a:p>
            <a:pPr marL="171450" indent="-171450">
              <a:buFont typeface="Arial" panose="020B0604020202020204" pitchFamily="34" charset="0"/>
              <a:buChar char="•"/>
            </a:pPr>
            <a:r>
              <a:rPr lang="en-US" baseline="0" dirty="0"/>
              <a:t>Allows group members to feel they can do tasks their own way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Asks before telling</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Involves group members in planning and carrying out activities</a:t>
            </a:r>
            <a:endParaRPr lang="en-US" baseline="0" dirty="0"/>
          </a:p>
          <a:p>
            <a:pPr marL="171450" indent="-171450">
              <a:buFont typeface="Arial" panose="020B0604020202020204" pitchFamily="34" charset="0"/>
              <a:buChar char="•"/>
            </a:pPr>
            <a:r>
              <a:rPr lang="en-US" baseline="0" dirty="0"/>
              <a:t>Is friendly and sociable</a:t>
            </a:r>
          </a:p>
          <a:p>
            <a:pPr marL="171450" indent="-171450">
              <a:buFont typeface="Arial" panose="020B0604020202020204" pitchFamily="34" charset="0"/>
              <a:buChar char="•"/>
            </a:pPr>
            <a:r>
              <a:rPr lang="en-US" baseline="0" dirty="0"/>
              <a:t>Keeps group focused</a:t>
            </a:r>
          </a:p>
          <a:p>
            <a:pPr marL="171450" indent="-171450">
              <a:buFont typeface="Arial" panose="020B0604020202020204" pitchFamily="34" charset="0"/>
              <a:buChar char="•"/>
            </a:pPr>
            <a:r>
              <a:rPr lang="en-US" baseline="0" dirty="0"/>
              <a:t>Makes decisions and determinations based upon group’s consensus</a:t>
            </a:r>
          </a:p>
          <a:p>
            <a:pPr marL="171450" indent="-171450">
              <a:buFont typeface="Arial" panose="020B0604020202020204" pitchFamily="34" charset="0"/>
              <a:buChar char="•"/>
            </a:pPr>
            <a:r>
              <a:rPr lang="en-US" baseline="0" dirty="0"/>
              <a:t>Motivates group members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Promotes a sense of teamwork</a:t>
            </a:r>
            <a:endParaRPr lang="en-US" baseline="0" dirty="0"/>
          </a:p>
          <a:p>
            <a:pPr marL="171450" indent="-171450">
              <a:buFont typeface="Arial" panose="020B0604020202020204" pitchFamily="34" charset="0"/>
              <a:buChar char="•"/>
            </a:pPr>
            <a:r>
              <a:rPr lang="en-US" baseline="0" dirty="0"/>
              <a:t>Shapes groups with regard to consensus opinion</a:t>
            </a:r>
            <a:endParaRPr lang="en-US" dirty="0"/>
          </a:p>
          <a:p>
            <a:pPr marL="0" indent="0">
              <a:buFont typeface="Arial" panose="020B0604020202020204" pitchFamily="34" charset="0"/>
              <a:buNone/>
            </a:pPr>
            <a:endParaRPr lang="en-US" dirty="0"/>
          </a:p>
          <a:p>
            <a:pPr marL="0" indent="0">
              <a:buNone/>
            </a:pPr>
            <a:r>
              <a:rPr lang="en-US" dirty="0"/>
              <a:t>Democratic leadership can be effective when:</a:t>
            </a:r>
          </a:p>
          <a:p>
            <a:pPr marL="171450" indent="-171450">
              <a:buFont typeface="Arial" panose="020B0604020202020204" pitchFamily="34" charset="0"/>
              <a:buChar char="•"/>
            </a:pPr>
            <a:r>
              <a:rPr lang="en-US" dirty="0"/>
              <a:t>Group is motivated and/or a sense of team exists</a:t>
            </a:r>
          </a:p>
          <a:p>
            <a:pPr marL="171450" indent="-171450">
              <a:buFont typeface="Arial" panose="020B0604020202020204" pitchFamily="34" charset="0"/>
              <a:buChar char="•"/>
            </a:pPr>
            <a:r>
              <a:rPr lang="en-US" dirty="0"/>
              <a:t>Some degree of skill or knowledge among members of group</a:t>
            </a:r>
          </a:p>
          <a:p>
            <a:pPr marL="171450" indent="-171450">
              <a:buFont typeface="Arial" panose="020B0604020202020204" pitchFamily="34" charset="0"/>
              <a:buChar char="•"/>
            </a:pPr>
            <a:r>
              <a:rPr lang="en-US" dirty="0"/>
              <a:t>Time is available</a:t>
            </a:r>
          </a:p>
          <a:p>
            <a:pPr marL="171450" indent="-171450">
              <a:buFont typeface="Arial" panose="020B0604020202020204" pitchFamily="34" charset="0"/>
              <a:buChar char="•"/>
            </a:pPr>
            <a:endParaRPr lang="en-US" dirty="0"/>
          </a:p>
          <a:p>
            <a:pPr marL="0" indent="0">
              <a:buNone/>
            </a:pPr>
            <a:r>
              <a:rPr lang="en-US" dirty="0"/>
              <a:t>Democratic leadership can be ineffective when:</a:t>
            </a:r>
          </a:p>
          <a:p>
            <a:pPr marL="171450" indent="-171450">
              <a:buFont typeface="Arial" panose="020B0604020202020204" pitchFamily="34" charset="0"/>
              <a:buChar char="•"/>
            </a:pPr>
            <a:r>
              <a:rPr lang="en-US" dirty="0"/>
              <a:t>Group is unmotivated</a:t>
            </a:r>
          </a:p>
          <a:p>
            <a:pPr marL="171450" indent="-171450">
              <a:buFont typeface="Arial" panose="020B0604020202020204" pitchFamily="34" charset="0"/>
              <a:buChar char="•"/>
            </a:pPr>
            <a:r>
              <a:rPr lang="en-US" dirty="0"/>
              <a:t>High degree of conflict present</a:t>
            </a:r>
          </a:p>
          <a:p>
            <a:pPr marL="171450" indent="-171450">
              <a:buFont typeface="Arial" panose="020B0604020202020204" pitchFamily="34" charset="0"/>
              <a:buChar char="•"/>
            </a:pPr>
            <a:r>
              <a:rPr lang="en-US" dirty="0"/>
              <a:t>No skill/knowledge is in members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06118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Laissez-faire style includes:</a:t>
            </a:r>
          </a:p>
          <a:p>
            <a:endParaRPr lang="en-US" dirty="0"/>
          </a:p>
          <a:p>
            <a:r>
              <a:rPr lang="en-US" dirty="0"/>
              <a:t>Characteristics:</a:t>
            </a:r>
          </a:p>
          <a:p>
            <a:pPr marL="171450" indent="-171450">
              <a:buFont typeface="Arial" panose="020B0604020202020204" pitchFamily="34" charset="0"/>
              <a:buChar char="•"/>
            </a:pPr>
            <a:r>
              <a:rPr lang="en-US" dirty="0"/>
              <a:t>Allows group members to do whatever they want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person does not seem in charge</a:t>
            </a:r>
          </a:p>
          <a:p>
            <a:pPr marL="171450" indent="-171450">
              <a:buFont typeface="Arial" panose="020B0604020202020204" pitchFamily="34" charset="0"/>
              <a:buChar char="•"/>
            </a:pPr>
            <a:r>
              <a:rPr lang="en-US" dirty="0"/>
              <a:t>Does not direct group</a:t>
            </a:r>
            <a:r>
              <a:rPr lang="en-US" baseline="0" dirty="0"/>
              <a:t> 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Gives little or no direction to group/individuals</a:t>
            </a:r>
            <a:endParaRPr lang="en-US" baseline="0" dirty="0"/>
          </a:p>
          <a:p>
            <a:pPr marL="171450" indent="-171450">
              <a:buFont typeface="Arial" panose="020B0604020202020204" pitchFamily="34" charset="0"/>
              <a:buChar char="•"/>
            </a:pPr>
            <a:r>
              <a:rPr lang="en-US" baseline="0" dirty="0"/>
              <a:t>Is less structured than democratic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Opinion is offered only when requested</a:t>
            </a:r>
            <a:endParaRPr lang="en-US" baseline="0" dirty="0"/>
          </a:p>
          <a:p>
            <a:pPr marL="171450" indent="-171450">
              <a:buFont typeface="Arial" panose="020B0604020202020204" pitchFamily="34" charset="0"/>
              <a:buChar char="•"/>
            </a:pPr>
            <a:r>
              <a:rPr lang="en-US" baseline="0" dirty="0"/>
              <a:t>Produces groups that are not very productive</a:t>
            </a:r>
          </a:p>
          <a:p>
            <a:pPr marL="171450" indent="-171450">
              <a:buFont typeface="Arial" panose="020B0604020202020204" pitchFamily="34" charset="0"/>
              <a:buChar char="•"/>
            </a:pPr>
            <a:r>
              <a:rPr lang="en-US" baseline="0" dirty="0"/>
              <a:t>Stays on the same level as the group</a:t>
            </a:r>
            <a:endParaRPr lang="en-US" dirty="0"/>
          </a:p>
          <a:p>
            <a:pPr marL="0" indent="0">
              <a:buFont typeface="Arial" panose="020B0604020202020204" pitchFamily="34" charset="0"/>
              <a:buNone/>
            </a:pPr>
            <a:endParaRPr lang="en-US" dirty="0"/>
          </a:p>
          <a:p>
            <a:pPr marL="0" indent="0">
              <a:buNone/>
            </a:pPr>
            <a:r>
              <a:rPr lang="en-US" dirty="0"/>
              <a:t>Laissez-faire leadership can be effective when:</a:t>
            </a:r>
          </a:p>
          <a:p>
            <a:pPr marL="171450" indent="-171450">
              <a:buFont typeface="Arial" panose="020B0604020202020204" pitchFamily="34" charset="0"/>
              <a:buChar char="•"/>
            </a:pPr>
            <a:r>
              <a:rPr lang="en-US" dirty="0"/>
              <a:t>High degree of skill and motivation</a:t>
            </a:r>
          </a:p>
          <a:p>
            <a:pPr marL="171450" indent="-171450">
              <a:buFont typeface="Arial" panose="020B0604020202020204" pitchFamily="34" charset="0"/>
              <a:buChar char="•"/>
            </a:pPr>
            <a:r>
              <a:rPr lang="en-US" dirty="0"/>
              <a:t>Routine is familiar to participants</a:t>
            </a:r>
          </a:p>
          <a:p>
            <a:pPr marL="171450" indent="-171450">
              <a:buFont typeface="Arial" panose="020B0604020202020204" pitchFamily="34" charset="0"/>
              <a:buChar char="•"/>
            </a:pPr>
            <a:r>
              <a:rPr lang="en-US" dirty="0"/>
              <a:t>Sense of team exists</a:t>
            </a:r>
          </a:p>
          <a:p>
            <a:pPr marL="0" indent="0">
              <a:buFont typeface="Arial" panose="020B0604020202020204" pitchFamily="34" charset="0"/>
              <a:buNone/>
            </a:pPr>
            <a:endParaRPr lang="en-US" dirty="0"/>
          </a:p>
          <a:p>
            <a:pPr marL="0" indent="0">
              <a:buNone/>
            </a:pPr>
            <a:r>
              <a:rPr lang="en-US" dirty="0"/>
              <a:t>Laissez-faire leadership can be ineffective when:</a:t>
            </a:r>
          </a:p>
          <a:p>
            <a:pPr marL="171450" indent="-171450">
              <a:buFont typeface="Arial" panose="020B0604020202020204" pitchFamily="34" charset="0"/>
              <a:buChar char="•"/>
            </a:pPr>
            <a:r>
              <a:rPr lang="en-US" dirty="0"/>
              <a:t>Group expects to be told what to do</a:t>
            </a:r>
          </a:p>
          <a:p>
            <a:pPr marL="171450" indent="-171450">
              <a:buFont typeface="Arial" panose="020B0604020202020204" pitchFamily="34" charset="0"/>
              <a:buChar char="•"/>
            </a:pPr>
            <a:r>
              <a:rPr lang="en-US" dirty="0"/>
              <a:t>Low degree of skill/knowledge is in members</a:t>
            </a:r>
          </a:p>
          <a:p>
            <a:pPr marL="171450" indent="-171450">
              <a:buFont typeface="Arial" panose="020B0604020202020204" pitchFamily="34" charset="0"/>
              <a:buChar char="•"/>
            </a:pPr>
            <a:r>
              <a:rPr lang="en-US" dirty="0"/>
              <a:t>Low sense of team/independence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64860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a:t>
            </a:r>
            <a:r>
              <a:rPr lang="en-US" baseline="0" dirty="0"/>
              <a:t> a discussion with the students to identify and define their own leadership styles. Discuss which styles might be applicable during class group work, class meetings, working on a Career and Technical Student Organization (CTSO) competition and committee meetings (especially when planning special school functions).</a:t>
            </a:r>
          </a:p>
          <a:p>
            <a:endParaRPr lang="en-US" baseline="0" dirty="0"/>
          </a:p>
          <a:p>
            <a:r>
              <a:rPr lang="en-US" baseline="0" dirty="0"/>
              <a:t>Have you ever been part of a team which included an authoritarian leader? Describe your experience. </a:t>
            </a:r>
          </a:p>
          <a:p>
            <a:endParaRPr lang="en-US" baseline="0" dirty="0"/>
          </a:p>
          <a:p>
            <a:r>
              <a:rPr lang="en-US" dirty="0"/>
              <a:t>Have you ever been part of a team which</a:t>
            </a:r>
            <a:r>
              <a:rPr lang="en-US" baseline="0" dirty="0"/>
              <a:t> included </a:t>
            </a:r>
            <a:r>
              <a:rPr lang="en-US" dirty="0"/>
              <a:t>a democratic leader? Describe your experience.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you ever been part of a team which included a Laissez-faire leader? Describe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Which leadership style might be preferred and why? What type of leader might be preferred at a workplace?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69626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should effectively</a:t>
            </a:r>
            <a:r>
              <a:rPr lang="en-US" baseline="0" dirty="0"/>
              <a:t> use personal management skills at the workplace such as:</a:t>
            </a:r>
            <a:endParaRPr lang="en-US" dirty="0"/>
          </a:p>
          <a:p>
            <a:endParaRPr lang="en-US" dirty="0"/>
          </a:p>
          <a:p>
            <a:pPr marL="171450" indent="-171450">
              <a:buFont typeface="Arial" panose="020B0604020202020204" pitchFamily="34" charset="0"/>
              <a:buChar char="•"/>
            </a:pPr>
            <a:r>
              <a:rPr lang="en-US" dirty="0"/>
              <a:t>determine the responsibilities of each group member; ask for preferences of the duties keeping in mind age, skills and strength. Some responsibilities can be completed individually or as a team. A rotation system can also be developed.</a:t>
            </a:r>
          </a:p>
          <a:p>
            <a:pPr marL="171450" indent="-171450">
              <a:buFont typeface="Arial" panose="020B0604020202020204" pitchFamily="34" charset="0"/>
              <a:buChar char="•"/>
            </a:pPr>
            <a:r>
              <a:rPr lang="en-US" dirty="0"/>
              <a:t>identify all work to be done and list how often the job needs to be done and the time it will take to complete the task</a:t>
            </a:r>
          </a:p>
          <a:p>
            <a:pPr marL="171450" indent="-171450">
              <a:buFont typeface="Arial" panose="020B0604020202020204" pitchFamily="34" charset="0"/>
              <a:buChar char="•"/>
            </a:pPr>
            <a:r>
              <a:rPr lang="en-US" dirty="0"/>
              <a:t>set a standard of completion</a:t>
            </a:r>
          </a:p>
          <a:p>
            <a:pPr marL="171450" indent="-171450">
              <a:buFont typeface="Arial" panose="020B0604020202020204" pitchFamily="34" charset="0"/>
              <a:buChar char="•"/>
            </a:pPr>
            <a:r>
              <a:rPr lang="en-US" dirty="0"/>
              <a:t>set up a specific schedule and place it on a poster, calendar, chart or notebook within everyone’s view</a:t>
            </a:r>
          </a:p>
          <a:p>
            <a:pPr marL="171450" indent="-171450">
              <a:buFont typeface="Arial" panose="020B0604020202020204" pitchFamily="34" charset="0"/>
              <a:buChar char="•"/>
            </a:pPr>
            <a:r>
              <a:rPr lang="en-US" dirty="0"/>
              <a:t>practice good time management</a:t>
            </a:r>
          </a:p>
          <a:p>
            <a:endParaRPr lang="en-US" dirty="0"/>
          </a:p>
          <a:p>
            <a:r>
              <a:rPr lang="en-US" dirty="0"/>
              <a:t>What</a:t>
            </a:r>
            <a:r>
              <a:rPr lang="en-US" baseline="0" dirty="0"/>
              <a:t> skill is at the top of the pyramid? What is the significance of it being there?</a:t>
            </a:r>
          </a:p>
          <a:p>
            <a:endParaRPr lang="en-US" baseline="0" dirty="0"/>
          </a:p>
          <a:p>
            <a:r>
              <a:rPr lang="en-US" dirty="0"/>
              <a:t>Sam Ingersoll</a:t>
            </a:r>
          </a:p>
          <a:p>
            <a:r>
              <a:rPr lang="en-US" dirty="0"/>
              <a:t>Management Skills</a:t>
            </a:r>
          </a:p>
          <a:p>
            <a:r>
              <a:rPr lang="en-US" dirty="0"/>
              <a:t>http://samingersoll.com/management-skills/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04832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 Skills-Leadership and Management</a:t>
            </a:r>
          </a:p>
          <a:p>
            <a:r>
              <a:rPr lang="en-US" dirty="0"/>
              <a:t>It's one thing to know the ins and outs of your industry and profession. But you can't be an effective leader and drive change in your field without soft skills. This episode of ASQ TV describes what soft skills are and how mastering them will help you succeed.</a:t>
            </a:r>
          </a:p>
          <a:p>
            <a:r>
              <a:rPr lang="en-US" dirty="0"/>
              <a:t>http://youtu.be/qALa8sjvCTc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09367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32485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327785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234625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83215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decision</a:t>
            </a:r>
            <a:r>
              <a:rPr lang="en-US" baseline="0" dirty="0"/>
              <a:t> you made recently. How did you make the decision? Sometimes we make decisions with a conscious thought and sometimes not!</a:t>
            </a:r>
          </a:p>
          <a:p>
            <a:endParaRPr lang="en-US" baseline="0" dirty="0"/>
          </a:p>
          <a:p>
            <a:r>
              <a:rPr lang="en-US" baseline="0" dirty="0"/>
              <a:t>What are some areas in which you must make decisions?</a:t>
            </a:r>
          </a:p>
          <a:p>
            <a:endParaRPr lang="en-US" baseline="0" dirty="0"/>
          </a:p>
          <a:p>
            <a:r>
              <a:rPr lang="en-US" baseline="0" dirty="0"/>
              <a:t>How can even minor decisions have a lasting effect on you?</a:t>
            </a:r>
          </a:p>
          <a:p>
            <a:endParaRPr lang="en-US" baseline="0" dirty="0"/>
          </a:p>
          <a:p>
            <a:r>
              <a:rPr lang="en-US" baseline="0" dirty="0"/>
              <a:t>How can responsible decision-making affect your personal needs, wants, values and priorities?</a:t>
            </a:r>
          </a:p>
          <a:p>
            <a:endParaRPr lang="en-US" dirty="0"/>
          </a:p>
          <a:p>
            <a:r>
              <a:rPr lang="en-US" dirty="0"/>
              <a:t>How can responsible decision-making affect your role as a leader?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Decision-making strategies are not necessarily good or bad in themselves.</a:t>
            </a:r>
            <a:r>
              <a:rPr lang="en-US" baseline="0" dirty="0"/>
              <a:t> Different strategies are used at various times for unique situations by people. Listed on the slide are various ways in which people sometimes make decisions.</a:t>
            </a:r>
          </a:p>
          <a:p>
            <a:endParaRPr lang="en-US" baseline="0" dirty="0"/>
          </a:p>
          <a:p>
            <a:r>
              <a:rPr lang="en-US" baseline="0" dirty="0"/>
              <a:t>Decision by default – You let someone else decide for you. You only carry out or accept the decision.</a:t>
            </a:r>
          </a:p>
          <a:p>
            <a:endParaRPr lang="en-US" baseline="0" dirty="0"/>
          </a:p>
          <a:p>
            <a:r>
              <a:rPr lang="en-US" baseline="0" dirty="0"/>
              <a:t>If it feels good - You “feel” that one of the options is the best one without studying it. You base your decision on a hunch.</a:t>
            </a:r>
          </a:p>
          <a:p>
            <a:endParaRPr lang="en-US" baseline="0" dirty="0"/>
          </a:p>
          <a:p>
            <a:r>
              <a:rPr lang="en-US" baseline="0" dirty="0"/>
              <a:t>It’s in the stars – You let the environment (external events) decide for you. It’s left up to fate.</a:t>
            </a:r>
          </a:p>
          <a:p>
            <a:endParaRPr lang="en-US" baseline="0" dirty="0"/>
          </a:p>
          <a:p>
            <a:r>
              <a:rPr lang="en-US" baseline="0" dirty="0"/>
              <a:t>Least resistance – You base your choice on the option which produces the least conflict. You take the easy way out.</a:t>
            </a:r>
          </a:p>
          <a:p>
            <a:endParaRPr lang="en-US" baseline="0" dirty="0"/>
          </a:p>
          <a:p>
            <a:r>
              <a:rPr lang="en-US" baseline="0" dirty="0"/>
              <a:t>On hold – You postpone making a decision by refusing to think about it or by not acting. In effect, you make a decision by not deciding.</a:t>
            </a:r>
          </a:p>
          <a:p>
            <a:endParaRPr lang="en-US" baseline="0" dirty="0"/>
          </a:p>
          <a:p>
            <a:r>
              <a:rPr lang="en-US" baseline="0" dirty="0"/>
              <a:t>On impulse – You take the first alternative that comes along, with little thought or examination.</a:t>
            </a:r>
          </a:p>
          <a:p>
            <a:endParaRPr lang="en-US" baseline="0" dirty="0"/>
          </a:p>
          <a:p>
            <a:r>
              <a:rPr lang="en-US" baseline="0" dirty="0"/>
              <a:t>Overwhelmed – You get lost in all the data; you are unable to make an effective decision. You are too confused to make a deliberate decision.</a:t>
            </a:r>
          </a:p>
          <a:p>
            <a:endParaRPr lang="en-US" baseline="0" dirty="0"/>
          </a:p>
          <a:p>
            <a:r>
              <a:rPr lang="en-US" baseline="0" dirty="0"/>
              <a:t>Planned – You use a logical method to make a decision. You collect all of the available information and decide by weighing the facts.</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3576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 is a decision-making tool that supports the organization’s overall philosophy about youth-centered leadership and personal growth. It can be used to determine</a:t>
            </a:r>
            <a:r>
              <a:rPr lang="en-US" baseline="0" dirty="0"/>
              <a:t> </a:t>
            </a:r>
            <a:r>
              <a:rPr lang="en-US" dirty="0"/>
              <a:t>group action in a chapter or class or to plan individual projects.</a:t>
            </a:r>
          </a:p>
          <a:p>
            <a:endParaRPr lang="en-US" dirty="0"/>
          </a:p>
          <a:p>
            <a:r>
              <a:rPr lang="en-US" dirty="0"/>
              <a:t>IDENTIFY CONCERNS</a:t>
            </a:r>
          </a:p>
          <a:p>
            <a:r>
              <a:rPr lang="en-US" dirty="0"/>
              <a:t>■ Brainstorm to generate ideas, or state the activity or problem you want to address if already</a:t>
            </a:r>
            <a:r>
              <a:rPr lang="en-US" baseline="0" dirty="0"/>
              <a:t> </a:t>
            </a:r>
            <a:r>
              <a:rPr lang="en-US" dirty="0"/>
              <a:t>determined.</a:t>
            </a:r>
          </a:p>
          <a:p>
            <a:r>
              <a:rPr lang="en-US" dirty="0"/>
              <a:t>■ Evaluate your list and narrow it down to a workable idea or project that interests and</a:t>
            </a:r>
            <a:r>
              <a:rPr lang="en-US" baseline="0" dirty="0"/>
              <a:t> </a:t>
            </a:r>
            <a:r>
              <a:rPr lang="en-US" dirty="0"/>
              <a:t>concerns the majority or all of your members.</a:t>
            </a:r>
          </a:p>
          <a:p>
            <a:endParaRPr lang="en-US" dirty="0"/>
          </a:p>
          <a:p>
            <a:r>
              <a:rPr lang="en-US" dirty="0"/>
              <a:t>SET A GOAL</a:t>
            </a:r>
          </a:p>
          <a:p>
            <a:r>
              <a:rPr lang="en-US" dirty="0"/>
              <a:t>■ Get a clear mental picture of what you want to accomplish, and write your ideas down as your</a:t>
            </a:r>
            <a:r>
              <a:rPr lang="en-US" baseline="0" dirty="0"/>
              <a:t> </a:t>
            </a:r>
            <a:r>
              <a:rPr lang="en-US" dirty="0"/>
              <a:t>goal.</a:t>
            </a:r>
          </a:p>
          <a:p>
            <a:r>
              <a:rPr lang="en-US" dirty="0"/>
              <a:t>■ Make sure your goal is one that can be achieved and evaluated.</a:t>
            </a:r>
          </a:p>
          <a:p>
            <a:r>
              <a:rPr lang="en-US" dirty="0"/>
              <a:t>■ Consider resources available to you.</a:t>
            </a:r>
          </a:p>
          <a:p>
            <a:endParaRPr lang="en-US" dirty="0"/>
          </a:p>
          <a:p>
            <a:r>
              <a:rPr lang="en-US" dirty="0"/>
              <a:t>FORM A PLAN</a:t>
            </a:r>
          </a:p>
          <a:p>
            <a:r>
              <a:rPr lang="en-US" dirty="0"/>
              <a:t>■ Decide what needs to be done to reach your goal.</a:t>
            </a:r>
          </a:p>
          <a:p>
            <a:r>
              <a:rPr lang="en-US" dirty="0"/>
              <a:t>■ Figure out the who, what, where, when, and how.</a:t>
            </a:r>
          </a:p>
          <a:p>
            <a:r>
              <a:rPr lang="en-US" dirty="0"/>
              <a:t>■ List the abilities, skills, and knowledge required on your part.</a:t>
            </a:r>
          </a:p>
          <a:p>
            <a:r>
              <a:rPr lang="en-US" dirty="0"/>
              <a:t>■ List other available resources, such as people, places, publications and funds.</a:t>
            </a:r>
          </a:p>
          <a:p>
            <a:r>
              <a:rPr lang="en-US" dirty="0"/>
              <a:t>■ Make a workable timetable to keep track of your progress.</a:t>
            </a:r>
          </a:p>
          <a:p>
            <a:r>
              <a:rPr lang="en-US" dirty="0"/>
              <a:t>■ List possible barriers you might face, and develop plans if necessary.</a:t>
            </a:r>
          </a:p>
          <a:p>
            <a:r>
              <a:rPr lang="en-US" dirty="0"/>
              <a:t>■ Decide ways to recognize your accomplishments along the way.</a:t>
            </a:r>
          </a:p>
          <a:p>
            <a:endParaRPr lang="en-US" dirty="0"/>
          </a:p>
          <a:p>
            <a:r>
              <a:rPr lang="en-US" dirty="0"/>
              <a:t>ACT</a:t>
            </a:r>
          </a:p>
          <a:p>
            <a:r>
              <a:rPr lang="en-US" dirty="0"/>
              <a:t>■ Carry out your group or individual plan.</a:t>
            </a:r>
          </a:p>
          <a:p>
            <a:r>
              <a:rPr lang="en-US" dirty="0"/>
              <a:t>■ Use family and community members, advisers, committees, task forces and advisory groups</a:t>
            </a:r>
            <a:r>
              <a:rPr lang="en-US" baseline="0" dirty="0"/>
              <a:t> </a:t>
            </a:r>
            <a:r>
              <a:rPr lang="en-US" dirty="0"/>
              <a:t>when needed.</a:t>
            </a:r>
          </a:p>
          <a:p>
            <a:endParaRPr lang="en-US" dirty="0"/>
          </a:p>
          <a:p>
            <a:r>
              <a:rPr lang="en-US" dirty="0"/>
              <a:t>FOLLOW UP</a:t>
            </a:r>
          </a:p>
          <a:p>
            <a:r>
              <a:rPr lang="en-US" dirty="0"/>
              <a:t>■ Determine if your goal was met.</a:t>
            </a:r>
          </a:p>
          <a:p>
            <a:r>
              <a:rPr lang="en-US" dirty="0"/>
              <a:t>■ List ways you would improve your project or plan for future reference.</a:t>
            </a:r>
          </a:p>
          <a:p>
            <a:r>
              <a:rPr lang="en-US" dirty="0"/>
              <a:t>■ Share and publicize your efforts with others, including the media if appropriate.</a:t>
            </a:r>
          </a:p>
          <a:p>
            <a:r>
              <a:rPr lang="en-US" dirty="0"/>
              <a:t>■ Recognize members and thank people involved with your project. </a:t>
            </a:r>
          </a:p>
          <a:p>
            <a:endParaRPr lang="en-US" dirty="0"/>
          </a:p>
          <a:p>
            <a:r>
              <a:rPr lang="en-US" dirty="0"/>
              <a:t>Lead a class discussion</a:t>
            </a:r>
            <a:r>
              <a:rPr lang="en-US" baseline="0" dirty="0"/>
              <a:t> on decision-making. Point out that the process of careful decision-making is important if individual’s goals are to be reached within available resources. Explain that the decision-making process involves carefully comparing benefits and costs of alternatives before making a decision. Discuss each step and help students understand each step.  </a:t>
            </a:r>
          </a:p>
          <a:p>
            <a:endParaRPr lang="en-US" baseline="0" dirty="0"/>
          </a:p>
          <a:p>
            <a:r>
              <a:rPr lang="en-US" baseline="0" dirty="0"/>
              <a:t>When should you implement the decision-making process?</a:t>
            </a:r>
          </a:p>
          <a:p>
            <a:r>
              <a:rPr lang="en-US" baseline="0" dirty="0"/>
              <a:t>Why are alternatives important in decision-making?</a:t>
            </a:r>
          </a:p>
          <a:p>
            <a:r>
              <a:rPr lang="en-US" baseline="0" dirty="0"/>
              <a:t>How does evaluating a decision help you make decisions in the future?</a:t>
            </a:r>
          </a:p>
          <a:p>
            <a:r>
              <a:rPr lang="en-US" baseline="0" dirty="0"/>
              <a:t>How can using the decision-making process make you a better leader?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36223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class, </a:t>
            </a:r>
            <a:r>
              <a:rPr lang="en-US" dirty="0"/>
              <a:t>brainstorm</a:t>
            </a:r>
            <a:r>
              <a:rPr lang="en-US" baseline="0" dirty="0"/>
              <a:t> positive characteristics of effective leaders with the characteristics starting with the letters L-E-A-D-E-R-S-H-I-P. The students are to share their words with the class. Assign a scribe to write the words on the board from all the groups. Students are to write down all the positive leadership characteristics they personally possess. How can those qualities help you be an effective leader?</a:t>
            </a:r>
          </a:p>
          <a:p>
            <a:endParaRPr lang="en-US" baseline="0" dirty="0"/>
          </a:p>
          <a:p>
            <a:r>
              <a:rPr lang="en-US" baseline="0" dirty="0"/>
              <a:t>Do good leaders practice good decision-making skills? Why is this important?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04685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a:t>
            </a:r>
            <a:r>
              <a:rPr lang="en-US" baseline="0" dirty="0"/>
              <a:t> it important to be a good leader at school? At the workplace? In the community?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4684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to becoming</a:t>
            </a:r>
            <a:r>
              <a:rPr lang="en-US" baseline="0" dirty="0"/>
              <a:t> a good leader include:</a:t>
            </a:r>
          </a:p>
          <a:p>
            <a:pPr marL="171450" indent="-171450">
              <a:buFont typeface="Arial" panose="020B0604020202020204" pitchFamily="34" charset="0"/>
              <a:buChar char="•"/>
            </a:pPr>
            <a:r>
              <a:rPr lang="en-US" baseline="0" dirty="0"/>
              <a:t>Study the qualities of recognized good leaders</a:t>
            </a:r>
          </a:p>
          <a:p>
            <a:pPr marL="171450" indent="-171450">
              <a:buFont typeface="Arial" panose="020B0604020202020204" pitchFamily="34" charset="0"/>
              <a:buChar char="•"/>
            </a:pPr>
            <a:r>
              <a:rPr lang="en-US" baseline="0" dirty="0"/>
              <a:t>Study yourself. Determine weak and strong characteristics</a:t>
            </a:r>
          </a:p>
          <a:p>
            <a:pPr marL="171450" indent="-171450">
              <a:buFont typeface="Arial" panose="020B0604020202020204" pitchFamily="34" charset="0"/>
              <a:buChar char="•"/>
            </a:pPr>
            <a:r>
              <a:rPr lang="en-US" baseline="0" dirty="0"/>
              <a:t>Develop yourself as a good follower. Individuals who cannot obey cannot direct</a:t>
            </a:r>
          </a:p>
          <a:p>
            <a:pPr marL="171450" indent="-171450">
              <a:buFont typeface="Arial" panose="020B0604020202020204" pitchFamily="34" charset="0"/>
              <a:buChar char="•"/>
            </a:pPr>
            <a:r>
              <a:rPr lang="en-US" baseline="0" dirty="0"/>
              <a:t>Study the organization of various groups</a:t>
            </a:r>
          </a:p>
          <a:p>
            <a:pPr marL="171450" indent="-171450">
              <a:buFont typeface="Arial" panose="020B0604020202020204" pitchFamily="34" charset="0"/>
              <a:buChar char="•"/>
            </a:pPr>
            <a:r>
              <a:rPr lang="en-US" baseline="0" dirty="0"/>
              <a:t>Follow a definite plan for leadership training and improvement</a:t>
            </a:r>
          </a:p>
          <a:p>
            <a:endParaRPr lang="en-US" baseline="0" dirty="0"/>
          </a:p>
          <a:p>
            <a:r>
              <a:rPr lang="en-US" baseline="0" dirty="0"/>
              <a:t>Note that the first step is to study the qualities of recognized good leaders. Can you name some leaders at our school? What characteristics make them good leaders?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25379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five s</a:t>
            </a:r>
            <a:r>
              <a:rPr lang="en-US" dirty="0"/>
              <a:t>teps you ca</a:t>
            </a:r>
            <a:r>
              <a:rPr lang="en-US" baseline="0" dirty="0"/>
              <a:t>n take </a:t>
            </a:r>
            <a:r>
              <a:rPr lang="en-US" dirty="0"/>
              <a:t>to becoming</a:t>
            </a:r>
            <a:r>
              <a:rPr lang="en-US" baseline="0" dirty="0"/>
              <a:t> a good leader is to study yourself. Determine your strong characteristics and those that need improvement can help you develop leadership characteristics.</a:t>
            </a:r>
          </a:p>
          <a:p>
            <a:endParaRPr lang="en-US" baseline="0" dirty="0"/>
          </a:p>
          <a:p>
            <a:r>
              <a:rPr lang="en-US" baseline="0" dirty="0"/>
              <a:t>Teacher note: Distribute the “Your Leadership Characteristics” (see All Lesson Attachments tab) handout. Read the handout along with the students by clarifying each statement. Students will rate themselves on each characteristic by placing a check mark in the appropriate box.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6449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EMgElizP_Q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qALa8sjvCT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Leadership Today – Making the Right Decisions</a:t>
            </a:r>
          </a:p>
        </p:txBody>
      </p:sp>
      <p:sp>
        <p:nvSpPr>
          <p:cNvPr id="2" name="Rectangle 1">
            <a:extLst>
              <a:ext uri="{FF2B5EF4-FFF2-40B4-BE49-F238E27FC236}">
                <a16:creationId xmlns:a16="http://schemas.microsoft.com/office/drawing/2014/main" id="{6801CF87-E693-4013-843F-71A118926FD9}"/>
              </a:ext>
            </a:extLst>
          </p:cNvPr>
          <p:cNvSpPr/>
          <p:nvPr/>
        </p:nvSpPr>
        <p:spPr>
          <a:xfrm>
            <a:off x="4589206" y="4082534"/>
            <a:ext cx="7335214" cy="769441"/>
          </a:xfrm>
          <a:prstGeom prst="rect">
            <a:avLst/>
          </a:prstGeom>
        </p:spPr>
        <p:txBody>
          <a:bodyPr wrap="none">
            <a:spAutoFit/>
          </a:bodyPr>
          <a:lstStyle/>
          <a:p>
            <a:pPr algn="ctr"/>
            <a:r>
              <a:rPr lang="en-US" sz="4400" dirty="0">
                <a:solidFill>
                  <a:schemeClr val="accent2">
                    <a:lumMod val="60000"/>
                    <a:lumOff val="40000"/>
                  </a:schemeClr>
                </a:solidFill>
                <a:latin typeface="Open Sans"/>
              </a:rPr>
              <a:t>Principles of Human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Leadership Characteristics</a:t>
            </a:r>
          </a:p>
        </p:txBody>
      </p:sp>
      <p:graphicFrame>
        <p:nvGraphicFramePr>
          <p:cNvPr id="6" name="Table 5">
            <a:extLst>
              <a:ext uri="{FF2B5EF4-FFF2-40B4-BE49-F238E27FC236}">
                <a16:creationId xmlns:a16="http://schemas.microsoft.com/office/drawing/2014/main" id="{FA1733A1-1FEC-4B08-882A-D3EF54E96219}"/>
              </a:ext>
            </a:extLst>
          </p:cNvPr>
          <p:cNvGraphicFramePr>
            <a:graphicFrameLocks noGrp="1"/>
          </p:cNvGraphicFramePr>
          <p:nvPr>
            <p:extLst>
              <p:ext uri="{D42A27DB-BD31-4B8C-83A1-F6EECF244321}">
                <p14:modId xmlns:p14="http://schemas.microsoft.com/office/powerpoint/2010/main" val="3169454836"/>
              </p:ext>
            </p:extLst>
          </p:nvPr>
        </p:nvGraphicFramePr>
        <p:xfrm>
          <a:off x="1598612" y="1409697"/>
          <a:ext cx="8980487" cy="4914902"/>
        </p:xfrm>
        <a:graphic>
          <a:graphicData uri="http://schemas.openxmlformats.org/drawingml/2006/table">
            <a:tbl>
              <a:tblPr firstRow="1" bandRow="1">
                <a:tableStyleId>{5C22544A-7EE6-4342-B048-85BDC9FD1C3A}</a:tableStyleId>
              </a:tblPr>
              <a:tblGrid>
                <a:gridCol w="1941726">
                  <a:extLst>
                    <a:ext uri="{9D8B030D-6E8A-4147-A177-3AD203B41FA5}">
                      <a16:colId xmlns:a16="http://schemas.microsoft.com/office/drawing/2014/main" val="20000"/>
                    </a:ext>
                  </a:extLst>
                </a:gridCol>
                <a:gridCol w="2312189">
                  <a:extLst>
                    <a:ext uri="{9D8B030D-6E8A-4147-A177-3AD203B41FA5}">
                      <a16:colId xmlns:a16="http://schemas.microsoft.com/office/drawing/2014/main" val="20001"/>
                    </a:ext>
                  </a:extLst>
                </a:gridCol>
                <a:gridCol w="4726572">
                  <a:extLst>
                    <a:ext uri="{9D8B030D-6E8A-4147-A177-3AD203B41FA5}">
                      <a16:colId xmlns:a16="http://schemas.microsoft.com/office/drawing/2014/main" val="20002"/>
                    </a:ext>
                  </a:extLst>
                </a:gridCol>
              </a:tblGrid>
              <a:tr h="870440">
                <a:tc>
                  <a:txBody>
                    <a:bodyPr/>
                    <a:lstStyle/>
                    <a:p>
                      <a:pPr algn="ctr">
                        <a:spcBef>
                          <a:spcPts val="600"/>
                        </a:spcBef>
                        <a:spcAft>
                          <a:spcPts val="600"/>
                        </a:spcAft>
                      </a:pPr>
                      <a:r>
                        <a:rPr lang="en-US" sz="2400" dirty="0"/>
                        <a:t>Strong</a:t>
                      </a:r>
                    </a:p>
                  </a:txBody>
                  <a:tcPr/>
                </a:tc>
                <a:tc>
                  <a:txBody>
                    <a:bodyPr/>
                    <a:lstStyle/>
                    <a:p>
                      <a:pPr algn="ctr">
                        <a:spcBef>
                          <a:spcPts val="0"/>
                        </a:spcBef>
                        <a:spcAft>
                          <a:spcPts val="0"/>
                        </a:spcAft>
                      </a:pPr>
                      <a:r>
                        <a:rPr lang="en-US" sz="2400" dirty="0"/>
                        <a:t>Needs </a:t>
                      </a:r>
                    </a:p>
                    <a:p>
                      <a:pPr algn="ctr">
                        <a:spcBef>
                          <a:spcPts val="0"/>
                        </a:spcBef>
                        <a:spcAft>
                          <a:spcPts val="0"/>
                        </a:spcAft>
                      </a:pPr>
                      <a:r>
                        <a:rPr lang="en-US" sz="2400" dirty="0"/>
                        <a:t>Improvement</a:t>
                      </a:r>
                    </a:p>
                  </a:txBody>
                  <a:tcPr/>
                </a:tc>
                <a:tc>
                  <a:txBody>
                    <a:bodyPr/>
                    <a:lstStyle/>
                    <a:p>
                      <a:pPr algn="ctr">
                        <a:spcBef>
                          <a:spcPts val="600"/>
                        </a:spcBef>
                        <a:spcAft>
                          <a:spcPts val="600"/>
                        </a:spcAft>
                      </a:pPr>
                      <a:r>
                        <a:rPr lang="en-US" sz="2400" dirty="0"/>
                        <a:t>Leadership</a:t>
                      </a:r>
                      <a:r>
                        <a:rPr lang="en-US" sz="2400" baseline="0" dirty="0"/>
                        <a:t> Characteristics</a:t>
                      </a:r>
                      <a:endParaRPr lang="en-US" sz="2400" dirty="0"/>
                    </a:p>
                  </a:txBody>
                  <a:tcPr/>
                </a:tc>
                <a:extLst>
                  <a:ext uri="{0D108BD9-81ED-4DB2-BD59-A6C34878D82A}">
                    <a16:rowId xmlns:a16="http://schemas.microsoft.com/office/drawing/2014/main" val="10000"/>
                  </a:ext>
                </a:extLst>
              </a:tr>
              <a:tr h="774116">
                <a:tc>
                  <a:txBody>
                    <a:bodyPr/>
                    <a:lstStyle/>
                    <a:p>
                      <a:endParaRPr lang="en-US"/>
                    </a:p>
                  </a:txBody>
                  <a:tcPr/>
                </a:tc>
                <a:tc>
                  <a:txBody>
                    <a:bodyPr/>
                    <a:lstStyle/>
                    <a:p>
                      <a:endParaRPr lang="en-US" dirty="0"/>
                    </a:p>
                  </a:txBody>
                  <a:tcPr/>
                </a:tc>
                <a:tc>
                  <a:txBody>
                    <a:bodyPr/>
                    <a:lstStyle/>
                    <a:p>
                      <a:r>
                        <a:rPr lang="en-US" dirty="0"/>
                        <a:t>Neat – I remain neat in dress and personal appearance. </a:t>
                      </a:r>
                    </a:p>
                  </a:txBody>
                  <a:tcPr/>
                </a:tc>
                <a:extLst>
                  <a:ext uri="{0D108BD9-81ED-4DB2-BD59-A6C34878D82A}">
                    <a16:rowId xmlns:a16="http://schemas.microsoft.com/office/drawing/2014/main" val="10001"/>
                  </a:ext>
                </a:extLst>
              </a:tr>
              <a:tr h="947998">
                <a:tc>
                  <a:txBody>
                    <a:bodyPr/>
                    <a:lstStyle/>
                    <a:p>
                      <a:endParaRPr lang="en-US"/>
                    </a:p>
                  </a:txBody>
                  <a:tcPr/>
                </a:tc>
                <a:tc>
                  <a:txBody>
                    <a:bodyPr/>
                    <a:lstStyle/>
                    <a:p>
                      <a:endParaRPr lang="en-US"/>
                    </a:p>
                  </a:txBody>
                  <a:tcPr/>
                </a:tc>
                <a:tc>
                  <a:txBody>
                    <a:bodyPr/>
                    <a:lstStyle/>
                    <a:p>
                      <a:r>
                        <a:rPr lang="en-US" dirty="0"/>
                        <a:t>Poised – I do not let things irate me.</a:t>
                      </a:r>
                    </a:p>
                    <a:p>
                      <a:endParaRPr lang="en-US" dirty="0"/>
                    </a:p>
                    <a:p>
                      <a:endParaRPr lang="en-US" dirty="0"/>
                    </a:p>
                  </a:txBody>
                  <a:tcPr/>
                </a:tc>
                <a:extLst>
                  <a:ext uri="{0D108BD9-81ED-4DB2-BD59-A6C34878D82A}">
                    <a16:rowId xmlns:a16="http://schemas.microsoft.com/office/drawing/2014/main" val="10002"/>
                  </a:ext>
                </a:extLst>
              </a:tr>
              <a:tr h="774116">
                <a:tc>
                  <a:txBody>
                    <a:bodyPr/>
                    <a:lstStyle/>
                    <a:p>
                      <a:endParaRPr lang="en-US" dirty="0"/>
                    </a:p>
                  </a:txBody>
                  <a:tcPr/>
                </a:tc>
                <a:tc>
                  <a:txBody>
                    <a:bodyPr/>
                    <a:lstStyle/>
                    <a:p>
                      <a:endParaRPr lang="en-US"/>
                    </a:p>
                  </a:txBody>
                  <a:tcPr/>
                </a:tc>
                <a:tc>
                  <a:txBody>
                    <a:bodyPr/>
                    <a:lstStyle/>
                    <a:p>
                      <a:r>
                        <a:rPr lang="en-US" baseline="0" dirty="0"/>
                        <a:t>Responsible – I keep my word and complete assigned duties.</a:t>
                      </a:r>
                      <a:endParaRPr lang="en-US" dirty="0"/>
                    </a:p>
                  </a:txBody>
                  <a:tcPr/>
                </a:tc>
                <a:extLst>
                  <a:ext uri="{0D108BD9-81ED-4DB2-BD59-A6C34878D82A}">
                    <a16:rowId xmlns:a16="http://schemas.microsoft.com/office/drawing/2014/main" val="10003"/>
                  </a:ext>
                </a:extLst>
              </a:tr>
              <a:tr h="774116">
                <a:tc>
                  <a:txBody>
                    <a:bodyPr/>
                    <a:lstStyle/>
                    <a:p>
                      <a:endParaRPr lang="en-US"/>
                    </a:p>
                  </a:txBody>
                  <a:tcPr/>
                </a:tc>
                <a:tc>
                  <a:txBody>
                    <a:bodyPr/>
                    <a:lstStyle/>
                    <a:p>
                      <a:endParaRPr lang="en-US"/>
                    </a:p>
                  </a:txBody>
                  <a:tcPr/>
                </a:tc>
                <a:tc>
                  <a:txBody>
                    <a:bodyPr/>
                    <a:lstStyle/>
                    <a:p>
                      <a:r>
                        <a:rPr lang="en-US" dirty="0"/>
                        <a:t>Set</a:t>
                      </a:r>
                      <a:r>
                        <a:rPr lang="en-US" baseline="0" dirty="0"/>
                        <a:t> goals – I set realistic and challenging goals.</a:t>
                      </a:r>
                      <a:endParaRPr lang="en-US" dirty="0"/>
                    </a:p>
                  </a:txBody>
                  <a:tcPr/>
                </a:tc>
                <a:extLst>
                  <a:ext uri="{0D108BD9-81ED-4DB2-BD59-A6C34878D82A}">
                    <a16:rowId xmlns:a16="http://schemas.microsoft.com/office/drawing/2014/main" val="10004"/>
                  </a:ext>
                </a:extLst>
              </a:tr>
              <a:tr h="774116">
                <a:tc>
                  <a:txBody>
                    <a:bodyPr/>
                    <a:lstStyle/>
                    <a:p>
                      <a:endParaRPr lang="en-US"/>
                    </a:p>
                  </a:txBody>
                  <a:tcPr/>
                </a:tc>
                <a:tc>
                  <a:txBody>
                    <a:bodyPr/>
                    <a:lstStyle/>
                    <a:p>
                      <a:endParaRPr lang="en-US" dirty="0"/>
                    </a:p>
                  </a:txBody>
                  <a:tcPr/>
                </a:tc>
                <a:tc>
                  <a:txBody>
                    <a:bodyPr/>
                    <a:lstStyle/>
                    <a:p>
                      <a:r>
                        <a:rPr lang="en-US" dirty="0"/>
                        <a:t>Speaking</a:t>
                      </a:r>
                      <a:r>
                        <a:rPr lang="en-US" baseline="0" dirty="0"/>
                        <a:t> clearly – I express myself effectively.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901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Top Five Characteristics: Leadership</a:t>
            </a:r>
          </a:p>
        </p:txBody>
      </p:sp>
      <p:pic>
        <p:nvPicPr>
          <p:cNvPr id="4" name="Content Placeholder 5">
            <a:hlinkClick r:id="rId3"/>
            <a:extLst>
              <a:ext uri="{FF2B5EF4-FFF2-40B4-BE49-F238E27FC236}">
                <a16:creationId xmlns:a16="http://schemas.microsoft.com/office/drawing/2014/main" id="{0AA96492-05C2-4A53-8CC2-CB8D95C9B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170" y="1283509"/>
            <a:ext cx="3873945" cy="4077804"/>
          </a:xfrm>
          <a:prstGeom prst="rect">
            <a:avLst/>
          </a:prstGeom>
        </p:spPr>
      </p:pic>
      <p:sp>
        <p:nvSpPr>
          <p:cNvPr id="7" name="Rectangle 6">
            <a:extLst>
              <a:ext uri="{FF2B5EF4-FFF2-40B4-BE49-F238E27FC236}">
                <a16:creationId xmlns:a16="http://schemas.microsoft.com/office/drawing/2014/main" id="{7D9D1A70-9693-492B-A286-7A3D8654A02D}"/>
              </a:ext>
            </a:extLst>
          </p:cNvPr>
          <p:cNvSpPr/>
          <p:nvPr/>
        </p:nvSpPr>
        <p:spPr>
          <a:xfrm>
            <a:off x="5279144" y="5300626"/>
            <a:ext cx="1859996" cy="341632"/>
          </a:xfrm>
          <a:prstGeom prst="rect">
            <a:avLst/>
          </a:prstGeom>
        </p:spPr>
        <p:txBody>
          <a:bodyPr wrap="none">
            <a:spAutoFit/>
          </a:bodyPr>
          <a:lstStyle/>
          <a:p>
            <a:pPr algn="ctr">
              <a:lnSpc>
                <a:spcPct val="90000"/>
              </a:lnSpc>
            </a:pPr>
            <a:r>
              <a:rPr lang="en-US" dirty="0">
                <a:latin typeface="Open Sans"/>
              </a:rPr>
              <a:t>(click on picture)</a:t>
            </a:r>
          </a:p>
        </p:txBody>
      </p:sp>
    </p:spTree>
    <p:extLst>
      <p:ext uri="{BB962C8B-B14F-4D97-AF65-F5344CB8AC3E}">
        <p14:creationId xmlns:p14="http://schemas.microsoft.com/office/powerpoint/2010/main" val="180119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Leadership Styles</a:t>
            </a:r>
          </a:p>
        </p:txBody>
      </p:sp>
      <p:graphicFrame>
        <p:nvGraphicFramePr>
          <p:cNvPr id="6" name="Content Placeholder 3" descr="Continuous Block Process" title="SmartArt">
            <a:extLst>
              <a:ext uri="{FF2B5EF4-FFF2-40B4-BE49-F238E27FC236}">
                <a16:creationId xmlns:a16="http://schemas.microsoft.com/office/drawing/2014/main" id="{8B747FD2-2213-4ADB-9AA0-30A5AEA93A93}"/>
              </a:ext>
            </a:extLst>
          </p:cNvPr>
          <p:cNvGraphicFramePr>
            <a:graphicFrameLocks noGrp="1"/>
          </p:cNvGraphicFramePr>
          <p:nvPr>
            <p:ph idx="1"/>
            <p:extLst>
              <p:ext uri="{D42A27DB-BD31-4B8C-83A1-F6EECF244321}">
                <p14:modId xmlns:p14="http://schemas.microsoft.com/office/powerpoint/2010/main" val="1753215026"/>
              </p:ext>
            </p:extLst>
          </p:nvPr>
        </p:nvGraphicFramePr>
        <p:xfrm>
          <a:off x="1293812" y="1295400"/>
          <a:ext cx="9982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15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Authoritarian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Characteristics:</a:t>
            </a:r>
          </a:p>
          <a:p>
            <a:pPr lvl="2"/>
            <a:r>
              <a:rPr lang="en-US" sz="2400" dirty="0"/>
              <a:t>Group does not experience feeling of teamwork</a:t>
            </a:r>
          </a:p>
          <a:p>
            <a:pPr lvl="2"/>
            <a:r>
              <a:rPr lang="en-US" sz="2400" dirty="0"/>
              <a:t>Limits discussion on ideas and new ways of doing things</a:t>
            </a:r>
          </a:p>
          <a:p>
            <a:pPr lvl="2"/>
            <a:r>
              <a:rPr lang="en-US" sz="2400" dirty="0"/>
              <a:t>Tells others what to do</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55832A06-0107-4E52-A635-0CB5298DA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480" y="3070107"/>
            <a:ext cx="3995636" cy="3084631"/>
          </a:xfrm>
          <a:prstGeom prst="rect">
            <a:avLst/>
          </a:prstGeom>
        </p:spPr>
      </p:pic>
    </p:spTree>
    <p:extLst>
      <p:ext uri="{BB962C8B-B14F-4D97-AF65-F5344CB8AC3E}">
        <p14:creationId xmlns:p14="http://schemas.microsoft.com/office/powerpoint/2010/main" val="334889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Democratic</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Characteristics:</a:t>
            </a:r>
          </a:p>
          <a:p>
            <a:pPr lvl="2"/>
            <a:r>
              <a:rPr lang="en-US" sz="2400" dirty="0"/>
              <a:t>Asks before telling</a:t>
            </a:r>
          </a:p>
          <a:p>
            <a:pPr lvl="2"/>
            <a:r>
              <a:rPr lang="en-US" sz="2400" dirty="0"/>
              <a:t>Involves group members in planning and carrying out activities</a:t>
            </a:r>
          </a:p>
          <a:p>
            <a:pPr lvl="2"/>
            <a:r>
              <a:rPr lang="en-US" sz="2400" dirty="0"/>
              <a:t>Promotes a sense of teamwork</a:t>
            </a:r>
          </a:p>
          <a:p>
            <a:pPr lvl="1"/>
            <a:endParaRPr lang="en-US" dirty="0"/>
          </a:p>
        </p:txBody>
      </p:sp>
      <p:pic>
        <p:nvPicPr>
          <p:cNvPr id="4" name="Picture 3">
            <a:extLst>
              <a:ext uri="{FF2B5EF4-FFF2-40B4-BE49-F238E27FC236}">
                <a16:creationId xmlns:a16="http://schemas.microsoft.com/office/drawing/2014/main" id="{2C21086D-797F-4DAE-97F1-5D767140D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786" y="3189195"/>
            <a:ext cx="4275330" cy="2851645"/>
          </a:xfrm>
          <a:prstGeom prst="rect">
            <a:avLst/>
          </a:prstGeom>
        </p:spPr>
      </p:pic>
    </p:spTree>
    <p:extLst>
      <p:ext uri="{BB962C8B-B14F-4D97-AF65-F5344CB8AC3E}">
        <p14:creationId xmlns:p14="http://schemas.microsoft.com/office/powerpoint/2010/main" val="337222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Laissez-faire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Characteristics:</a:t>
            </a:r>
          </a:p>
          <a:p>
            <a:pPr lvl="2"/>
            <a:r>
              <a:rPr lang="en-US" sz="2400" dirty="0"/>
              <a:t>Individual does not seem to be in charge</a:t>
            </a:r>
          </a:p>
          <a:p>
            <a:pPr lvl="2"/>
            <a:r>
              <a:rPr lang="en-US" sz="2400" dirty="0"/>
              <a:t>Provides little or no direction to group/individuals</a:t>
            </a:r>
          </a:p>
          <a:p>
            <a:pPr lvl="2"/>
            <a:r>
              <a:rPr lang="en-US" sz="2400" dirty="0"/>
              <a:t>Opinion is offered only when requested</a:t>
            </a:r>
          </a:p>
          <a:p>
            <a:pPr lvl="1"/>
            <a:endParaRPr lang="en-US" dirty="0"/>
          </a:p>
        </p:txBody>
      </p:sp>
      <p:pic>
        <p:nvPicPr>
          <p:cNvPr id="4" name="Picture 3">
            <a:extLst>
              <a:ext uri="{FF2B5EF4-FFF2-40B4-BE49-F238E27FC236}">
                <a16:creationId xmlns:a16="http://schemas.microsoft.com/office/drawing/2014/main" id="{BFAE3322-AA48-4BA2-AC2C-486EE448D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352" y="3429000"/>
            <a:ext cx="3921764" cy="2615816"/>
          </a:xfrm>
          <a:prstGeom prst="rect">
            <a:avLst/>
          </a:prstGeom>
        </p:spPr>
      </p:pic>
    </p:spTree>
    <p:extLst>
      <p:ext uri="{BB962C8B-B14F-4D97-AF65-F5344CB8AC3E}">
        <p14:creationId xmlns:p14="http://schemas.microsoft.com/office/powerpoint/2010/main" val="46940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Leadership Styles</a:t>
            </a:r>
          </a:p>
        </p:txBody>
      </p:sp>
      <p:sp>
        <p:nvSpPr>
          <p:cNvPr id="4" name="Explosion 2 10">
            <a:extLst>
              <a:ext uri="{FF2B5EF4-FFF2-40B4-BE49-F238E27FC236}">
                <a16:creationId xmlns:a16="http://schemas.microsoft.com/office/drawing/2014/main" id="{34FAE191-D702-4409-AD20-8A2D3C3FFB15}"/>
              </a:ext>
            </a:extLst>
          </p:cNvPr>
          <p:cNvSpPr/>
          <p:nvPr/>
        </p:nvSpPr>
        <p:spPr>
          <a:xfrm rot="20510458">
            <a:off x="278298" y="1983295"/>
            <a:ext cx="6027211" cy="21012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Open Sans"/>
              </a:rPr>
              <a:t>Authoritarian</a:t>
            </a:r>
          </a:p>
        </p:txBody>
      </p:sp>
      <p:sp>
        <p:nvSpPr>
          <p:cNvPr id="5" name="Round Diagonal Corner Rectangle 11">
            <a:extLst>
              <a:ext uri="{FF2B5EF4-FFF2-40B4-BE49-F238E27FC236}">
                <a16:creationId xmlns:a16="http://schemas.microsoft.com/office/drawing/2014/main" id="{C4D29787-3BC9-4179-883B-33DFE76EDAA2}"/>
              </a:ext>
            </a:extLst>
          </p:cNvPr>
          <p:cNvSpPr/>
          <p:nvPr/>
        </p:nvSpPr>
        <p:spPr>
          <a:xfrm rot="879687">
            <a:off x="7264087" y="2213762"/>
            <a:ext cx="4051907" cy="16753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Open Sans"/>
              </a:rPr>
              <a:t>Democratic</a:t>
            </a:r>
          </a:p>
        </p:txBody>
      </p:sp>
      <p:sp>
        <p:nvSpPr>
          <p:cNvPr id="6" name="Flowchart: Preparation 5">
            <a:extLst>
              <a:ext uri="{FF2B5EF4-FFF2-40B4-BE49-F238E27FC236}">
                <a16:creationId xmlns:a16="http://schemas.microsoft.com/office/drawing/2014/main" id="{21BAD7CD-F788-4276-8A06-C196E6A1622F}"/>
              </a:ext>
            </a:extLst>
          </p:cNvPr>
          <p:cNvSpPr/>
          <p:nvPr/>
        </p:nvSpPr>
        <p:spPr>
          <a:xfrm>
            <a:off x="3050576" y="4293097"/>
            <a:ext cx="5196257" cy="186732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Open Sans"/>
              </a:rPr>
              <a:t>Laissez-faire</a:t>
            </a:r>
          </a:p>
        </p:txBody>
      </p:sp>
    </p:spTree>
    <p:extLst>
      <p:ext uri="{BB962C8B-B14F-4D97-AF65-F5344CB8AC3E}">
        <p14:creationId xmlns:p14="http://schemas.microsoft.com/office/powerpoint/2010/main" val="14878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Constantia" pitchFamily="18" charset="0"/>
              </a:rPr>
              <a:t>Personal Management Skills</a:t>
            </a:r>
            <a:endParaRPr lang="en-US" dirty="0"/>
          </a:p>
        </p:txBody>
      </p:sp>
      <p:pic>
        <p:nvPicPr>
          <p:cNvPr id="4" name="Content Placeholder 10">
            <a:extLst>
              <a:ext uri="{FF2B5EF4-FFF2-40B4-BE49-F238E27FC236}">
                <a16:creationId xmlns:a16="http://schemas.microsoft.com/office/drawing/2014/main" id="{7DD11CC7-0001-43E0-92D0-EDBD6EC75AF9}"/>
              </a:ext>
            </a:extLst>
          </p:cNvPr>
          <p:cNvPicPr>
            <a:picLocks noChangeAspect="1"/>
          </p:cNvPicPr>
          <p:nvPr/>
        </p:nvPicPr>
        <p:blipFill rotWithShape="1">
          <a:blip r:embed="rId3"/>
          <a:srcRect l="5021" t="23637" r="47956" b="14546"/>
          <a:stretch/>
        </p:blipFill>
        <p:spPr>
          <a:xfrm>
            <a:off x="2964046" y="1584035"/>
            <a:ext cx="6263908" cy="4629846"/>
          </a:xfrm>
          <a:prstGeom prst="rect">
            <a:avLst/>
          </a:prstGeom>
          <a:ln w="9525">
            <a:solidFill>
              <a:schemeClr val="tx1"/>
            </a:solidFill>
          </a:ln>
        </p:spPr>
      </p:pic>
      <p:sp>
        <p:nvSpPr>
          <p:cNvPr id="5" name="Rectangle 4">
            <a:extLst>
              <a:ext uri="{FF2B5EF4-FFF2-40B4-BE49-F238E27FC236}">
                <a16:creationId xmlns:a16="http://schemas.microsoft.com/office/drawing/2014/main" id="{3A36E18D-CD75-47B6-8933-E0A84875C630}"/>
              </a:ext>
            </a:extLst>
          </p:cNvPr>
          <p:cNvSpPr/>
          <p:nvPr/>
        </p:nvSpPr>
        <p:spPr>
          <a:xfrm>
            <a:off x="2975549" y="6279975"/>
            <a:ext cx="3504678" cy="341632"/>
          </a:xfrm>
          <a:prstGeom prst="rect">
            <a:avLst/>
          </a:prstGeom>
        </p:spPr>
        <p:txBody>
          <a:bodyPr wrap="none">
            <a:spAutoFit/>
          </a:bodyPr>
          <a:lstStyle/>
          <a:p>
            <a:pPr algn="ctr">
              <a:lnSpc>
                <a:spcPct val="90000"/>
              </a:lnSpc>
            </a:pPr>
            <a:r>
              <a:rPr lang="en-US" dirty="0">
                <a:effectLst>
                  <a:outerShdw blurRad="50800" dist="38100" dir="2700000" algn="tl">
                    <a:schemeClr val="bg2">
                      <a:lumMod val="50000"/>
                      <a:alpha val="43000"/>
                    </a:schemeClr>
                  </a:outerShdw>
                </a:effectLst>
                <a:latin typeface="Open Sans"/>
              </a:rPr>
              <a:t>Source: http://samingersoll.com/</a:t>
            </a:r>
          </a:p>
        </p:txBody>
      </p:sp>
    </p:spTree>
    <p:extLst>
      <p:ext uri="{BB962C8B-B14F-4D97-AF65-F5344CB8AC3E}">
        <p14:creationId xmlns:p14="http://schemas.microsoft.com/office/powerpoint/2010/main" val="265863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Constantia" pitchFamily="18" charset="0"/>
              </a:rPr>
              <a:t>Leadership (Soft Skills)</a:t>
            </a:r>
            <a:endParaRPr lang="en-US" dirty="0"/>
          </a:p>
        </p:txBody>
      </p:sp>
      <p:pic>
        <p:nvPicPr>
          <p:cNvPr id="4" name="Content Placeholder 7">
            <a:hlinkClick r:id="rId3"/>
            <a:extLst>
              <a:ext uri="{FF2B5EF4-FFF2-40B4-BE49-F238E27FC236}">
                <a16:creationId xmlns:a16="http://schemas.microsoft.com/office/drawing/2014/main" id="{CD54992A-0948-4742-8540-5F00679CB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595" y="1457057"/>
            <a:ext cx="5128589" cy="3943886"/>
          </a:xfrm>
          <a:prstGeom prst="rect">
            <a:avLst/>
          </a:prstGeom>
        </p:spPr>
      </p:pic>
      <p:sp>
        <p:nvSpPr>
          <p:cNvPr id="5" name="Rectangle 4">
            <a:extLst>
              <a:ext uri="{FF2B5EF4-FFF2-40B4-BE49-F238E27FC236}">
                <a16:creationId xmlns:a16="http://schemas.microsoft.com/office/drawing/2014/main" id="{9B09625E-B8FB-4F2A-9647-8921A7E86B2B}"/>
              </a:ext>
            </a:extLst>
          </p:cNvPr>
          <p:cNvSpPr/>
          <p:nvPr/>
        </p:nvSpPr>
        <p:spPr>
          <a:xfrm>
            <a:off x="5021483" y="5442539"/>
            <a:ext cx="2426434" cy="424732"/>
          </a:xfrm>
          <a:prstGeom prst="rect">
            <a:avLst/>
          </a:prstGeom>
        </p:spPr>
        <p:txBody>
          <a:bodyPr wrap="none">
            <a:spAutoFit/>
          </a:bodyPr>
          <a:lstStyle/>
          <a:p>
            <a:pPr algn="ctr">
              <a:lnSpc>
                <a:spcPct val="90000"/>
              </a:lnSpc>
            </a:pPr>
            <a:r>
              <a:rPr lang="en-US" sz="2400" dirty="0">
                <a:effectLst>
                  <a:outerShdw blurRad="50800" dist="38100" dir="2700000" algn="tl">
                    <a:schemeClr val="bg2">
                      <a:lumMod val="50000"/>
                      <a:alpha val="43000"/>
                    </a:schemeClr>
                  </a:outerShdw>
                </a:effectLst>
                <a:latin typeface="Open Sans"/>
              </a:rPr>
              <a:t>(click on picture)</a:t>
            </a:r>
          </a:p>
        </p:txBody>
      </p:sp>
    </p:spTree>
    <p:extLst>
      <p:ext uri="{BB962C8B-B14F-4D97-AF65-F5344CB8AC3E}">
        <p14:creationId xmlns:p14="http://schemas.microsoft.com/office/powerpoint/2010/main" val="371825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List and explain the five steps in the FCCLA Planning Process.</a:t>
            </a:r>
          </a:p>
          <a:p>
            <a:pPr lvl="1"/>
            <a:r>
              <a:rPr lang="en-US" dirty="0"/>
              <a:t>What are four leadership characteristics?</a:t>
            </a:r>
          </a:p>
          <a:p>
            <a:pPr lvl="1"/>
            <a:r>
              <a:rPr lang="en-US" dirty="0"/>
              <a:t>How are leadership skills and decision-making skills similar? </a:t>
            </a:r>
          </a:p>
          <a:p>
            <a:pPr lvl="1"/>
            <a:r>
              <a:rPr lang="en-US" dirty="0"/>
              <a:t>List two characteristics of a democratic leader.</a:t>
            </a:r>
          </a:p>
          <a:p>
            <a:pPr lvl="1"/>
            <a:r>
              <a:rPr lang="en-US" dirty="0"/>
              <a:t>What are values?</a:t>
            </a:r>
          </a:p>
          <a:p>
            <a:pPr lvl="1"/>
            <a:endParaRPr lang="en-US" dirty="0"/>
          </a:p>
          <a:p>
            <a:pPr lvl="1"/>
            <a:endParaRPr lang="en-US" dirty="0"/>
          </a:p>
        </p:txBody>
      </p:sp>
    </p:spTree>
    <p:extLst>
      <p:ext uri="{BB962C8B-B14F-4D97-AF65-F5344CB8AC3E}">
        <p14:creationId xmlns:p14="http://schemas.microsoft.com/office/powerpoint/2010/main" val="170981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3">
            <a:extLst>
              <a:ext uri="{FF2B5EF4-FFF2-40B4-BE49-F238E27FC236}">
                <a16:creationId xmlns:a16="http://schemas.microsoft.com/office/drawing/2014/main" id="{2D9906C5-CD22-4E61-926B-F34D6740A8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75825" y="1782305"/>
            <a:ext cx="3840350" cy="3840350"/>
          </a:xfrm>
        </p:spPr>
      </p:pic>
    </p:spTree>
    <p:extLst>
      <p:ext uri="{BB962C8B-B14F-4D97-AF65-F5344CB8AC3E}">
        <p14:creationId xmlns:p14="http://schemas.microsoft.com/office/powerpoint/2010/main" val="231265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34444"/>
            <a:ext cx="10741802" cy="4734318"/>
          </a:xfrm>
        </p:spPr>
        <p:txBody>
          <a:bodyPr/>
          <a:lstStyle/>
          <a:p>
            <a:pPr lvl="1"/>
            <a:r>
              <a:rPr lang="en-US" sz="2000" dirty="0"/>
              <a:t>Images:</a:t>
            </a:r>
          </a:p>
          <a:p>
            <a:pPr lvl="2"/>
            <a:r>
              <a:rPr lang="en-US" sz="2000" dirty="0"/>
              <a:t>Family, Career, Community Leaders of America (FCCLA). (Slide 5)</a:t>
            </a:r>
          </a:p>
          <a:p>
            <a:pPr lvl="2"/>
            <a:r>
              <a:rPr lang="en-US" sz="2000" dirty="0"/>
              <a:t>Microsoft Clip Art: Used with permission from Microsoft™. (Slide 8)</a:t>
            </a:r>
          </a:p>
          <a:p>
            <a:pPr lvl="2"/>
            <a:r>
              <a:rPr lang="en-US" sz="2000" dirty="0"/>
              <a:t>Photos obtained through a license with Shutterstock.com™. (Slides 3, 4, 6, 7, 11, 13, 14, 15, 18 and 20) </a:t>
            </a:r>
          </a:p>
          <a:p>
            <a:pPr lvl="2"/>
            <a:r>
              <a:rPr lang="en-US" sz="2000" dirty="0"/>
              <a:t>Photo obtained from http://samingersoll.com/. (Slide 17)</a:t>
            </a:r>
          </a:p>
          <a:p>
            <a:pPr lvl="1"/>
            <a:r>
              <a:rPr lang="en-US" sz="2000" dirty="0"/>
              <a:t>Textbook:</a:t>
            </a:r>
          </a:p>
          <a:p>
            <a:pPr lvl="2"/>
            <a:r>
              <a:rPr lang="en-US" sz="2000" dirty="0"/>
              <a:t>Ryder, </a:t>
            </a:r>
            <a:r>
              <a:rPr lang="en-US" sz="2000" dirty="0" err="1"/>
              <a:t>Verdene</a:t>
            </a:r>
            <a:r>
              <a:rPr lang="en-US" sz="2000" dirty="0"/>
              <a:t>, and Marjorie Harter B. Contemporary living. Tinley Park, IL: </a:t>
            </a:r>
            <a:r>
              <a:rPr lang="en-US" sz="2000" dirty="0" err="1"/>
              <a:t>Goodheart</a:t>
            </a:r>
            <a:r>
              <a:rPr lang="en-US" sz="2000" dirty="0"/>
              <a:t>-Willcox, 2010.</a:t>
            </a:r>
          </a:p>
          <a:p>
            <a:pPr lvl="1"/>
            <a:r>
              <a:rPr lang="en-US" sz="2000" dirty="0"/>
              <a:t>Websites:</a:t>
            </a:r>
          </a:p>
          <a:p>
            <a:pPr lvl="2"/>
            <a:r>
              <a:rPr lang="en-US" sz="2000" dirty="0"/>
              <a:t>Leadership Qualities and Why They are Important</a:t>
            </a:r>
            <a:br>
              <a:rPr lang="en-US" sz="2000" dirty="0"/>
            </a:br>
            <a:r>
              <a:rPr lang="en-US" sz="2000" dirty="0"/>
              <a:t>Games and activities to reinforce leadership skills.</a:t>
            </a:r>
            <a:br>
              <a:rPr lang="en-US" sz="2000" dirty="0"/>
            </a:br>
            <a:r>
              <a:rPr lang="en-US" sz="2000" dirty="0"/>
              <a:t>www.learningforlife.org/exploring/resources/99-720/x09.pdf</a:t>
            </a:r>
          </a:p>
          <a:p>
            <a:pPr lvl="2"/>
            <a:r>
              <a:rPr lang="en-US" sz="2000" dirty="0"/>
              <a:t>Mind Tools</a:t>
            </a:r>
            <a:br>
              <a:rPr lang="en-US" sz="2000" dirty="0"/>
            </a:br>
            <a:r>
              <a:rPr lang="en-US" sz="2000" dirty="0"/>
              <a:t>Leadership Styles – Choosing the Right Approach for the Situation</a:t>
            </a:r>
            <a:br>
              <a:rPr lang="en-US" sz="2000" dirty="0"/>
            </a:br>
            <a:r>
              <a:rPr lang="en-US" sz="2000" dirty="0"/>
              <a:t>http://www.mindtools.com/pages/article/newLDR_84.htm</a:t>
            </a:r>
          </a:p>
          <a:p>
            <a:pPr lvl="1"/>
            <a:endParaRPr lang="en-US" sz="2000" dirty="0"/>
          </a:p>
          <a:p>
            <a:pPr lvl="1"/>
            <a:endParaRPr lang="en-US" sz="2000" dirty="0"/>
          </a:p>
        </p:txBody>
      </p:sp>
    </p:spTree>
    <p:extLst>
      <p:ext uri="{BB962C8B-B14F-4D97-AF65-F5344CB8AC3E}">
        <p14:creationId xmlns:p14="http://schemas.microsoft.com/office/powerpoint/2010/main" val="2767227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18944"/>
            <a:ext cx="10741802" cy="4734318"/>
          </a:xfrm>
        </p:spPr>
        <p:txBody>
          <a:bodyPr/>
          <a:lstStyle/>
          <a:p>
            <a:pPr lvl="1"/>
            <a:r>
              <a:rPr lang="en-US" sz="2000" dirty="0"/>
              <a:t>Websites:</a:t>
            </a:r>
          </a:p>
          <a:p>
            <a:pPr lvl="2"/>
            <a:r>
              <a:rPr lang="en-US" sz="2000" dirty="0"/>
              <a:t>Sam Ingersoll</a:t>
            </a:r>
            <a:br>
              <a:rPr lang="en-US" sz="2000" dirty="0"/>
            </a:br>
            <a:r>
              <a:rPr lang="en-US" sz="2000" dirty="0"/>
              <a:t>Management Skills</a:t>
            </a:r>
            <a:br>
              <a:rPr lang="en-US" sz="2000" dirty="0"/>
            </a:br>
            <a:r>
              <a:rPr lang="en-US" sz="2000" dirty="0"/>
              <a:t>http://samingersoll.com/management-skills/</a:t>
            </a:r>
          </a:p>
          <a:p>
            <a:pPr lvl="2"/>
            <a:r>
              <a:rPr lang="en-US" sz="2000" dirty="0" err="1"/>
              <a:t>Schlag's</a:t>
            </a:r>
            <a:r>
              <a:rPr lang="en-US" sz="2000" dirty="0"/>
              <a:t> </a:t>
            </a:r>
            <a:r>
              <a:rPr lang="en-US" sz="2000" dirty="0" err="1"/>
              <a:t>Lagg</a:t>
            </a:r>
            <a:br>
              <a:rPr lang="en-US" sz="2000" dirty="0"/>
            </a:br>
            <a:r>
              <a:rPr lang="en-US" sz="2000" dirty="0"/>
              <a:t>Leadership activities and group games listings.</a:t>
            </a:r>
            <a:br>
              <a:rPr lang="en-US" sz="2000" dirty="0"/>
            </a:br>
            <a:r>
              <a:rPr lang="en-US" sz="2000" dirty="0"/>
              <a:t>http://schlags.com/paul/leadership/listing1zx4ja8ch8.php</a:t>
            </a:r>
          </a:p>
          <a:p>
            <a:pPr lvl="1"/>
            <a:r>
              <a:rPr lang="en-US" sz="2000" dirty="0"/>
              <a:t>YouTube™:</a:t>
            </a:r>
          </a:p>
          <a:p>
            <a:pPr lvl="2"/>
            <a:r>
              <a:rPr lang="en-US" sz="2000" dirty="0"/>
              <a:t>Soft Skills-Leadership and Management</a:t>
            </a:r>
            <a:br>
              <a:rPr lang="en-US" sz="2000" dirty="0"/>
            </a:br>
            <a:r>
              <a:rPr lang="en-US" sz="2000" dirty="0"/>
              <a:t>It’s one thing to know the ins and outs of your industry and profession. But you can’t be an effective leader   and drive change in your field without soft skills. This episode of ASQ TV describes what soft skills are and how mastering them will help you succeed.</a:t>
            </a:r>
            <a:br>
              <a:rPr lang="en-US" sz="2000" dirty="0"/>
            </a:br>
            <a:r>
              <a:rPr lang="en-US" sz="2000" dirty="0"/>
              <a:t>http://youtu.be/qALa8sjvCTc</a:t>
            </a:r>
          </a:p>
          <a:p>
            <a:pPr lvl="2"/>
            <a:r>
              <a:rPr lang="en-US" sz="2000" dirty="0"/>
              <a:t>Top Five Characteristics: Leadership</a:t>
            </a:r>
            <a:br>
              <a:rPr lang="en-US" sz="2000" dirty="0"/>
            </a:br>
            <a:r>
              <a:rPr lang="en-US" sz="2000" dirty="0"/>
              <a:t>Professor Samuel Bacharach discusses the five leadership traits leaders need to see their agendas through to fruition and make a lasting impact in their organization. http://youtu.be/EMgElizP_Q0</a:t>
            </a:r>
          </a:p>
          <a:p>
            <a:pPr lvl="1"/>
            <a:endParaRPr lang="en-US" sz="2000" dirty="0"/>
          </a:p>
          <a:p>
            <a:pPr lvl="1"/>
            <a:endParaRPr lang="en-US" sz="2000" dirty="0"/>
          </a:p>
        </p:txBody>
      </p:sp>
    </p:spTree>
    <p:extLst>
      <p:ext uri="{BB962C8B-B14F-4D97-AF65-F5344CB8AC3E}">
        <p14:creationId xmlns:p14="http://schemas.microsoft.com/office/powerpoint/2010/main" val="50262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Making Decisions</a:t>
            </a:r>
          </a:p>
        </p:txBody>
      </p:sp>
      <p:pic>
        <p:nvPicPr>
          <p:cNvPr id="4" name="Picture 3">
            <a:extLst>
              <a:ext uri="{FF2B5EF4-FFF2-40B4-BE49-F238E27FC236}">
                <a16:creationId xmlns:a16="http://schemas.microsoft.com/office/drawing/2014/main" id="{F21C5DBD-6EB1-4E09-9A48-081EEEA02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952" y="1917700"/>
            <a:ext cx="4705859" cy="4014097"/>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do people make decisions?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Decision by default</a:t>
            </a:r>
          </a:p>
          <a:p>
            <a:pPr lvl="1"/>
            <a:r>
              <a:rPr lang="en-US" dirty="0"/>
              <a:t>If it feels g00d</a:t>
            </a:r>
          </a:p>
          <a:p>
            <a:pPr lvl="1"/>
            <a:r>
              <a:rPr lang="en-US" dirty="0"/>
              <a:t>It’s in the stars</a:t>
            </a:r>
          </a:p>
          <a:p>
            <a:pPr lvl="1"/>
            <a:r>
              <a:rPr lang="en-US" dirty="0"/>
              <a:t>Least resistance</a:t>
            </a:r>
          </a:p>
          <a:p>
            <a:pPr lvl="1"/>
            <a:r>
              <a:rPr lang="en-US" dirty="0"/>
              <a:t>On hold</a:t>
            </a:r>
          </a:p>
          <a:p>
            <a:pPr lvl="1"/>
            <a:r>
              <a:rPr lang="en-US" dirty="0"/>
              <a:t>On impulse</a:t>
            </a:r>
          </a:p>
          <a:p>
            <a:pPr lvl="1"/>
            <a:r>
              <a:rPr lang="en-US" dirty="0"/>
              <a:t>Overwhelmed</a:t>
            </a:r>
          </a:p>
          <a:p>
            <a:pPr lvl="1"/>
            <a:r>
              <a:rPr lang="en-US" dirty="0"/>
              <a:t>Planned</a:t>
            </a:r>
          </a:p>
        </p:txBody>
      </p:sp>
      <p:pic>
        <p:nvPicPr>
          <p:cNvPr id="4" name="Picture 3">
            <a:extLst>
              <a:ext uri="{FF2B5EF4-FFF2-40B4-BE49-F238E27FC236}">
                <a16:creationId xmlns:a16="http://schemas.microsoft.com/office/drawing/2014/main" id="{20A6B06F-32B4-4A17-8D63-837D9D953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390" y="2280641"/>
            <a:ext cx="5116511" cy="3412713"/>
          </a:xfrm>
          <a:prstGeom prst="rect">
            <a:avLst/>
          </a:prstGeom>
        </p:spPr>
      </p:pic>
    </p:spTree>
    <p:extLst>
      <p:ext uri="{BB962C8B-B14F-4D97-AF65-F5344CB8AC3E}">
        <p14:creationId xmlns:p14="http://schemas.microsoft.com/office/powerpoint/2010/main" val="189126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FCCLA Planning Process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Identify concerns</a:t>
            </a:r>
          </a:p>
          <a:p>
            <a:pPr lvl="1"/>
            <a:r>
              <a:rPr lang="en-US" dirty="0"/>
              <a:t>Set a goal</a:t>
            </a:r>
          </a:p>
          <a:p>
            <a:pPr lvl="1"/>
            <a:r>
              <a:rPr lang="en-US" dirty="0"/>
              <a:t>Form a plan</a:t>
            </a:r>
          </a:p>
          <a:p>
            <a:pPr lvl="1"/>
            <a:r>
              <a:rPr lang="en-US" dirty="0"/>
              <a:t>Act</a:t>
            </a:r>
          </a:p>
          <a:p>
            <a:pPr lvl="1"/>
            <a:r>
              <a:rPr lang="en-US" dirty="0"/>
              <a:t>Follow-up</a:t>
            </a:r>
          </a:p>
          <a:p>
            <a:endParaRPr lang="en-US" dirty="0"/>
          </a:p>
        </p:txBody>
      </p:sp>
      <p:pic>
        <p:nvPicPr>
          <p:cNvPr id="4" name="Picture 3">
            <a:extLst>
              <a:ext uri="{FF2B5EF4-FFF2-40B4-BE49-F238E27FC236}">
                <a16:creationId xmlns:a16="http://schemas.microsoft.com/office/drawing/2014/main" id="{5EB3B30A-7236-4FC0-95BD-33D9C34C3005}"/>
              </a:ext>
            </a:extLst>
          </p:cNvPr>
          <p:cNvPicPr>
            <a:picLocks noChangeAspect="1"/>
          </p:cNvPicPr>
          <p:nvPr/>
        </p:nvPicPr>
        <p:blipFill rotWithShape="1">
          <a:blip r:embed="rId3"/>
          <a:srcRect t="8254" r="32340" b="18349"/>
          <a:stretch/>
        </p:blipFill>
        <p:spPr>
          <a:xfrm>
            <a:off x="6076873" y="1992116"/>
            <a:ext cx="4723243" cy="3590925"/>
          </a:xfrm>
          <a:prstGeom prst="rect">
            <a:avLst/>
          </a:prstGeom>
          <a:ln w="6350">
            <a:solidFill>
              <a:schemeClr val="tx1"/>
            </a:solidFill>
          </a:ln>
        </p:spPr>
      </p:pic>
    </p:spTree>
    <p:extLst>
      <p:ext uri="{BB962C8B-B14F-4D97-AF65-F5344CB8AC3E}">
        <p14:creationId xmlns:p14="http://schemas.microsoft.com/office/powerpoint/2010/main" val="347424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latin typeface="Constantia" pitchFamily="18" charset="0"/>
              </a:rPr>
              <a:t> </a:t>
            </a:r>
            <a:r>
              <a:rPr lang="en-US" dirty="0">
                <a:latin typeface="Open Sans"/>
              </a:rPr>
              <a:t>What is L-E-A-D-E-R-S-H-I-P?</a:t>
            </a:r>
          </a:p>
        </p:txBody>
      </p:sp>
      <p:pic>
        <p:nvPicPr>
          <p:cNvPr id="4" name="Picture 3">
            <a:extLst>
              <a:ext uri="{FF2B5EF4-FFF2-40B4-BE49-F238E27FC236}">
                <a16:creationId xmlns:a16="http://schemas.microsoft.com/office/drawing/2014/main" id="{D3ADA678-2B3E-49B8-9BF1-26CD86345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700" y="1998171"/>
            <a:ext cx="3571659" cy="3578816"/>
          </a:xfrm>
          <a:prstGeom prst="rect">
            <a:avLst/>
          </a:prstGeom>
        </p:spPr>
      </p:pic>
    </p:spTree>
    <p:extLst>
      <p:ext uri="{BB962C8B-B14F-4D97-AF65-F5344CB8AC3E}">
        <p14:creationId xmlns:p14="http://schemas.microsoft.com/office/powerpoint/2010/main" val="354185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can you become a good leader?</a:t>
            </a:r>
          </a:p>
        </p:txBody>
      </p:sp>
      <p:pic>
        <p:nvPicPr>
          <p:cNvPr id="4" name="Picture 3">
            <a:extLst>
              <a:ext uri="{FF2B5EF4-FFF2-40B4-BE49-F238E27FC236}">
                <a16:creationId xmlns:a16="http://schemas.microsoft.com/office/drawing/2014/main" id="{AD022581-E6A5-442E-8DF5-73EE71EFD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035602"/>
            <a:ext cx="3427412" cy="3503954"/>
          </a:xfrm>
          <a:prstGeom prst="rect">
            <a:avLst/>
          </a:prstGeom>
        </p:spPr>
      </p:pic>
    </p:spTree>
    <p:extLst>
      <p:ext uri="{BB962C8B-B14F-4D97-AF65-F5344CB8AC3E}">
        <p14:creationId xmlns:p14="http://schemas.microsoft.com/office/powerpoint/2010/main" val="49463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Steps to Becoming a Good Leader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Study the qualities of recognized good leaders</a:t>
            </a:r>
          </a:p>
          <a:p>
            <a:pPr lvl="1"/>
            <a:r>
              <a:rPr lang="en-US" dirty="0"/>
              <a:t>Study yourself. Determine weak and strong characteristics</a:t>
            </a:r>
          </a:p>
          <a:p>
            <a:pPr lvl="1"/>
            <a:r>
              <a:rPr lang="en-US" dirty="0"/>
              <a:t>Develop yourself as a good follower. Individuals who cannot obey cannot direct</a:t>
            </a:r>
          </a:p>
          <a:p>
            <a:pPr lvl="1"/>
            <a:r>
              <a:rPr lang="en-US" dirty="0"/>
              <a:t>Study the organization of various groups</a:t>
            </a:r>
          </a:p>
          <a:p>
            <a:pPr lvl="1"/>
            <a:r>
              <a:rPr lang="en-US" dirty="0"/>
              <a:t>Follow a definite plan for leadership training and improvement</a:t>
            </a:r>
          </a:p>
          <a:p>
            <a:pPr lvl="1"/>
            <a:endParaRPr lang="en-US" dirty="0"/>
          </a:p>
        </p:txBody>
      </p:sp>
      <p:pic>
        <p:nvPicPr>
          <p:cNvPr id="4" name="Content Placeholder 7">
            <a:extLst>
              <a:ext uri="{FF2B5EF4-FFF2-40B4-BE49-F238E27FC236}">
                <a16:creationId xmlns:a16="http://schemas.microsoft.com/office/drawing/2014/main" id="{BAC9582B-CDEC-4CAC-917A-F06AA619E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604" y="4351699"/>
            <a:ext cx="1539308" cy="1939950"/>
          </a:xfrm>
          <a:prstGeom prst="rect">
            <a:avLst/>
          </a:prstGeom>
        </p:spPr>
      </p:pic>
    </p:spTree>
    <p:extLst>
      <p:ext uri="{BB962C8B-B14F-4D97-AF65-F5344CB8AC3E}">
        <p14:creationId xmlns:p14="http://schemas.microsoft.com/office/powerpoint/2010/main" val="369290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Your Leadership Characteristics</a:t>
            </a:r>
          </a:p>
        </p:txBody>
      </p:sp>
      <p:graphicFrame>
        <p:nvGraphicFramePr>
          <p:cNvPr id="6" name="Table 5">
            <a:extLst>
              <a:ext uri="{FF2B5EF4-FFF2-40B4-BE49-F238E27FC236}">
                <a16:creationId xmlns:a16="http://schemas.microsoft.com/office/drawing/2014/main" id="{B258F8FA-961C-4D58-8AE7-D10F07CB9A79}"/>
              </a:ext>
            </a:extLst>
          </p:cNvPr>
          <p:cNvGraphicFramePr>
            <a:graphicFrameLocks noGrp="1"/>
          </p:cNvGraphicFramePr>
          <p:nvPr>
            <p:extLst>
              <p:ext uri="{D42A27DB-BD31-4B8C-83A1-F6EECF244321}">
                <p14:modId xmlns:p14="http://schemas.microsoft.com/office/powerpoint/2010/main" val="3416879019"/>
              </p:ext>
            </p:extLst>
          </p:nvPr>
        </p:nvGraphicFramePr>
        <p:xfrm>
          <a:off x="1531144" y="1397809"/>
          <a:ext cx="9129711" cy="4937760"/>
        </p:xfrm>
        <a:graphic>
          <a:graphicData uri="http://schemas.openxmlformats.org/drawingml/2006/table">
            <a:tbl>
              <a:tblPr firstRow="1" bandRow="1">
                <a:tableStyleId>{5C22544A-7EE6-4342-B048-85BDC9FD1C3A}</a:tableStyleId>
              </a:tblPr>
              <a:tblGrid>
                <a:gridCol w="1973991">
                  <a:extLst>
                    <a:ext uri="{9D8B030D-6E8A-4147-A177-3AD203B41FA5}">
                      <a16:colId xmlns:a16="http://schemas.microsoft.com/office/drawing/2014/main" val="20000"/>
                    </a:ext>
                  </a:extLst>
                </a:gridCol>
                <a:gridCol w="2350609">
                  <a:extLst>
                    <a:ext uri="{9D8B030D-6E8A-4147-A177-3AD203B41FA5}">
                      <a16:colId xmlns:a16="http://schemas.microsoft.com/office/drawing/2014/main" val="20001"/>
                    </a:ext>
                  </a:extLst>
                </a:gridCol>
                <a:gridCol w="4805111">
                  <a:extLst>
                    <a:ext uri="{9D8B030D-6E8A-4147-A177-3AD203B41FA5}">
                      <a16:colId xmlns:a16="http://schemas.microsoft.com/office/drawing/2014/main" val="20002"/>
                    </a:ext>
                  </a:extLst>
                </a:gridCol>
              </a:tblGrid>
              <a:tr h="627047">
                <a:tc>
                  <a:txBody>
                    <a:bodyPr/>
                    <a:lstStyle/>
                    <a:p>
                      <a:pPr algn="ctr">
                        <a:spcBef>
                          <a:spcPts val="600"/>
                        </a:spcBef>
                        <a:spcAft>
                          <a:spcPts val="600"/>
                        </a:spcAft>
                      </a:pPr>
                      <a:r>
                        <a:rPr lang="en-US" sz="2400" dirty="0"/>
                        <a:t>Strong</a:t>
                      </a:r>
                    </a:p>
                  </a:txBody>
                  <a:tcPr/>
                </a:tc>
                <a:tc>
                  <a:txBody>
                    <a:bodyPr/>
                    <a:lstStyle/>
                    <a:p>
                      <a:pPr algn="ctr">
                        <a:spcBef>
                          <a:spcPts val="0"/>
                        </a:spcBef>
                        <a:spcAft>
                          <a:spcPts val="0"/>
                        </a:spcAft>
                      </a:pPr>
                      <a:r>
                        <a:rPr lang="en-US" sz="2400" dirty="0"/>
                        <a:t>Needs </a:t>
                      </a:r>
                    </a:p>
                    <a:p>
                      <a:pPr algn="ctr">
                        <a:spcBef>
                          <a:spcPts val="0"/>
                        </a:spcBef>
                        <a:spcAft>
                          <a:spcPts val="0"/>
                        </a:spcAft>
                      </a:pPr>
                      <a:r>
                        <a:rPr lang="en-US" sz="2400" dirty="0"/>
                        <a:t>Improvement</a:t>
                      </a:r>
                    </a:p>
                  </a:txBody>
                  <a:tcPr/>
                </a:tc>
                <a:tc>
                  <a:txBody>
                    <a:bodyPr/>
                    <a:lstStyle/>
                    <a:p>
                      <a:pPr algn="ctr">
                        <a:spcBef>
                          <a:spcPts val="600"/>
                        </a:spcBef>
                        <a:spcAft>
                          <a:spcPts val="600"/>
                        </a:spcAft>
                      </a:pPr>
                      <a:r>
                        <a:rPr lang="en-US" sz="2400" dirty="0"/>
                        <a:t>Leadership Characteristics</a:t>
                      </a:r>
                    </a:p>
                  </a:txBody>
                  <a:tcPr/>
                </a:tc>
                <a:extLst>
                  <a:ext uri="{0D108BD9-81ED-4DB2-BD59-A6C34878D82A}">
                    <a16:rowId xmlns:a16="http://schemas.microsoft.com/office/drawing/2014/main" val="10000"/>
                  </a:ext>
                </a:extLst>
              </a:tr>
              <a:tr h="556341">
                <a:tc>
                  <a:txBody>
                    <a:bodyPr/>
                    <a:lstStyle/>
                    <a:p>
                      <a:endParaRPr lang="en-US"/>
                    </a:p>
                  </a:txBody>
                  <a:tcPr/>
                </a:tc>
                <a:tc>
                  <a:txBody>
                    <a:bodyPr/>
                    <a:lstStyle/>
                    <a:p>
                      <a:endParaRPr lang="en-US" dirty="0"/>
                    </a:p>
                  </a:txBody>
                  <a:tcPr/>
                </a:tc>
                <a:tc>
                  <a:txBody>
                    <a:bodyPr/>
                    <a:lstStyle/>
                    <a:p>
                      <a:pPr>
                        <a:spcBef>
                          <a:spcPts val="600"/>
                        </a:spcBef>
                        <a:spcAft>
                          <a:spcPts val="600"/>
                        </a:spcAft>
                      </a:pPr>
                      <a:r>
                        <a:rPr lang="en-US" dirty="0"/>
                        <a:t>Able to get along with others; I respect individuality.</a:t>
                      </a:r>
                    </a:p>
                  </a:txBody>
                  <a:tcPr/>
                </a:tc>
                <a:extLst>
                  <a:ext uri="{0D108BD9-81ED-4DB2-BD59-A6C34878D82A}">
                    <a16:rowId xmlns:a16="http://schemas.microsoft.com/office/drawing/2014/main" val="10001"/>
                  </a:ext>
                </a:extLst>
              </a:tr>
              <a:tr h="556341">
                <a:tc>
                  <a:txBody>
                    <a:bodyPr/>
                    <a:lstStyle/>
                    <a:p>
                      <a:endParaRPr lang="en-US" dirty="0"/>
                    </a:p>
                  </a:txBody>
                  <a:tcPr/>
                </a:tc>
                <a:tc>
                  <a:txBody>
                    <a:bodyPr/>
                    <a:lstStyle/>
                    <a:p>
                      <a:endParaRPr lang="en-US"/>
                    </a:p>
                  </a:txBody>
                  <a:tcPr/>
                </a:tc>
                <a:tc>
                  <a:txBody>
                    <a:bodyPr/>
                    <a:lstStyle/>
                    <a:p>
                      <a:r>
                        <a:rPr lang="en-US" dirty="0"/>
                        <a:t>Cooperative – I know</a:t>
                      </a:r>
                      <a:r>
                        <a:rPr lang="en-US" baseline="0" dirty="0"/>
                        <a:t> how to work with others, and I enjoy it.</a:t>
                      </a:r>
                      <a:endParaRPr lang="en-US" dirty="0"/>
                    </a:p>
                  </a:txBody>
                  <a:tcPr/>
                </a:tc>
                <a:extLst>
                  <a:ext uri="{0D108BD9-81ED-4DB2-BD59-A6C34878D82A}">
                    <a16:rowId xmlns:a16="http://schemas.microsoft.com/office/drawing/2014/main" val="10002"/>
                  </a:ext>
                </a:extLst>
              </a:tr>
              <a:tr h="556341">
                <a:tc>
                  <a:txBody>
                    <a:bodyPr/>
                    <a:lstStyle/>
                    <a:p>
                      <a:endParaRPr lang="en-US"/>
                    </a:p>
                  </a:txBody>
                  <a:tcPr/>
                </a:tc>
                <a:tc>
                  <a:txBody>
                    <a:bodyPr/>
                    <a:lstStyle/>
                    <a:p>
                      <a:endParaRPr lang="en-US" dirty="0"/>
                    </a:p>
                  </a:txBody>
                  <a:tcPr/>
                </a:tc>
                <a:tc>
                  <a:txBody>
                    <a:bodyPr/>
                    <a:lstStyle/>
                    <a:p>
                      <a:r>
                        <a:rPr lang="en-US" dirty="0"/>
                        <a:t>Courteous – I use “please” and “thank you” often.</a:t>
                      </a:r>
                    </a:p>
                  </a:txBody>
                  <a:tcPr/>
                </a:tc>
                <a:extLst>
                  <a:ext uri="{0D108BD9-81ED-4DB2-BD59-A6C34878D82A}">
                    <a16:rowId xmlns:a16="http://schemas.microsoft.com/office/drawing/2014/main" val="10003"/>
                  </a:ext>
                </a:extLst>
              </a:tr>
              <a:tr h="556341">
                <a:tc>
                  <a:txBody>
                    <a:bodyPr/>
                    <a:lstStyle/>
                    <a:p>
                      <a:endParaRPr lang="en-US"/>
                    </a:p>
                  </a:txBody>
                  <a:tcPr/>
                </a:tc>
                <a:tc>
                  <a:txBody>
                    <a:bodyPr/>
                    <a:lstStyle/>
                    <a:p>
                      <a:endParaRPr lang="en-US"/>
                    </a:p>
                  </a:txBody>
                  <a:tcPr/>
                </a:tc>
                <a:tc>
                  <a:txBody>
                    <a:bodyPr/>
                    <a:lstStyle/>
                    <a:p>
                      <a:r>
                        <a:rPr lang="en-US" dirty="0"/>
                        <a:t>Hardworking – I do not ask others to do something I am not willing</a:t>
                      </a:r>
                      <a:r>
                        <a:rPr lang="en-US" baseline="0" dirty="0"/>
                        <a:t> to do.</a:t>
                      </a:r>
                      <a:endParaRPr lang="en-US" dirty="0"/>
                    </a:p>
                  </a:txBody>
                  <a:tcPr/>
                </a:tc>
                <a:extLst>
                  <a:ext uri="{0D108BD9-81ED-4DB2-BD59-A6C34878D82A}">
                    <a16:rowId xmlns:a16="http://schemas.microsoft.com/office/drawing/2014/main" val="10004"/>
                  </a:ext>
                </a:extLst>
              </a:tr>
              <a:tr h="696719">
                <a:tc>
                  <a:txBody>
                    <a:bodyPr/>
                    <a:lstStyle/>
                    <a:p>
                      <a:endParaRPr lang="en-US"/>
                    </a:p>
                  </a:txBody>
                  <a:tcPr/>
                </a:tc>
                <a:tc>
                  <a:txBody>
                    <a:bodyPr/>
                    <a:lstStyle/>
                    <a:p>
                      <a:endParaRPr lang="en-US" dirty="0"/>
                    </a:p>
                  </a:txBody>
                  <a:tcPr/>
                </a:tc>
                <a:tc>
                  <a:txBody>
                    <a:bodyPr/>
                    <a:lstStyle/>
                    <a:p>
                      <a:r>
                        <a:rPr lang="en-US" dirty="0"/>
                        <a:t>Humility – I am confident and realize my own shortcomings.</a:t>
                      </a:r>
                    </a:p>
                    <a:p>
                      <a:endParaRPr lang="en-US" dirty="0"/>
                    </a:p>
                  </a:txBody>
                  <a:tcPr/>
                </a:tc>
                <a:extLst>
                  <a:ext uri="{0D108BD9-81ED-4DB2-BD59-A6C34878D82A}">
                    <a16:rowId xmlns:a16="http://schemas.microsoft.com/office/drawing/2014/main" val="10005"/>
                  </a:ext>
                </a:extLst>
              </a:tr>
              <a:tr h="556341">
                <a:tc>
                  <a:txBody>
                    <a:bodyPr/>
                    <a:lstStyle/>
                    <a:p>
                      <a:endParaRPr lang="en-US"/>
                    </a:p>
                  </a:txBody>
                  <a:tcPr/>
                </a:tc>
                <a:tc>
                  <a:txBody>
                    <a:bodyPr/>
                    <a:lstStyle/>
                    <a:p>
                      <a:endParaRPr lang="en-US" dirty="0"/>
                    </a:p>
                  </a:txBody>
                  <a:tcPr/>
                </a:tc>
                <a:tc>
                  <a:txBody>
                    <a:bodyPr/>
                    <a:lstStyle/>
                    <a:p>
                      <a:r>
                        <a:rPr lang="en-US" dirty="0"/>
                        <a:t>Look</a:t>
                      </a:r>
                      <a:r>
                        <a:rPr lang="en-US" baseline="0" dirty="0"/>
                        <a:t> at facts – I analyze the facts before making decisions.</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646434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schemas.microsoft.com/office/2006/documentManagement/types"/>
    <ds:schemaRef ds:uri="56ea17bb-c96d-4826-b465-01eec0dd23dd"/>
    <ds:schemaRef ds:uri="http://schemas.microsoft.com/office/infopath/2007/PartnerControls"/>
    <ds:schemaRef ds:uri="http://purl.org/dc/elements/1.1/"/>
    <ds:schemaRef ds:uri="http://purl.org/dc/term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1965</TotalTime>
  <Words>2449</Words>
  <Application>Microsoft Office PowerPoint</Application>
  <PresentationFormat>Widescreen</PresentationFormat>
  <Paragraphs>312</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.AppleSystemUIFont</vt:lpstr>
      <vt:lpstr>Arial</vt:lpstr>
      <vt:lpstr>Calibri</vt:lpstr>
      <vt:lpstr>Constantia</vt:lpstr>
      <vt:lpstr>Open Sans</vt:lpstr>
      <vt:lpstr>Open Sans SemiBold</vt:lpstr>
      <vt:lpstr>2_Office Theme</vt:lpstr>
      <vt:lpstr>3_Office Theme</vt:lpstr>
      <vt:lpstr>Leadership Today – Making the Right Decisions</vt:lpstr>
      <vt:lpstr>PowerPoint Presentation</vt:lpstr>
      <vt:lpstr>Making Decisions</vt:lpstr>
      <vt:lpstr>How do people make decisions?</vt:lpstr>
      <vt:lpstr>FCCLA Planning Process</vt:lpstr>
      <vt:lpstr> What is L-E-A-D-E-R-S-H-I-P?</vt:lpstr>
      <vt:lpstr>How can you become a good leader?</vt:lpstr>
      <vt:lpstr>Steps to Becoming a Good Leader</vt:lpstr>
      <vt:lpstr>Your Leadership Characteristics</vt:lpstr>
      <vt:lpstr>Your Leadership Characteristics</vt:lpstr>
      <vt:lpstr>Top Five Characteristics: Leadership</vt:lpstr>
      <vt:lpstr>Leadership Styles</vt:lpstr>
      <vt:lpstr>Authoritarian</vt:lpstr>
      <vt:lpstr>Democratic</vt:lpstr>
      <vt:lpstr>Laissez-faire</vt:lpstr>
      <vt:lpstr>Leadership Styles</vt:lpstr>
      <vt:lpstr>Personal Management Skills</vt:lpstr>
      <vt:lpstr>Leadership (Soft Skills)</vt:lpstr>
      <vt:lpstr>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2017-11-30T20:32:14Z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