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28"/>
  </p:notesMasterIdLst>
  <p:sldIdLst>
    <p:sldId id="321" r:id="rId6"/>
    <p:sldId id="319" r:id="rId7"/>
    <p:sldId id="323" r:id="rId8"/>
    <p:sldId id="324" r:id="rId9"/>
    <p:sldId id="325" r:id="rId10"/>
    <p:sldId id="351" r:id="rId11"/>
    <p:sldId id="352" r:id="rId12"/>
    <p:sldId id="353" r:id="rId13"/>
    <p:sldId id="354" r:id="rId14"/>
    <p:sldId id="355" r:id="rId15"/>
    <p:sldId id="356" r:id="rId16"/>
    <p:sldId id="357" r:id="rId17"/>
    <p:sldId id="358" r:id="rId18"/>
    <p:sldId id="359" r:id="rId19"/>
    <p:sldId id="360" r:id="rId20"/>
    <p:sldId id="361" r:id="rId21"/>
    <p:sldId id="362" r:id="rId22"/>
    <p:sldId id="363" r:id="rId23"/>
    <p:sldId id="364" r:id="rId24"/>
    <p:sldId id="365" r:id="rId25"/>
    <p:sldId id="366" r:id="rId26"/>
    <p:sldId id="367" r:id="rId2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5190" autoAdjust="0"/>
  </p:normalViewPr>
  <p:slideViewPr>
    <p:cSldViewPr snapToGrid="0">
      <p:cViewPr varScale="1">
        <p:scale>
          <a:sx n="110" d="100"/>
          <a:sy n="110" d="100"/>
        </p:scale>
        <p:origin x="610" y="62"/>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11/30/2017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Define the terms, laws, regulations and taxes as they pertain to government actions. Explain what government entities—federal, state and local—are responsible for enacting these measures. How do these measures affect you as a consumer?</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2625482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Taxes may be classified in two ways – grouped according to tax rate or according to how they are paid. Taxes grouped by tax rate may be proportional, progressive or regressive; payment methods include direct or indirect. Taxes can be distinguished by the effect they have on the distribution of income and wealth. Few true regressive taxes exist today, but taxes such as sales tax (which may also be classified as proportional), are regressive in nature when the impact on total income is considered.</a:t>
            </a:r>
          </a:p>
          <a:p>
            <a:endParaRPr lang="en-US" dirty="0"/>
          </a:p>
          <a:p>
            <a:r>
              <a:rPr lang="en-US" dirty="0"/>
              <a:t>Taxes can be either direct or indirect. A direct tax is one that the taxpayer pays directly to the government. These taxes cannot be shifted to others. A homeowner pays personal property taxes directly to the government. A family pays its own federal income taxes. </a:t>
            </a:r>
            <a:br>
              <a:rPr lang="en-US" dirty="0"/>
            </a:br>
            <a:br>
              <a:rPr lang="en-US" dirty="0"/>
            </a:br>
            <a:r>
              <a:rPr lang="en-US" dirty="0"/>
              <a:t>An indirect tax can be passed on to another person or group. A business may recover the cost of the taxes it pays by charging higher prices to customers. A tax shift occurs when the business shifts its taxes to others.</a:t>
            </a:r>
          </a:p>
          <a:p>
            <a:endParaRPr lang="en-US" dirty="0"/>
          </a:p>
          <a:p>
            <a:r>
              <a:rPr lang="en-US" dirty="0"/>
              <a:t>Quiz the students on their understanding of a direct and indirect test. Click on the picture. You may opt to cover activities 1-4 along with the assessment.</a:t>
            </a:r>
          </a:p>
          <a:p>
            <a:endParaRPr lang="en-US" dirty="0"/>
          </a:p>
          <a:p>
            <a:r>
              <a:rPr lang="en-US" dirty="0"/>
              <a:t>What is Taxed and Why?</a:t>
            </a:r>
          </a:p>
          <a:p>
            <a:r>
              <a:rPr lang="en-US" dirty="0"/>
              <a:t>Direct and Indirect Taxes</a:t>
            </a:r>
          </a:p>
          <a:p>
            <a:r>
              <a:rPr lang="en-US" dirty="0"/>
              <a:t>http://apps.irs.gov/app/understandingTaxes/student/whys_thm04_les04.jsp</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607982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the students and proceed with a discussion.</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79522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laws and regulations that protect you as a consumer. We are going to learn about a few right now.  You will be researching additional laws and regulations impacting consumers during Independent Practice and presenting the information to the class.</a:t>
            </a:r>
          </a:p>
          <a:p>
            <a:endParaRPr lang="en-US" dirty="0"/>
          </a:p>
          <a:p>
            <a:r>
              <a:rPr lang="en-US" dirty="0"/>
              <a:t>Consumer Credit Protection Act protects employees from discharge by their employers because their wages have been garnished for any one debt and limits the amount of an employee's earnings that may be garnished in any one week.</a:t>
            </a:r>
          </a:p>
          <a:p>
            <a:endParaRPr lang="en-US" dirty="0"/>
          </a:p>
          <a:p>
            <a:r>
              <a:rPr lang="en-US" dirty="0"/>
              <a:t>The Equal Credit Opportunity Act prohibits creditors from discriminating against credit applicants on the basis of race, color, religion, national origin, sex, marital status, age, because an applicant receives income from a public assistance program, or because an applicant has in good faith exercised any right under the Consumer Credit Protection Act.</a:t>
            </a:r>
          </a:p>
          <a:p>
            <a:endParaRPr lang="en-US" dirty="0"/>
          </a:p>
          <a:p>
            <a:r>
              <a:rPr lang="en-US" dirty="0"/>
              <a:t>Fair Credit Reporting Act is a United States federal law that regulates the collection, dissemination and use of consumer information, including consumer credit information.</a:t>
            </a:r>
          </a:p>
          <a:p>
            <a:endParaRPr lang="en-US" dirty="0"/>
          </a:p>
          <a:p>
            <a:r>
              <a:rPr lang="en-US" dirty="0"/>
              <a:t>The Federal Trade Commission (FTC), the nation’s consumer protection agency, enforces the Fair Debt Collection Practices Act (FDCPA), which prohibits debt collectors from using abusive, unfair or deceptive practices to collect from you.</a:t>
            </a:r>
          </a:p>
          <a:p>
            <a:endParaRPr lang="en-US" dirty="0"/>
          </a:p>
          <a:p>
            <a:r>
              <a:rPr lang="en-US" dirty="0"/>
              <a:t>The Truth in Lending Act (TILA) protects you against inaccurate and unfair credit billing and credit card practices. It requires lenders to provide you with loan cost information so that you can comparison shop for certain types of loans. For loans covered under TILA, you have a right of rescission, which allows you three days to reconsider your decision and back out of the loan process without losing any money. This right helps protect you against high-pressure sales tactics used by unscrupulous lenders.</a:t>
            </a:r>
          </a:p>
          <a:p>
            <a:endParaRPr lang="en-US" dirty="0"/>
          </a:p>
          <a:p>
            <a:r>
              <a:rPr lang="en-US" dirty="0"/>
              <a:t>Why are these laws and regulations important to you as a consumer?</a:t>
            </a:r>
          </a:p>
          <a:p>
            <a:endParaRPr lang="en-US" dirty="0"/>
          </a:p>
          <a:p>
            <a:r>
              <a:rPr lang="en-US" dirty="0"/>
              <a:t>Federal Trade Commission</a:t>
            </a:r>
          </a:p>
          <a:p>
            <a:r>
              <a:rPr lang="en-US" dirty="0"/>
              <a:t>Are you behind on your bills? Have you been receiving calls from a debt collector? A debt collector is someone, other than the creditor, who regularly collects debts owed to someone else. </a:t>
            </a:r>
          </a:p>
          <a:p>
            <a:r>
              <a:rPr lang="en-US" dirty="0"/>
              <a:t>http://youtu.be/dQzIc56gydM</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28798754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citizens, we are provided services by local, state and national government agencies. Many federal agencies have enforcement and/or complaint-handling duties for products and services used by the general public. Others act for the benefit of the public but do not resolve individual consumer problems. Agencies also create printed publications and websites that may be helpful when making purchase decisions or dealing with consumer problems. I have listed just a few of the federal agencies serving consumers on this slide.</a:t>
            </a:r>
          </a:p>
          <a:p>
            <a:endParaRPr lang="en-US" dirty="0"/>
          </a:p>
          <a:p>
            <a:r>
              <a:rPr lang="en-US" dirty="0"/>
              <a:t>What are some additional examples of local, state and national government agencies that provide services affecting the consumer?</a:t>
            </a:r>
          </a:p>
          <a:p>
            <a:r>
              <a:rPr lang="en-US" dirty="0"/>
              <a:t>What types of services are offered by each agency?</a:t>
            </a:r>
          </a:p>
          <a:p>
            <a:r>
              <a:rPr lang="en-US" dirty="0"/>
              <a:t>How can individuals and families benefit from government services?</a:t>
            </a:r>
          </a:p>
          <a:p>
            <a:r>
              <a:rPr lang="en-US" dirty="0"/>
              <a:t>What are examples of services that are provided free to the public?</a:t>
            </a:r>
          </a:p>
          <a:p>
            <a:r>
              <a:rPr lang="en-US" dirty="0"/>
              <a:t>What are examples of services for which consumers must pay?</a:t>
            </a:r>
          </a:p>
          <a:p>
            <a:r>
              <a:rPr lang="en-US" dirty="0"/>
              <a:t>Which services do you and your family use frequently?</a:t>
            </a:r>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2457687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Better Business Bureaus (BBBs) are nonprofit organizations that encourage honest advertising and selling practices and are supported primarily by local businesses. They offer a variety of consumer services, including consumer education materials; business reports, particularly unanswered or unsettled complaints or other problems; mediation and arbitration services; and information about charities and other organizations that are seeking public donations. They also provide ratings (A, B, C, D, or F) of local companies to express the BBB's confidence that the company operates in a trustworthy manner and demonstrates a willingness to resolve customer concerns.</a:t>
            </a:r>
          </a:p>
          <a:p>
            <a:endParaRPr lang="en-US" dirty="0"/>
          </a:p>
          <a:p>
            <a:r>
              <a:rPr lang="en-US" dirty="0"/>
              <a:t>What services are provided by the Better Business Bureau (BBB)?</a:t>
            </a:r>
          </a:p>
          <a:p>
            <a:r>
              <a:rPr lang="en-US" dirty="0"/>
              <a:t>Who supports the Better Business Bureau?</a:t>
            </a:r>
          </a:p>
          <a:p>
            <a:r>
              <a:rPr lang="en-US" dirty="0"/>
              <a:t>What fraudulent practices can be prevented or remedied by the BBB?</a:t>
            </a:r>
          </a:p>
          <a:p>
            <a:r>
              <a:rPr lang="en-US" dirty="0"/>
              <a:t>What are some common consumer problems and complaints registered with the BBB?</a:t>
            </a:r>
          </a:p>
          <a:p>
            <a:r>
              <a:rPr lang="en-US" dirty="0"/>
              <a:t>How do people access information from the BBB?</a:t>
            </a:r>
          </a:p>
          <a:p>
            <a:r>
              <a:rPr lang="en-US" dirty="0"/>
              <a:t>How do people register a complaint with the BBB?</a:t>
            </a:r>
          </a:p>
          <a:p>
            <a:r>
              <a:rPr lang="en-US" dirty="0"/>
              <a:t>Have you or someone you know used the services provided by the BBB? If so, what were the results?</a:t>
            </a:r>
          </a:p>
          <a:p>
            <a:endParaRPr lang="en-US" dirty="0"/>
          </a:p>
          <a:p>
            <a:r>
              <a:rPr lang="en-US" dirty="0"/>
              <a:t>Teacher note: Click on the picture to locate the nearest BBB in your community.</a:t>
            </a:r>
          </a:p>
          <a:p>
            <a:endParaRPr lang="en-US" dirty="0"/>
          </a:p>
          <a:p>
            <a:r>
              <a:rPr lang="en-US" dirty="0"/>
              <a:t>Better Business Bureau</a:t>
            </a:r>
          </a:p>
          <a:p>
            <a:r>
              <a:rPr lang="en-US" dirty="0"/>
              <a:t>Directory of offices in Texas.</a:t>
            </a:r>
          </a:p>
          <a:p>
            <a:r>
              <a:rPr lang="en-US" dirty="0"/>
              <a:t>http://www.usa.gov/directory/bbb/texas.shtml</a:t>
            </a:r>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40495956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 Consumer Action Handbook (CAH) to get help with consumer purchases, problems and complaints. Find consumer contacts for hundreds of companies and trade associations, local, state and federal government agencies, national consumer organizations and more.  You may download a free copy or order a free copy at http://publications.usa.gov/USAPubs.php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18</a:t>
            </a:fld>
            <a:endParaRPr lang="en-US"/>
          </a:p>
        </p:txBody>
      </p:sp>
    </p:spTree>
    <p:extLst>
      <p:ext uri="{BB962C8B-B14F-4D97-AF65-F5344CB8AC3E}">
        <p14:creationId xmlns:p14="http://schemas.microsoft.com/office/powerpoint/2010/main" val="403123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an excise tax? Excise taxes are taxes paid when purchases are made on a specific good, such as gasoline, tobacco or gambling—rather than general tax bases such as income or consumption. Excise taxes are often included in the final price of products and services and are often hidden to consumers. Overall excise taxes account for less than 10 percent of all federal receipts. All 50 states and many local municipalities levy excise taxes of various kinds. What are some additional excise taxes paid by the consumer? Possible answers can include airline taxes, diesel fuel taxes, customs and duties.</a:t>
            </a:r>
          </a:p>
          <a:p>
            <a:r>
              <a:rPr lang="en-US" dirty="0"/>
              <a:t> </a:t>
            </a:r>
          </a:p>
          <a:p>
            <a:r>
              <a:rPr lang="en-US" dirty="0"/>
              <a:t>The Federal Insurance Contributions Act (FICA) tax includes two separate taxes. It is also known as Payroll Tax or Self-Employment Tax, depending on your employment status. It is your contribution to Social Security and Medicare as a percentage of your salary. Different rates apply for each of these taxes. The current tax rate for social security is 6.2% for the employer and 6.2% for the employee, or 12.4% total. The current rate for Medicare is 1.45% for the employer and 1.45% for the employee, or 2.9% total. In 2013, people with high salaries began paying an additional Medicare tax of 0.9%. Unlike the rest of Medicare, this tax depends on your filing status. If you are employed, do you know how much you pay to Social Security and Medicare? </a:t>
            </a:r>
          </a:p>
          <a:p>
            <a:r>
              <a:rPr lang="en-US" dirty="0"/>
              <a:t> </a:t>
            </a:r>
          </a:p>
          <a:p>
            <a:r>
              <a:rPr lang="en-US" dirty="0"/>
              <a:t>Teacher note: You may ask the students how much they earn and help them figure out their payroll tax. Click on the picture and enter their amount or a fictitious amount to determine how much is paid in social security tax and Medicare tax. </a:t>
            </a:r>
          </a:p>
          <a:p>
            <a:r>
              <a:rPr lang="en-US" dirty="0"/>
              <a:t> </a:t>
            </a:r>
          </a:p>
          <a:p>
            <a:r>
              <a:rPr lang="en-US" dirty="0"/>
              <a:t>The top 20 percent of households pay 94 percent of income taxes. How would you feel if you were in the top 20 percent?</a:t>
            </a:r>
          </a:p>
          <a:p>
            <a:r>
              <a:rPr lang="en-US" dirty="0"/>
              <a:t>Source: Tax Foundation.org</a:t>
            </a:r>
          </a:p>
          <a:p>
            <a:endParaRPr lang="en-US" dirty="0"/>
          </a:p>
          <a:p>
            <a:r>
              <a:rPr lang="en-US" dirty="0"/>
              <a:t>Social Security and Medicare Contributions</a:t>
            </a:r>
          </a:p>
          <a:p>
            <a:r>
              <a:rPr lang="en-US" dirty="0"/>
              <a:t>The Federal Insurance Contributions Act (FICA) is your contribution to Social Security and Medicare. It is a percentage of your salary.</a:t>
            </a:r>
          </a:p>
          <a:p>
            <a:r>
              <a:rPr lang="en-US" dirty="0"/>
              <a:t>http://www.moneychimp.com/features/fica.htm</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4188379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note: Click on the interactive map to share the information with the students.</a:t>
            </a:r>
          </a:p>
          <a:p>
            <a:endParaRPr lang="en-US" dirty="0"/>
          </a:p>
          <a:p>
            <a:r>
              <a:rPr lang="en-US" dirty="0"/>
              <a:t>Did you know that every time you put a gallon of gas in your vehicle, you are automatically paying nearly 18.4 cents of federal excise tax? In Texas, there is an additional 0.20 cents a gallon for gasoline. So for each gallon of gas, you are paying 0.38 cents in taxes alone! </a:t>
            </a:r>
          </a:p>
          <a:p>
            <a:endParaRPr lang="en-US" dirty="0"/>
          </a:p>
          <a:p>
            <a:r>
              <a:rPr lang="en-US" dirty="0"/>
              <a:t>What state has the lowest gasoline excise tax?</a:t>
            </a:r>
          </a:p>
          <a:p>
            <a:r>
              <a:rPr lang="en-US" dirty="0"/>
              <a:t>What state has the highest gasoline excise tax?</a:t>
            </a:r>
          </a:p>
          <a:p>
            <a:r>
              <a:rPr lang="en-US" dirty="0"/>
              <a:t>What is the average?</a:t>
            </a:r>
          </a:p>
          <a:p>
            <a:endParaRPr lang="en-US" dirty="0"/>
          </a:p>
          <a:p>
            <a:r>
              <a:rPr lang="en-US" dirty="0"/>
              <a:t>American Petroleum Institute</a:t>
            </a:r>
          </a:p>
          <a:p>
            <a:r>
              <a:rPr lang="en-US" dirty="0"/>
              <a:t>Gasoline Excise Taxes in the United States.</a:t>
            </a:r>
          </a:p>
          <a:p>
            <a:r>
              <a:rPr lang="en-US" dirty="0"/>
              <a:t>http://www.api.org/oil-and-natural-gas-overview/industry-economics/fuel-taxes/gasoline-tax</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4221516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does revenue from taxes benefit individuals and families?</a:t>
            </a:r>
          </a:p>
          <a:p>
            <a:r>
              <a:rPr lang="en-US" dirty="0"/>
              <a:t>Could these services be provided without state or local involvement?</a:t>
            </a:r>
          </a:p>
          <a:p>
            <a:r>
              <a:rPr lang="en-US" dirty="0"/>
              <a:t>What would life be like without each of these services depicted on slides four and six?</a:t>
            </a:r>
          </a:p>
          <a:p>
            <a:r>
              <a:rPr lang="en-US" dirty="0"/>
              <a:t>What is the sales tax for Texas? Answer: 8.15%</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1372635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would happen at the federal level if there was not enough revenue to pay for these services?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1737347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note: Enter a few pieces of information, and the Taxpayer Receipt gives you a breakdown of how your tax dollars are spent on priorities like education, veteran’s benefits or health care. Enter $2,880 for Social Security tax, $1,700 for Medicare tax and $8,500 for Income tax and view the results. You may ask the students for additional fictitious amounts and discuss the results.</a:t>
            </a:r>
          </a:p>
          <a:p>
            <a:endParaRPr lang="en-US" dirty="0"/>
          </a:p>
          <a:p>
            <a:r>
              <a:rPr lang="en-US" dirty="0"/>
              <a:t>The White House</a:t>
            </a:r>
          </a:p>
          <a:p>
            <a:r>
              <a:rPr lang="en-US" dirty="0"/>
              <a:t>Your 2013 Federal Taxpayer Receipt</a:t>
            </a:r>
            <a:br>
              <a:rPr lang="en-US" dirty="0"/>
            </a:br>
            <a:r>
              <a:rPr lang="en-US" dirty="0"/>
              <a:t>http://www.whitehouse.gov/2013-taxreceipt</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3898561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often do you or your family use these services at the state level?</a:t>
            </a:r>
          </a:p>
          <a:p>
            <a:endParaRPr lang="en-US" dirty="0"/>
          </a:p>
          <a:p>
            <a:r>
              <a:rPr lang="en-US" dirty="0"/>
              <a:t>Why are state colleges less expensive than private colleges?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3137360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often do you or your family use these local services?</a:t>
            </a:r>
          </a:p>
          <a:p>
            <a:endParaRPr lang="en-US" dirty="0"/>
          </a:p>
          <a:p>
            <a:r>
              <a:rPr lang="en-US" dirty="0"/>
              <a:t>How are taxes collected at the local level to pay for these services?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2648244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currently many federal taxes. Recent health care changes have resulted in over 20 additional federal taxes. There are many types of taxes that take many different forms depending on where you live. There are excise taxes, fees, tariffs, direct taxes, indirect taxes, federal taxes and state taxes. Here is a list of taxes most of us pay for in one way or another. This, however, is not a complete list because, as previously mentioned, it depends on where you live.</a:t>
            </a:r>
          </a:p>
          <a:p>
            <a:endParaRPr lang="en-US" dirty="0"/>
          </a:p>
          <a:p>
            <a:r>
              <a:rPr lang="en-US" dirty="0"/>
              <a:t>How Many Taxes Are There?</a:t>
            </a:r>
          </a:p>
          <a:p>
            <a:r>
              <a:rPr lang="en-US" dirty="0"/>
              <a:t>A list of taxes most of us pay for in one way or another.</a:t>
            </a:r>
          </a:p>
          <a:p>
            <a:r>
              <a:rPr lang="en-US" dirty="0"/>
              <a:t>http://www.weatherimagery.com/blog/how-many-taxes-are-there/</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1167875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95718"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sp>
        <p:nvSpPr>
          <p:cNvPr id="7" name="Text Placeholder 6"/>
          <p:cNvSpPr>
            <a:spLocks noGrp="1"/>
          </p:cNvSpPr>
          <p:nvPr>
            <p:ph type="body" sz="quarter" idx="10"/>
          </p:nvPr>
        </p:nvSpPr>
        <p:spPr bwMode="white">
          <a:xfrm>
            <a:off x="4735870" y="1219200"/>
            <a:ext cx="7080130" cy="5072063"/>
          </a:xfrm>
        </p:spPr>
        <p:txBody>
          <a:bodyPr lIns="0" tIns="0" rIns="0" bIns="0" anchor="t" anchorCtr="0"/>
          <a:lstStyle>
            <a:lvl1pPr marL="0" indent="0">
              <a:spcAft>
                <a:spcPts val="600"/>
              </a:spcAft>
              <a:buFontTx/>
              <a:buNone/>
              <a:defRPr sz="7200" spc="-60" baseline="0">
                <a:solidFill>
                  <a:schemeClr val="bg1"/>
                </a:solidFill>
              </a:defRPr>
            </a:lvl1pPr>
            <a:lvl2pPr marL="0" indent="0">
              <a:buFontTx/>
              <a:buNone/>
              <a:defRPr sz="4400">
                <a:solidFill>
                  <a:schemeClr val="accent2">
                    <a:lumMod val="60000"/>
                    <a:lumOff val="40000"/>
                  </a:schemeClr>
                </a:solidFill>
              </a:defRPr>
            </a:lvl2pPr>
          </a:lstStyle>
          <a:p>
            <a:pPr lvl="0"/>
            <a:r>
              <a:rPr lang="en-US"/>
              <a:t>Edit Master text styles</a:t>
            </a:r>
          </a:p>
          <a:p>
            <a:pPr lvl="1"/>
            <a:r>
              <a:rPr lang="en-US"/>
              <a:t>Second level</a:t>
            </a:r>
          </a:p>
        </p:txBody>
      </p:sp>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www.weatherimagery.com/blog/how-many-taxes-are-there/"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WMF"/></Relationships>
</file>

<file path=ppt/slides/_rels/slide13.xml.rels><?xml version="1.0" encoding="UTF-8" standalone="yes"?>
<Relationships xmlns="http://schemas.openxmlformats.org/package/2006/relationships"><Relationship Id="rId3" Type="http://schemas.openxmlformats.org/officeDocument/2006/relationships/hyperlink" Target="http://apps.irs.gov/app/understandingTaxes/student/whys_thm04_les04.jsp"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youtu.be/dQzIc56gydM"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W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www.usa.gov/directory/bbb/texas.shtml"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JP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hyperlink" Target="http://apps.irs.gov/app/understandingTaxes/teacher/index.jsp"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www.api.org/oil-and-natural-gas-overview/industry-economics/fuel-taxes/gasoline-tax"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a:bodyPr>
          <a:lstStyle/>
          <a:p>
            <a:r>
              <a:rPr lang="en-US" dirty="0"/>
              <a:t>Laws, Regulations And Taxes That Impact Consumers</a:t>
            </a:r>
          </a:p>
          <a:p>
            <a:endParaRPr lang="en-US" dirty="0"/>
          </a:p>
          <a:p>
            <a:pPr lvl="1"/>
            <a:r>
              <a:rPr lang="en-US" dirty="0"/>
              <a:t>Dollars and sense</a:t>
            </a:r>
          </a:p>
          <a:p>
            <a:pPr lvl="1"/>
            <a:endParaRPr lang="en-US" dirty="0"/>
          </a:p>
          <a:p>
            <a:pPr lvl="1"/>
            <a:endParaRPr lang="en-US" dirty="0"/>
          </a:p>
        </p:txBody>
      </p:sp>
    </p:spTree>
    <p:extLst>
      <p:ext uri="{BB962C8B-B14F-4D97-AF65-F5344CB8AC3E}">
        <p14:creationId xmlns:p14="http://schemas.microsoft.com/office/powerpoint/2010/main" val="1994561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How Taxes Are Spent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State Level</a:t>
            </a:r>
          </a:p>
          <a:p>
            <a:pPr lvl="2"/>
            <a:r>
              <a:rPr lang="en-US" dirty="0"/>
              <a:t>Courts</a:t>
            </a:r>
          </a:p>
          <a:p>
            <a:pPr lvl="2"/>
            <a:r>
              <a:rPr lang="en-US" dirty="0"/>
              <a:t>Education</a:t>
            </a:r>
          </a:p>
          <a:p>
            <a:pPr lvl="2"/>
            <a:r>
              <a:rPr lang="en-US" dirty="0"/>
              <a:t>Highways</a:t>
            </a:r>
          </a:p>
          <a:p>
            <a:pPr lvl="2"/>
            <a:r>
              <a:rPr lang="en-US" dirty="0"/>
              <a:t>Hospitals</a:t>
            </a:r>
          </a:p>
          <a:p>
            <a:pPr lvl="2"/>
            <a:r>
              <a:rPr lang="en-US" dirty="0"/>
              <a:t>Public Assistance</a:t>
            </a:r>
          </a:p>
          <a:p>
            <a:pPr lvl="2"/>
            <a:r>
              <a:rPr lang="en-US" dirty="0"/>
              <a:t>Recreation and Parks</a:t>
            </a:r>
          </a:p>
          <a:p>
            <a:pPr lvl="2"/>
            <a:r>
              <a:rPr lang="en-US" dirty="0"/>
              <a:t>Special Schools</a:t>
            </a:r>
          </a:p>
          <a:p>
            <a:pPr lvl="2"/>
            <a:r>
              <a:rPr lang="en-US" dirty="0"/>
              <a:t>State Government</a:t>
            </a:r>
          </a:p>
          <a:p>
            <a:pPr lvl="2"/>
            <a:r>
              <a:rPr lang="en-US" dirty="0"/>
              <a:t>State Prisons</a:t>
            </a:r>
          </a:p>
          <a:p>
            <a:pPr lvl="2"/>
            <a:r>
              <a:rPr lang="en-US" dirty="0"/>
              <a:t>Welfare Service</a:t>
            </a:r>
          </a:p>
          <a:p>
            <a:pPr lvl="1"/>
            <a:endParaRPr lang="en-US" dirty="0"/>
          </a:p>
        </p:txBody>
      </p:sp>
      <p:pic>
        <p:nvPicPr>
          <p:cNvPr id="4" name="Picture 3">
            <a:extLst>
              <a:ext uri="{FF2B5EF4-FFF2-40B4-BE49-F238E27FC236}">
                <a16:creationId xmlns:a16="http://schemas.microsoft.com/office/drawing/2014/main" id="{2F95C20B-4D37-484E-A143-527CB5F15B65}"/>
              </a:ext>
            </a:extLst>
          </p:cNvPr>
          <p:cNvPicPr>
            <a:picLocks noChangeAspect="1"/>
          </p:cNvPicPr>
          <p:nvPr/>
        </p:nvPicPr>
        <p:blipFill>
          <a:blip r:embed="rId3"/>
          <a:stretch>
            <a:fillRect/>
          </a:stretch>
        </p:blipFill>
        <p:spPr>
          <a:xfrm>
            <a:off x="7107363" y="3577771"/>
            <a:ext cx="4343973" cy="2504173"/>
          </a:xfrm>
          <a:prstGeom prst="rect">
            <a:avLst/>
          </a:prstGeom>
        </p:spPr>
      </p:pic>
    </p:spTree>
    <p:extLst>
      <p:ext uri="{BB962C8B-B14F-4D97-AF65-F5344CB8AC3E}">
        <p14:creationId xmlns:p14="http://schemas.microsoft.com/office/powerpoint/2010/main" val="2274864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How Taxes Are Spent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Local Level</a:t>
            </a:r>
          </a:p>
          <a:p>
            <a:pPr lvl="2"/>
            <a:r>
              <a:rPr lang="en-US" dirty="0"/>
              <a:t>Courts</a:t>
            </a:r>
          </a:p>
          <a:p>
            <a:pPr lvl="2"/>
            <a:r>
              <a:rPr lang="en-US" dirty="0"/>
              <a:t>Libraries</a:t>
            </a:r>
          </a:p>
          <a:p>
            <a:pPr lvl="2"/>
            <a:r>
              <a:rPr lang="en-US" dirty="0"/>
              <a:t>Local Government</a:t>
            </a:r>
          </a:p>
          <a:p>
            <a:pPr lvl="2"/>
            <a:r>
              <a:rPr lang="en-US" dirty="0"/>
              <a:t>Parks and Swimming Pools</a:t>
            </a:r>
          </a:p>
          <a:p>
            <a:pPr lvl="2"/>
            <a:r>
              <a:rPr lang="en-US" dirty="0"/>
              <a:t>Prisons</a:t>
            </a:r>
          </a:p>
          <a:p>
            <a:pPr lvl="2"/>
            <a:r>
              <a:rPr lang="en-US" dirty="0"/>
              <a:t>Police and Fire Protection</a:t>
            </a:r>
          </a:p>
          <a:p>
            <a:pPr lvl="2"/>
            <a:r>
              <a:rPr lang="en-US" dirty="0"/>
              <a:t>Schools and Community Colleges</a:t>
            </a:r>
          </a:p>
          <a:p>
            <a:pPr lvl="2"/>
            <a:r>
              <a:rPr lang="en-US" dirty="0"/>
              <a:t>Streets and Sidewalks</a:t>
            </a:r>
          </a:p>
          <a:p>
            <a:pPr lvl="2"/>
            <a:r>
              <a:rPr lang="en-US" dirty="0"/>
              <a:t>Water and Sewer Systems</a:t>
            </a:r>
          </a:p>
          <a:p>
            <a:pPr lvl="1"/>
            <a:endParaRPr lang="en-US" dirty="0"/>
          </a:p>
        </p:txBody>
      </p:sp>
      <p:pic>
        <p:nvPicPr>
          <p:cNvPr id="4" name="Picture 3">
            <a:extLst>
              <a:ext uri="{FF2B5EF4-FFF2-40B4-BE49-F238E27FC236}">
                <a16:creationId xmlns:a16="http://schemas.microsoft.com/office/drawing/2014/main" id="{17874CEB-7F7A-48D0-978B-864409AE19CD}"/>
              </a:ext>
            </a:extLst>
          </p:cNvPr>
          <p:cNvPicPr>
            <a:picLocks noChangeAspect="1"/>
          </p:cNvPicPr>
          <p:nvPr/>
        </p:nvPicPr>
        <p:blipFill>
          <a:blip r:embed="rId3"/>
          <a:stretch>
            <a:fillRect/>
          </a:stretch>
        </p:blipFill>
        <p:spPr>
          <a:xfrm>
            <a:off x="7354995" y="3528207"/>
            <a:ext cx="4052798" cy="2651931"/>
          </a:xfrm>
          <a:prstGeom prst="rect">
            <a:avLst/>
          </a:prstGeom>
        </p:spPr>
      </p:pic>
    </p:spTree>
    <p:extLst>
      <p:ext uri="{BB962C8B-B14F-4D97-AF65-F5344CB8AC3E}">
        <p14:creationId xmlns:p14="http://schemas.microsoft.com/office/powerpoint/2010/main" val="3706681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Additional Taxes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Accounts Receivable</a:t>
            </a:r>
          </a:p>
          <a:p>
            <a:pPr lvl="1"/>
            <a:r>
              <a:rPr lang="en-US" dirty="0"/>
              <a:t>Building Permits</a:t>
            </a:r>
          </a:p>
          <a:p>
            <a:pPr lvl="1"/>
            <a:r>
              <a:rPr lang="en-US" dirty="0"/>
              <a:t>Capital Gains</a:t>
            </a:r>
          </a:p>
          <a:p>
            <a:pPr lvl="1"/>
            <a:r>
              <a:rPr lang="en-US" dirty="0"/>
              <a:t>CDL Licenses</a:t>
            </a:r>
          </a:p>
          <a:p>
            <a:pPr lvl="1"/>
            <a:r>
              <a:rPr lang="en-US" dirty="0"/>
              <a:t>Dog Licenses</a:t>
            </a:r>
          </a:p>
          <a:p>
            <a:pPr lvl="1"/>
            <a:r>
              <a:rPr lang="en-US" dirty="0"/>
              <a:t>Fishing Licenses</a:t>
            </a:r>
          </a:p>
          <a:p>
            <a:pPr lvl="1"/>
            <a:r>
              <a:rPr lang="en-US" dirty="0"/>
              <a:t>Food Licenses</a:t>
            </a:r>
          </a:p>
          <a:p>
            <a:pPr lvl="1"/>
            <a:r>
              <a:rPr lang="en-US" dirty="0"/>
              <a:t>Marriage Licenses</a:t>
            </a:r>
          </a:p>
          <a:p>
            <a:pPr lvl="1"/>
            <a:endParaRPr lang="en-US" dirty="0"/>
          </a:p>
        </p:txBody>
      </p:sp>
      <p:pic>
        <p:nvPicPr>
          <p:cNvPr id="4" name="Picture 3">
            <a:hlinkClick r:id="rId3"/>
            <a:extLst>
              <a:ext uri="{FF2B5EF4-FFF2-40B4-BE49-F238E27FC236}">
                <a16:creationId xmlns:a16="http://schemas.microsoft.com/office/drawing/2014/main" id="{BD8211D7-A1FC-4A29-9E68-9D032A4AAC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5094" y="2497918"/>
            <a:ext cx="4114616" cy="3006180"/>
          </a:xfrm>
          <a:prstGeom prst="rect">
            <a:avLst/>
          </a:prstGeom>
        </p:spPr>
      </p:pic>
      <p:pic>
        <p:nvPicPr>
          <p:cNvPr id="5" name="Picture 4">
            <a:extLst>
              <a:ext uri="{FF2B5EF4-FFF2-40B4-BE49-F238E27FC236}">
                <a16:creationId xmlns:a16="http://schemas.microsoft.com/office/drawing/2014/main" id="{7780BFFA-B6E2-4110-80B1-7D5F659BF132}"/>
              </a:ext>
            </a:extLst>
          </p:cNvPr>
          <p:cNvPicPr>
            <a:picLocks noChangeAspect="1"/>
          </p:cNvPicPr>
          <p:nvPr/>
        </p:nvPicPr>
        <p:blipFill>
          <a:blip r:embed="rId5"/>
          <a:stretch>
            <a:fillRect/>
          </a:stretch>
        </p:blipFill>
        <p:spPr>
          <a:xfrm>
            <a:off x="5025094" y="5451432"/>
            <a:ext cx="3664014" cy="377985"/>
          </a:xfrm>
          <a:prstGeom prst="rect">
            <a:avLst/>
          </a:prstGeom>
        </p:spPr>
      </p:pic>
    </p:spTree>
    <p:extLst>
      <p:ext uri="{BB962C8B-B14F-4D97-AF65-F5344CB8AC3E}">
        <p14:creationId xmlns:p14="http://schemas.microsoft.com/office/powerpoint/2010/main" val="2121559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Types of Taxes</a:t>
            </a:r>
          </a:p>
        </p:txBody>
      </p:sp>
      <p:sp>
        <p:nvSpPr>
          <p:cNvPr id="4" name="Content Placeholder 3">
            <a:extLst>
              <a:ext uri="{FF2B5EF4-FFF2-40B4-BE49-F238E27FC236}">
                <a16:creationId xmlns:a16="http://schemas.microsoft.com/office/drawing/2014/main" id="{56429023-2FC9-4EC2-B7B5-0E6D7B7626BE}"/>
              </a:ext>
            </a:extLst>
          </p:cNvPr>
          <p:cNvSpPr>
            <a:spLocks noGrp="1"/>
          </p:cNvSpPr>
          <p:nvPr>
            <p:ph sz="half" idx="1"/>
          </p:nvPr>
        </p:nvSpPr>
        <p:spPr/>
        <p:txBody>
          <a:bodyPr/>
          <a:lstStyle/>
          <a:p>
            <a:pPr lvl="1"/>
            <a:r>
              <a:rPr lang="en-US" dirty="0"/>
              <a:t>Progressive</a:t>
            </a:r>
          </a:p>
          <a:p>
            <a:pPr lvl="1"/>
            <a:r>
              <a:rPr lang="en-US" dirty="0"/>
              <a:t>Proportional</a:t>
            </a:r>
          </a:p>
          <a:p>
            <a:pPr lvl="1"/>
            <a:r>
              <a:rPr lang="en-US" dirty="0"/>
              <a:t>Regressive</a:t>
            </a:r>
          </a:p>
          <a:p>
            <a:endParaRPr lang="en-US" dirty="0"/>
          </a:p>
        </p:txBody>
      </p:sp>
      <p:sp>
        <p:nvSpPr>
          <p:cNvPr id="5" name="Content Placeholder 4">
            <a:extLst>
              <a:ext uri="{FF2B5EF4-FFF2-40B4-BE49-F238E27FC236}">
                <a16:creationId xmlns:a16="http://schemas.microsoft.com/office/drawing/2014/main" id="{0D511E1E-BFC8-4967-B2F4-90EEB8CCE441}"/>
              </a:ext>
            </a:extLst>
          </p:cNvPr>
          <p:cNvSpPr>
            <a:spLocks noGrp="1"/>
          </p:cNvSpPr>
          <p:nvPr>
            <p:ph sz="half" idx="10"/>
          </p:nvPr>
        </p:nvSpPr>
        <p:spPr/>
        <p:txBody>
          <a:bodyPr/>
          <a:lstStyle/>
          <a:p>
            <a:pPr lvl="1"/>
            <a:r>
              <a:rPr lang="en-US" dirty="0"/>
              <a:t>Direct</a:t>
            </a:r>
          </a:p>
          <a:p>
            <a:pPr lvl="1"/>
            <a:r>
              <a:rPr lang="en-US" dirty="0"/>
              <a:t>Indirect</a:t>
            </a:r>
          </a:p>
          <a:p>
            <a:endParaRPr lang="en-US" dirty="0"/>
          </a:p>
        </p:txBody>
      </p:sp>
      <p:pic>
        <p:nvPicPr>
          <p:cNvPr id="6" name="Picture 5">
            <a:hlinkClick r:id="rId3"/>
            <a:extLst>
              <a:ext uri="{FF2B5EF4-FFF2-40B4-BE49-F238E27FC236}">
                <a16:creationId xmlns:a16="http://schemas.microsoft.com/office/drawing/2014/main" id="{9B303459-C6C9-4CFE-AFC7-3CD59102B0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491" y="3193473"/>
            <a:ext cx="3824492" cy="1969559"/>
          </a:xfrm>
          <a:prstGeom prst="rect">
            <a:avLst/>
          </a:prstGeom>
        </p:spPr>
      </p:pic>
      <p:pic>
        <p:nvPicPr>
          <p:cNvPr id="7" name="Picture 6">
            <a:extLst>
              <a:ext uri="{FF2B5EF4-FFF2-40B4-BE49-F238E27FC236}">
                <a16:creationId xmlns:a16="http://schemas.microsoft.com/office/drawing/2014/main" id="{79B576FD-63F8-4D75-B2CB-EEAD11D66C7E}"/>
              </a:ext>
            </a:extLst>
          </p:cNvPr>
          <p:cNvPicPr>
            <a:picLocks noChangeAspect="1"/>
          </p:cNvPicPr>
          <p:nvPr/>
        </p:nvPicPr>
        <p:blipFill>
          <a:blip r:embed="rId5"/>
          <a:stretch>
            <a:fillRect/>
          </a:stretch>
        </p:blipFill>
        <p:spPr>
          <a:xfrm>
            <a:off x="8166325" y="5265307"/>
            <a:ext cx="2274005" cy="323116"/>
          </a:xfrm>
          <a:prstGeom prst="rect">
            <a:avLst/>
          </a:prstGeom>
        </p:spPr>
      </p:pic>
    </p:spTree>
    <p:extLst>
      <p:ext uri="{BB962C8B-B14F-4D97-AF65-F5344CB8AC3E}">
        <p14:creationId xmlns:p14="http://schemas.microsoft.com/office/powerpoint/2010/main" val="3550236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What laws and regulations protect you as a consumer?</a:t>
            </a:r>
          </a:p>
        </p:txBody>
      </p:sp>
      <p:pic>
        <p:nvPicPr>
          <p:cNvPr id="4" name="Content Placeholder 3">
            <a:extLst>
              <a:ext uri="{FF2B5EF4-FFF2-40B4-BE49-F238E27FC236}">
                <a16:creationId xmlns:a16="http://schemas.microsoft.com/office/drawing/2014/main" id="{0FAE17BE-ECCE-427A-ACD5-A4F1F055D6AF}"/>
              </a:ext>
            </a:extLst>
          </p:cNvPr>
          <p:cNvPicPr>
            <a:picLocks noGrp="1" noChangeAspect="1"/>
          </p:cNvPicPr>
          <p:nvPr>
            <p:ph sz="half" idx="1"/>
          </p:nvPr>
        </p:nvPicPr>
        <p:blipFill>
          <a:blip r:embed="rId3"/>
          <a:stretch>
            <a:fillRect/>
          </a:stretch>
        </p:blipFill>
        <p:spPr>
          <a:xfrm>
            <a:off x="5342721" y="2489200"/>
            <a:ext cx="2230974" cy="3127534"/>
          </a:xfrm>
          <a:prstGeom prst="rect">
            <a:avLst/>
          </a:prstGeom>
        </p:spPr>
      </p:pic>
    </p:spTree>
    <p:extLst>
      <p:ext uri="{BB962C8B-B14F-4D97-AF65-F5344CB8AC3E}">
        <p14:creationId xmlns:p14="http://schemas.microsoft.com/office/powerpoint/2010/main" val="1655935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Governmental Protection For The Consumer</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4" y="1536534"/>
            <a:ext cx="11055750" cy="4734318"/>
          </a:xfrm>
        </p:spPr>
        <p:txBody>
          <a:bodyPr/>
          <a:lstStyle/>
          <a:p>
            <a:pPr lvl="1"/>
            <a:r>
              <a:rPr lang="en-US" dirty="0"/>
              <a:t>Consumer Credit Protection Act</a:t>
            </a:r>
          </a:p>
          <a:p>
            <a:pPr lvl="1"/>
            <a:r>
              <a:rPr lang="en-US" dirty="0"/>
              <a:t>Equal Credit Opportunity Act</a:t>
            </a:r>
          </a:p>
          <a:p>
            <a:pPr lvl="1"/>
            <a:r>
              <a:rPr lang="en-US" dirty="0"/>
              <a:t>Fair Credit Reporting Act</a:t>
            </a:r>
          </a:p>
          <a:p>
            <a:pPr lvl="1"/>
            <a:r>
              <a:rPr lang="en-US" dirty="0"/>
              <a:t>Fair Debt Collection Practices Act</a:t>
            </a:r>
          </a:p>
          <a:p>
            <a:pPr lvl="1"/>
            <a:r>
              <a:rPr lang="en-US" dirty="0"/>
              <a:t>The Truth In Lending Act</a:t>
            </a:r>
          </a:p>
          <a:p>
            <a:pPr lvl="1"/>
            <a:endParaRPr lang="en-US" dirty="0"/>
          </a:p>
        </p:txBody>
      </p:sp>
      <p:pic>
        <p:nvPicPr>
          <p:cNvPr id="4" name="Picture 3">
            <a:hlinkClick r:id="rId3"/>
            <a:extLst>
              <a:ext uri="{FF2B5EF4-FFF2-40B4-BE49-F238E27FC236}">
                <a16:creationId xmlns:a16="http://schemas.microsoft.com/office/drawing/2014/main" id="{CB03B5CD-C990-481C-9504-F4F7E64375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45253" y="2885259"/>
            <a:ext cx="3260676" cy="2740675"/>
          </a:xfrm>
          <a:prstGeom prst="rect">
            <a:avLst/>
          </a:prstGeom>
        </p:spPr>
      </p:pic>
      <p:pic>
        <p:nvPicPr>
          <p:cNvPr id="5" name="Picture 4">
            <a:extLst>
              <a:ext uri="{FF2B5EF4-FFF2-40B4-BE49-F238E27FC236}">
                <a16:creationId xmlns:a16="http://schemas.microsoft.com/office/drawing/2014/main" id="{10CDF89C-8B87-4859-B9E8-AE9FB1394466}"/>
              </a:ext>
            </a:extLst>
          </p:cNvPr>
          <p:cNvPicPr>
            <a:picLocks noChangeAspect="1"/>
          </p:cNvPicPr>
          <p:nvPr/>
        </p:nvPicPr>
        <p:blipFill>
          <a:blip r:embed="rId5"/>
          <a:stretch>
            <a:fillRect/>
          </a:stretch>
        </p:blipFill>
        <p:spPr>
          <a:xfrm>
            <a:off x="8514795" y="5625934"/>
            <a:ext cx="2121592" cy="377985"/>
          </a:xfrm>
          <a:prstGeom prst="rect">
            <a:avLst/>
          </a:prstGeom>
        </p:spPr>
      </p:pic>
    </p:spTree>
    <p:extLst>
      <p:ext uri="{BB962C8B-B14F-4D97-AF65-F5344CB8AC3E}">
        <p14:creationId xmlns:p14="http://schemas.microsoft.com/office/powerpoint/2010/main" val="3362210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Federal Agencies Serving Consumers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Consumer and Governmental Affairs Bureau </a:t>
            </a:r>
          </a:p>
          <a:p>
            <a:pPr lvl="1"/>
            <a:r>
              <a:rPr lang="en-US" dirty="0"/>
              <a:t>Consumer Financial Protection Bureau </a:t>
            </a:r>
          </a:p>
          <a:p>
            <a:pPr lvl="1"/>
            <a:r>
              <a:rPr lang="en-US" dirty="0"/>
              <a:t>Consumer Product Safety Commission</a:t>
            </a:r>
          </a:p>
          <a:p>
            <a:pPr lvl="1"/>
            <a:r>
              <a:rPr lang="en-US" dirty="0"/>
              <a:t>Environmental Protection Agency</a:t>
            </a:r>
          </a:p>
          <a:p>
            <a:pPr lvl="1"/>
            <a:r>
              <a:rPr lang="en-US" dirty="0"/>
              <a:t>Federal Trade Commission</a:t>
            </a:r>
          </a:p>
          <a:p>
            <a:pPr lvl="1"/>
            <a:r>
              <a:rPr lang="en-US" dirty="0"/>
              <a:t>Food and Drug Administration</a:t>
            </a:r>
          </a:p>
          <a:p>
            <a:pPr lvl="1"/>
            <a:r>
              <a:rPr lang="en-US" dirty="0"/>
              <a:t>National Service Center for Environmental Publications</a:t>
            </a:r>
          </a:p>
          <a:p>
            <a:pPr lvl="1"/>
            <a:r>
              <a:rPr lang="en-US" dirty="0"/>
              <a:t>Office of Consumer Affairs and Dispute Resolution</a:t>
            </a:r>
          </a:p>
          <a:p>
            <a:pPr lvl="1"/>
            <a:endParaRPr lang="en-US" dirty="0"/>
          </a:p>
        </p:txBody>
      </p:sp>
    </p:spTree>
    <p:extLst>
      <p:ext uri="{BB962C8B-B14F-4D97-AF65-F5344CB8AC3E}">
        <p14:creationId xmlns:p14="http://schemas.microsoft.com/office/powerpoint/2010/main" val="2779008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Better Business Bureau (BBB)</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Better Business Bureaus offer a variety of consumer services, including consumer education materials and business reports.</a:t>
            </a:r>
          </a:p>
          <a:p>
            <a:pPr lvl="1"/>
            <a:endParaRPr lang="en-US" dirty="0"/>
          </a:p>
        </p:txBody>
      </p:sp>
      <p:pic>
        <p:nvPicPr>
          <p:cNvPr id="4" name="Picture 3">
            <a:hlinkClick r:id="rId3"/>
            <a:extLst>
              <a:ext uri="{FF2B5EF4-FFF2-40B4-BE49-F238E27FC236}">
                <a16:creationId xmlns:a16="http://schemas.microsoft.com/office/drawing/2014/main" id="{E5F1A28F-142B-4239-A102-9D31E99A5D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0300" y="2924628"/>
            <a:ext cx="2891399" cy="2766815"/>
          </a:xfrm>
          <a:prstGeom prst="rect">
            <a:avLst/>
          </a:prstGeom>
        </p:spPr>
      </p:pic>
      <p:pic>
        <p:nvPicPr>
          <p:cNvPr id="5" name="Picture 4">
            <a:extLst>
              <a:ext uri="{FF2B5EF4-FFF2-40B4-BE49-F238E27FC236}">
                <a16:creationId xmlns:a16="http://schemas.microsoft.com/office/drawing/2014/main" id="{79209EEA-E5C3-425E-85DE-04848F09CE6D}"/>
              </a:ext>
            </a:extLst>
          </p:cNvPr>
          <p:cNvPicPr>
            <a:picLocks noChangeAspect="1"/>
          </p:cNvPicPr>
          <p:nvPr/>
        </p:nvPicPr>
        <p:blipFill>
          <a:blip r:embed="rId5"/>
          <a:stretch>
            <a:fillRect/>
          </a:stretch>
        </p:blipFill>
        <p:spPr>
          <a:xfrm>
            <a:off x="4770004" y="5761532"/>
            <a:ext cx="2651990" cy="323116"/>
          </a:xfrm>
          <a:prstGeom prst="rect">
            <a:avLst/>
          </a:prstGeom>
        </p:spPr>
      </p:pic>
    </p:spTree>
    <p:extLst>
      <p:ext uri="{BB962C8B-B14F-4D97-AF65-F5344CB8AC3E}">
        <p14:creationId xmlns:p14="http://schemas.microsoft.com/office/powerpoint/2010/main" val="200103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Consumer Action Handbook</a:t>
            </a:r>
          </a:p>
        </p:txBody>
      </p:sp>
      <p:pic>
        <p:nvPicPr>
          <p:cNvPr id="4" name="Content Placeholder 3">
            <a:extLst>
              <a:ext uri="{FF2B5EF4-FFF2-40B4-BE49-F238E27FC236}">
                <a16:creationId xmlns:a16="http://schemas.microsoft.com/office/drawing/2014/main" id="{122A54E7-79B7-4182-A03B-417C04F34068}"/>
              </a:ext>
            </a:extLst>
          </p:cNvPr>
          <p:cNvPicPr>
            <a:picLocks noGrp="1" noChangeAspect="1"/>
          </p:cNvPicPr>
          <p:nvPr>
            <p:ph sz="half" idx="1"/>
          </p:nvPr>
        </p:nvPicPr>
        <p:blipFill>
          <a:blip r:embed="rId3"/>
          <a:stretch>
            <a:fillRect/>
          </a:stretch>
        </p:blipFill>
        <p:spPr>
          <a:xfrm>
            <a:off x="4847771" y="2247003"/>
            <a:ext cx="3274905" cy="3523163"/>
          </a:xfrm>
          <a:prstGeom prst="rect">
            <a:avLst/>
          </a:prstGeom>
        </p:spPr>
      </p:pic>
    </p:spTree>
    <p:extLst>
      <p:ext uri="{BB962C8B-B14F-4D97-AF65-F5344CB8AC3E}">
        <p14:creationId xmlns:p14="http://schemas.microsoft.com/office/powerpoint/2010/main" val="682637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Questions?</a:t>
            </a:r>
          </a:p>
        </p:txBody>
      </p:sp>
      <p:pic>
        <p:nvPicPr>
          <p:cNvPr id="4" name="Content Placeholder 3">
            <a:extLst>
              <a:ext uri="{FF2B5EF4-FFF2-40B4-BE49-F238E27FC236}">
                <a16:creationId xmlns:a16="http://schemas.microsoft.com/office/drawing/2014/main" id="{77431883-5959-4518-A6BD-FDD6BD0A04C7}"/>
              </a:ext>
            </a:extLst>
          </p:cNvPr>
          <p:cNvPicPr>
            <a:picLocks noGrp="1" noChangeAspect="1"/>
          </p:cNvPicPr>
          <p:nvPr>
            <p:ph sz="half" idx="1"/>
          </p:nvPr>
        </p:nvPicPr>
        <p:blipFill>
          <a:blip r:embed="rId2"/>
          <a:stretch>
            <a:fillRect/>
          </a:stretch>
        </p:blipFill>
        <p:spPr>
          <a:xfrm>
            <a:off x="4440079" y="1958817"/>
            <a:ext cx="3657917" cy="3657917"/>
          </a:xfrm>
          <a:prstGeom prst="rect">
            <a:avLst/>
          </a:prstGeom>
        </p:spPr>
      </p:pic>
    </p:spTree>
    <p:extLst>
      <p:ext uri="{BB962C8B-B14F-4D97-AF65-F5344CB8AC3E}">
        <p14:creationId xmlns:p14="http://schemas.microsoft.com/office/powerpoint/2010/main" val="917122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sz="2000" dirty="0"/>
              <a:t>Images:</a:t>
            </a:r>
          </a:p>
          <a:p>
            <a:pPr lvl="2"/>
            <a:r>
              <a:rPr lang="en-US" sz="2000" dirty="0"/>
              <a:t>Microsoft Clip Art: Used with permission from Microsoft.</a:t>
            </a:r>
          </a:p>
          <a:p>
            <a:pPr lvl="1"/>
            <a:r>
              <a:rPr lang="en-US" sz="2000" dirty="0"/>
              <a:t>Textbook:</a:t>
            </a:r>
          </a:p>
          <a:p>
            <a:pPr lvl="2"/>
            <a:r>
              <a:rPr lang="en-US" sz="2000" dirty="0"/>
              <a:t>Lowe, Ross. Consumer education and economics. 6th ed. Glencoe/McGraw Hill, 2006. Print.</a:t>
            </a:r>
          </a:p>
          <a:p>
            <a:pPr lvl="1"/>
            <a:r>
              <a:rPr lang="en-US" sz="2000" dirty="0"/>
              <a:t>Websites:</a:t>
            </a:r>
          </a:p>
          <a:p>
            <a:pPr lvl="2"/>
            <a:r>
              <a:rPr lang="en-US" sz="2000" dirty="0"/>
              <a:t>American Petroleum Institute</a:t>
            </a:r>
            <a:br>
              <a:rPr lang="en-US" sz="2000" dirty="0"/>
            </a:br>
            <a:r>
              <a:rPr lang="en-US" sz="2000" dirty="0"/>
              <a:t>Gasoline Excise Taxes in the United States.</a:t>
            </a:r>
            <a:br>
              <a:rPr lang="en-US" sz="2000" dirty="0"/>
            </a:br>
            <a:r>
              <a:rPr lang="en-US" sz="2000" dirty="0"/>
              <a:t>http://www.api.org/oil-and-natural-gas-overview/industry-economics/fuel-taxes/gasoline-tax</a:t>
            </a:r>
          </a:p>
          <a:p>
            <a:pPr lvl="2"/>
            <a:r>
              <a:rPr lang="en-US" sz="2000" dirty="0"/>
              <a:t>Better Business Bureau</a:t>
            </a:r>
            <a:br>
              <a:rPr lang="en-US" sz="2000" dirty="0"/>
            </a:br>
            <a:r>
              <a:rPr lang="en-US" sz="2000" dirty="0"/>
              <a:t>Directory of offices in Texas.</a:t>
            </a:r>
            <a:br>
              <a:rPr lang="en-US" sz="2000" dirty="0"/>
            </a:br>
            <a:r>
              <a:rPr lang="en-US" sz="2000" dirty="0"/>
              <a:t>http://www.usa.gov/directory/bbb/texas.shtm</a:t>
            </a:r>
          </a:p>
          <a:p>
            <a:pPr lvl="2"/>
            <a:r>
              <a:rPr lang="en-US" sz="2000" dirty="0"/>
              <a:t>Consumer Financial Protection Bureau</a:t>
            </a:r>
            <a:br>
              <a:rPr lang="en-US" sz="2000" dirty="0"/>
            </a:br>
            <a:r>
              <a:rPr lang="en-US" sz="2000" dirty="0"/>
              <a:t>Information, laws and regulations pertaining to mortgages.</a:t>
            </a:r>
          </a:p>
          <a:p>
            <a:pPr lvl="2"/>
            <a:r>
              <a:rPr lang="en-US" sz="2000" dirty="0"/>
              <a:t>http://www.consumerfinance.gov/</a:t>
            </a:r>
          </a:p>
        </p:txBody>
      </p:sp>
    </p:spTree>
    <p:extLst>
      <p:ext uri="{BB962C8B-B14F-4D97-AF65-F5344CB8AC3E}">
        <p14:creationId xmlns:p14="http://schemas.microsoft.com/office/powerpoint/2010/main" val="33978971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2"/>
            <a:r>
              <a:rPr lang="en-US" sz="2000" dirty="0"/>
              <a:t>Federal Reserve Consumer Help</a:t>
            </a:r>
            <a:br>
              <a:rPr lang="en-US" sz="2000" dirty="0"/>
            </a:br>
            <a:r>
              <a:rPr lang="en-US" sz="2000" dirty="0"/>
              <a:t>Have a complaint about your bank?</a:t>
            </a:r>
            <a:br>
              <a:rPr lang="en-US" sz="2000" dirty="0"/>
            </a:br>
            <a:r>
              <a:rPr lang="en-US" sz="2000" dirty="0"/>
              <a:t>http://www.federalreserveconsumerhelp.gov/about/ConsumerHelponline.pdf</a:t>
            </a:r>
          </a:p>
          <a:p>
            <a:pPr lvl="2"/>
            <a:r>
              <a:rPr lang="en-US" sz="2000" dirty="0"/>
              <a:t>How Many Taxes Are There?</a:t>
            </a:r>
            <a:br>
              <a:rPr lang="en-US" sz="2000" dirty="0"/>
            </a:br>
            <a:r>
              <a:rPr lang="en-US" sz="2000" dirty="0"/>
              <a:t>A list of taxes most of us pay for in one way or another.</a:t>
            </a:r>
            <a:br>
              <a:rPr lang="en-US" sz="2000" dirty="0"/>
            </a:br>
            <a:r>
              <a:rPr lang="en-US" sz="2000" dirty="0"/>
              <a:t>http://www.weatherimagery.com/blog/how-many-taxes-are-there/</a:t>
            </a:r>
          </a:p>
          <a:p>
            <a:pPr lvl="2"/>
            <a:r>
              <a:rPr lang="en-US" sz="2000" dirty="0"/>
              <a:t>Internal Revenue Service</a:t>
            </a:r>
            <a:br>
              <a:rPr lang="en-US" sz="2000" dirty="0"/>
            </a:br>
            <a:r>
              <a:rPr lang="en-US" sz="2000" dirty="0"/>
              <a:t>Understanding Taxes – Teacher Site</a:t>
            </a:r>
            <a:br>
              <a:rPr lang="en-US" sz="2000" dirty="0"/>
            </a:br>
            <a:r>
              <a:rPr lang="en-US" sz="2000" dirty="0">
                <a:hlinkClick r:id="rId2"/>
              </a:rPr>
              <a:t>http://apps.irs.gov/app/understandingTaxes/teacher/index.jsp</a:t>
            </a:r>
            <a:endParaRPr lang="en-US" sz="2000" dirty="0"/>
          </a:p>
          <a:p>
            <a:pPr lvl="2"/>
            <a:r>
              <a:rPr lang="en-US" sz="2000" dirty="0"/>
              <a:t>Social Security and Medicare Contributions</a:t>
            </a:r>
            <a:br>
              <a:rPr lang="en-US" sz="2000" dirty="0"/>
            </a:br>
            <a:r>
              <a:rPr lang="en-US" sz="2000" dirty="0"/>
              <a:t>The Federal Insurance Contributions Act (FICA) is your contribution to Social Security and Medicare. It is a percentage of your salary.</a:t>
            </a:r>
            <a:br>
              <a:rPr lang="en-US" sz="2000" dirty="0"/>
            </a:br>
            <a:r>
              <a:rPr lang="en-US" sz="2000" dirty="0"/>
              <a:t>http://www.moneychimp.com/features/fica.htm</a:t>
            </a:r>
          </a:p>
          <a:p>
            <a:pPr lvl="2"/>
            <a:r>
              <a:rPr lang="en-US" sz="2000" dirty="0"/>
              <a:t>The White House</a:t>
            </a:r>
            <a:br>
              <a:rPr lang="en-US" sz="2000" dirty="0"/>
            </a:br>
            <a:r>
              <a:rPr lang="en-US" sz="2000" dirty="0"/>
              <a:t>Your 2013 Federal Taxpayer Receipt</a:t>
            </a:r>
            <a:br>
              <a:rPr lang="en-US" sz="2000" dirty="0"/>
            </a:br>
            <a:r>
              <a:rPr lang="en-US" sz="2000" dirty="0"/>
              <a:t>http://www.whitehouse.gov/2013-taxreceipt</a:t>
            </a:r>
          </a:p>
          <a:p>
            <a:pPr lvl="1"/>
            <a:endParaRPr lang="en-US" dirty="0"/>
          </a:p>
          <a:p>
            <a:pPr lvl="1"/>
            <a:endParaRPr lang="en-US" dirty="0"/>
          </a:p>
        </p:txBody>
      </p:sp>
    </p:spTree>
    <p:extLst>
      <p:ext uri="{BB962C8B-B14F-4D97-AF65-F5344CB8AC3E}">
        <p14:creationId xmlns:p14="http://schemas.microsoft.com/office/powerpoint/2010/main" val="610506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2"/>
            <a:r>
              <a:rPr lang="en-US" sz="2000" dirty="0"/>
              <a:t>What is Taxed and Why?</a:t>
            </a:r>
            <a:br>
              <a:rPr lang="en-US" sz="2000" dirty="0"/>
            </a:br>
            <a:r>
              <a:rPr lang="en-US" sz="2000" dirty="0"/>
              <a:t>Direct and Indirect Taxes</a:t>
            </a:r>
            <a:br>
              <a:rPr lang="en-US" sz="2000" dirty="0"/>
            </a:br>
            <a:r>
              <a:rPr lang="en-US" sz="2000" dirty="0"/>
              <a:t>http://apps.irs.gov/app/understandingTaxes/student/whys_thm04_les04.jsp</a:t>
            </a:r>
          </a:p>
          <a:p>
            <a:pPr lvl="2"/>
            <a:r>
              <a:rPr lang="en-US" sz="2000" dirty="0"/>
              <a:t>USA.GOV</a:t>
            </a:r>
            <a:br>
              <a:rPr lang="en-US" sz="2000" dirty="0"/>
            </a:br>
            <a:r>
              <a:rPr lang="en-US" sz="2000" dirty="0"/>
              <a:t>Order a FREE copy of the Consumer Action Handbook to get the latest tips on credit, money, filing a complaint, and more!</a:t>
            </a:r>
            <a:br>
              <a:rPr lang="en-US" sz="2000" dirty="0"/>
            </a:br>
            <a:r>
              <a:rPr lang="en-US" sz="2000" dirty="0"/>
              <a:t>http://www.usa.gov/topics/consumer.shtml</a:t>
            </a:r>
          </a:p>
          <a:p>
            <a:pPr lvl="1"/>
            <a:r>
              <a:rPr lang="en-US" sz="2000" dirty="0"/>
              <a:t>YouTube™:</a:t>
            </a:r>
          </a:p>
          <a:p>
            <a:pPr lvl="2"/>
            <a:r>
              <a:rPr lang="en-US" sz="2000" dirty="0"/>
              <a:t>Federal Trade Commission</a:t>
            </a:r>
            <a:br>
              <a:rPr lang="en-US" sz="2000" dirty="0"/>
            </a:br>
            <a:r>
              <a:rPr lang="en-US" sz="2000" dirty="0"/>
              <a:t>Are you are behind on your bills? Have you been receiving calls from a debt collector? A debt collector is someone, other than the creditor, who regularly collects debts owed to someone else. </a:t>
            </a:r>
            <a:br>
              <a:rPr lang="en-US" sz="2000" dirty="0"/>
            </a:br>
            <a:r>
              <a:rPr lang="en-US" sz="2000" dirty="0"/>
              <a:t>http://youtu.be/dQzIc56gydM</a:t>
            </a:r>
          </a:p>
          <a:p>
            <a:pPr lvl="1"/>
            <a:endParaRPr lang="en-US" dirty="0"/>
          </a:p>
        </p:txBody>
      </p:sp>
    </p:spTree>
    <p:extLst>
      <p:ext uri="{BB962C8B-B14F-4D97-AF65-F5344CB8AC3E}">
        <p14:creationId xmlns:p14="http://schemas.microsoft.com/office/powerpoint/2010/main" val="2372382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a:xfrm>
            <a:off x="1310508" y="2679957"/>
            <a:ext cx="10059452" cy="876300"/>
          </a:xfrm>
        </p:spPr>
        <p:txBody>
          <a:bodyPr/>
          <a:lstStyle/>
          <a:p>
            <a:pPr algn="ctr"/>
            <a:r>
              <a:rPr lang="en-US" dirty="0"/>
              <a:t>Define laws, regulations and taxes.</a:t>
            </a:r>
          </a:p>
        </p:txBody>
      </p:sp>
    </p:spTree>
    <p:extLst>
      <p:ext uri="{BB962C8B-B14F-4D97-AF65-F5344CB8AC3E}">
        <p14:creationId xmlns:p14="http://schemas.microsoft.com/office/powerpoint/2010/main" val="370812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Federal Taxes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Corporate</a:t>
            </a:r>
          </a:p>
          <a:p>
            <a:pPr lvl="1"/>
            <a:r>
              <a:rPr lang="en-US" dirty="0"/>
              <a:t>Business Taxes </a:t>
            </a:r>
          </a:p>
          <a:p>
            <a:pPr lvl="1"/>
            <a:r>
              <a:rPr lang="en-US" dirty="0"/>
              <a:t>Excise Taxes</a:t>
            </a:r>
          </a:p>
          <a:p>
            <a:pPr lvl="1"/>
            <a:r>
              <a:rPr lang="en-US" dirty="0"/>
              <a:t>Import Taxes</a:t>
            </a:r>
          </a:p>
          <a:p>
            <a:pPr lvl="1"/>
            <a:r>
              <a:rPr lang="en-US" dirty="0"/>
              <a:t>Medicare</a:t>
            </a:r>
          </a:p>
          <a:p>
            <a:pPr lvl="1"/>
            <a:r>
              <a:rPr lang="en-US" dirty="0"/>
              <a:t>Personal Income</a:t>
            </a:r>
          </a:p>
          <a:p>
            <a:pPr lvl="1"/>
            <a:r>
              <a:rPr lang="en-US" dirty="0"/>
              <a:t>Social Security</a:t>
            </a:r>
          </a:p>
          <a:p>
            <a:pPr lvl="1"/>
            <a:r>
              <a:rPr lang="en-US" dirty="0"/>
              <a:t>Unemployment Insurance</a:t>
            </a:r>
          </a:p>
          <a:p>
            <a:pPr lvl="1"/>
            <a:endParaRPr lang="en-US" dirty="0"/>
          </a:p>
        </p:txBody>
      </p:sp>
      <p:pic>
        <p:nvPicPr>
          <p:cNvPr id="4" name="Picture 3">
            <a:extLst>
              <a:ext uri="{FF2B5EF4-FFF2-40B4-BE49-F238E27FC236}">
                <a16:creationId xmlns:a16="http://schemas.microsoft.com/office/drawing/2014/main" id="{D22DF97E-E4CF-412A-9E38-22DD515E0626}"/>
              </a:ext>
            </a:extLst>
          </p:cNvPr>
          <p:cNvPicPr>
            <a:picLocks noChangeAspect="1"/>
          </p:cNvPicPr>
          <p:nvPr/>
        </p:nvPicPr>
        <p:blipFill>
          <a:blip r:embed="rId3"/>
          <a:stretch>
            <a:fillRect/>
          </a:stretch>
        </p:blipFill>
        <p:spPr>
          <a:xfrm>
            <a:off x="7454208" y="3429000"/>
            <a:ext cx="3690526" cy="2692858"/>
          </a:xfrm>
          <a:prstGeom prst="rect">
            <a:avLst/>
          </a:prstGeom>
        </p:spPr>
      </p:pic>
    </p:spTree>
    <p:extLst>
      <p:ext uri="{BB962C8B-B14F-4D97-AF65-F5344CB8AC3E}">
        <p14:creationId xmlns:p14="http://schemas.microsoft.com/office/powerpoint/2010/main" val="3219747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Gasoline Excise Tax</a:t>
            </a:r>
          </a:p>
        </p:txBody>
      </p:sp>
      <p:pic>
        <p:nvPicPr>
          <p:cNvPr id="4" name="Picture 3">
            <a:hlinkClick r:id="rId3"/>
            <a:extLst>
              <a:ext uri="{FF2B5EF4-FFF2-40B4-BE49-F238E27FC236}">
                <a16:creationId xmlns:a16="http://schemas.microsoft.com/office/drawing/2014/main" id="{964C9C03-B5D0-4A21-84D4-A6DD5EDFAFE9}"/>
              </a:ext>
            </a:extLst>
          </p:cNvPr>
          <p:cNvPicPr>
            <a:picLocks noChangeAspect="1"/>
          </p:cNvPicPr>
          <p:nvPr/>
        </p:nvPicPr>
        <p:blipFill rotWithShape="1">
          <a:blip r:embed="rId4"/>
          <a:srcRect l="21108" t="11458" r="21108" b="13194"/>
          <a:stretch/>
        </p:blipFill>
        <p:spPr>
          <a:xfrm>
            <a:off x="3664857" y="2157789"/>
            <a:ext cx="5067452" cy="3126081"/>
          </a:xfrm>
          <a:prstGeom prst="rect">
            <a:avLst/>
          </a:prstGeom>
          <a:ln w="6350">
            <a:solidFill>
              <a:sysClr val="windowText" lastClr="000000"/>
            </a:solidFill>
          </a:ln>
        </p:spPr>
      </p:pic>
      <p:pic>
        <p:nvPicPr>
          <p:cNvPr id="5" name="Picture 4">
            <a:extLst>
              <a:ext uri="{FF2B5EF4-FFF2-40B4-BE49-F238E27FC236}">
                <a16:creationId xmlns:a16="http://schemas.microsoft.com/office/drawing/2014/main" id="{9BB0F2DD-C68B-405D-81ED-167921BA5DA3}"/>
              </a:ext>
            </a:extLst>
          </p:cNvPr>
          <p:cNvPicPr>
            <a:picLocks noChangeAspect="1"/>
          </p:cNvPicPr>
          <p:nvPr/>
        </p:nvPicPr>
        <p:blipFill>
          <a:blip r:embed="rId5"/>
          <a:stretch>
            <a:fillRect/>
          </a:stretch>
        </p:blipFill>
        <p:spPr>
          <a:xfrm>
            <a:off x="4108951" y="5352129"/>
            <a:ext cx="4322439" cy="304826"/>
          </a:xfrm>
          <a:prstGeom prst="rect">
            <a:avLst/>
          </a:prstGeom>
        </p:spPr>
      </p:pic>
    </p:spTree>
    <p:extLst>
      <p:ext uri="{BB962C8B-B14F-4D97-AF65-F5344CB8AC3E}">
        <p14:creationId xmlns:p14="http://schemas.microsoft.com/office/powerpoint/2010/main" val="385597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State and Local Taxes</a:t>
            </a:r>
          </a:p>
        </p:txBody>
      </p:sp>
      <p:sp>
        <p:nvSpPr>
          <p:cNvPr id="7" name="Content Placeholder 6">
            <a:extLst>
              <a:ext uri="{FF2B5EF4-FFF2-40B4-BE49-F238E27FC236}">
                <a16:creationId xmlns:a16="http://schemas.microsoft.com/office/drawing/2014/main" id="{6DC75FC6-3BCD-448E-A5D6-3CF233D9D9D5}"/>
              </a:ext>
            </a:extLst>
          </p:cNvPr>
          <p:cNvSpPr>
            <a:spLocks noGrp="1"/>
          </p:cNvSpPr>
          <p:nvPr>
            <p:ph sz="half" idx="1"/>
          </p:nvPr>
        </p:nvSpPr>
        <p:spPr>
          <a:xfrm>
            <a:off x="740664" y="1420420"/>
            <a:ext cx="4295463" cy="4734318"/>
          </a:xfrm>
        </p:spPr>
        <p:txBody>
          <a:bodyPr/>
          <a:lstStyle/>
          <a:p>
            <a:pPr lvl="1"/>
            <a:r>
              <a:rPr lang="en-US" dirty="0"/>
              <a:t>State taxes include:</a:t>
            </a:r>
          </a:p>
          <a:p>
            <a:pPr lvl="2"/>
            <a:r>
              <a:rPr lang="en-US" dirty="0"/>
              <a:t>Business licenses and permits</a:t>
            </a:r>
          </a:p>
          <a:p>
            <a:pPr lvl="2"/>
            <a:r>
              <a:rPr lang="en-US" dirty="0"/>
              <a:t>Corporate</a:t>
            </a:r>
          </a:p>
          <a:p>
            <a:pPr lvl="2"/>
            <a:r>
              <a:rPr lang="en-US" dirty="0"/>
              <a:t>Estate and gift</a:t>
            </a:r>
          </a:p>
          <a:p>
            <a:pPr lvl="2"/>
            <a:r>
              <a:rPr lang="en-US" dirty="0"/>
              <a:t>Excise taxes</a:t>
            </a:r>
          </a:p>
          <a:p>
            <a:pPr lvl="2"/>
            <a:r>
              <a:rPr lang="en-US" dirty="0"/>
              <a:t>Motor vehicle licenses</a:t>
            </a:r>
          </a:p>
          <a:p>
            <a:pPr lvl="2"/>
            <a:r>
              <a:rPr lang="en-US" dirty="0"/>
              <a:t>Personal income</a:t>
            </a:r>
          </a:p>
          <a:p>
            <a:pPr lvl="2"/>
            <a:r>
              <a:rPr lang="en-US" dirty="0"/>
              <a:t>Personal property</a:t>
            </a:r>
          </a:p>
          <a:p>
            <a:pPr lvl="2"/>
            <a:r>
              <a:rPr lang="en-US" dirty="0"/>
              <a:t>Real property</a:t>
            </a:r>
          </a:p>
          <a:p>
            <a:pPr lvl="2"/>
            <a:r>
              <a:rPr lang="en-US" dirty="0"/>
              <a:t>Sales taxes</a:t>
            </a:r>
          </a:p>
          <a:p>
            <a:pPr lvl="2"/>
            <a:r>
              <a:rPr lang="en-US" dirty="0"/>
              <a:t>Unemployment insurance</a:t>
            </a:r>
          </a:p>
          <a:p>
            <a:endParaRPr lang="en-US" dirty="0"/>
          </a:p>
        </p:txBody>
      </p:sp>
      <p:sp>
        <p:nvSpPr>
          <p:cNvPr id="8" name="Content Placeholder 7">
            <a:extLst>
              <a:ext uri="{FF2B5EF4-FFF2-40B4-BE49-F238E27FC236}">
                <a16:creationId xmlns:a16="http://schemas.microsoft.com/office/drawing/2014/main" id="{67D9E083-5A4F-4DFE-82FD-D4437128A6A3}"/>
              </a:ext>
            </a:extLst>
          </p:cNvPr>
          <p:cNvSpPr>
            <a:spLocks noGrp="1"/>
          </p:cNvSpPr>
          <p:nvPr>
            <p:ph sz="half" idx="10"/>
          </p:nvPr>
        </p:nvSpPr>
        <p:spPr>
          <a:xfrm>
            <a:off x="7718467" y="1420420"/>
            <a:ext cx="4225127" cy="4734318"/>
          </a:xfrm>
        </p:spPr>
        <p:txBody>
          <a:bodyPr/>
          <a:lstStyle/>
          <a:p>
            <a:pPr lvl="1"/>
            <a:r>
              <a:rPr lang="en-US" dirty="0"/>
              <a:t>Local taxes include:</a:t>
            </a:r>
          </a:p>
          <a:p>
            <a:pPr lvl="2"/>
            <a:r>
              <a:rPr lang="en-US" dirty="0"/>
              <a:t>Business licenses and permits</a:t>
            </a:r>
          </a:p>
          <a:p>
            <a:pPr lvl="2"/>
            <a:r>
              <a:rPr lang="en-US" dirty="0"/>
              <a:t>Mobile home taxes</a:t>
            </a:r>
          </a:p>
          <a:p>
            <a:pPr lvl="2"/>
            <a:r>
              <a:rPr lang="en-US" dirty="0"/>
              <a:t>Motor vehicle stickers</a:t>
            </a:r>
          </a:p>
          <a:p>
            <a:pPr lvl="2"/>
            <a:r>
              <a:rPr lang="en-US" dirty="0"/>
              <a:t>Personal licenses (marriage)</a:t>
            </a:r>
          </a:p>
          <a:p>
            <a:pPr lvl="2"/>
            <a:r>
              <a:rPr lang="en-US" dirty="0"/>
              <a:t>Personal property</a:t>
            </a:r>
          </a:p>
          <a:p>
            <a:pPr lvl="2"/>
            <a:r>
              <a:rPr lang="en-US" dirty="0"/>
              <a:t>Real property</a:t>
            </a:r>
          </a:p>
          <a:p>
            <a:pPr lvl="2"/>
            <a:r>
              <a:rPr lang="en-US" dirty="0"/>
              <a:t>Sales taxes</a:t>
            </a:r>
          </a:p>
          <a:p>
            <a:endParaRPr lang="en-US" dirty="0"/>
          </a:p>
        </p:txBody>
      </p:sp>
      <p:pic>
        <p:nvPicPr>
          <p:cNvPr id="9" name="Picture 8">
            <a:extLst>
              <a:ext uri="{FF2B5EF4-FFF2-40B4-BE49-F238E27FC236}">
                <a16:creationId xmlns:a16="http://schemas.microsoft.com/office/drawing/2014/main" id="{F06D8873-143B-4382-A9BE-6FB6E18D4E49}"/>
              </a:ext>
            </a:extLst>
          </p:cNvPr>
          <p:cNvPicPr>
            <a:picLocks noChangeAspect="1"/>
          </p:cNvPicPr>
          <p:nvPr/>
        </p:nvPicPr>
        <p:blipFill>
          <a:blip r:embed="rId3"/>
          <a:stretch>
            <a:fillRect/>
          </a:stretch>
        </p:blipFill>
        <p:spPr>
          <a:xfrm>
            <a:off x="4642341" y="2192671"/>
            <a:ext cx="3097091" cy="3031888"/>
          </a:xfrm>
          <a:prstGeom prst="rect">
            <a:avLst/>
          </a:prstGeom>
        </p:spPr>
      </p:pic>
      <p:pic>
        <p:nvPicPr>
          <p:cNvPr id="10" name="Picture 9">
            <a:extLst>
              <a:ext uri="{FF2B5EF4-FFF2-40B4-BE49-F238E27FC236}">
                <a16:creationId xmlns:a16="http://schemas.microsoft.com/office/drawing/2014/main" id="{1FD55D02-EC58-48BE-893B-A460182B49BB}"/>
              </a:ext>
            </a:extLst>
          </p:cNvPr>
          <p:cNvPicPr>
            <a:picLocks noChangeAspect="1"/>
          </p:cNvPicPr>
          <p:nvPr/>
        </p:nvPicPr>
        <p:blipFill>
          <a:blip r:embed="rId4"/>
          <a:stretch>
            <a:fillRect/>
          </a:stretch>
        </p:blipFill>
        <p:spPr>
          <a:xfrm>
            <a:off x="6704594" y="1818043"/>
            <a:ext cx="1359338" cy="1919189"/>
          </a:xfrm>
          <a:prstGeom prst="rect">
            <a:avLst/>
          </a:prstGeom>
        </p:spPr>
      </p:pic>
      <p:pic>
        <p:nvPicPr>
          <p:cNvPr id="11" name="Picture 10">
            <a:extLst>
              <a:ext uri="{FF2B5EF4-FFF2-40B4-BE49-F238E27FC236}">
                <a16:creationId xmlns:a16="http://schemas.microsoft.com/office/drawing/2014/main" id="{D8C02AC2-25F0-4EB9-ABA5-4651F55A4717}"/>
              </a:ext>
            </a:extLst>
          </p:cNvPr>
          <p:cNvPicPr>
            <a:picLocks noChangeAspect="1"/>
          </p:cNvPicPr>
          <p:nvPr/>
        </p:nvPicPr>
        <p:blipFill>
          <a:blip r:embed="rId5"/>
          <a:stretch>
            <a:fillRect/>
          </a:stretch>
        </p:blipFill>
        <p:spPr>
          <a:xfrm>
            <a:off x="6690161" y="3997036"/>
            <a:ext cx="1373771" cy="928219"/>
          </a:xfrm>
          <a:prstGeom prst="rect">
            <a:avLst/>
          </a:prstGeom>
        </p:spPr>
      </p:pic>
      <p:pic>
        <p:nvPicPr>
          <p:cNvPr id="12" name="Picture 11">
            <a:extLst>
              <a:ext uri="{FF2B5EF4-FFF2-40B4-BE49-F238E27FC236}">
                <a16:creationId xmlns:a16="http://schemas.microsoft.com/office/drawing/2014/main" id="{218FA3C6-A529-4BB1-AFAC-6F12766BFC5D}"/>
              </a:ext>
            </a:extLst>
          </p:cNvPr>
          <p:cNvPicPr>
            <a:picLocks noChangeAspect="1"/>
          </p:cNvPicPr>
          <p:nvPr/>
        </p:nvPicPr>
        <p:blipFill>
          <a:blip r:embed="rId6"/>
          <a:stretch>
            <a:fillRect/>
          </a:stretch>
        </p:blipFill>
        <p:spPr>
          <a:xfrm>
            <a:off x="6383237" y="3737232"/>
            <a:ext cx="348319" cy="359555"/>
          </a:xfrm>
          <a:prstGeom prst="rect">
            <a:avLst/>
          </a:prstGeom>
        </p:spPr>
      </p:pic>
    </p:spTree>
    <p:extLst>
      <p:ext uri="{BB962C8B-B14F-4D97-AF65-F5344CB8AC3E}">
        <p14:creationId xmlns:p14="http://schemas.microsoft.com/office/powerpoint/2010/main" val="4168234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How Are Taxes Spent?</a:t>
            </a:r>
          </a:p>
        </p:txBody>
      </p:sp>
      <p:pic>
        <p:nvPicPr>
          <p:cNvPr id="4" name="Content Placeholder 3">
            <a:extLst>
              <a:ext uri="{FF2B5EF4-FFF2-40B4-BE49-F238E27FC236}">
                <a16:creationId xmlns:a16="http://schemas.microsoft.com/office/drawing/2014/main" id="{D7F6547C-A986-4F37-A969-3776E41C3F1F}"/>
              </a:ext>
            </a:extLst>
          </p:cNvPr>
          <p:cNvPicPr>
            <a:picLocks noGrp="1" noChangeAspect="1"/>
          </p:cNvPicPr>
          <p:nvPr>
            <p:ph sz="half" idx="1"/>
          </p:nvPr>
        </p:nvPicPr>
        <p:blipFill>
          <a:blip r:embed="rId2"/>
          <a:stretch>
            <a:fillRect/>
          </a:stretch>
        </p:blipFill>
        <p:spPr>
          <a:xfrm>
            <a:off x="4007226" y="2406624"/>
            <a:ext cx="4523624" cy="3011685"/>
          </a:xfrm>
          <a:prstGeom prst="rect">
            <a:avLst/>
          </a:prstGeom>
        </p:spPr>
      </p:pic>
    </p:spTree>
    <p:extLst>
      <p:ext uri="{BB962C8B-B14F-4D97-AF65-F5344CB8AC3E}">
        <p14:creationId xmlns:p14="http://schemas.microsoft.com/office/powerpoint/2010/main" val="2828578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How Taxes Are Spent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Federal Level</a:t>
            </a:r>
          </a:p>
          <a:p>
            <a:pPr lvl="2"/>
            <a:r>
              <a:rPr lang="en-US" dirty="0"/>
              <a:t>Agriculture and Medical Research</a:t>
            </a:r>
          </a:p>
          <a:p>
            <a:pPr lvl="2"/>
            <a:r>
              <a:rPr lang="en-US" dirty="0"/>
              <a:t>Courts</a:t>
            </a:r>
          </a:p>
          <a:p>
            <a:pPr lvl="2"/>
            <a:r>
              <a:rPr lang="en-US" dirty="0"/>
              <a:t>Educational Services</a:t>
            </a:r>
          </a:p>
          <a:p>
            <a:pPr lvl="2"/>
            <a:r>
              <a:rPr lang="en-US" dirty="0"/>
              <a:t>Federal Government</a:t>
            </a:r>
          </a:p>
          <a:p>
            <a:pPr lvl="2"/>
            <a:r>
              <a:rPr lang="en-US" dirty="0"/>
              <a:t>Federal Prisons</a:t>
            </a:r>
          </a:p>
          <a:p>
            <a:pPr lvl="2"/>
            <a:r>
              <a:rPr lang="en-US" dirty="0"/>
              <a:t>Highways</a:t>
            </a:r>
          </a:p>
          <a:p>
            <a:pPr lvl="2"/>
            <a:r>
              <a:rPr lang="en-US" dirty="0"/>
              <a:t>National Defense Program</a:t>
            </a:r>
          </a:p>
          <a:p>
            <a:pPr lvl="2"/>
            <a:r>
              <a:rPr lang="en-US" dirty="0"/>
              <a:t>National Parks</a:t>
            </a:r>
          </a:p>
          <a:p>
            <a:pPr lvl="2"/>
            <a:r>
              <a:rPr lang="en-US" dirty="0"/>
              <a:t>Public Health and Public Assistance Services</a:t>
            </a:r>
          </a:p>
          <a:p>
            <a:pPr lvl="1"/>
            <a:endParaRPr lang="en-US" dirty="0"/>
          </a:p>
        </p:txBody>
      </p:sp>
      <p:pic>
        <p:nvPicPr>
          <p:cNvPr id="4" name="Picture 3">
            <a:extLst>
              <a:ext uri="{FF2B5EF4-FFF2-40B4-BE49-F238E27FC236}">
                <a16:creationId xmlns:a16="http://schemas.microsoft.com/office/drawing/2014/main" id="{5666222E-1CEE-4FC2-A44A-6EB2FC5FFC75}"/>
              </a:ext>
            </a:extLst>
          </p:cNvPr>
          <p:cNvPicPr>
            <a:picLocks noChangeAspect="1"/>
          </p:cNvPicPr>
          <p:nvPr/>
        </p:nvPicPr>
        <p:blipFill>
          <a:blip r:embed="rId3"/>
          <a:stretch>
            <a:fillRect/>
          </a:stretch>
        </p:blipFill>
        <p:spPr>
          <a:xfrm>
            <a:off x="7339072" y="2953657"/>
            <a:ext cx="3924392" cy="2931044"/>
          </a:xfrm>
          <a:prstGeom prst="rect">
            <a:avLst/>
          </a:prstGeom>
        </p:spPr>
      </p:pic>
    </p:spTree>
    <p:extLst>
      <p:ext uri="{BB962C8B-B14F-4D97-AF65-F5344CB8AC3E}">
        <p14:creationId xmlns:p14="http://schemas.microsoft.com/office/powerpoint/2010/main" val="3719737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How Taxes Are Spent</a:t>
            </a:r>
          </a:p>
        </p:txBody>
      </p:sp>
      <p:pic>
        <p:nvPicPr>
          <p:cNvPr id="4" name="Content Placeholder 3">
            <a:extLst>
              <a:ext uri="{FF2B5EF4-FFF2-40B4-BE49-F238E27FC236}">
                <a16:creationId xmlns:a16="http://schemas.microsoft.com/office/drawing/2014/main" id="{8FEF83BF-F0BD-4003-AC79-FEF748E1260D}"/>
              </a:ext>
            </a:extLst>
          </p:cNvPr>
          <p:cNvPicPr>
            <a:picLocks noGrp="1" noChangeAspect="1"/>
          </p:cNvPicPr>
          <p:nvPr>
            <p:ph sz="half" idx="1"/>
          </p:nvPr>
        </p:nvPicPr>
        <p:blipFill>
          <a:blip r:embed="rId3"/>
          <a:stretch>
            <a:fillRect/>
          </a:stretch>
        </p:blipFill>
        <p:spPr>
          <a:xfrm>
            <a:off x="4593347" y="2151571"/>
            <a:ext cx="3743268" cy="3548180"/>
          </a:xfrm>
          <a:prstGeom prst="rect">
            <a:avLst/>
          </a:prstGeom>
        </p:spPr>
      </p:pic>
    </p:spTree>
    <p:extLst>
      <p:ext uri="{BB962C8B-B14F-4D97-AF65-F5344CB8AC3E}">
        <p14:creationId xmlns:p14="http://schemas.microsoft.com/office/powerpoint/2010/main" val="3815792100"/>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Props1.xml><?xml version="1.0" encoding="utf-8"?>
<ds:datastoreItem xmlns:ds="http://schemas.openxmlformats.org/officeDocument/2006/customXml" ds:itemID="{9B910175-B4C0-4C89-A952-D999919188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3.xml><?xml version="1.0" encoding="utf-8"?>
<ds:datastoreItem xmlns:ds="http://schemas.openxmlformats.org/officeDocument/2006/customXml" ds:itemID="{371B5C7F-2497-4FAB-9E2E-E6A7EB669C3E}">
  <ds:schemaRefs>
    <ds:schemaRef ds:uri="http://purl.org/dc/elements/1.1/"/>
    <ds:schemaRef ds:uri="http://purl.org/dc/dcmitype/"/>
    <ds:schemaRef ds:uri="http://purl.org/dc/terms/"/>
    <ds:schemaRef ds:uri="http://schemas.microsoft.com/office/2006/documentManagement/types"/>
    <ds:schemaRef ds:uri="http://schemas.microsoft.com/office/2006/metadata/properties"/>
    <ds:schemaRef ds:uri="56ea17bb-c96d-4826-b465-01eec0dd23dd"/>
    <ds:schemaRef ds:uri="http://schemas.microsoft.com/sharepoint/v3"/>
    <ds:schemaRef ds:uri="http://schemas.microsoft.com/office/infopath/2007/PartnerControls"/>
    <ds:schemaRef ds:uri="http://schemas.openxmlformats.org/package/2006/metadata/core-properties"/>
    <ds:schemaRef ds:uri="05d88611-e516-4d1a-b12e-39107e78b3d0"/>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170</TotalTime>
  <Words>1681</Words>
  <Application>Microsoft Office PowerPoint</Application>
  <PresentationFormat>Widescreen</PresentationFormat>
  <Paragraphs>236</Paragraphs>
  <Slides>22</Slides>
  <Notes>15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.AppleSystemUIFont</vt:lpstr>
      <vt:lpstr>Arial</vt:lpstr>
      <vt:lpstr>Calibri</vt:lpstr>
      <vt:lpstr>Open Sans</vt:lpstr>
      <vt:lpstr>Open Sans SemiBold</vt:lpstr>
      <vt:lpstr>2_Office Theme</vt:lpstr>
      <vt:lpstr>3_Office Theme</vt:lpstr>
      <vt:lpstr>PowerPoint Presentation</vt:lpstr>
      <vt:lpstr>PowerPoint Presentation</vt:lpstr>
      <vt:lpstr>Define laws, regulations and taxes.</vt:lpstr>
      <vt:lpstr>Federal Taxes</vt:lpstr>
      <vt:lpstr>Gasoline Excise Tax</vt:lpstr>
      <vt:lpstr>State and Local Taxes</vt:lpstr>
      <vt:lpstr>How Are Taxes Spent?</vt:lpstr>
      <vt:lpstr>How Taxes Are Spent</vt:lpstr>
      <vt:lpstr>How Taxes Are Spent</vt:lpstr>
      <vt:lpstr>How Taxes Are Spent</vt:lpstr>
      <vt:lpstr>How Taxes Are Spent</vt:lpstr>
      <vt:lpstr>Additional Taxes</vt:lpstr>
      <vt:lpstr>Types of Taxes</vt:lpstr>
      <vt:lpstr>What laws and regulations protect you as a consumer?</vt:lpstr>
      <vt:lpstr>Governmental Protection For The Consumer</vt:lpstr>
      <vt:lpstr>Federal Agencies Serving Consumers</vt:lpstr>
      <vt:lpstr>Better Business Bureau (BBB)</vt:lpstr>
      <vt:lpstr>Consumer Action Handbook</vt:lpstr>
      <vt:lpstr>Questions?</vt:lpstr>
      <vt:lpstr>References And Resources</vt:lpstr>
      <vt:lpstr>References And Resources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Rajit Podder</cp:lastModifiedBy>
  <cp:revision>9</cp:revision>
  <cp:lastPrinted>2017-07-07T16:17:37Z</cp:lastPrinted>
  <dcterms:created xsi:type="dcterms:W3CDTF">2017-07-11T23:58:30Z</dcterms:created>
  <dcterms:modified xsi:type="dcterms:W3CDTF">2017-11-30T20:56:00Z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