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3" r:id="rId8"/>
    <p:sldId id="324" r:id="rId9"/>
    <p:sldId id="326" r:id="rId10"/>
    <p:sldId id="327" r:id="rId11"/>
    <p:sldId id="328" r:id="rId12"/>
    <p:sldId id="329" r:id="rId13"/>
    <p:sldId id="330" r:id="rId14"/>
    <p:sldId id="331" r:id="rId15"/>
    <p:sldId id="332"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2716" autoAdjust="0"/>
  </p:normalViewPr>
  <p:slideViewPr>
    <p:cSldViewPr snapToGrid="0">
      <p:cViewPr varScale="1">
        <p:scale>
          <a:sx n="62" d="100"/>
          <a:sy n="62" d="100"/>
        </p:scale>
        <p:origin x="936"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1/26/2018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1/26/2018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a sneak peek of the backstage action at the Iron Chef America cook-off. </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094791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Teacher: Decide before class how you will conduct this competition. You may allow your students to make only one item with the secret ingredients such as an appetizer, salad, an entrée, a dessert, or a combination of two, three, or all four. Keep in mind budget and time. For this lab, you may choose your own partners and exhibit teamwork, productive work habits, communication skills, and culinary techniques. Remember to bring your chef uniform and arrive on time to begin work immediately.</a:t>
            </a:r>
          </a:p>
          <a:p>
            <a:endParaRPr lang="en-US" dirty="0"/>
          </a:p>
          <a:p>
            <a:r>
              <a:rPr lang="en-US" dirty="0"/>
              <a:t>Reminder: Since we will be serving food to the judges to taste, all food safety rules must be followed. The secret ingredient must be used in the recipe and all recipes are to be made from scratch with all prep work done in the lab. Food entries should be ready to judge in ____ minutes. (Choose a time that will fit into the class schedule – one recipe that is simple may only take 15 to 20 minutes, while more recipes with more ingredients and steps will take longer.)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761536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Judges will be teachers, staff, administrators, community people, local chefs, and local chef instructors from community colleges, anyone that would like to see the student’s talents in the kitchen. This will also provide good public relations for your courses as they will be able to see the skills students have learned.</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28934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recipes are to be made from scratch and will be prepared during class following all food safety rules. No prepared mixes. Secret ingredient should be incorporated. Recipes should yield at least six servings. A small portion will be given to the judges to taste and group may also sample the food. (Provide take home boxes for judges to take remaining portion) Ingredients for recipe will only be provided once for the actual competition. Students may choose to practice their recipe at home with their ingredients. Decide on a secret ingredient before class begins. Refer to slide 11 for ideas. Choose an ingredient that is in season as they are more flavorful, abundant, and lower in price or a canned item. All groups in the class should have the same secret ingredient to see who incorporated the item the best. Different classes may have different secret ingredients. For plating, only plates available in lab may be used but students may bring other plating from home if so desired.</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133150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your schedule, adjust time as needed.</a:t>
            </a:r>
          </a:p>
          <a:p>
            <a:r>
              <a:rPr lang="en-US" dirty="0"/>
              <a:t>Remind students of time constraints so that they do not waste class time. Working together as a</a:t>
            </a:r>
          </a:p>
          <a:p>
            <a:r>
              <a:rPr lang="en-US" dirty="0"/>
              <a:t>team and dividing tasks will assist them in preparing the recipe(s) on time. </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43704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 importance of the Recipe Cost Analysis and assist the students as they figure the</a:t>
            </a:r>
          </a:p>
          <a:p>
            <a:r>
              <a:rPr lang="en-US" dirty="0"/>
              <a:t>unit price of the ingredients they used for their recipe. Use copies of receipts from previous</a:t>
            </a:r>
          </a:p>
          <a:p>
            <a:r>
              <a:rPr lang="en-US" dirty="0"/>
              <a:t>labs so students can analyze their recipe cost. Prices will vary. Students should figure the total</a:t>
            </a:r>
          </a:p>
          <a:p>
            <a:r>
              <a:rPr lang="en-US" dirty="0"/>
              <a:t>cost to the recipe and the individual serving.</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22610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Nutrition Facts from all the ingredients used in your recipe and the measurement</a:t>
            </a:r>
          </a:p>
          <a:p>
            <a:r>
              <a:rPr lang="en-US" dirty="0"/>
              <a:t>equivalents on the Standards of Measurement handout. Be sure to multiply amounts by the</a:t>
            </a:r>
          </a:p>
          <a:p>
            <a:r>
              <a:rPr lang="en-US" dirty="0"/>
              <a:t>amount used in the recipe. Depending on brand used, numbers will vary. </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764141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Brainstorm with your students about possible ingredients that would be incorporated into the</a:t>
            </a:r>
          </a:p>
          <a:p>
            <a:r>
              <a:rPr lang="en-US" dirty="0"/>
              <a:t>recipe (keep in mind budget) or make the decision yourself. Give students a small idea, and</a:t>
            </a:r>
          </a:p>
          <a:p>
            <a:r>
              <a:rPr lang="en-US" dirty="0"/>
              <a:t>they will expand on it.</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8962290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6000" dirty="0"/>
              <a:t>Iron Chef Classroom Challenge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51CF6-1A49-4185-91A7-90601E713C16}"/>
              </a:ext>
            </a:extLst>
          </p:cNvPr>
          <p:cNvSpPr>
            <a:spLocks noGrp="1"/>
          </p:cNvSpPr>
          <p:nvPr>
            <p:ph type="title"/>
          </p:nvPr>
        </p:nvSpPr>
        <p:spPr/>
        <p:txBody>
          <a:bodyPr/>
          <a:lstStyle/>
          <a:p>
            <a:r>
              <a:rPr lang="en-US" dirty="0"/>
              <a:t>Secret Ingredient Ideas</a:t>
            </a:r>
          </a:p>
        </p:txBody>
      </p:sp>
      <p:sp>
        <p:nvSpPr>
          <p:cNvPr id="3" name="Content Placeholder 2">
            <a:extLst>
              <a:ext uri="{FF2B5EF4-FFF2-40B4-BE49-F238E27FC236}">
                <a16:creationId xmlns:a16="http://schemas.microsoft.com/office/drawing/2014/main" id="{BB2BA27E-B9CD-4447-8C00-D3B852A069E6}"/>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Be creative!</a:t>
            </a:r>
          </a:p>
          <a:p>
            <a:pPr marL="457200" indent="-457200">
              <a:buClr>
                <a:schemeClr val="accent1"/>
              </a:buClr>
              <a:buFont typeface="Open Sans" panose="020B0606030504020204" pitchFamily="34" charset="0"/>
              <a:buChar char="&gt;"/>
            </a:pPr>
            <a:r>
              <a:rPr lang="en-US" dirty="0"/>
              <a:t>Chocolate</a:t>
            </a:r>
          </a:p>
          <a:p>
            <a:pPr marL="457200" indent="-457200">
              <a:buClr>
                <a:schemeClr val="accent1"/>
              </a:buClr>
              <a:buFont typeface="Open Sans" panose="020B0606030504020204" pitchFamily="34" charset="0"/>
              <a:buChar char="&gt;"/>
            </a:pPr>
            <a:r>
              <a:rPr lang="en-US" dirty="0"/>
              <a:t>Fruits (apples, bananas, oranges)</a:t>
            </a:r>
          </a:p>
          <a:p>
            <a:pPr marL="457200" indent="-457200">
              <a:buClr>
                <a:schemeClr val="accent1"/>
              </a:buClr>
              <a:buFont typeface="Open Sans" panose="020B0606030504020204" pitchFamily="34" charset="0"/>
              <a:buChar char="&gt;"/>
            </a:pPr>
            <a:r>
              <a:rPr lang="en-US" dirty="0"/>
              <a:t>Grains (cereal, oatmeal, pasta)</a:t>
            </a:r>
          </a:p>
          <a:p>
            <a:pPr marL="457200" indent="-457200">
              <a:buClr>
                <a:schemeClr val="accent1"/>
              </a:buClr>
              <a:buFont typeface="Open Sans" panose="020B0606030504020204" pitchFamily="34" charset="0"/>
              <a:buChar char="&gt;"/>
            </a:pPr>
            <a:r>
              <a:rPr lang="en-US" dirty="0"/>
              <a:t>Meats (beef, fish, poultry)</a:t>
            </a:r>
          </a:p>
          <a:p>
            <a:pPr marL="457200" indent="-457200">
              <a:buClr>
                <a:schemeClr val="accent1"/>
              </a:buClr>
              <a:buFont typeface="Open Sans" panose="020B0606030504020204" pitchFamily="34" charset="0"/>
              <a:buChar char="&gt;"/>
            </a:pPr>
            <a:r>
              <a:rPr lang="en-US" dirty="0"/>
              <a:t>Vegetables (carrots, potatoes, zucchini)</a:t>
            </a:r>
          </a:p>
          <a:p>
            <a:pPr marL="457200" indent="-457200">
              <a:buClr>
                <a:schemeClr val="accent1"/>
              </a:buClr>
              <a:buFont typeface="Open Sans" panose="020B0606030504020204" pitchFamily="34" charset="0"/>
              <a:buChar char="&gt;"/>
            </a:pPr>
            <a:r>
              <a:rPr lang="en-US" dirty="0"/>
              <a:t>Various nuts (be wary of allergies)</a:t>
            </a:r>
          </a:p>
          <a:p>
            <a:endParaRPr lang="en-US" dirty="0"/>
          </a:p>
        </p:txBody>
      </p:sp>
    </p:spTree>
    <p:extLst>
      <p:ext uri="{BB962C8B-B14F-4D97-AF65-F5344CB8AC3E}">
        <p14:creationId xmlns:p14="http://schemas.microsoft.com/office/powerpoint/2010/main" val="751465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9EBD-BF9F-4897-8F54-68BDF4763037}"/>
              </a:ext>
            </a:extLst>
          </p:cNvPr>
          <p:cNvSpPr>
            <a:spLocks noGrp="1"/>
          </p:cNvSpPr>
          <p:nvPr>
            <p:ph type="title"/>
          </p:nvPr>
        </p:nvSpPr>
        <p:spPr/>
        <p:txBody>
          <a:bodyPr/>
          <a:lstStyle/>
          <a:p>
            <a:r>
              <a:rPr lang="en-US" dirty="0"/>
              <a:t>References/Resources</a:t>
            </a:r>
          </a:p>
        </p:txBody>
      </p:sp>
      <p:sp>
        <p:nvSpPr>
          <p:cNvPr id="3" name="Content Placeholder 2">
            <a:extLst>
              <a:ext uri="{FF2B5EF4-FFF2-40B4-BE49-F238E27FC236}">
                <a16:creationId xmlns:a16="http://schemas.microsoft.com/office/drawing/2014/main" id="{11DB5A5D-EF89-4E3D-99ED-A12F877035B5}"/>
              </a:ext>
            </a:extLst>
          </p:cNvPr>
          <p:cNvSpPr>
            <a:spLocks noGrp="1"/>
          </p:cNvSpPr>
          <p:nvPr>
            <p:ph sz="half" idx="1"/>
          </p:nvPr>
        </p:nvSpPr>
        <p:spPr>
          <a:xfrm>
            <a:off x="740664" y="1420420"/>
            <a:ext cx="11055750" cy="4734318"/>
          </a:xfrm>
        </p:spPr>
        <p:txBody>
          <a:bodyPr/>
          <a:lstStyle/>
          <a:p>
            <a:r>
              <a:rPr lang="en-US" sz="1800" dirty="0"/>
              <a:t>Images:</a:t>
            </a:r>
          </a:p>
          <a:p>
            <a:pPr marL="285750" indent="-285750">
              <a:buClr>
                <a:schemeClr val="accent1"/>
              </a:buClr>
              <a:buFont typeface="Open Sans" panose="020B0606030504020204" pitchFamily="34" charset="0"/>
              <a:buChar char="&gt;"/>
            </a:pPr>
            <a:r>
              <a:rPr lang="en-US" sz="1800" dirty="0" err="1"/>
              <a:t>Hollenstein</a:t>
            </a:r>
            <a:r>
              <a:rPr lang="en-US" sz="1800" dirty="0"/>
              <a:t> Career and Technology Center  Eagle Mountain - Saginaw ISD</a:t>
            </a:r>
          </a:p>
          <a:p>
            <a:pPr marL="285750" indent="-285750">
              <a:buClr>
                <a:schemeClr val="accent1"/>
              </a:buClr>
              <a:buFont typeface="Open Sans" panose="020B0606030504020204" pitchFamily="34" charset="0"/>
              <a:buChar char="&gt;"/>
            </a:pPr>
            <a:r>
              <a:rPr lang="en-US" sz="1800" dirty="0"/>
              <a:t>Fort Worth, TX</a:t>
            </a:r>
          </a:p>
          <a:p>
            <a:pPr marL="285750" indent="-285750">
              <a:buClr>
                <a:schemeClr val="accent1"/>
              </a:buClr>
              <a:buFont typeface="Open Sans" panose="020B0606030504020204" pitchFamily="34" charset="0"/>
              <a:buChar char="&gt;"/>
            </a:pPr>
            <a:r>
              <a:rPr lang="en-US" sz="1800" dirty="0"/>
              <a:t>Microsoft Office Clip Art: Used with permission from Microsoft.</a:t>
            </a:r>
          </a:p>
          <a:p>
            <a:endParaRPr lang="en-US" sz="1800" dirty="0"/>
          </a:p>
          <a:p>
            <a:r>
              <a:rPr lang="en-US" sz="1800" dirty="0"/>
              <a:t>Textbook:</a:t>
            </a:r>
          </a:p>
          <a:p>
            <a:pPr marL="285750" indent="-285750">
              <a:buClr>
                <a:schemeClr val="accent1"/>
              </a:buClr>
              <a:buFont typeface="Open Sans" panose="020B0606030504020204" pitchFamily="34" charset="0"/>
              <a:buChar char="&gt;"/>
            </a:pPr>
            <a:r>
              <a:rPr lang="en-US" sz="1800" dirty="0"/>
              <a:t>(2010). Culinary essentials. Woodland Hills, Illinois: </a:t>
            </a:r>
            <a:r>
              <a:rPr lang="en-US" sz="1800" dirty="0" err="1"/>
              <a:t>Glenco</a:t>
            </a:r>
            <a:r>
              <a:rPr lang="en-US" sz="1800" dirty="0"/>
              <a:t>, McGraw-Hill.</a:t>
            </a:r>
          </a:p>
          <a:p>
            <a:endParaRPr lang="en-US" sz="1800" dirty="0"/>
          </a:p>
        </p:txBody>
      </p:sp>
    </p:spTree>
    <p:extLst>
      <p:ext uri="{BB962C8B-B14F-4D97-AF65-F5344CB8AC3E}">
        <p14:creationId xmlns:p14="http://schemas.microsoft.com/office/powerpoint/2010/main" val="3232015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7480D-ED09-4B6A-B0FE-3D8211C8D01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30207B3-D346-4F18-A175-CFFD6FB6289D}"/>
              </a:ext>
            </a:extLst>
          </p:cNvPr>
          <p:cNvSpPr>
            <a:spLocks noGrp="1"/>
          </p:cNvSpPr>
          <p:nvPr>
            <p:ph sz="half" idx="1"/>
          </p:nvPr>
        </p:nvSpPr>
        <p:spPr>
          <a:xfrm>
            <a:off x="675351" y="1420420"/>
            <a:ext cx="4689752" cy="4734318"/>
          </a:xfrm>
        </p:spPr>
        <p:txBody>
          <a:bodyPr/>
          <a:lstStyle/>
          <a:p>
            <a:r>
              <a:rPr lang="en-US" dirty="0"/>
              <a:t>Based upon the Japanese cult sensation, Iron Chef America carries on the legend of Kitchen Stadium and the famed "secret ingredient."</a:t>
            </a:r>
          </a:p>
          <a:p>
            <a:endParaRPr lang="en-US" dirty="0"/>
          </a:p>
        </p:txBody>
      </p:sp>
      <p:sp>
        <p:nvSpPr>
          <p:cNvPr id="4" name="object 9">
            <a:extLst>
              <a:ext uri="{FF2B5EF4-FFF2-40B4-BE49-F238E27FC236}">
                <a16:creationId xmlns:a16="http://schemas.microsoft.com/office/drawing/2014/main" id="{8A810366-2980-4B16-A526-899EF3667488}"/>
              </a:ext>
            </a:extLst>
          </p:cNvPr>
          <p:cNvSpPr/>
          <p:nvPr/>
        </p:nvSpPr>
        <p:spPr>
          <a:xfrm>
            <a:off x="8817428" y="2785457"/>
            <a:ext cx="2920482" cy="3475716"/>
          </a:xfrm>
          <a:prstGeom prst="rect">
            <a:avLst/>
          </a:prstGeom>
          <a:blipFill>
            <a:blip r:embed="rId3" cstate="print"/>
            <a:stretch>
              <a:fillRect/>
            </a:stretch>
          </a:blipFill>
        </p:spPr>
        <p:txBody>
          <a:bodyPr wrap="square" lIns="0" tIns="0" rIns="0" bIns="0" rtlCol="0"/>
          <a:lstStyle/>
          <a:p>
            <a:endParaRPr/>
          </a:p>
        </p:txBody>
      </p:sp>
      <p:sp>
        <p:nvSpPr>
          <p:cNvPr id="5" name="object 10">
            <a:extLst>
              <a:ext uri="{FF2B5EF4-FFF2-40B4-BE49-F238E27FC236}">
                <a16:creationId xmlns:a16="http://schemas.microsoft.com/office/drawing/2014/main" id="{91FC0A7E-3B8A-45E8-86E8-F119623BF44C}"/>
              </a:ext>
            </a:extLst>
          </p:cNvPr>
          <p:cNvSpPr/>
          <p:nvPr/>
        </p:nvSpPr>
        <p:spPr>
          <a:xfrm>
            <a:off x="6096000" y="845359"/>
            <a:ext cx="2393302" cy="3475716"/>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24286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6D74F-CFDC-477D-8515-A3379F485B9F}"/>
              </a:ext>
            </a:extLst>
          </p:cNvPr>
          <p:cNvSpPr>
            <a:spLocks noGrp="1"/>
          </p:cNvSpPr>
          <p:nvPr>
            <p:ph type="title"/>
          </p:nvPr>
        </p:nvSpPr>
        <p:spPr>
          <a:xfrm>
            <a:off x="740664" y="136621"/>
            <a:ext cx="10059452" cy="876300"/>
          </a:xfrm>
        </p:spPr>
        <p:txBody>
          <a:bodyPr/>
          <a:lstStyle/>
          <a:p>
            <a:r>
              <a:rPr lang="en-US" dirty="0"/>
              <a:t>Rules</a:t>
            </a:r>
          </a:p>
        </p:txBody>
      </p:sp>
      <p:sp>
        <p:nvSpPr>
          <p:cNvPr id="3" name="Content Placeholder 2">
            <a:extLst>
              <a:ext uri="{FF2B5EF4-FFF2-40B4-BE49-F238E27FC236}">
                <a16:creationId xmlns:a16="http://schemas.microsoft.com/office/drawing/2014/main" id="{71DA43A1-F19D-428D-8939-1DA21244C9E0}"/>
              </a:ext>
            </a:extLst>
          </p:cNvPr>
          <p:cNvSpPr>
            <a:spLocks noGrp="1"/>
          </p:cNvSpPr>
          <p:nvPr>
            <p:ph sz="half" idx="1"/>
          </p:nvPr>
        </p:nvSpPr>
        <p:spPr>
          <a:xfrm>
            <a:off x="740664" y="1012921"/>
            <a:ext cx="11055750" cy="4734318"/>
          </a:xfrm>
        </p:spPr>
        <p:txBody>
          <a:bodyPr/>
          <a:lstStyle/>
          <a:p>
            <a:pPr marL="457200" indent="-457200">
              <a:buClr>
                <a:schemeClr val="accent1"/>
              </a:buClr>
              <a:buFont typeface="Open Sans" panose="020B0606030504020204" pitchFamily="34" charset="0"/>
              <a:buChar char="&gt;"/>
            </a:pPr>
            <a:r>
              <a:rPr lang="en-US" dirty="0"/>
              <a:t>Lab groups may choose their own partners</a:t>
            </a:r>
          </a:p>
          <a:p>
            <a:pPr marL="457200" indent="-457200">
              <a:buClr>
                <a:schemeClr val="accent1"/>
              </a:buClr>
              <a:buFont typeface="Open Sans" panose="020B0606030504020204" pitchFamily="34" charset="0"/>
              <a:buChar char="&gt;"/>
            </a:pPr>
            <a:r>
              <a:rPr lang="en-US" dirty="0"/>
              <a:t>Limited to 4 or 5 team members</a:t>
            </a:r>
          </a:p>
          <a:p>
            <a:pPr marL="457200" indent="-457200">
              <a:buClr>
                <a:schemeClr val="accent1"/>
              </a:buClr>
              <a:buFont typeface="Open Sans" panose="020B0606030504020204" pitchFamily="34" charset="0"/>
              <a:buChar char="&gt;"/>
            </a:pPr>
            <a:r>
              <a:rPr lang="en-US" dirty="0"/>
              <a:t>Appropriate chef uniform should be worn</a:t>
            </a:r>
          </a:p>
          <a:p>
            <a:pPr marL="457200" indent="-457200">
              <a:buClr>
                <a:schemeClr val="accent1"/>
              </a:buClr>
              <a:buFont typeface="Open Sans" panose="020B0606030504020204" pitchFamily="34" charset="0"/>
              <a:buChar char="&gt;"/>
            </a:pPr>
            <a:r>
              <a:rPr lang="en-US" dirty="0"/>
              <a:t>Arrive on time to start promptly</a:t>
            </a:r>
          </a:p>
          <a:p>
            <a:pPr marL="457200" indent="-457200">
              <a:buClr>
                <a:schemeClr val="accent1"/>
              </a:buClr>
              <a:buFont typeface="Open Sans" panose="020B0606030504020204" pitchFamily="34" charset="0"/>
              <a:buChar char="&gt;"/>
            </a:pPr>
            <a:r>
              <a:rPr lang="en-US" dirty="0"/>
              <a:t>All food safety rules must be followed:</a:t>
            </a:r>
          </a:p>
          <a:p>
            <a:pPr marL="1143000" lvl="2" indent="-457200">
              <a:buFont typeface="Open Sans" panose="020B0606030504020204" pitchFamily="34" charset="0"/>
              <a:buChar char="&gt;"/>
            </a:pPr>
            <a:r>
              <a:rPr lang="en-US" dirty="0"/>
              <a:t>Washing hands, clean counters and equipment, clean apron, hair pulled back, and so forth</a:t>
            </a:r>
          </a:p>
          <a:p>
            <a:pPr marL="1143000" lvl="2" indent="-457200">
              <a:buFont typeface="Open Sans" panose="020B0606030504020204" pitchFamily="34" charset="0"/>
              <a:buChar char="&gt;"/>
            </a:pPr>
            <a:r>
              <a:rPr lang="en-US" dirty="0"/>
              <a:t>Secret ingredient must be incorporated into the recipe</a:t>
            </a:r>
          </a:p>
          <a:p>
            <a:pPr marL="1143000" lvl="2" indent="-457200">
              <a:buFont typeface="Open Sans" panose="020B0606030504020204" pitchFamily="34" charset="0"/>
              <a:buChar char="&gt;"/>
            </a:pPr>
            <a:r>
              <a:rPr lang="en-US" dirty="0"/>
              <a:t>Food items entered must be made from scratch and all prep done in the lab</a:t>
            </a:r>
          </a:p>
          <a:p>
            <a:pPr marL="1143000" lvl="2" indent="-457200">
              <a:buFont typeface="Open Sans" panose="020B0606030504020204" pitchFamily="34" charset="0"/>
              <a:buChar char="&gt;"/>
            </a:pPr>
            <a:r>
              <a:rPr lang="en-US" dirty="0"/>
              <a:t>Food entries must be ready in minutes to allow for judging time</a:t>
            </a:r>
          </a:p>
          <a:p>
            <a:endParaRPr lang="en-US" dirty="0"/>
          </a:p>
        </p:txBody>
      </p:sp>
    </p:spTree>
    <p:extLst>
      <p:ext uri="{BB962C8B-B14F-4D97-AF65-F5344CB8AC3E}">
        <p14:creationId xmlns:p14="http://schemas.microsoft.com/office/powerpoint/2010/main" val="1431069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8B9AF-DAEE-435D-93AB-1A413F81A20D}"/>
              </a:ext>
            </a:extLst>
          </p:cNvPr>
          <p:cNvSpPr>
            <a:spLocks noGrp="1"/>
          </p:cNvSpPr>
          <p:nvPr>
            <p:ph type="title"/>
          </p:nvPr>
        </p:nvSpPr>
        <p:spPr/>
        <p:txBody>
          <a:bodyPr/>
          <a:lstStyle/>
          <a:p>
            <a:r>
              <a:rPr lang="en-US" dirty="0"/>
              <a:t>Judging</a:t>
            </a:r>
          </a:p>
        </p:txBody>
      </p:sp>
      <p:sp>
        <p:nvSpPr>
          <p:cNvPr id="3" name="Content Placeholder 2">
            <a:extLst>
              <a:ext uri="{FF2B5EF4-FFF2-40B4-BE49-F238E27FC236}">
                <a16:creationId xmlns:a16="http://schemas.microsoft.com/office/drawing/2014/main" id="{78F97694-732D-45CE-A8AC-0BB08D96682E}"/>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Food entries will be judged on:</a:t>
            </a:r>
          </a:p>
          <a:p>
            <a:pPr marL="1143000" lvl="2" indent="-457200">
              <a:buFont typeface="Open Sans" panose="020B0606030504020204" pitchFamily="34" charset="0"/>
              <a:buChar char="&gt;"/>
            </a:pPr>
            <a:r>
              <a:rPr lang="en-US" dirty="0"/>
              <a:t>Appearance</a:t>
            </a:r>
          </a:p>
          <a:p>
            <a:pPr marL="1143000" lvl="2" indent="-457200">
              <a:buFont typeface="Open Sans" panose="020B0606030504020204" pitchFamily="34" charset="0"/>
              <a:buChar char="&gt;"/>
            </a:pPr>
            <a:r>
              <a:rPr lang="en-US" dirty="0"/>
              <a:t>Taste</a:t>
            </a:r>
          </a:p>
          <a:p>
            <a:pPr marL="1143000" lvl="2" indent="-457200">
              <a:buFont typeface="Open Sans" panose="020B0606030504020204" pitchFamily="34" charset="0"/>
              <a:buChar char="&gt;"/>
            </a:pPr>
            <a:r>
              <a:rPr lang="en-US" dirty="0"/>
              <a:t>Degree of difficulty</a:t>
            </a:r>
          </a:p>
          <a:p>
            <a:pPr marL="1143000" lvl="2" indent="-457200">
              <a:buFont typeface="Open Sans" panose="020B0606030504020204" pitchFamily="34" charset="0"/>
              <a:buChar char="&gt;"/>
            </a:pPr>
            <a:r>
              <a:rPr lang="en-US" dirty="0"/>
              <a:t>Use of secret ingredient</a:t>
            </a:r>
          </a:p>
          <a:p>
            <a:pPr marL="457200" indent="-457200">
              <a:buClr>
                <a:schemeClr val="accent1"/>
              </a:buClr>
              <a:buFont typeface="Open Sans" panose="020B0606030504020204" pitchFamily="34" charset="0"/>
              <a:buChar char="&gt;"/>
            </a:pPr>
            <a:r>
              <a:rPr lang="en-US" dirty="0"/>
              <a:t>Judging rulings are final</a:t>
            </a:r>
          </a:p>
          <a:p>
            <a:pPr marL="457200" indent="-457200">
              <a:buClr>
                <a:schemeClr val="accent1"/>
              </a:buClr>
              <a:buFont typeface="Open Sans" panose="020B0606030504020204" pitchFamily="34" charset="0"/>
              <a:buChar char="&gt;"/>
            </a:pPr>
            <a:r>
              <a:rPr lang="en-US" dirty="0"/>
              <a:t>Winners will be awarded an Iron Chef Classroom Award of Excellence Certificate</a:t>
            </a:r>
          </a:p>
          <a:p>
            <a:pPr marL="457200" indent="-457200">
              <a:buClr>
                <a:schemeClr val="accent1"/>
              </a:buClr>
              <a:buFont typeface="Open Sans" panose="020B0606030504020204" pitchFamily="34" charset="0"/>
              <a:buChar char="&gt;"/>
            </a:pPr>
            <a:r>
              <a:rPr lang="en-US" dirty="0"/>
              <a:t>Good Luck!</a:t>
            </a:r>
          </a:p>
          <a:p>
            <a:endParaRPr lang="en-US" dirty="0"/>
          </a:p>
        </p:txBody>
      </p:sp>
    </p:spTree>
    <p:extLst>
      <p:ext uri="{BB962C8B-B14F-4D97-AF65-F5344CB8AC3E}">
        <p14:creationId xmlns:p14="http://schemas.microsoft.com/office/powerpoint/2010/main" val="3205948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EBC6F-533D-4C92-B94A-A5357BD7ADF9}"/>
              </a:ext>
            </a:extLst>
          </p:cNvPr>
          <p:cNvSpPr>
            <a:spLocks noGrp="1"/>
          </p:cNvSpPr>
          <p:nvPr>
            <p:ph type="title"/>
          </p:nvPr>
        </p:nvSpPr>
        <p:spPr/>
        <p:txBody>
          <a:bodyPr/>
          <a:lstStyle/>
          <a:p>
            <a:r>
              <a:rPr lang="en-US" dirty="0"/>
              <a:t>Recipes</a:t>
            </a:r>
          </a:p>
        </p:txBody>
      </p:sp>
      <p:sp>
        <p:nvSpPr>
          <p:cNvPr id="3" name="Content Placeholder 2">
            <a:extLst>
              <a:ext uri="{FF2B5EF4-FFF2-40B4-BE49-F238E27FC236}">
                <a16:creationId xmlns:a16="http://schemas.microsoft.com/office/drawing/2014/main" id="{6B2A32A4-41CB-4265-A259-3AE4E8026928}"/>
              </a:ext>
            </a:extLst>
          </p:cNvPr>
          <p:cNvSpPr>
            <a:spLocks noGrp="1"/>
          </p:cNvSpPr>
          <p:nvPr>
            <p:ph sz="half" idx="1"/>
          </p:nvPr>
        </p:nvSpPr>
        <p:spPr>
          <a:xfrm>
            <a:off x="740664" y="1420420"/>
            <a:ext cx="6443907" cy="4734318"/>
          </a:xfrm>
        </p:spPr>
        <p:txBody>
          <a:bodyPr/>
          <a:lstStyle/>
          <a:p>
            <a:pPr marL="457200" indent="-457200">
              <a:buClr>
                <a:schemeClr val="accent1"/>
              </a:buClr>
              <a:buFont typeface="Open Sans" panose="020B0606030504020204" pitchFamily="34" charset="0"/>
              <a:buChar char="&gt;"/>
            </a:pPr>
            <a:r>
              <a:rPr lang="en-US" dirty="0"/>
              <a:t>All recipes are to be made from scratch</a:t>
            </a:r>
          </a:p>
          <a:p>
            <a:pPr marL="457200" indent="-457200">
              <a:buClr>
                <a:schemeClr val="accent1"/>
              </a:buClr>
              <a:buFont typeface="Open Sans" panose="020B0606030504020204" pitchFamily="34" charset="0"/>
              <a:buChar char="&gt;"/>
            </a:pPr>
            <a:r>
              <a:rPr lang="en-US" dirty="0"/>
              <a:t>Recipes should be pre-approved from teacher</a:t>
            </a:r>
          </a:p>
          <a:p>
            <a:pPr marL="457200" indent="-457200">
              <a:buClr>
                <a:schemeClr val="accent1"/>
              </a:buClr>
              <a:buFont typeface="Open Sans" panose="020B0606030504020204" pitchFamily="34" charset="0"/>
              <a:buChar char="&gt;"/>
            </a:pPr>
            <a:r>
              <a:rPr lang="en-US" dirty="0"/>
              <a:t>Secret ingredient should be incorporated</a:t>
            </a:r>
          </a:p>
          <a:p>
            <a:pPr marL="457200" indent="-457200">
              <a:buClr>
                <a:schemeClr val="accent1"/>
              </a:buClr>
              <a:buFont typeface="Open Sans" panose="020B0606030504020204" pitchFamily="34" charset="0"/>
              <a:buChar char="&gt;"/>
            </a:pPr>
            <a:r>
              <a:rPr lang="en-US" dirty="0"/>
              <a:t>Recipes should yield at least six servings</a:t>
            </a:r>
          </a:p>
          <a:p>
            <a:pPr marL="457200" indent="-457200">
              <a:buClr>
                <a:schemeClr val="accent1"/>
              </a:buClr>
              <a:buFont typeface="Open Sans" panose="020B0606030504020204" pitchFamily="34" charset="0"/>
              <a:buChar char="&gt;"/>
            </a:pPr>
            <a:r>
              <a:rPr lang="en-US" dirty="0"/>
              <a:t>Plating of food items will also be judged</a:t>
            </a:r>
          </a:p>
          <a:p>
            <a:endParaRPr lang="en-US" dirty="0"/>
          </a:p>
        </p:txBody>
      </p:sp>
      <p:sp>
        <p:nvSpPr>
          <p:cNvPr id="4" name="object 8">
            <a:extLst>
              <a:ext uri="{FF2B5EF4-FFF2-40B4-BE49-F238E27FC236}">
                <a16:creationId xmlns:a16="http://schemas.microsoft.com/office/drawing/2014/main" id="{B75394D6-5131-4688-A9B5-8AC911804118}"/>
              </a:ext>
            </a:extLst>
          </p:cNvPr>
          <p:cNvSpPr/>
          <p:nvPr/>
        </p:nvSpPr>
        <p:spPr>
          <a:xfrm>
            <a:off x="7184571" y="2276669"/>
            <a:ext cx="4525347" cy="327504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41480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DCCB1-56F8-4535-94CE-2DCA98438384}"/>
              </a:ext>
            </a:extLst>
          </p:cNvPr>
          <p:cNvSpPr>
            <a:spLocks noGrp="1"/>
          </p:cNvSpPr>
          <p:nvPr>
            <p:ph type="title"/>
          </p:nvPr>
        </p:nvSpPr>
        <p:spPr/>
        <p:txBody>
          <a:bodyPr/>
          <a:lstStyle/>
          <a:p>
            <a:r>
              <a:rPr lang="en-US" dirty="0"/>
              <a:t>Time</a:t>
            </a:r>
          </a:p>
        </p:txBody>
      </p:sp>
      <p:sp>
        <p:nvSpPr>
          <p:cNvPr id="3" name="Content Placeholder 2">
            <a:extLst>
              <a:ext uri="{FF2B5EF4-FFF2-40B4-BE49-F238E27FC236}">
                <a16:creationId xmlns:a16="http://schemas.microsoft.com/office/drawing/2014/main" id="{5DC17DD1-D983-47D6-BEF8-E2A266FA88AB}"/>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One class period to introduce challenge and discussion</a:t>
            </a:r>
          </a:p>
          <a:p>
            <a:pPr marL="457200" indent="-457200">
              <a:buClr>
                <a:schemeClr val="accent1"/>
              </a:buClr>
              <a:buFont typeface="Open Sans" panose="020B0606030504020204" pitchFamily="34" charset="0"/>
              <a:buChar char="&gt;"/>
            </a:pPr>
            <a:r>
              <a:rPr lang="en-US" dirty="0"/>
              <a:t>Two class periods to choose a team and recipe</a:t>
            </a:r>
          </a:p>
          <a:p>
            <a:pPr marL="457200" indent="-457200">
              <a:buClr>
                <a:schemeClr val="accent1"/>
              </a:buClr>
              <a:buFont typeface="Open Sans" panose="020B0606030504020204" pitchFamily="34" charset="0"/>
              <a:buChar char="&gt;"/>
            </a:pPr>
            <a:r>
              <a:rPr lang="en-US" dirty="0"/>
              <a:t>One class period to prep ingredients</a:t>
            </a:r>
          </a:p>
          <a:p>
            <a:pPr marL="457200" indent="-457200">
              <a:buClr>
                <a:schemeClr val="accent1"/>
              </a:buClr>
              <a:buFont typeface="Open Sans" panose="020B0606030504020204" pitchFamily="34" charset="0"/>
              <a:buChar char="&gt;"/>
            </a:pPr>
            <a:r>
              <a:rPr lang="en-US" dirty="0"/>
              <a:t>One class period to prepare recipe(s) and judge</a:t>
            </a:r>
          </a:p>
          <a:p>
            <a:pPr marL="457200" indent="-457200">
              <a:buClr>
                <a:schemeClr val="accent1"/>
              </a:buClr>
              <a:buFont typeface="Open Sans" panose="020B0606030504020204" pitchFamily="34" charset="0"/>
              <a:buChar char="&gt;"/>
            </a:pPr>
            <a:r>
              <a:rPr lang="en-US" dirty="0"/>
              <a:t>One class period to evaluate and award certificates</a:t>
            </a:r>
          </a:p>
          <a:p>
            <a:endParaRPr lang="en-US" dirty="0"/>
          </a:p>
        </p:txBody>
      </p:sp>
    </p:spTree>
    <p:extLst>
      <p:ext uri="{BB962C8B-B14F-4D97-AF65-F5344CB8AC3E}">
        <p14:creationId xmlns:p14="http://schemas.microsoft.com/office/powerpoint/2010/main" val="1532923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21952-A58A-436F-AFCA-DAD80811F74A}"/>
              </a:ext>
            </a:extLst>
          </p:cNvPr>
          <p:cNvSpPr>
            <a:spLocks noGrp="1"/>
          </p:cNvSpPr>
          <p:nvPr>
            <p:ph type="title"/>
          </p:nvPr>
        </p:nvSpPr>
        <p:spPr/>
        <p:txBody>
          <a:bodyPr/>
          <a:lstStyle/>
          <a:p>
            <a:r>
              <a:rPr lang="en-US" dirty="0"/>
              <a:t>Recipe Cost Analysis</a:t>
            </a:r>
          </a:p>
        </p:txBody>
      </p:sp>
      <p:graphicFrame>
        <p:nvGraphicFramePr>
          <p:cNvPr id="4" name="object 7">
            <a:extLst>
              <a:ext uri="{FF2B5EF4-FFF2-40B4-BE49-F238E27FC236}">
                <a16:creationId xmlns:a16="http://schemas.microsoft.com/office/drawing/2014/main" id="{0BF4F620-8678-460A-8906-49607FDDBCDD}"/>
              </a:ext>
            </a:extLst>
          </p:cNvPr>
          <p:cNvGraphicFramePr>
            <a:graphicFrameLocks noGrp="1"/>
          </p:cNvGraphicFramePr>
          <p:nvPr>
            <p:ph sz="half" idx="1"/>
            <p:extLst>
              <p:ext uri="{D42A27DB-BD31-4B8C-83A1-F6EECF244321}">
                <p14:modId xmlns:p14="http://schemas.microsoft.com/office/powerpoint/2010/main" val="741585237"/>
              </p:ext>
            </p:extLst>
          </p:nvPr>
        </p:nvGraphicFramePr>
        <p:xfrm>
          <a:off x="741362" y="1420813"/>
          <a:ext cx="10390056" cy="5029978"/>
        </p:xfrm>
        <a:graphic>
          <a:graphicData uri="http://schemas.openxmlformats.org/drawingml/2006/table">
            <a:tbl>
              <a:tblPr firstRow="1" bandRow="1">
                <a:tableStyleId>{93296810-A885-4BE3-A3E7-6D5BEEA58F35}</a:tableStyleId>
              </a:tblPr>
              <a:tblGrid>
                <a:gridCol w="2597514">
                  <a:extLst>
                    <a:ext uri="{9D8B030D-6E8A-4147-A177-3AD203B41FA5}">
                      <a16:colId xmlns:a16="http://schemas.microsoft.com/office/drawing/2014/main" val="20000"/>
                    </a:ext>
                  </a:extLst>
                </a:gridCol>
                <a:gridCol w="2597514">
                  <a:extLst>
                    <a:ext uri="{9D8B030D-6E8A-4147-A177-3AD203B41FA5}">
                      <a16:colId xmlns:a16="http://schemas.microsoft.com/office/drawing/2014/main" val="20001"/>
                    </a:ext>
                  </a:extLst>
                </a:gridCol>
                <a:gridCol w="2597514">
                  <a:extLst>
                    <a:ext uri="{9D8B030D-6E8A-4147-A177-3AD203B41FA5}">
                      <a16:colId xmlns:a16="http://schemas.microsoft.com/office/drawing/2014/main" val="20002"/>
                    </a:ext>
                  </a:extLst>
                </a:gridCol>
                <a:gridCol w="2597514">
                  <a:extLst>
                    <a:ext uri="{9D8B030D-6E8A-4147-A177-3AD203B41FA5}">
                      <a16:colId xmlns:a16="http://schemas.microsoft.com/office/drawing/2014/main" val="20003"/>
                    </a:ext>
                  </a:extLst>
                </a:gridCol>
              </a:tblGrid>
              <a:tr h="1474956">
                <a:tc>
                  <a:txBody>
                    <a:bodyPr/>
                    <a:lstStyle/>
                    <a:p>
                      <a:pPr marL="13970" algn="ctr">
                        <a:lnSpc>
                          <a:spcPct val="100000"/>
                        </a:lnSpc>
                        <a:spcBef>
                          <a:spcPts val="350"/>
                        </a:spcBef>
                      </a:pPr>
                      <a:r>
                        <a:rPr sz="1800" spc="-5" dirty="0"/>
                        <a:t>Ingredients</a:t>
                      </a:r>
                      <a:endParaRPr sz="1800">
                        <a:latin typeface="Tahoma"/>
                        <a:cs typeface="Tahoma"/>
                      </a:endParaRPr>
                    </a:p>
                  </a:txBody>
                  <a:tcPr marL="0" marR="0" marT="44450" marB="0"/>
                </a:tc>
                <a:tc>
                  <a:txBody>
                    <a:bodyPr/>
                    <a:lstStyle/>
                    <a:p>
                      <a:pPr marL="510540" marR="457200" indent="-32384">
                        <a:lnSpc>
                          <a:spcPct val="100000"/>
                        </a:lnSpc>
                        <a:spcBef>
                          <a:spcPts val="350"/>
                        </a:spcBef>
                      </a:pPr>
                      <a:r>
                        <a:rPr sz="1800" dirty="0"/>
                        <a:t>Am</a:t>
                      </a:r>
                      <a:r>
                        <a:rPr sz="1800" spc="5" dirty="0"/>
                        <a:t>o</a:t>
                      </a:r>
                      <a:r>
                        <a:rPr sz="1800" spc="-5" dirty="0"/>
                        <a:t>unt  needed</a:t>
                      </a:r>
                      <a:endParaRPr sz="1800">
                        <a:latin typeface="Tahoma"/>
                        <a:cs typeface="Tahoma"/>
                      </a:endParaRPr>
                    </a:p>
                  </a:txBody>
                  <a:tcPr marL="0" marR="0" marT="44450" marB="0"/>
                </a:tc>
                <a:tc>
                  <a:txBody>
                    <a:bodyPr/>
                    <a:lstStyle/>
                    <a:p>
                      <a:pPr marL="129539" marR="106045" lvl="0" indent="274320" algn="ctr">
                        <a:lnSpc>
                          <a:spcPct val="100000"/>
                        </a:lnSpc>
                        <a:spcBef>
                          <a:spcPts val="350"/>
                        </a:spcBef>
                      </a:pPr>
                      <a:r>
                        <a:rPr sz="1800" spc="-5" dirty="0"/>
                        <a:t>Purchase  Price </a:t>
                      </a:r>
                      <a:r>
                        <a:rPr sz="1800" dirty="0"/>
                        <a:t>and</a:t>
                      </a:r>
                      <a:r>
                        <a:rPr lang="en-US" sz="1800" spc="-90" dirty="0"/>
                        <a:t> </a:t>
                      </a:r>
                      <a:r>
                        <a:rPr sz="1800" spc="5" dirty="0"/>
                        <a:t>Size</a:t>
                      </a:r>
                      <a:endParaRPr sz="1800" dirty="0">
                        <a:latin typeface="Tahoma"/>
                        <a:cs typeface="Tahoma"/>
                      </a:endParaRPr>
                    </a:p>
                  </a:txBody>
                  <a:tcPr marL="0" marR="0" marT="44450" marB="0"/>
                </a:tc>
                <a:tc>
                  <a:txBody>
                    <a:bodyPr/>
                    <a:lstStyle/>
                    <a:p>
                      <a:pPr marL="15240" algn="ctr">
                        <a:lnSpc>
                          <a:spcPct val="100000"/>
                        </a:lnSpc>
                        <a:spcBef>
                          <a:spcPts val="350"/>
                        </a:spcBef>
                      </a:pPr>
                      <a:r>
                        <a:rPr sz="1800" dirty="0"/>
                        <a:t>Unit</a:t>
                      </a:r>
                      <a:r>
                        <a:rPr sz="1800" spc="-55" dirty="0"/>
                        <a:t> </a:t>
                      </a:r>
                      <a:r>
                        <a:rPr sz="1800" dirty="0"/>
                        <a:t>Price</a:t>
                      </a:r>
                      <a:endParaRPr sz="1800" dirty="0">
                        <a:latin typeface="Tahoma"/>
                        <a:cs typeface="Tahoma"/>
                      </a:endParaRPr>
                    </a:p>
                  </a:txBody>
                  <a:tcPr marL="0" marR="0" marT="44450" marB="0"/>
                </a:tc>
                <a:extLst>
                  <a:ext uri="{0D108BD9-81ED-4DB2-BD59-A6C34878D82A}">
                    <a16:rowId xmlns:a16="http://schemas.microsoft.com/office/drawing/2014/main" val="10000"/>
                  </a:ext>
                </a:extLst>
              </a:tr>
              <a:tr h="1184734">
                <a:tc>
                  <a:txBody>
                    <a:bodyPr/>
                    <a:lstStyle/>
                    <a:p>
                      <a:pPr marL="12065" algn="ctr">
                        <a:lnSpc>
                          <a:spcPct val="100000"/>
                        </a:lnSpc>
                        <a:spcBef>
                          <a:spcPts val="350"/>
                        </a:spcBef>
                      </a:pPr>
                      <a:r>
                        <a:rPr sz="1800" spc="-5" dirty="0"/>
                        <a:t>Flour</a:t>
                      </a:r>
                      <a:endParaRPr sz="1800">
                        <a:latin typeface="Tahoma"/>
                        <a:cs typeface="Tahoma"/>
                      </a:endParaRPr>
                    </a:p>
                  </a:txBody>
                  <a:tcPr marL="0" marR="0" marT="44450" marB="0"/>
                </a:tc>
                <a:tc>
                  <a:txBody>
                    <a:bodyPr/>
                    <a:lstStyle/>
                    <a:p>
                      <a:pPr marL="13335" algn="ctr">
                        <a:lnSpc>
                          <a:spcPct val="100000"/>
                        </a:lnSpc>
                        <a:spcBef>
                          <a:spcPts val="350"/>
                        </a:spcBef>
                      </a:pPr>
                      <a:r>
                        <a:rPr sz="1800" dirty="0"/>
                        <a:t>2 ½</a:t>
                      </a:r>
                      <a:r>
                        <a:rPr sz="1800" spc="-35" dirty="0"/>
                        <a:t> </a:t>
                      </a:r>
                      <a:r>
                        <a:rPr sz="1800" spc="-5" dirty="0"/>
                        <a:t>cups</a:t>
                      </a:r>
                      <a:endParaRPr sz="1800">
                        <a:latin typeface="Tahoma"/>
                        <a:cs typeface="Tahoma"/>
                      </a:endParaRPr>
                    </a:p>
                  </a:txBody>
                  <a:tcPr marL="0" marR="0" marT="44450" marB="0"/>
                </a:tc>
                <a:tc>
                  <a:txBody>
                    <a:bodyPr/>
                    <a:lstStyle/>
                    <a:p>
                      <a:pPr marL="13970" algn="ctr">
                        <a:lnSpc>
                          <a:spcPct val="100000"/>
                        </a:lnSpc>
                        <a:spcBef>
                          <a:spcPts val="350"/>
                        </a:spcBef>
                      </a:pPr>
                      <a:r>
                        <a:rPr sz="1800" dirty="0"/>
                        <a:t>$2.29/5</a:t>
                      </a:r>
                      <a:r>
                        <a:rPr sz="1800" spc="-15" dirty="0"/>
                        <a:t> </a:t>
                      </a:r>
                      <a:r>
                        <a:rPr sz="1800" spc="-10" dirty="0"/>
                        <a:t>lb.</a:t>
                      </a:r>
                      <a:endParaRPr sz="1800">
                        <a:latin typeface="Tahoma"/>
                        <a:cs typeface="Tahoma"/>
                      </a:endParaRPr>
                    </a:p>
                  </a:txBody>
                  <a:tcPr marL="0" marR="0" marT="44450" marB="0"/>
                </a:tc>
                <a:tc>
                  <a:txBody>
                    <a:bodyPr/>
                    <a:lstStyle/>
                    <a:p>
                      <a:pPr marL="14604" algn="ctr">
                        <a:lnSpc>
                          <a:spcPct val="100000"/>
                        </a:lnSpc>
                        <a:spcBef>
                          <a:spcPts val="350"/>
                        </a:spcBef>
                      </a:pPr>
                      <a:r>
                        <a:rPr sz="1800" spc="-5" dirty="0"/>
                        <a:t>$.57</a:t>
                      </a:r>
                      <a:endParaRPr sz="1800">
                        <a:latin typeface="Tahoma"/>
                        <a:cs typeface="Tahoma"/>
                      </a:endParaRPr>
                    </a:p>
                  </a:txBody>
                  <a:tcPr marL="0" marR="0" marT="44450" marB="0"/>
                </a:tc>
                <a:extLst>
                  <a:ext uri="{0D108BD9-81ED-4DB2-BD59-A6C34878D82A}">
                    <a16:rowId xmlns:a16="http://schemas.microsoft.com/office/drawing/2014/main" val="10001"/>
                  </a:ext>
                </a:extLst>
              </a:tr>
              <a:tr h="1185554">
                <a:tc>
                  <a:txBody>
                    <a:bodyPr/>
                    <a:lstStyle/>
                    <a:p>
                      <a:pPr marL="13335" algn="ctr">
                        <a:lnSpc>
                          <a:spcPct val="100000"/>
                        </a:lnSpc>
                        <a:spcBef>
                          <a:spcPts val="355"/>
                        </a:spcBef>
                      </a:pPr>
                      <a:r>
                        <a:rPr sz="1800" dirty="0"/>
                        <a:t>Sugar</a:t>
                      </a:r>
                      <a:endParaRPr sz="1800">
                        <a:latin typeface="Tahoma"/>
                        <a:cs typeface="Tahoma"/>
                      </a:endParaRPr>
                    </a:p>
                  </a:txBody>
                  <a:tcPr marL="0" marR="0" marT="45085" marB="0"/>
                </a:tc>
                <a:tc>
                  <a:txBody>
                    <a:bodyPr/>
                    <a:lstStyle/>
                    <a:p>
                      <a:pPr marL="13335" algn="ctr">
                        <a:lnSpc>
                          <a:spcPct val="100000"/>
                        </a:lnSpc>
                        <a:spcBef>
                          <a:spcPts val="355"/>
                        </a:spcBef>
                      </a:pPr>
                      <a:r>
                        <a:rPr sz="1800" dirty="0"/>
                        <a:t>1 ½</a:t>
                      </a:r>
                      <a:r>
                        <a:rPr sz="1800" spc="-35" dirty="0"/>
                        <a:t> </a:t>
                      </a:r>
                      <a:r>
                        <a:rPr sz="1800" spc="-5" dirty="0"/>
                        <a:t>cups</a:t>
                      </a:r>
                      <a:endParaRPr sz="1800">
                        <a:latin typeface="Tahoma"/>
                        <a:cs typeface="Tahoma"/>
                      </a:endParaRPr>
                    </a:p>
                  </a:txBody>
                  <a:tcPr marL="0" marR="0" marT="45085" marB="0"/>
                </a:tc>
                <a:tc>
                  <a:txBody>
                    <a:bodyPr/>
                    <a:lstStyle/>
                    <a:p>
                      <a:pPr marL="14604" algn="ctr">
                        <a:lnSpc>
                          <a:spcPct val="100000"/>
                        </a:lnSpc>
                        <a:spcBef>
                          <a:spcPts val="355"/>
                        </a:spcBef>
                      </a:pPr>
                      <a:r>
                        <a:rPr sz="1800" dirty="0"/>
                        <a:t>$2.64/4</a:t>
                      </a:r>
                      <a:r>
                        <a:rPr sz="1800" spc="-10" dirty="0"/>
                        <a:t> </a:t>
                      </a:r>
                      <a:r>
                        <a:rPr sz="1800" spc="-5" dirty="0"/>
                        <a:t>lbs.</a:t>
                      </a:r>
                      <a:endParaRPr sz="1800">
                        <a:latin typeface="Tahoma"/>
                        <a:cs typeface="Tahoma"/>
                      </a:endParaRPr>
                    </a:p>
                  </a:txBody>
                  <a:tcPr marL="0" marR="0" marT="45085" marB="0"/>
                </a:tc>
                <a:tc>
                  <a:txBody>
                    <a:bodyPr/>
                    <a:lstStyle/>
                    <a:p>
                      <a:pPr marL="14604" algn="ctr">
                        <a:lnSpc>
                          <a:spcPct val="100000"/>
                        </a:lnSpc>
                        <a:spcBef>
                          <a:spcPts val="355"/>
                        </a:spcBef>
                      </a:pPr>
                      <a:r>
                        <a:rPr sz="1800" spc="-5" dirty="0"/>
                        <a:t>$.50</a:t>
                      </a:r>
                      <a:endParaRPr sz="1800">
                        <a:latin typeface="Tahoma"/>
                        <a:cs typeface="Tahoma"/>
                      </a:endParaRPr>
                    </a:p>
                  </a:txBody>
                  <a:tcPr marL="0" marR="0" marT="45085" marB="0"/>
                </a:tc>
                <a:extLst>
                  <a:ext uri="{0D108BD9-81ED-4DB2-BD59-A6C34878D82A}">
                    <a16:rowId xmlns:a16="http://schemas.microsoft.com/office/drawing/2014/main" val="10002"/>
                  </a:ext>
                </a:extLst>
              </a:tr>
              <a:tr h="1184734">
                <a:tc>
                  <a:txBody>
                    <a:bodyPr/>
                    <a:lstStyle/>
                    <a:p>
                      <a:pPr marL="11430" algn="ctr">
                        <a:lnSpc>
                          <a:spcPct val="100000"/>
                        </a:lnSpc>
                        <a:spcBef>
                          <a:spcPts val="355"/>
                        </a:spcBef>
                      </a:pPr>
                      <a:r>
                        <a:rPr sz="1800" spc="-10" dirty="0"/>
                        <a:t>Eggs</a:t>
                      </a:r>
                      <a:endParaRPr sz="1800">
                        <a:latin typeface="Tahoma"/>
                        <a:cs typeface="Tahoma"/>
                      </a:endParaRPr>
                    </a:p>
                  </a:txBody>
                  <a:tcPr marL="0" marR="0" marT="45085" marB="0"/>
                </a:tc>
                <a:tc>
                  <a:txBody>
                    <a:bodyPr/>
                    <a:lstStyle/>
                    <a:p>
                      <a:pPr marL="13970" algn="ctr">
                        <a:lnSpc>
                          <a:spcPct val="100000"/>
                        </a:lnSpc>
                        <a:spcBef>
                          <a:spcPts val="355"/>
                        </a:spcBef>
                      </a:pPr>
                      <a:r>
                        <a:rPr sz="1800" dirty="0"/>
                        <a:t>2</a:t>
                      </a:r>
                      <a:endParaRPr sz="1800">
                        <a:latin typeface="Tahoma"/>
                        <a:cs typeface="Tahoma"/>
                      </a:endParaRPr>
                    </a:p>
                  </a:txBody>
                  <a:tcPr marL="0" marR="0" marT="45085" marB="0"/>
                </a:tc>
                <a:tc>
                  <a:txBody>
                    <a:bodyPr/>
                    <a:lstStyle/>
                    <a:p>
                      <a:pPr marL="15240" algn="ctr">
                        <a:lnSpc>
                          <a:spcPct val="100000"/>
                        </a:lnSpc>
                        <a:spcBef>
                          <a:spcPts val="355"/>
                        </a:spcBef>
                      </a:pPr>
                      <a:r>
                        <a:rPr sz="1800" dirty="0"/>
                        <a:t>$1.58/12</a:t>
                      </a:r>
                      <a:endParaRPr sz="1800">
                        <a:latin typeface="Tahoma"/>
                        <a:cs typeface="Tahoma"/>
                      </a:endParaRPr>
                    </a:p>
                  </a:txBody>
                  <a:tcPr marL="0" marR="0" marT="45085" marB="0"/>
                </a:tc>
                <a:tc>
                  <a:txBody>
                    <a:bodyPr/>
                    <a:lstStyle/>
                    <a:p>
                      <a:pPr marL="14604" algn="ctr">
                        <a:lnSpc>
                          <a:spcPct val="100000"/>
                        </a:lnSpc>
                        <a:spcBef>
                          <a:spcPts val="355"/>
                        </a:spcBef>
                      </a:pPr>
                      <a:r>
                        <a:rPr sz="1800" spc="-5" dirty="0"/>
                        <a:t>$.26</a:t>
                      </a:r>
                      <a:endParaRPr sz="1800" dirty="0">
                        <a:latin typeface="Tahoma"/>
                        <a:cs typeface="Tahoma"/>
                      </a:endParaRPr>
                    </a:p>
                  </a:txBody>
                  <a:tcPr marL="0" marR="0" marT="45085"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59037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1A416-D5A0-474D-9DC1-3B3D6FC366DD}"/>
              </a:ext>
            </a:extLst>
          </p:cNvPr>
          <p:cNvSpPr>
            <a:spLocks noGrp="1"/>
          </p:cNvSpPr>
          <p:nvPr>
            <p:ph type="title"/>
          </p:nvPr>
        </p:nvSpPr>
        <p:spPr/>
        <p:txBody>
          <a:bodyPr/>
          <a:lstStyle/>
          <a:p>
            <a:r>
              <a:rPr lang="en-US" dirty="0"/>
              <a:t>Recipe Nutritional Analysis</a:t>
            </a:r>
          </a:p>
        </p:txBody>
      </p:sp>
      <p:graphicFrame>
        <p:nvGraphicFramePr>
          <p:cNvPr id="4" name="object 7">
            <a:extLst>
              <a:ext uri="{FF2B5EF4-FFF2-40B4-BE49-F238E27FC236}">
                <a16:creationId xmlns:a16="http://schemas.microsoft.com/office/drawing/2014/main" id="{9E7ED009-1FAE-4F9E-B195-56B9E502796A}"/>
              </a:ext>
            </a:extLst>
          </p:cNvPr>
          <p:cNvGraphicFramePr>
            <a:graphicFrameLocks noGrp="1"/>
          </p:cNvGraphicFramePr>
          <p:nvPr>
            <p:extLst>
              <p:ext uri="{D42A27DB-BD31-4B8C-83A1-F6EECF244321}">
                <p14:modId xmlns:p14="http://schemas.microsoft.com/office/powerpoint/2010/main" val="922315517"/>
              </p:ext>
            </p:extLst>
          </p:nvPr>
        </p:nvGraphicFramePr>
        <p:xfrm>
          <a:off x="740664" y="1558214"/>
          <a:ext cx="10484628" cy="4235619"/>
        </p:xfrm>
        <a:graphic>
          <a:graphicData uri="http://schemas.openxmlformats.org/drawingml/2006/table">
            <a:tbl>
              <a:tblPr firstRow="1" bandRow="1">
                <a:tableStyleId>{2A488322-F2BA-4B5B-9748-0D474271808F}</a:tableStyleId>
              </a:tblPr>
              <a:tblGrid>
                <a:gridCol w="1597658">
                  <a:extLst>
                    <a:ext uri="{9D8B030D-6E8A-4147-A177-3AD203B41FA5}">
                      <a16:colId xmlns:a16="http://schemas.microsoft.com/office/drawing/2014/main" val="20000"/>
                    </a:ext>
                  </a:extLst>
                </a:gridCol>
                <a:gridCol w="1397950">
                  <a:extLst>
                    <a:ext uri="{9D8B030D-6E8A-4147-A177-3AD203B41FA5}">
                      <a16:colId xmlns:a16="http://schemas.microsoft.com/office/drawing/2014/main" val="20001"/>
                    </a:ext>
                  </a:extLst>
                </a:gridCol>
                <a:gridCol w="1497804">
                  <a:extLst>
                    <a:ext uri="{9D8B030D-6E8A-4147-A177-3AD203B41FA5}">
                      <a16:colId xmlns:a16="http://schemas.microsoft.com/office/drawing/2014/main" val="20002"/>
                    </a:ext>
                  </a:extLst>
                </a:gridCol>
                <a:gridCol w="1497804">
                  <a:extLst>
                    <a:ext uri="{9D8B030D-6E8A-4147-A177-3AD203B41FA5}">
                      <a16:colId xmlns:a16="http://schemas.microsoft.com/office/drawing/2014/main" val="20003"/>
                    </a:ext>
                  </a:extLst>
                </a:gridCol>
                <a:gridCol w="1497804">
                  <a:extLst>
                    <a:ext uri="{9D8B030D-6E8A-4147-A177-3AD203B41FA5}">
                      <a16:colId xmlns:a16="http://schemas.microsoft.com/office/drawing/2014/main" val="20004"/>
                    </a:ext>
                  </a:extLst>
                </a:gridCol>
                <a:gridCol w="1497804">
                  <a:extLst>
                    <a:ext uri="{9D8B030D-6E8A-4147-A177-3AD203B41FA5}">
                      <a16:colId xmlns:a16="http://schemas.microsoft.com/office/drawing/2014/main" val="20005"/>
                    </a:ext>
                  </a:extLst>
                </a:gridCol>
                <a:gridCol w="1497804">
                  <a:extLst>
                    <a:ext uri="{9D8B030D-6E8A-4147-A177-3AD203B41FA5}">
                      <a16:colId xmlns:a16="http://schemas.microsoft.com/office/drawing/2014/main" val="20006"/>
                    </a:ext>
                  </a:extLst>
                </a:gridCol>
              </a:tblGrid>
              <a:tr h="1641048">
                <a:tc>
                  <a:txBody>
                    <a:bodyPr/>
                    <a:lstStyle/>
                    <a:p>
                      <a:pPr marL="124460" marR="102870" algn="ctr">
                        <a:lnSpc>
                          <a:spcPct val="100000"/>
                        </a:lnSpc>
                        <a:spcBef>
                          <a:spcPts val="350"/>
                        </a:spcBef>
                      </a:pPr>
                      <a:r>
                        <a:rPr sz="1800" dirty="0"/>
                        <a:t>I</a:t>
                      </a:r>
                      <a:r>
                        <a:rPr sz="1800" spc="-5" dirty="0"/>
                        <a:t>ng</a:t>
                      </a:r>
                      <a:r>
                        <a:rPr sz="1800" spc="-10" dirty="0"/>
                        <a:t>r</a:t>
                      </a:r>
                      <a:r>
                        <a:rPr sz="1800" dirty="0"/>
                        <a:t>e</a:t>
                      </a:r>
                      <a:r>
                        <a:rPr sz="1800" spc="-5" dirty="0"/>
                        <a:t>d</a:t>
                      </a:r>
                      <a:r>
                        <a:rPr sz="1800" dirty="0"/>
                        <a:t>ie</a:t>
                      </a:r>
                      <a:r>
                        <a:rPr sz="1800" spc="-5" dirty="0"/>
                        <a:t>nt </a:t>
                      </a:r>
                      <a:r>
                        <a:rPr sz="1800" dirty="0"/>
                        <a:t>and </a:t>
                      </a:r>
                      <a:r>
                        <a:rPr sz="1800" spc="-5" dirty="0"/>
                        <a:t>Amount  </a:t>
                      </a:r>
                      <a:r>
                        <a:rPr sz="1800" dirty="0"/>
                        <a:t>Needed</a:t>
                      </a:r>
                      <a:endParaRPr sz="1800" dirty="0">
                        <a:latin typeface="Tahoma"/>
                        <a:cs typeface="Tahoma"/>
                      </a:endParaRPr>
                    </a:p>
                  </a:txBody>
                  <a:tcPr marL="0" marR="0" marT="44450" marB="0"/>
                </a:tc>
                <a:tc>
                  <a:txBody>
                    <a:bodyPr/>
                    <a:lstStyle/>
                    <a:p>
                      <a:pPr marL="304165" marR="83185" indent="-200025">
                        <a:lnSpc>
                          <a:spcPct val="100000"/>
                        </a:lnSpc>
                        <a:spcBef>
                          <a:spcPts val="350"/>
                        </a:spcBef>
                      </a:pPr>
                      <a:r>
                        <a:rPr sz="1800" spc="-5" dirty="0"/>
                        <a:t>Serving </a:t>
                      </a:r>
                      <a:r>
                        <a:rPr sz="1800" spc="5" dirty="0"/>
                        <a:t>Size</a:t>
                      </a:r>
                      <a:endParaRPr sz="1800" dirty="0">
                        <a:latin typeface="Tahoma"/>
                        <a:cs typeface="Tahoma"/>
                      </a:endParaRPr>
                    </a:p>
                  </a:txBody>
                  <a:tcPr marL="0" marR="0" marT="44450" marB="0"/>
                </a:tc>
                <a:tc>
                  <a:txBody>
                    <a:bodyPr/>
                    <a:lstStyle/>
                    <a:p>
                      <a:pPr marL="142875" marR="121285" algn="ctr">
                        <a:lnSpc>
                          <a:spcPct val="100000"/>
                        </a:lnSpc>
                        <a:spcBef>
                          <a:spcPts val="350"/>
                        </a:spcBef>
                      </a:pPr>
                      <a:r>
                        <a:rPr sz="1800" spc="-5" dirty="0"/>
                        <a:t>Serving</a:t>
                      </a:r>
                      <a:r>
                        <a:rPr sz="1800" dirty="0"/>
                        <a:t>s Used in   </a:t>
                      </a:r>
                      <a:r>
                        <a:rPr sz="1800" spc="-5" dirty="0"/>
                        <a:t>Recipe</a:t>
                      </a:r>
                      <a:endParaRPr sz="1800" dirty="0">
                        <a:latin typeface="Tahoma"/>
                        <a:cs typeface="Tahoma"/>
                      </a:endParaRPr>
                    </a:p>
                  </a:txBody>
                  <a:tcPr marL="0" marR="0" marT="44450" marB="0"/>
                </a:tc>
                <a:tc>
                  <a:txBody>
                    <a:bodyPr/>
                    <a:lstStyle/>
                    <a:p>
                      <a:pPr marL="117475" algn="ctr">
                        <a:lnSpc>
                          <a:spcPct val="100000"/>
                        </a:lnSpc>
                        <a:spcBef>
                          <a:spcPts val="350"/>
                        </a:spcBef>
                      </a:pPr>
                      <a:r>
                        <a:rPr sz="1800" spc="-5" dirty="0"/>
                        <a:t>Calories</a:t>
                      </a:r>
                      <a:endParaRPr sz="1800" dirty="0">
                        <a:latin typeface="Tahoma"/>
                        <a:cs typeface="Tahoma"/>
                      </a:endParaRPr>
                    </a:p>
                  </a:txBody>
                  <a:tcPr marL="0" marR="0" marT="44450" marB="0"/>
                </a:tc>
                <a:tc>
                  <a:txBody>
                    <a:bodyPr/>
                    <a:lstStyle/>
                    <a:p>
                      <a:pPr marL="117475" marR="97155" algn="ctr">
                        <a:lnSpc>
                          <a:spcPct val="100000"/>
                        </a:lnSpc>
                        <a:spcBef>
                          <a:spcPts val="350"/>
                        </a:spcBef>
                      </a:pPr>
                      <a:r>
                        <a:rPr sz="1800" spc="-5" dirty="0"/>
                        <a:t>Calories  from Fat</a:t>
                      </a:r>
                      <a:endParaRPr sz="1800" dirty="0">
                        <a:latin typeface="Tahoma"/>
                        <a:cs typeface="Tahoma"/>
                      </a:endParaRPr>
                    </a:p>
                  </a:txBody>
                  <a:tcPr marL="0" marR="0" marT="44450" marB="0"/>
                </a:tc>
                <a:tc>
                  <a:txBody>
                    <a:bodyPr/>
                    <a:lstStyle/>
                    <a:p>
                      <a:pPr marL="266700" marR="246379" algn="ctr">
                        <a:lnSpc>
                          <a:spcPct val="100000"/>
                        </a:lnSpc>
                        <a:spcBef>
                          <a:spcPts val="350"/>
                        </a:spcBef>
                      </a:pPr>
                      <a:r>
                        <a:rPr sz="1800" dirty="0"/>
                        <a:t>T</a:t>
                      </a:r>
                      <a:r>
                        <a:rPr sz="1450" spc="-5" dirty="0"/>
                        <a:t>O</a:t>
                      </a:r>
                      <a:r>
                        <a:rPr sz="1450" spc="-10" dirty="0"/>
                        <a:t>T</a:t>
                      </a:r>
                      <a:r>
                        <a:rPr sz="1450" dirty="0"/>
                        <a:t>AL  </a:t>
                      </a:r>
                      <a:r>
                        <a:rPr sz="1800" spc="-10" dirty="0"/>
                        <a:t>F</a:t>
                      </a:r>
                      <a:r>
                        <a:rPr sz="1450" spc="-10" dirty="0"/>
                        <a:t>AT</a:t>
                      </a:r>
                      <a:endParaRPr sz="1450"/>
                    </a:p>
                    <a:p>
                      <a:pPr marL="100965" marR="79375" algn="ctr">
                        <a:lnSpc>
                          <a:spcPct val="100000"/>
                        </a:lnSpc>
                      </a:pPr>
                      <a:r>
                        <a:rPr sz="1800" dirty="0"/>
                        <a:t>%</a:t>
                      </a:r>
                      <a:r>
                        <a:rPr sz="1800" spc="-110" dirty="0"/>
                        <a:t> </a:t>
                      </a:r>
                      <a:r>
                        <a:rPr sz="1800" spc="-5" dirty="0"/>
                        <a:t>D</a:t>
                      </a:r>
                      <a:r>
                        <a:rPr sz="1450" spc="-5" dirty="0"/>
                        <a:t>AILY </a:t>
                      </a:r>
                      <a:r>
                        <a:rPr sz="1450" dirty="0"/>
                        <a:t> </a:t>
                      </a:r>
                      <a:r>
                        <a:rPr sz="1800" spc="-10" dirty="0"/>
                        <a:t>V</a:t>
                      </a:r>
                      <a:r>
                        <a:rPr sz="1450" spc="-10" dirty="0"/>
                        <a:t>ALUE</a:t>
                      </a:r>
                      <a:endParaRPr sz="1450">
                        <a:latin typeface="Tahoma"/>
                        <a:cs typeface="Tahoma"/>
                      </a:endParaRPr>
                    </a:p>
                  </a:txBody>
                  <a:tcPr marL="0" marR="0" marT="44450" marB="0"/>
                </a:tc>
                <a:tc>
                  <a:txBody>
                    <a:bodyPr/>
                    <a:lstStyle/>
                    <a:p>
                      <a:pPr marL="248920" marR="112395" indent="-113030">
                        <a:lnSpc>
                          <a:spcPct val="116199"/>
                        </a:lnSpc>
                      </a:pPr>
                      <a:r>
                        <a:rPr sz="1800" dirty="0"/>
                        <a:t>S</a:t>
                      </a:r>
                      <a:r>
                        <a:rPr sz="1450" dirty="0"/>
                        <a:t>A</a:t>
                      </a:r>
                      <a:r>
                        <a:rPr sz="1450" spc="-10" dirty="0"/>
                        <a:t>T</a:t>
                      </a:r>
                      <a:r>
                        <a:rPr sz="1450" dirty="0"/>
                        <a:t>URAT</a:t>
                      </a:r>
                      <a:r>
                        <a:rPr sz="1450" spc="-10" dirty="0"/>
                        <a:t>ED</a:t>
                      </a:r>
                      <a:r>
                        <a:rPr sz="1450" spc="50" dirty="0"/>
                        <a:t> </a:t>
                      </a:r>
                      <a:r>
                        <a:rPr sz="1450" spc="-15" dirty="0"/>
                        <a:t>FAT</a:t>
                      </a:r>
                      <a:endParaRPr sz="1450" dirty="0"/>
                    </a:p>
                    <a:p>
                      <a:pPr marL="262255" marR="78740" indent="-161925">
                        <a:lnSpc>
                          <a:spcPct val="100000"/>
                        </a:lnSpc>
                        <a:spcBef>
                          <a:spcPts val="70"/>
                        </a:spcBef>
                      </a:pPr>
                      <a:r>
                        <a:rPr sz="1800" dirty="0"/>
                        <a:t>%</a:t>
                      </a:r>
                      <a:r>
                        <a:rPr sz="1800" spc="-105" dirty="0"/>
                        <a:t> </a:t>
                      </a:r>
                      <a:r>
                        <a:rPr sz="1800" spc="-5" dirty="0"/>
                        <a:t>D</a:t>
                      </a:r>
                      <a:r>
                        <a:rPr sz="1450" spc="-5" dirty="0"/>
                        <a:t>AILY  </a:t>
                      </a:r>
                      <a:r>
                        <a:rPr sz="1800" spc="-10" dirty="0"/>
                        <a:t>V</a:t>
                      </a:r>
                      <a:r>
                        <a:rPr sz="1450" spc="-10" dirty="0"/>
                        <a:t>ALUE</a:t>
                      </a:r>
                      <a:endParaRPr sz="1450" dirty="0">
                        <a:latin typeface="Tahoma"/>
                        <a:cs typeface="Tahoma"/>
                      </a:endParaRPr>
                    </a:p>
                  </a:txBody>
                  <a:tcPr marL="0" marR="0" marT="0" marB="0"/>
                </a:tc>
                <a:extLst>
                  <a:ext uri="{0D108BD9-81ED-4DB2-BD59-A6C34878D82A}">
                    <a16:rowId xmlns:a16="http://schemas.microsoft.com/office/drawing/2014/main" val="10000"/>
                  </a:ext>
                </a:extLst>
              </a:tr>
              <a:tr h="864857">
                <a:tc>
                  <a:txBody>
                    <a:bodyPr/>
                    <a:lstStyle/>
                    <a:p>
                      <a:pPr marL="12700" algn="ctr">
                        <a:lnSpc>
                          <a:spcPct val="100000"/>
                        </a:lnSpc>
                        <a:spcBef>
                          <a:spcPts val="355"/>
                        </a:spcBef>
                      </a:pPr>
                      <a:r>
                        <a:rPr sz="1800" spc="-5" dirty="0"/>
                        <a:t>Flour</a:t>
                      </a:r>
                      <a:endParaRPr sz="1800"/>
                    </a:p>
                    <a:p>
                      <a:pPr marL="10160" algn="ctr">
                        <a:lnSpc>
                          <a:spcPct val="100000"/>
                        </a:lnSpc>
                      </a:pPr>
                      <a:r>
                        <a:rPr sz="1800" dirty="0"/>
                        <a:t>2 ½</a:t>
                      </a:r>
                      <a:r>
                        <a:rPr sz="1800" spc="-65" dirty="0"/>
                        <a:t> </a:t>
                      </a:r>
                      <a:r>
                        <a:rPr sz="1800" spc="-5" dirty="0"/>
                        <a:t>cups</a:t>
                      </a:r>
                      <a:endParaRPr sz="1800">
                        <a:latin typeface="Tahoma"/>
                        <a:cs typeface="Tahoma"/>
                      </a:endParaRPr>
                    </a:p>
                  </a:txBody>
                  <a:tcPr marL="0" marR="0" marT="45085" marB="0"/>
                </a:tc>
                <a:tc>
                  <a:txBody>
                    <a:bodyPr/>
                    <a:lstStyle/>
                    <a:p>
                      <a:pPr>
                        <a:lnSpc>
                          <a:spcPct val="100000"/>
                        </a:lnSpc>
                        <a:spcBef>
                          <a:spcPts val="40"/>
                        </a:spcBef>
                      </a:pPr>
                      <a:endParaRPr sz="2150"/>
                    </a:p>
                    <a:p>
                      <a:pPr marL="10795" algn="ctr">
                        <a:lnSpc>
                          <a:spcPct val="100000"/>
                        </a:lnSpc>
                      </a:pPr>
                      <a:r>
                        <a:rPr sz="1800" dirty="0"/>
                        <a:t>¼</a:t>
                      </a:r>
                      <a:r>
                        <a:rPr sz="1800" spc="-35" dirty="0"/>
                        <a:t> </a:t>
                      </a:r>
                      <a:r>
                        <a:rPr sz="1800" spc="-10" dirty="0"/>
                        <a:t>cup</a:t>
                      </a:r>
                      <a:endParaRPr sz="1800">
                        <a:latin typeface="Tahoma"/>
                        <a:cs typeface="Tahoma"/>
                      </a:endParaRPr>
                    </a:p>
                  </a:txBody>
                  <a:tcPr marL="0" marR="0" marT="5080" marB="0"/>
                </a:tc>
                <a:tc>
                  <a:txBody>
                    <a:bodyPr/>
                    <a:lstStyle/>
                    <a:p>
                      <a:pPr>
                        <a:lnSpc>
                          <a:spcPct val="100000"/>
                        </a:lnSpc>
                        <a:spcBef>
                          <a:spcPts val="40"/>
                        </a:spcBef>
                      </a:pPr>
                      <a:endParaRPr sz="2150"/>
                    </a:p>
                    <a:p>
                      <a:pPr marL="12065" algn="ctr">
                        <a:lnSpc>
                          <a:spcPct val="100000"/>
                        </a:lnSpc>
                      </a:pPr>
                      <a:r>
                        <a:rPr sz="1800" dirty="0"/>
                        <a:t>10</a:t>
                      </a:r>
                      <a:endParaRPr sz="1800">
                        <a:latin typeface="Tahoma"/>
                        <a:cs typeface="Tahoma"/>
                      </a:endParaRPr>
                    </a:p>
                  </a:txBody>
                  <a:tcPr marL="0" marR="0" marT="5080" marB="0"/>
                </a:tc>
                <a:tc>
                  <a:txBody>
                    <a:bodyPr/>
                    <a:lstStyle/>
                    <a:p>
                      <a:pPr marL="11430" algn="ctr">
                        <a:lnSpc>
                          <a:spcPct val="100000"/>
                        </a:lnSpc>
                        <a:spcBef>
                          <a:spcPts val="355"/>
                        </a:spcBef>
                      </a:pPr>
                      <a:r>
                        <a:rPr sz="1800" dirty="0"/>
                        <a:t>100x10</a:t>
                      </a:r>
                      <a:endParaRPr sz="1800"/>
                    </a:p>
                    <a:p>
                      <a:pPr marL="13335" algn="ctr">
                        <a:lnSpc>
                          <a:spcPct val="100000"/>
                        </a:lnSpc>
                      </a:pPr>
                      <a:r>
                        <a:rPr sz="1800" spc="-5" dirty="0"/>
                        <a:t>1,000</a:t>
                      </a:r>
                      <a:endParaRPr sz="1800">
                        <a:latin typeface="Tahoma"/>
                        <a:cs typeface="Tahoma"/>
                      </a:endParaRPr>
                    </a:p>
                  </a:txBody>
                  <a:tcPr marL="0" marR="0" marT="45085" marB="0"/>
                </a:tc>
                <a:tc>
                  <a:txBody>
                    <a:bodyPr/>
                    <a:lstStyle/>
                    <a:p>
                      <a:pPr>
                        <a:lnSpc>
                          <a:spcPct val="100000"/>
                        </a:lnSpc>
                        <a:spcBef>
                          <a:spcPts val="40"/>
                        </a:spcBef>
                      </a:pPr>
                      <a:endParaRPr sz="2150"/>
                    </a:p>
                    <a:p>
                      <a:pPr marL="514350">
                        <a:lnSpc>
                          <a:spcPct val="100000"/>
                        </a:lnSpc>
                      </a:pPr>
                      <a:r>
                        <a:rPr sz="1800" dirty="0"/>
                        <a:t>0</a:t>
                      </a:r>
                      <a:endParaRPr sz="1800">
                        <a:latin typeface="Tahoma"/>
                        <a:cs typeface="Tahoma"/>
                      </a:endParaRPr>
                    </a:p>
                  </a:txBody>
                  <a:tcPr marL="0" marR="0" marT="5080" marB="0"/>
                </a:tc>
                <a:tc>
                  <a:txBody>
                    <a:bodyPr/>
                    <a:lstStyle/>
                    <a:p>
                      <a:pPr>
                        <a:lnSpc>
                          <a:spcPct val="100000"/>
                        </a:lnSpc>
                        <a:spcBef>
                          <a:spcPts val="40"/>
                        </a:spcBef>
                      </a:pPr>
                      <a:endParaRPr sz="2150"/>
                    </a:p>
                    <a:p>
                      <a:pPr marL="403225">
                        <a:lnSpc>
                          <a:spcPct val="100000"/>
                        </a:lnSpc>
                      </a:pPr>
                      <a:r>
                        <a:rPr sz="1800" spc="-5" dirty="0"/>
                        <a:t>0%</a:t>
                      </a:r>
                      <a:endParaRPr sz="1800">
                        <a:latin typeface="Tahoma"/>
                        <a:cs typeface="Tahoma"/>
                      </a:endParaRPr>
                    </a:p>
                  </a:txBody>
                  <a:tcPr marL="0" marR="0" marT="5080" marB="0"/>
                </a:tc>
                <a:tc>
                  <a:txBody>
                    <a:bodyPr/>
                    <a:lstStyle/>
                    <a:p>
                      <a:pPr>
                        <a:lnSpc>
                          <a:spcPct val="100000"/>
                        </a:lnSpc>
                        <a:spcBef>
                          <a:spcPts val="40"/>
                        </a:spcBef>
                      </a:pPr>
                      <a:endParaRPr sz="2150"/>
                    </a:p>
                    <a:p>
                      <a:pPr marL="12700" algn="ctr">
                        <a:lnSpc>
                          <a:spcPct val="100000"/>
                        </a:lnSpc>
                      </a:pPr>
                      <a:r>
                        <a:rPr sz="1800" spc="-5" dirty="0"/>
                        <a:t>0%</a:t>
                      </a:r>
                      <a:endParaRPr sz="1800">
                        <a:latin typeface="Tahoma"/>
                        <a:cs typeface="Tahoma"/>
                      </a:endParaRPr>
                    </a:p>
                  </a:txBody>
                  <a:tcPr marL="0" marR="0" marT="5080" marB="0"/>
                </a:tc>
                <a:extLst>
                  <a:ext uri="{0D108BD9-81ED-4DB2-BD59-A6C34878D82A}">
                    <a16:rowId xmlns:a16="http://schemas.microsoft.com/office/drawing/2014/main" val="10001"/>
                  </a:ext>
                </a:extLst>
              </a:tr>
              <a:tr h="864857">
                <a:tc>
                  <a:txBody>
                    <a:bodyPr/>
                    <a:lstStyle/>
                    <a:p>
                      <a:pPr marL="136525" marR="118110" indent="185420">
                        <a:lnSpc>
                          <a:spcPct val="100000"/>
                        </a:lnSpc>
                        <a:spcBef>
                          <a:spcPts val="355"/>
                        </a:spcBef>
                      </a:pPr>
                      <a:r>
                        <a:rPr sz="1800" dirty="0"/>
                        <a:t>Sugar  1 ½</a:t>
                      </a:r>
                      <a:r>
                        <a:rPr sz="1800" spc="-110" dirty="0"/>
                        <a:t> </a:t>
                      </a:r>
                      <a:r>
                        <a:rPr sz="1800" spc="-5" dirty="0"/>
                        <a:t>cups</a:t>
                      </a:r>
                      <a:endParaRPr sz="1800">
                        <a:latin typeface="Tahoma"/>
                        <a:cs typeface="Tahoma"/>
                      </a:endParaRPr>
                    </a:p>
                  </a:txBody>
                  <a:tcPr marL="0" marR="0" marT="45085" marB="0"/>
                </a:tc>
                <a:tc>
                  <a:txBody>
                    <a:bodyPr/>
                    <a:lstStyle/>
                    <a:p>
                      <a:pPr>
                        <a:lnSpc>
                          <a:spcPct val="100000"/>
                        </a:lnSpc>
                        <a:spcBef>
                          <a:spcPts val="40"/>
                        </a:spcBef>
                      </a:pPr>
                      <a:endParaRPr sz="2150"/>
                    </a:p>
                    <a:p>
                      <a:pPr marL="11430" algn="ctr">
                        <a:lnSpc>
                          <a:spcPct val="100000"/>
                        </a:lnSpc>
                      </a:pPr>
                      <a:r>
                        <a:rPr sz="1800" dirty="0"/>
                        <a:t>1</a:t>
                      </a:r>
                      <a:r>
                        <a:rPr sz="1800" spc="-30" dirty="0"/>
                        <a:t> </a:t>
                      </a:r>
                      <a:r>
                        <a:rPr sz="1800" spc="-10" dirty="0"/>
                        <a:t>tsp.</a:t>
                      </a:r>
                      <a:endParaRPr sz="1800">
                        <a:latin typeface="Tahoma"/>
                        <a:cs typeface="Tahoma"/>
                      </a:endParaRPr>
                    </a:p>
                  </a:txBody>
                  <a:tcPr marL="0" marR="0" marT="5080" marB="0"/>
                </a:tc>
                <a:tc>
                  <a:txBody>
                    <a:bodyPr/>
                    <a:lstStyle/>
                    <a:p>
                      <a:pPr>
                        <a:lnSpc>
                          <a:spcPct val="100000"/>
                        </a:lnSpc>
                        <a:spcBef>
                          <a:spcPts val="40"/>
                        </a:spcBef>
                      </a:pPr>
                      <a:endParaRPr sz="2150"/>
                    </a:p>
                    <a:p>
                      <a:pPr marL="10795" algn="ctr">
                        <a:lnSpc>
                          <a:spcPct val="100000"/>
                        </a:lnSpc>
                      </a:pPr>
                      <a:r>
                        <a:rPr sz="1800" dirty="0"/>
                        <a:t>72</a:t>
                      </a:r>
                      <a:endParaRPr sz="1800">
                        <a:latin typeface="Tahoma"/>
                        <a:cs typeface="Tahoma"/>
                      </a:endParaRPr>
                    </a:p>
                  </a:txBody>
                  <a:tcPr marL="0" marR="0" marT="5080" marB="0"/>
                </a:tc>
                <a:tc>
                  <a:txBody>
                    <a:bodyPr/>
                    <a:lstStyle/>
                    <a:p>
                      <a:pPr marL="271145">
                        <a:lnSpc>
                          <a:spcPct val="100000"/>
                        </a:lnSpc>
                        <a:spcBef>
                          <a:spcPts val="355"/>
                        </a:spcBef>
                      </a:pPr>
                      <a:r>
                        <a:rPr sz="1800" dirty="0"/>
                        <a:t>15x72</a:t>
                      </a:r>
                      <a:endParaRPr sz="1800"/>
                    </a:p>
                    <a:p>
                      <a:pPr marL="327660">
                        <a:lnSpc>
                          <a:spcPct val="100000"/>
                        </a:lnSpc>
                      </a:pPr>
                      <a:r>
                        <a:rPr sz="1800" dirty="0"/>
                        <a:t>1080</a:t>
                      </a:r>
                      <a:endParaRPr sz="1800">
                        <a:latin typeface="Tahoma"/>
                        <a:cs typeface="Tahoma"/>
                      </a:endParaRPr>
                    </a:p>
                  </a:txBody>
                  <a:tcPr marL="0" marR="0" marT="45085" marB="0"/>
                </a:tc>
                <a:tc>
                  <a:txBody>
                    <a:bodyPr/>
                    <a:lstStyle/>
                    <a:p>
                      <a:pPr>
                        <a:lnSpc>
                          <a:spcPct val="100000"/>
                        </a:lnSpc>
                        <a:spcBef>
                          <a:spcPts val="40"/>
                        </a:spcBef>
                      </a:pPr>
                      <a:endParaRPr sz="2150"/>
                    </a:p>
                    <a:p>
                      <a:pPr marL="514350">
                        <a:lnSpc>
                          <a:spcPct val="100000"/>
                        </a:lnSpc>
                      </a:pPr>
                      <a:r>
                        <a:rPr sz="1800" dirty="0"/>
                        <a:t>0</a:t>
                      </a:r>
                      <a:endParaRPr sz="1800">
                        <a:latin typeface="Tahoma"/>
                        <a:cs typeface="Tahoma"/>
                      </a:endParaRPr>
                    </a:p>
                  </a:txBody>
                  <a:tcPr marL="0" marR="0" marT="5080" marB="0"/>
                </a:tc>
                <a:tc>
                  <a:txBody>
                    <a:bodyPr/>
                    <a:lstStyle/>
                    <a:p>
                      <a:pPr>
                        <a:lnSpc>
                          <a:spcPct val="100000"/>
                        </a:lnSpc>
                        <a:spcBef>
                          <a:spcPts val="40"/>
                        </a:spcBef>
                      </a:pPr>
                      <a:endParaRPr sz="2150"/>
                    </a:p>
                    <a:p>
                      <a:pPr marL="403225">
                        <a:lnSpc>
                          <a:spcPct val="100000"/>
                        </a:lnSpc>
                      </a:pPr>
                      <a:r>
                        <a:rPr sz="1800" spc="-5" dirty="0"/>
                        <a:t>0%</a:t>
                      </a:r>
                      <a:endParaRPr sz="1800">
                        <a:latin typeface="Tahoma"/>
                        <a:cs typeface="Tahoma"/>
                      </a:endParaRPr>
                    </a:p>
                  </a:txBody>
                  <a:tcPr marL="0" marR="0" marT="5080" marB="0"/>
                </a:tc>
                <a:tc>
                  <a:txBody>
                    <a:bodyPr/>
                    <a:lstStyle/>
                    <a:p>
                      <a:pPr>
                        <a:lnSpc>
                          <a:spcPct val="100000"/>
                        </a:lnSpc>
                        <a:spcBef>
                          <a:spcPts val="40"/>
                        </a:spcBef>
                      </a:pPr>
                      <a:endParaRPr sz="2150"/>
                    </a:p>
                    <a:p>
                      <a:pPr marL="12700" algn="ctr">
                        <a:lnSpc>
                          <a:spcPct val="100000"/>
                        </a:lnSpc>
                      </a:pPr>
                      <a:r>
                        <a:rPr sz="1800" spc="-5" dirty="0"/>
                        <a:t>0%</a:t>
                      </a:r>
                      <a:endParaRPr sz="1800">
                        <a:latin typeface="Tahoma"/>
                        <a:cs typeface="Tahoma"/>
                      </a:endParaRPr>
                    </a:p>
                  </a:txBody>
                  <a:tcPr marL="0" marR="0" marT="5080" marB="0"/>
                </a:tc>
                <a:extLst>
                  <a:ext uri="{0D108BD9-81ED-4DB2-BD59-A6C34878D82A}">
                    <a16:rowId xmlns:a16="http://schemas.microsoft.com/office/drawing/2014/main" val="10002"/>
                  </a:ext>
                </a:extLst>
              </a:tr>
              <a:tr h="864857">
                <a:tc>
                  <a:txBody>
                    <a:bodyPr/>
                    <a:lstStyle/>
                    <a:p>
                      <a:pPr marL="552450" marR="353695" indent="-178435">
                        <a:lnSpc>
                          <a:spcPct val="100000"/>
                        </a:lnSpc>
                        <a:spcBef>
                          <a:spcPts val="355"/>
                        </a:spcBef>
                      </a:pPr>
                      <a:r>
                        <a:rPr sz="1800" spc="-5" dirty="0"/>
                        <a:t>Eggs  </a:t>
                      </a:r>
                      <a:r>
                        <a:rPr sz="1800" dirty="0"/>
                        <a:t>2</a:t>
                      </a:r>
                      <a:endParaRPr sz="1800">
                        <a:latin typeface="Tahoma"/>
                        <a:cs typeface="Tahoma"/>
                      </a:endParaRPr>
                    </a:p>
                  </a:txBody>
                  <a:tcPr marL="0" marR="0" marT="45085" marB="0"/>
                </a:tc>
                <a:tc>
                  <a:txBody>
                    <a:bodyPr/>
                    <a:lstStyle/>
                    <a:p>
                      <a:pPr>
                        <a:lnSpc>
                          <a:spcPct val="100000"/>
                        </a:lnSpc>
                        <a:spcBef>
                          <a:spcPts val="40"/>
                        </a:spcBef>
                      </a:pPr>
                      <a:endParaRPr sz="2150"/>
                    </a:p>
                    <a:p>
                      <a:pPr marL="10795" algn="ctr">
                        <a:lnSpc>
                          <a:spcPct val="100000"/>
                        </a:lnSpc>
                        <a:spcBef>
                          <a:spcPts val="5"/>
                        </a:spcBef>
                      </a:pPr>
                      <a:r>
                        <a:rPr sz="1800" dirty="0"/>
                        <a:t>1</a:t>
                      </a:r>
                      <a:endParaRPr sz="1800">
                        <a:latin typeface="Tahoma"/>
                        <a:cs typeface="Tahoma"/>
                      </a:endParaRPr>
                    </a:p>
                  </a:txBody>
                  <a:tcPr marL="0" marR="0" marT="5080" marB="0"/>
                </a:tc>
                <a:tc>
                  <a:txBody>
                    <a:bodyPr/>
                    <a:lstStyle/>
                    <a:p>
                      <a:pPr>
                        <a:lnSpc>
                          <a:spcPct val="100000"/>
                        </a:lnSpc>
                        <a:spcBef>
                          <a:spcPts val="40"/>
                        </a:spcBef>
                      </a:pPr>
                      <a:endParaRPr sz="2150"/>
                    </a:p>
                    <a:p>
                      <a:pPr marL="10160" algn="ctr">
                        <a:lnSpc>
                          <a:spcPct val="100000"/>
                        </a:lnSpc>
                        <a:spcBef>
                          <a:spcPts val="5"/>
                        </a:spcBef>
                      </a:pPr>
                      <a:r>
                        <a:rPr sz="1800" dirty="0"/>
                        <a:t>2</a:t>
                      </a:r>
                      <a:endParaRPr sz="1800">
                        <a:latin typeface="Tahoma"/>
                        <a:cs typeface="Tahoma"/>
                      </a:endParaRPr>
                    </a:p>
                  </a:txBody>
                  <a:tcPr marL="0" marR="0" marT="5080" marB="0"/>
                </a:tc>
                <a:tc>
                  <a:txBody>
                    <a:bodyPr/>
                    <a:lstStyle/>
                    <a:p>
                      <a:pPr marL="334010">
                        <a:lnSpc>
                          <a:spcPct val="100000"/>
                        </a:lnSpc>
                        <a:spcBef>
                          <a:spcPts val="355"/>
                        </a:spcBef>
                      </a:pPr>
                      <a:r>
                        <a:rPr sz="1800" dirty="0"/>
                        <a:t>70x2</a:t>
                      </a:r>
                      <a:endParaRPr sz="1800"/>
                    </a:p>
                    <a:p>
                      <a:pPr marL="389890">
                        <a:lnSpc>
                          <a:spcPct val="100000"/>
                        </a:lnSpc>
                      </a:pPr>
                      <a:r>
                        <a:rPr sz="1800" dirty="0"/>
                        <a:t>140</a:t>
                      </a:r>
                      <a:endParaRPr sz="1800">
                        <a:latin typeface="Tahoma"/>
                        <a:cs typeface="Tahoma"/>
                      </a:endParaRPr>
                    </a:p>
                  </a:txBody>
                  <a:tcPr marL="0" marR="0" marT="45085" marB="0"/>
                </a:tc>
                <a:tc>
                  <a:txBody>
                    <a:bodyPr/>
                    <a:lstStyle/>
                    <a:p>
                      <a:pPr marL="12065" algn="ctr">
                        <a:lnSpc>
                          <a:spcPct val="100000"/>
                        </a:lnSpc>
                        <a:spcBef>
                          <a:spcPts val="355"/>
                        </a:spcBef>
                      </a:pPr>
                      <a:r>
                        <a:rPr sz="1800" dirty="0"/>
                        <a:t>45x2</a:t>
                      </a:r>
                      <a:endParaRPr sz="1800"/>
                    </a:p>
                    <a:p>
                      <a:pPr marL="12700" algn="ctr">
                        <a:lnSpc>
                          <a:spcPct val="100000"/>
                        </a:lnSpc>
                      </a:pPr>
                      <a:r>
                        <a:rPr sz="1800" dirty="0"/>
                        <a:t>90</a:t>
                      </a:r>
                      <a:endParaRPr sz="1800">
                        <a:latin typeface="Tahoma"/>
                        <a:cs typeface="Tahoma"/>
                      </a:endParaRPr>
                    </a:p>
                  </a:txBody>
                  <a:tcPr marL="0" marR="0" marT="45085" marB="0"/>
                </a:tc>
                <a:tc>
                  <a:txBody>
                    <a:bodyPr/>
                    <a:lstStyle/>
                    <a:p>
                      <a:pPr>
                        <a:lnSpc>
                          <a:spcPct val="100000"/>
                        </a:lnSpc>
                        <a:spcBef>
                          <a:spcPts val="40"/>
                        </a:spcBef>
                      </a:pPr>
                      <a:endParaRPr sz="2150"/>
                    </a:p>
                    <a:p>
                      <a:pPr marL="403225">
                        <a:lnSpc>
                          <a:spcPct val="100000"/>
                        </a:lnSpc>
                        <a:spcBef>
                          <a:spcPts val="5"/>
                        </a:spcBef>
                      </a:pPr>
                      <a:r>
                        <a:rPr sz="1800" spc="-5" dirty="0"/>
                        <a:t>7%</a:t>
                      </a:r>
                      <a:endParaRPr sz="1800">
                        <a:latin typeface="Tahoma"/>
                        <a:cs typeface="Tahoma"/>
                      </a:endParaRPr>
                    </a:p>
                  </a:txBody>
                  <a:tcPr marL="0" marR="0" marT="5080" marB="0"/>
                </a:tc>
                <a:tc>
                  <a:txBody>
                    <a:bodyPr/>
                    <a:lstStyle/>
                    <a:p>
                      <a:pPr>
                        <a:lnSpc>
                          <a:spcPct val="100000"/>
                        </a:lnSpc>
                        <a:spcBef>
                          <a:spcPts val="40"/>
                        </a:spcBef>
                      </a:pPr>
                      <a:endParaRPr sz="2150" dirty="0"/>
                    </a:p>
                    <a:p>
                      <a:pPr marL="12700" algn="ctr">
                        <a:lnSpc>
                          <a:spcPct val="100000"/>
                        </a:lnSpc>
                        <a:spcBef>
                          <a:spcPts val="5"/>
                        </a:spcBef>
                      </a:pPr>
                      <a:r>
                        <a:rPr sz="1800" spc="-5" dirty="0"/>
                        <a:t>8%</a:t>
                      </a:r>
                      <a:endParaRPr sz="1800" dirty="0">
                        <a:latin typeface="Tahoma"/>
                        <a:cs typeface="Tahoma"/>
                      </a:endParaRPr>
                    </a:p>
                  </a:txBody>
                  <a:tcPr marL="0" marR="0" marT="508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3162786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purl.org/dc/terms/"/>
    <ds:schemaRef ds:uri="05d88611-e516-4d1a-b12e-39107e78b3d0"/>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http://schemas.microsoft.com/sharepoint/v3"/>
    <ds:schemaRef ds:uri="56ea17bb-c96d-4826-b465-01eec0dd23dd"/>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1085</Words>
  <Application>Microsoft Office PowerPoint</Application>
  <PresentationFormat>Widescreen</PresentationFormat>
  <Paragraphs>144</Paragraphs>
  <Slides>11</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.AppleSystemUIFont</vt:lpstr>
      <vt:lpstr>Arial</vt:lpstr>
      <vt:lpstr>Calibri</vt:lpstr>
      <vt:lpstr>Open Sans</vt:lpstr>
      <vt:lpstr>Open Sans SemiBold</vt:lpstr>
      <vt:lpstr>Tahoma</vt:lpstr>
      <vt:lpstr>2_Office Theme</vt:lpstr>
      <vt:lpstr>3_Office Theme</vt:lpstr>
      <vt:lpstr>Iron Chef Classroom Challenge</vt:lpstr>
      <vt:lpstr>PowerPoint Presentation</vt:lpstr>
      <vt:lpstr>Background</vt:lpstr>
      <vt:lpstr>Rules</vt:lpstr>
      <vt:lpstr>Judging</vt:lpstr>
      <vt:lpstr>Recipes</vt:lpstr>
      <vt:lpstr>Time</vt:lpstr>
      <vt:lpstr>Recipe Cost Analysis</vt:lpstr>
      <vt:lpstr>Recipe Nutritional Analysis</vt:lpstr>
      <vt:lpstr>Secret Ingredient Ideas</vt:lpstr>
      <vt:lpstr>References/Resources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6</cp:revision>
  <cp:lastPrinted>2017-07-07T16:17:37Z</cp:lastPrinted>
  <dcterms:created xsi:type="dcterms:W3CDTF">2017-07-11T23:58:30Z</dcterms:created>
  <dcterms:modified xsi:type="dcterms:W3CDTF">2018-01-26T19:46:43Z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