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48336" autoAdjust="0"/>
  </p:normalViewPr>
  <p:slideViewPr>
    <p:cSldViewPr snapToGrid="0">
      <p:cViewPr varScale="1">
        <p:scale>
          <a:sx n="32" d="100"/>
          <a:sy n="32" d="100"/>
        </p:scale>
        <p:origin x="1996" y="3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Practicum in Human Services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 Practicum in Human Services </a:t>
            </a:r>
            <a:r>
              <a:rPr lang="en-US" sz="1200" dirty="0">
                <a:latin typeface="+mn-lt"/>
                <a:cs typeface="Calibri"/>
              </a:rPr>
              <a:t>is in </a:t>
            </a:r>
            <a:r>
              <a:rPr lang="en-US" sz="1200" spc="-5" dirty="0">
                <a:latin typeface="+mn-lt"/>
                <a:cs typeface="Calibri"/>
              </a:rPr>
              <a:t>the Human Services Cluster. </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12 high school courses in Human Services. Not all high schools offer all courses. </a:t>
            </a:r>
          </a:p>
          <a:p>
            <a:r>
              <a:rPr lang="en-US" sz="1200" b="0" i="0" u="none" strike="noStrike" kern="1200" baseline="0" dirty="0">
                <a:solidFill>
                  <a:schemeClr val="tx1"/>
                </a:solidFill>
                <a:latin typeface="+mn-lt"/>
                <a:ea typeface="+mn-ea"/>
                <a:cs typeface="+mn-cs"/>
              </a:rPr>
              <a:t>What is meant by coherent sequence? The goal of CTE in high school is to progress through a sequence of courses that lead to the attainment of academic and technical skills. Discuss the sequence of Human Services on your campus/district. </a:t>
            </a:r>
          </a:p>
          <a:p>
            <a:r>
              <a:rPr lang="en-US" sz="1200" b="0" i="0" u="none" strike="noStrike" kern="1200" baseline="0" dirty="0">
                <a:solidFill>
                  <a:schemeClr val="tx1"/>
                </a:solidFill>
                <a:latin typeface="+mn-lt"/>
                <a:ea typeface="+mn-ea"/>
                <a:cs typeface="+mn-cs"/>
              </a:rPr>
              <a:t>If applicable, discuss other Human Services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someday own a hair salon. In addition to her cosmetology courses, she asks her counselor to enroll her in the course DOLLARS and SENSE (another Human Services course) so that she can learn about handling finances. </a:t>
            </a:r>
          </a:p>
          <a:p>
            <a:r>
              <a:rPr lang="en-US" sz="1200" b="0" i="0" u="none" strike="noStrike" kern="1200" baseline="0" dirty="0">
                <a:solidFill>
                  <a:schemeClr val="tx1"/>
                </a:solidFill>
                <a:latin typeface="+mn-lt"/>
                <a:ea typeface="+mn-ea"/>
                <a:cs typeface="+mn-cs"/>
              </a:rPr>
              <a:t>In the future, Juan would like to work in a salon and eventually provide for a family of his own. In addition to his cosmetology courses, Juan asks his counselor to enroll him in CHILD DEVELOPMENT, so he can learn as much as he can about children. </a:t>
            </a:r>
          </a:p>
          <a:p>
            <a:r>
              <a:rPr lang="en-US" sz="1200" b="0" i="0" u="none" strike="noStrike" kern="1200" baseline="0" dirty="0">
                <a:solidFill>
                  <a:schemeClr val="tx1"/>
                </a:solidFill>
                <a:latin typeface="+mn-lt"/>
                <a:ea typeface="+mn-ea"/>
                <a:cs typeface="+mn-cs"/>
              </a:rPr>
              <a:t>Encourage students to speak to their counselors.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Family and Community Services </a:t>
            </a:r>
            <a:r>
              <a:rPr lang="en-US" sz="1200" dirty="0">
                <a:latin typeface="+mn-lt"/>
                <a:cs typeface="Calibri"/>
              </a:rPr>
              <a:t>is in </a:t>
            </a:r>
            <a:r>
              <a:rPr lang="en-US" sz="1200" spc="-5" dirty="0">
                <a:latin typeface="+mn-lt"/>
                <a:cs typeface="Calibri"/>
              </a:rPr>
              <a:t>the Human Services Cluster</a:t>
            </a:r>
            <a:r>
              <a:rPr lang="en-US" sz="1200" spc="-25" dirty="0">
                <a:latin typeface="+mn-lt"/>
                <a:cs typeface="Calibri"/>
              </a:rPr>
              <a:t>.</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practicum-human-servicesextended-practicum-human-servic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www.txcte.org/resource/programs-study-human-services?binder=207716&amp;delta=1" TargetMode="External"/><Relationship Id="rId4" Type="http://schemas.openxmlformats.org/officeDocument/2006/relationships/hyperlink" Target="http://ritter.tea.state.tx.us/rules/tac/chapter130/ch130j.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Practicum in Human Services</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7027554" y="2718130"/>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8533965" cy="4734318"/>
          </a:xfrm>
        </p:spPr>
        <p:txBody>
          <a:bodyPr/>
          <a:lstStyle/>
          <a:p>
            <a:pPr lvl="1"/>
            <a:r>
              <a:rPr lang="en-US" dirty="0"/>
              <a:t>TEA recommended coherent sequence of courses</a:t>
            </a:r>
          </a:p>
          <a:p>
            <a:endParaRPr lang="en-US" dirty="0"/>
          </a:p>
        </p:txBody>
      </p:sp>
      <p:pic>
        <p:nvPicPr>
          <p:cNvPr id="4" name="Picture 3">
            <a:extLst>
              <a:ext uri="{FF2B5EF4-FFF2-40B4-BE49-F238E27FC236}">
                <a16:creationId xmlns:a16="http://schemas.microsoft.com/office/drawing/2014/main" id="{EDD6A583-EA80-4C01-9562-77490F4EA442}"/>
              </a:ext>
            </a:extLst>
          </p:cNvPr>
          <p:cNvPicPr>
            <a:picLocks noChangeAspect="1"/>
          </p:cNvPicPr>
          <p:nvPr/>
        </p:nvPicPr>
        <p:blipFill>
          <a:blip r:embed="rId3"/>
          <a:stretch>
            <a:fillRect/>
          </a:stretch>
        </p:blipFill>
        <p:spPr>
          <a:xfrm>
            <a:off x="2465598" y="2128148"/>
            <a:ext cx="7943364" cy="4026590"/>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928822" cy="4734318"/>
          </a:xfrm>
        </p:spPr>
        <p:txBody>
          <a:bodyPr/>
          <a:lstStyle/>
          <a:p>
            <a:pPr lvl="1"/>
            <a:r>
              <a:rPr lang="en-US" sz="2200" dirty="0"/>
              <a:t>Career Cluster: Human Services </a:t>
            </a:r>
          </a:p>
          <a:p>
            <a:pPr lvl="1"/>
            <a:r>
              <a:rPr lang="en-US" sz="2200" dirty="0">
                <a:hlinkClick r:id="rId3"/>
              </a:rPr>
              <a:t>Course Title: Practicum in Human Services</a:t>
            </a:r>
            <a:endParaRPr lang="en-US" sz="2200" dirty="0"/>
          </a:p>
          <a:p>
            <a:pPr lvl="1"/>
            <a:r>
              <a:rPr lang="en-US" sz="2200" dirty="0">
                <a:hlinkClick r:id="rId4"/>
              </a:rPr>
              <a:t>Human Services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Human Services</a:t>
            </a:r>
            <a:endParaRPr lang="en-US" sz="2000" dirty="0"/>
          </a:p>
          <a:p>
            <a:pPr lvl="1"/>
            <a:r>
              <a:rPr lang="en-US" sz="2200" dirty="0"/>
              <a:t>Description: </a:t>
            </a:r>
          </a:p>
          <a:p>
            <a:pPr lvl="2"/>
            <a:r>
              <a:rPr lang="en-US" sz="2000" dirty="0"/>
              <a:t>Extended Practicum in Human Services provides background knowledge and occupation-specific training that focuses on the development of consumer services, early childhood development and services, counseling and mental health services, and family and community-services careers. Content for Extended Practicum in Human Services is designed to meet the occupational preparation needs and interests of students and should be based upon the knowledge and skills selected from two or more courses in a coherent sequence in the human services cluster.</a:t>
            </a:r>
          </a:p>
        </p:txBody>
      </p:sp>
      <p:pic>
        <p:nvPicPr>
          <p:cNvPr id="5" name="Picture 4">
            <a:extLst>
              <a:ext uri="{FF2B5EF4-FFF2-40B4-BE49-F238E27FC236}">
                <a16:creationId xmlns:a16="http://schemas.microsoft.com/office/drawing/2014/main" id="{8AAF1793-23A6-4447-8BD4-1B22591C1152}"/>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56738" y="1501837"/>
            <a:ext cx="1843378" cy="2414179"/>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319F55D9-1F15-4802-AFA2-73B47B977730}"/>
              </a:ext>
            </a:extLst>
          </p:cNvPr>
          <p:cNvPicPr>
            <a:picLocks noChangeAspect="1"/>
          </p:cNvPicPr>
          <p:nvPr/>
        </p:nvPicPr>
        <p:blipFill>
          <a:blip r:embed="rId3"/>
          <a:stretch>
            <a:fillRect/>
          </a:stretch>
        </p:blipFill>
        <p:spPr>
          <a:xfrm>
            <a:off x="1982966" y="1381366"/>
            <a:ext cx="8226068" cy="5193605"/>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366</TotalTime>
  <Words>900</Words>
  <Application>Microsoft Office PowerPoint</Application>
  <PresentationFormat>Widescreen</PresentationFormat>
  <Paragraphs>73</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Practicum in Human Services </vt:lpstr>
      <vt:lpstr>PowerPoint Presentation</vt:lpstr>
      <vt:lpstr>Career and Technical Education (CTE)</vt:lpstr>
      <vt:lpstr>Career and Technical Education (CTE)</vt:lpstr>
      <vt:lpstr>Career and Technical Education (CTE)</vt:lpstr>
      <vt:lpstr>PowerPoint Presentation</vt:lpstr>
      <vt:lpstr>Human Services</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29</cp:revision>
  <cp:lastPrinted>2017-07-07T16:17:37Z</cp:lastPrinted>
  <dcterms:created xsi:type="dcterms:W3CDTF">2017-07-11T23:58:30Z</dcterms:created>
  <dcterms:modified xsi:type="dcterms:W3CDTF">2018-01-20T23:02:56Z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