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3222" autoAdjust="0"/>
  </p:normalViewPr>
  <p:slideViewPr>
    <p:cSldViewPr snapToGrid="0">
      <p:cViewPr>
        <p:scale>
          <a:sx n="56" d="100"/>
          <a:sy n="56" d="100"/>
        </p:scale>
        <p:origin x="1088" y="2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Family and Community Services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 Family and Community Services </a:t>
            </a:r>
            <a:r>
              <a:rPr lang="en-US" sz="1200" dirty="0">
                <a:latin typeface="+mn-lt"/>
                <a:cs typeface="Calibri"/>
              </a:rPr>
              <a:t>is in </a:t>
            </a:r>
            <a:r>
              <a:rPr lang="en-US" sz="1200" spc="-5" dirty="0">
                <a:latin typeface="+mn-lt"/>
                <a:cs typeface="Calibri"/>
              </a:rPr>
              <a:t>the Human Services Cluster. </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12 high school courses in Human Services. Not all high schools offer all courses. </a:t>
            </a:r>
          </a:p>
          <a:p>
            <a:r>
              <a:rPr lang="en-US" sz="1200" b="0" i="0" u="none" strike="noStrike" kern="1200" baseline="0" dirty="0">
                <a:solidFill>
                  <a:schemeClr val="tx1"/>
                </a:solidFill>
                <a:latin typeface="+mn-lt"/>
                <a:ea typeface="+mn-ea"/>
                <a:cs typeface="+mn-cs"/>
              </a:rPr>
              <a:t>What is meant by coherent sequence? The goal of CTE in high school is to progress through a sequence of courses that lead to the attainment of academic and technical skills. Discuss the sequence of Human Services on your campus/district. </a:t>
            </a:r>
          </a:p>
          <a:p>
            <a:r>
              <a:rPr lang="en-US" sz="1200" b="0" i="0" u="none" strike="noStrike" kern="1200" baseline="0" dirty="0">
                <a:solidFill>
                  <a:schemeClr val="tx1"/>
                </a:solidFill>
                <a:latin typeface="+mn-lt"/>
                <a:ea typeface="+mn-ea"/>
                <a:cs typeface="+mn-cs"/>
              </a:rPr>
              <a:t>If applicable, discuss other Human Services courses/sequences offered at your campus and in your district. </a:t>
            </a:r>
          </a:p>
          <a:p>
            <a:r>
              <a:rPr lang="en-US" sz="1200" b="0" i="0" u="none" strike="noStrike" kern="1200" baseline="0" dirty="0">
                <a:solidFill>
                  <a:schemeClr val="tx1"/>
                </a:solidFill>
                <a:latin typeface="+mn-lt"/>
                <a:ea typeface="+mn-ea"/>
                <a:cs typeface="+mn-cs"/>
              </a:rPr>
              <a:t>Inform students that it is possible to incorporate courses from other sequences or clusters into their personal program of study. </a:t>
            </a:r>
          </a:p>
          <a:p>
            <a:r>
              <a:rPr lang="en-US" sz="1200" b="0" i="0" u="none" strike="noStrike" kern="1200" baseline="0" dirty="0">
                <a:solidFill>
                  <a:schemeClr val="tx1"/>
                </a:solidFill>
                <a:latin typeface="+mn-lt"/>
                <a:ea typeface="+mn-ea"/>
                <a:cs typeface="+mn-cs"/>
              </a:rPr>
              <a:t>Example: </a:t>
            </a:r>
          </a:p>
          <a:p>
            <a:r>
              <a:rPr lang="en-US" sz="1200" b="0" i="0" u="none" strike="noStrike" kern="1200" baseline="0" dirty="0">
                <a:solidFill>
                  <a:schemeClr val="tx1"/>
                </a:solidFill>
                <a:latin typeface="+mn-lt"/>
                <a:ea typeface="+mn-ea"/>
                <a:cs typeface="+mn-cs"/>
              </a:rPr>
              <a:t>Sandra wants to someday own a hair salon. In addition to her cosmetology courses, she asks her counselor to enroll her in the course DOLLARS and SENSE (another Human Services course) so that she can learn about handling finances. </a:t>
            </a:r>
          </a:p>
          <a:p>
            <a:r>
              <a:rPr lang="en-US" sz="1200" b="0" i="0" u="none" strike="noStrike" kern="1200" baseline="0" dirty="0">
                <a:solidFill>
                  <a:schemeClr val="tx1"/>
                </a:solidFill>
                <a:latin typeface="+mn-lt"/>
                <a:ea typeface="+mn-ea"/>
                <a:cs typeface="+mn-cs"/>
              </a:rPr>
              <a:t>In the future, Juan would like to work in a salon and eventually provide for a family of his own. In addition to his cosmetology courses, Juan asks his counselor to enroll him in CHILD DEVELOPMENT, so he can learn as much as he can about children. </a:t>
            </a:r>
          </a:p>
          <a:p>
            <a:r>
              <a:rPr lang="en-US" sz="1200" b="0" i="0" u="none" strike="noStrike" kern="1200" baseline="0" dirty="0">
                <a:solidFill>
                  <a:schemeClr val="tx1"/>
                </a:solidFill>
                <a:latin typeface="+mn-lt"/>
                <a:ea typeface="+mn-ea"/>
                <a:cs typeface="+mn-cs"/>
              </a:rPr>
              <a:t>Encourage students to speak to their counselors.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marR="5080">
              <a:lnSpc>
                <a:spcPct val="101699"/>
              </a:lnSpc>
            </a:pPr>
            <a:r>
              <a:rPr lang="en-US" sz="1200" spc="-25" dirty="0">
                <a:latin typeface="+mn-lt"/>
                <a:cs typeface="Calibri"/>
              </a:rPr>
              <a:t>We </a:t>
            </a:r>
            <a:r>
              <a:rPr lang="en-US" sz="1200" spc="-10" dirty="0">
                <a:latin typeface="+mn-lt"/>
                <a:cs typeface="Calibri"/>
              </a:rPr>
              <a:t>have </a:t>
            </a:r>
            <a:r>
              <a:rPr lang="en-US" sz="1200" spc="-5" dirty="0">
                <a:latin typeface="+mn-lt"/>
                <a:cs typeface="Calibri"/>
              </a:rPr>
              <a:t>already established </a:t>
            </a:r>
            <a:r>
              <a:rPr lang="en-US" sz="1200" spc="-10" dirty="0">
                <a:latin typeface="+mn-lt"/>
                <a:cs typeface="Calibri"/>
              </a:rPr>
              <a:t>that </a:t>
            </a:r>
            <a:r>
              <a:rPr lang="en-US" sz="1200" spc="-5" dirty="0">
                <a:latin typeface="+mn-lt"/>
                <a:cs typeface="Calibri"/>
              </a:rPr>
              <a:t>Family and Community Services </a:t>
            </a:r>
            <a:r>
              <a:rPr lang="en-US" sz="1200" dirty="0">
                <a:latin typeface="+mn-lt"/>
                <a:cs typeface="Calibri"/>
              </a:rPr>
              <a:t>is in </a:t>
            </a:r>
            <a:r>
              <a:rPr lang="en-US" sz="1200" spc="-5" dirty="0">
                <a:latin typeface="+mn-lt"/>
                <a:cs typeface="Calibri"/>
              </a:rPr>
              <a:t>the Human Services Cluster</a:t>
            </a:r>
            <a:r>
              <a:rPr lang="en-US" sz="1200" spc="-25" dirty="0">
                <a:latin typeface="+mn-lt"/>
                <a:cs typeface="Calibri"/>
              </a:rPr>
              <a:t>.</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txcte.org/resource/program-study-financial-manager-0?binder=206376&amp;delta=4" TargetMode="External"/><Relationship Id="rId3" Type="http://schemas.openxmlformats.org/officeDocument/2006/relationships/hyperlink" Target="https://www.txcte.org/course-binder/family-and-community-services" TargetMode="External"/><Relationship Id="rId7" Type="http://schemas.openxmlformats.org/officeDocument/2006/relationships/hyperlink" Target="https://www.txcte.org/resource/program-study-dietitian?binder=206376&amp;delta=3"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child-care-director?binder=206376&amp;delta=1" TargetMode="External"/><Relationship Id="rId5" Type="http://schemas.openxmlformats.org/officeDocument/2006/relationships/hyperlink" Target="https://www.txcte.org/resource/program-study-marriage-and-family-therapist?binder=206376&amp;delta=2" TargetMode="External"/><Relationship Id="rId4" Type="http://schemas.openxmlformats.org/officeDocument/2006/relationships/hyperlink" Target="http://ritter.tea.state.tx.us/rules/tac/chapter130/ch130j.pdf" TargetMode="External"/><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Family and Community Services</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7027554" y="2718130"/>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8533965" cy="4734318"/>
          </a:xfrm>
        </p:spPr>
        <p:txBody>
          <a:bodyPr/>
          <a:lstStyle/>
          <a:p>
            <a:pPr lvl="1"/>
            <a:r>
              <a:rPr lang="en-US" dirty="0"/>
              <a:t>TEA recommended coherent sequence of courses</a:t>
            </a:r>
          </a:p>
          <a:p>
            <a:endParaRPr lang="en-US" dirty="0"/>
          </a:p>
        </p:txBody>
      </p:sp>
      <p:pic>
        <p:nvPicPr>
          <p:cNvPr id="5" name="Picture 4">
            <a:extLst>
              <a:ext uri="{FF2B5EF4-FFF2-40B4-BE49-F238E27FC236}">
                <a16:creationId xmlns:a16="http://schemas.microsoft.com/office/drawing/2014/main" id="{A7C0DA53-D649-4C4C-816B-85EB4A60E2E8}"/>
              </a:ext>
            </a:extLst>
          </p:cNvPr>
          <p:cNvPicPr>
            <a:picLocks noChangeAspect="1"/>
          </p:cNvPicPr>
          <p:nvPr/>
        </p:nvPicPr>
        <p:blipFill>
          <a:blip r:embed="rId3"/>
          <a:stretch>
            <a:fillRect/>
          </a:stretch>
        </p:blipFill>
        <p:spPr>
          <a:xfrm>
            <a:off x="1098377" y="1919674"/>
            <a:ext cx="9344025" cy="4371975"/>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928822" cy="4734318"/>
          </a:xfrm>
        </p:spPr>
        <p:txBody>
          <a:bodyPr/>
          <a:lstStyle/>
          <a:p>
            <a:pPr lvl="1"/>
            <a:r>
              <a:rPr lang="en-US" sz="2200" dirty="0"/>
              <a:t>Career Cluster: Human Services </a:t>
            </a:r>
          </a:p>
          <a:p>
            <a:pPr lvl="1"/>
            <a:r>
              <a:rPr lang="en-US" sz="2200" dirty="0">
                <a:hlinkClick r:id="rId3"/>
              </a:rPr>
              <a:t>Course Title: Family and Community Services</a:t>
            </a:r>
            <a:endParaRPr lang="en-US" sz="2200" dirty="0"/>
          </a:p>
          <a:p>
            <a:pPr lvl="1"/>
            <a:r>
              <a:rPr lang="en-US" sz="2200" dirty="0">
                <a:hlinkClick r:id="rId4"/>
              </a:rPr>
              <a:t>Human Services Career Cluster</a:t>
            </a:r>
            <a:r>
              <a:rPr lang="en-US" sz="2200" dirty="0">
                <a:latin typeface="Times New Roman" panose="02020603050405020304" pitchFamily="18" charset="0"/>
                <a:cs typeface="Times New Roman" panose="02020603050405020304" pitchFamily="18" charset="0"/>
                <a:hlinkClick r:id="rId4"/>
              </a:rPr>
              <a:t>®</a:t>
            </a:r>
            <a:r>
              <a:rPr lang="en-US" sz="2200" dirty="0">
                <a:hlinkClick r:id="rId4"/>
              </a:rPr>
              <a:t> TEKS</a:t>
            </a:r>
            <a:endParaRPr lang="en-US" sz="2200" dirty="0"/>
          </a:p>
          <a:p>
            <a:pPr lvl="1"/>
            <a:r>
              <a:rPr lang="en-US" sz="2200" dirty="0"/>
              <a:t>Programs of Study: </a:t>
            </a:r>
          </a:p>
          <a:p>
            <a:pPr lvl="2"/>
            <a:r>
              <a:rPr lang="en-US" sz="2000" dirty="0">
                <a:hlinkClick r:id="rId5"/>
              </a:rPr>
              <a:t>Marriage and Family Therapist</a:t>
            </a:r>
            <a:endParaRPr lang="en-US" sz="2000" dirty="0"/>
          </a:p>
          <a:p>
            <a:pPr lvl="2"/>
            <a:r>
              <a:rPr lang="en-US" sz="2000" dirty="0">
                <a:hlinkClick r:id="rId6"/>
              </a:rPr>
              <a:t>Child Care Director</a:t>
            </a:r>
            <a:endParaRPr lang="en-US" sz="2000" dirty="0"/>
          </a:p>
          <a:p>
            <a:pPr lvl="2"/>
            <a:r>
              <a:rPr lang="en-US" sz="2000" dirty="0">
                <a:hlinkClick r:id="rId7"/>
              </a:rPr>
              <a:t>Dietitian </a:t>
            </a:r>
            <a:endParaRPr lang="en-US" sz="2000" dirty="0"/>
          </a:p>
          <a:p>
            <a:pPr lvl="2"/>
            <a:r>
              <a:rPr lang="en-US" sz="2000" dirty="0">
                <a:hlinkClick r:id="rId8"/>
              </a:rPr>
              <a:t>Financial Manager</a:t>
            </a:r>
            <a:endParaRPr lang="en-US" sz="2000" dirty="0"/>
          </a:p>
          <a:p>
            <a:pPr lvl="1"/>
            <a:r>
              <a:rPr lang="en-US" sz="2200" dirty="0"/>
              <a:t>Description: </a:t>
            </a:r>
          </a:p>
          <a:p>
            <a:pPr lvl="2"/>
            <a:r>
              <a:rPr lang="en-US" sz="2000" dirty="0"/>
              <a:t>Family and Community Services is a laboratory-based course designed to involve students in realistic and meaningful community-based activities through direct service or service-learning experiences. Students are provided opportunities to interact with and provide services to individuals, families, and the community through community or volunteer services. Emphasis is placed on developing and enhancing organizational and leadership skills and characteristics</a:t>
            </a:r>
          </a:p>
        </p:txBody>
      </p:sp>
      <p:pic>
        <p:nvPicPr>
          <p:cNvPr id="4" name="Picture 3">
            <a:extLst>
              <a:ext uri="{FF2B5EF4-FFF2-40B4-BE49-F238E27FC236}">
                <a16:creationId xmlns:a16="http://schemas.microsoft.com/office/drawing/2014/main" id="{F9B1C96D-E636-4FE5-9157-5BCD2666B304}"/>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956556" y="1753155"/>
            <a:ext cx="1634836" cy="2342856"/>
          </a:xfrm>
          <a:prstGeom prst="rect">
            <a:avLst/>
          </a:prstGeom>
          <a:noFill/>
          <a:ln>
            <a:noFill/>
          </a:ln>
        </p:spPr>
      </p:pic>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pic>
        <p:nvPicPr>
          <p:cNvPr id="2" name="Picture 1">
            <a:extLst>
              <a:ext uri="{FF2B5EF4-FFF2-40B4-BE49-F238E27FC236}">
                <a16:creationId xmlns:a16="http://schemas.microsoft.com/office/drawing/2014/main" id="{319F55D9-1F15-4802-AFA2-73B47B977730}"/>
              </a:ext>
            </a:extLst>
          </p:cNvPr>
          <p:cNvPicPr>
            <a:picLocks noChangeAspect="1"/>
          </p:cNvPicPr>
          <p:nvPr/>
        </p:nvPicPr>
        <p:blipFill>
          <a:blip r:embed="rId3"/>
          <a:stretch>
            <a:fillRect/>
          </a:stretch>
        </p:blipFill>
        <p:spPr>
          <a:xfrm>
            <a:off x="1982966" y="1381366"/>
            <a:ext cx="8226068" cy="5193605"/>
          </a:xfrm>
          <a:prstGeom prst="rect">
            <a:avLst/>
          </a:prstGeom>
        </p:spPr>
      </p:pic>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362</TotalTime>
  <Words>888</Words>
  <Application>Microsoft Office PowerPoint</Application>
  <PresentationFormat>Widescreen</PresentationFormat>
  <Paragraphs>76</Paragraphs>
  <Slides>11</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.AppleSystemUIFont</vt:lpstr>
      <vt:lpstr>Arial</vt:lpstr>
      <vt:lpstr>Calibri</vt:lpstr>
      <vt:lpstr>Open Sans</vt:lpstr>
      <vt:lpstr>Open Sans SemiBold</vt:lpstr>
      <vt:lpstr>Times New Roman</vt:lpstr>
      <vt:lpstr>2_Office Theme</vt:lpstr>
      <vt:lpstr>3_Office Theme</vt:lpstr>
      <vt:lpstr>Introductory Lesson: Family and Community Services </vt:lpstr>
      <vt:lpstr>PowerPoint Presentation</vt:lpstr>
      <vt:lpstr>Career and Technical Education (CTE)</vt:lpstr>
      <vt:lpstr>Career and Technical Education (CTE)</vt:lpstr>
      <vt:lpstr>Career and Technical Education (CTE)</vt:lpstr>
      <vt:lpstr>PowerPoint Presentation</vt:lpstr>
      <vt:lpstr>Human Services</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28</cp:revision>
  <cp:lastPrinted>2017-07-07T16:17:37Z</cp:lastPrinted>
  <dcterms:created xsi:type="dcterms:W3CDTF">2017-07-11T23:58:30Z</dcterms:created>
  <dcterms:modified xsi:type="dcterms:W3CDTF">2018-01-03T09:37:57Z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