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27"/>
  </p:notesMasterIdLst>
  <p:sldIdLst>
    <p:sldId id="321" r:id="rId6"/>
    <p:sldId id="319" r:id="rId7"/>
    <p:sldId id="323" r:id="rId8"/>
    <p:sldId id="324" r:id="rId9"/>
    <p:sldId id="325"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5190" autoAdjust="0"/>
  </p:normalViewPr>
  <p:slideViewPr>
    <p:cSldViewPr snapToGrid="0">
      <p:cViewPr varScale="1">
        <p:scale>
          <a:sx n="110" d="100"/>
          <a:sy n="110" d="100"/>
        </p:scale>
        <p:origin x="610" y="67"/>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11/28/2017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Steven Ballmer is an American businessman who was CEO of Microsoft Corporation for 14 years before stepping down in 2014 to purchase the Los Angeles Clippers, an NBA basketball team. </a:t>
            </a:r>
          </a:p>
          <a:p>
            <a:endParaRPr lang="en-US" dirty="0"/>
          </a:p>
          <a:p>
            <a:r>
              <a:rPr lang="en-US" dirty="0"/>
              <a:t>How does technology empower people to do what they want to do?</a:t>
            </a:r>
          </a:p>
          <a:p>
            <a:endParaRPr lang="en-US" dirty="0"/>
          </a:p>
          <a:p>
            <a:r>
              <a:rPr lang="en-US" dirty="0"/>
              <a:t>How has technology allowed us to be creative? (creating music, designing graphics)</a:t>
            </a:r>
          </a:p>
          <a:p>
            <a:endParaRPr lang="en-US" dirty="0"/>
          </a:p>
          <a:p>
            <a:r>
              <a:rPr lang="en-US" dirty="0"/>
              <a:t>More productive? (anytime, anywhere)</a:t>
            </a:r>
          </a:p>
          <a:p>
            <a:endParaRPr lang="en-US" dirty="0"/>
          </a:p>
          <a:p>
            <a:r>
              <a:rPr lang="en-US" dirty="0"/>
              <a:t>Learn more things? (YouTube™ videos)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3967375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page 1 and 2 and the components for:</a:t>
            </a:r>
          </a:p>
          <a:p>
            <a:endParaRPr lang="en-US" dirty="0"/>
          </a:p>
          <a:p>
            <a:r>
              <a:rPr lang="en-US" dirty="0"/>
              <a:t>Teacher Knowledge: What All Teachers Know</a:t>
            </a:r>
          </a:p>
          <a:p>
            <a:endParaRPr lang="en-US" dirty="0"/>
          </a:p>
          <a:p>
            <a:r>
              <a:rPr lang="en-US" dirty="0"/>
              <a:t>Application: What All Teachers Can Do</a:t>
            </a:r>
          </a:p>
          <a:p>
            <a:endParaRPr lang="en-US" dirty="0"/>
          </a:p>
          <a:p>
            <a:r>
              <a:rPr lang="en-US" dirty="0"/>
              <a:t>Is there anything listed that surprises you?</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3476296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page 3 and the components for:</a:t>
            </a:r>
          </a:p>
          <a:p>
            <a:endParaRPr lang="en-US" dirty="0"/>
          </a:p>
          <a:p>
            <a:r>
              <a:rPr lang="en-US" dirty="0"/>
              <a:t>Teacher Knowledge: What All Teachers Know</a:t>
            </a:r>
          </a:p>
          <a:p>
            <a:endParaRPr lang="en-US" dirty="0"/>
          </a:p>
          <a:p>
            <a:r>
              <a:rPr lang="en-US" dirty="0"/>
              <a:t>Application: What All Teachers Can Do</a:t>
            </a:r>
          </a:p>
          <a:p>
            <a:endParaRPr lang="en-US" dirty="0"/>
          </a:p>
          <a:p>
            <a:r>
              <a:rPr lang="en-US" dirty="0"/>
              <a:t>Is there anything listed that surprises you?</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1161307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page 4 and 5 and the components for:</a:t>
            </a:r>
          </a:p>
          <a:p>
            <a:endParaRPr lang="en-US" dirty="0"/>
          </a:p>
          <a:p>
            <a:r>
              <a:rPr lang="en-US" dirty="0"/>
              <a:t>Teacher Knowledge: What All Teachers Know</a:t>
            </a:r>
          </a:p>
          <a:p>
            <a:endParaRPr lang="en-US" dirty="0"/>
          </a:p>
          <a:p>
            <a:r>
              <a:rPr lang="en-US" dirty="0"/>
              <a:t>Application: What All Teachers Can Do</a:t>
            </a:r>
          </a:p>
          <a:p>
            <a:endParaRPr lang="en-US" dirty="0"/>
          </a:p>
          <a:p>
            <a:r>
              <a:rPr lang="en-US" dirty="0"/>
              <a:t>Is there anything listed that surprises you?</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573852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page 6 and 7 and the components for:</a:t>
            </a:r>
          </a:p>
          <a:p>
            <a:endParaRPr lang="en-US" dirty="0"/>
          </a:p>
          <a:p>
            <a:r>
              <a:rPr lang="en-US" dirty="0"/>
              <a:t>Teacher Knowledge: What All Teachers Know</a:t>
            </a:r>
          </a:p>
          <a:p>
            <a:endParaRPr lang="en-US" dirty="0"/>
          </a:p>
          <a:p>
            <a:r>
              <a:rPr lang="en-US" dirty="0"/>
              <a:t>Application: What All Teachers Can Do</a:t>
            </a:r>
          </a:p>
          <a:p>
            <a:endParaRPr lang="en-US" dirty="0"/>
          </a:p>
          <a:p>
            <a:r>
              <a:rPr lang="en-US" dirty="0"/>
              <a:t>Is there anything listed that surprises you?</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1818875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page 8 and 9 and the components for:</a:t>
            </a:r>
          </a:p>
          <a:p>
            <a:endParaRPr lang="en-US" dirty="0"/>
          </a:p>
          <a:p>
            <a:r>
              <a:rPr lang="en-US" dirty="0"/>
              <a:t>Teacher Knowledge: What All Teachers Know</a:t>
            </a:r>
          </a:p>
          <a:p>
            <a:endParaRPr lang="en-US" dirty="0"/>
          </a:p>
          <a:p>
            <a:r>
              <a:rPr lang="en-US" dirty="0"/>
              <a:t>Application: What All Teachers Can Do</a:t>
            </a:r>
          </a:p>
          <a:p>
            <a:endParaRPr lang="en-US" dirty="0"/>
          </a:p>
          <a:p>
            <a:r>
              <a:rPr lang="en-US" dirty="0"/>
              <a:t>Is there anything listed that surprises you?</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3033891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No Child Left Behind – Enhancing Education Through Technology Act of 2001, two goals were addressed:</a:t>
            </a:r>
          </a:p>
          <a:p>
            <a:endParaRPr lang="en-US" dirty="0"/>
          </a:p>
          <a:p>
            <a:r>
              <a:rPr lang="en-US" dirty="0"/>
              <a:t>Goal: Technology Literacy - Assist every student in crossing the digital divide by ensuring that every student is technology literate by the time the student finishes the eighth grade, regardless of the student's race, ethnicity, gender, family income, geographic location, or disability.</a:t>
            </a:r>
          </a:p>
          <a:p>
            <a:r>
              <a:rPr lang="en-US" dirty="0"/>
              <a:t>The state defines a “technology literate” student as one who has mastered the Technology Applications TEKS for grades K-8 (19 TAC, Chapter 126). </a:t>
            </a:r>
            <a:br>
              <a:rPr lang="en-US" dirty="0"/>
            </a:br>
            <a:r>
              <a:rPr lang="en-US" dirty="0"/>
              <a:t> </a:t>
            </a:r>
          </a:p>
          <a:p>
            <a:r>
              <a:rPr lang="en-US" dirty="0"/>
              <a:t>Goal: Curriculum Integration - Ensure ongoing integration of technology into school curricula and instructional strategies in all schools in the State so that technology will be fully integrated into the curricula and instruction of the schools.</a:t>
            </a:r>
          </a:p>
          <a:p>
            <a:r>
              <a:rPr lang="en-US" dirty="0"/>
              <a:t>Teachers and librarians use technology standards (for students, teachers, and librarians) to document meeting expectations for teaching and learning with technology. The Long-Range Plan for Technology (LRPT), 2006-2010, references technology standards as well. The LRPT is described below.</a:t>
            </a:r>
          </a:p>
          <a:p>
            <a:endParaRPr lang="en-US" dirty="0"/>
          </a:p>
          <a:p>
            <a:r>
              <a:rPr lang="en-US" dirty="0"/>
              <a:t>Are we meeting those goals?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861311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Introduction to Technology Integration </a:t>
            </a:r>
          </a:p>
          <a:p>
            <a:r>
              <a:rPr lang="en-US" dirty="0"/>
              <a:t>Integrating technology with classroom practice can be a great way to strengthen engagement by linking students to a global audience, turning them into creators of digital media, and helping them practice collaboration skills that will prepare them for the future.</a:t>
            </a:r>
          </a:p>
          <a:p>
            <a:r>
              <a:rPr lang="en-US" dirty="0"/>
              <a:t>http://youtu.be/d59eG1_Tt-Q</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a:p>
        </p:txBody>
      </p:sp>
    </p:spTree>
    <p:extLst>
      <p:ext uri="{BB962C8B-B14F-4D97-AF65-F5344CB8AC3E}">
        <p14:creationId xmlns:p14="http://schemas.microsoft.com/office/powerpoint/2010/main" val="1938986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often do you think we have to upgrade technology?</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550816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few of the items considered to be technology. </a:t>
            </a:r>
          </a:p>
          <a:p>
            <a:endParaRPr lang="en-US" dirty="0"/>
          </a:p>
          <a:p>
            <a:r>
              <a:rPr lang="en-US" dirty="0"/>
              <a:t>Refer to word cloud from Anticipatory Set.</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4092938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integration may be a 1 to 1 or BYOD (see definitions). </a:t>
            </a:r>
          </a:p>
          <a:p>
            <a:endParaRPr lang="en-US" dirty="0"/>
          </a:p>
          <a:p>
            <a:r>
              <a:rPr lang="en-US" dirty="0"/>
              <a:t>1:1 Technology - Providing each student with a laptop or tablet to make learning more individualized, increase independence and extend academics beyond the classroom</a:t>
            </a:r>
          </a:p>
          <a:p>
            <a:endParaRPr lang="en-US" dirty="0"/>
          </a:p>
          <a:p>
            <a:r>
              <a:rPr lang="en-US" dirty="0"/>
              <a:t>Bring your own device (BYOD) - The practice of allowing the employees of an organization to use their own computers, smartphones or other devices for work purposes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1196796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technology integration is achieved when the use of technology is routine and transparent and when technology supports curricular goals.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2980248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also provide students with a realistic view of what the modern office may look like.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861335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technology in the classroom has the added benefits of students being more engaged and staying on task.</a:t>
            </a:r>
          </a:p>
          <a:p>
            <a:endParaRPr lang="en-US" dirty="0"/>
          </a:p>
          <a:p>
            <a:r>
              <a:rPr lang="en-US" dirty="0"/>
              <a:t>It has also reduced the behavioral problems.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347930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technology applications?</a:t>
            </a:r>
          </a:p>
          <a:p>
            <a:endParaRPr lang="en-US" dirty="0"/>
          </a:p>
          <a:p>
            <a:r>
              <a:rPr lang="en-US" dirty="0"/>
              <a:t>Curriculum that includes the teaching and learning of technology skills and the use of computers and other related electronic tools.</a:t>
            </a:r>
          </a:p>
          <a:p>
            <a:endParaRPr lang="en-US" dirty="0"/>
          </a:p>
          <a:p>
            <a:r>
              <a:rPr lang="en-US" dirty="0"/>
              <a:t>Refer to the following:</a:t>
            </a:r>
          </a:p>
          <a:p>
            <a:r>
              <a:rPr lang="en-US" dirty="0"/>
              <a:t>TEKS for Technology Applications – Elementary</a:t>
            </a:r>
          </a:p>
          <a:p>
            <a:r>
              <a:rPr lang="en-US" dirty="0"/>
              <a:t>TEKS for Technology Applications – Middle Schools</a:t>
            </a:r>
          </a:p>
          <a:p>
            <a:r>
              <a:rPr lang="en-US" dirty="0"/>
              <a:t>TEKS for Technology Applications – High School</a:t>
            </a:r>
          </a:p>
          <a:p>
            <a:r>
              <a:rPr lang="en-US" dirty="0"/>
              <a:t>TEKS for Technology Applications – Other Technology Application Courses</a:t>
            </a:r>
          </a:p>
          <a:p>
            <a:r>
              <a:rPr lang="en-US" dirty="0"/>
              <a:t>(see All Lesson Attachments tab)</a:t>
            </a:r>
          </a:p>
          <a:p>
            <a:endParaRPr lang="en-US" dirty="0"/>
          </a:p>
          <a:p>
            <a:r>
              <a:rPr lang="en-US" dirty="0"/>
              <a:t>These documents may be placed on a light projector as you discuss the standards.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268289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the document from the Texas Education Agency:</a:t>
            </a:r>
          </a:p>
          <a:p>
            <a:r>
              <a:rPr lang="en-US" dirty="0"/>
              <a:t>Technology Application Standards</a:t>
            </a:r>
          </a:p>
          <a:p>
            <a:endParaRPr lang="en-US" dirty="0"/>
          </a:p>
          <a:p>
            <a:endParaRPr lang="en-US" dirty="0"/>
          </a:p>
          <a:p>
            <a:r>
              <a:rPr lang="en-US" dirty="0"/>
              <a:t>This document was approved in May of 2000. How do you think technology has changed in since then?</a:t>
            </a:r>
          </a:p>
          <a:p>
            <a:endParaRPr lang="en-US" dirty="0"/>
          </a:p>
          <a:p>
            <a:r>
              <a:rPr lang="en-US" dirty="0"/>
              <a:t>We will look at the first five standards as they pertain to ALL teachers.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3997737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ideo" Target="https://www.youtube.com/embed/d59eG1_Tt-Q" TargetMode="External"/><Relationship Id="rId5" Type="http://schemas.openxmlformats.org/officeDocument/2006/relationships/image" Target="../media/image20.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Integrating Technology </a:t>
            </a:r>
          </a:p>
          <a:p>
            <a:r>
              <a:rPr lang="en-US" dirty="0"/>
              <a:t>in the Classroom</a:t>
            </a:r>
          </a:p>
          <a:p>
            <a:endParaRPr lang="en-US" dirty="0"/>
          </a:p>
          <a:p>
            <a:pPr lvl="1"/>
            <a:r>
              <a:rPr lang="en-US" dirty="0"/>
              <a:t>Practicum in Education and Training</a:t>
            </a:r>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Technology Applications</a:t>
            </a:r>
          </a:p>
        </p:txBody>
      </p:sp>
      <p:pic>
        <p:nvPicPr>
          <p:cNvPr id="4" name="Content Placeholder 3">
            <a:extLst>
              <a:ext uri="{FF2B5EF4-FFF2-40B4-BE49-F238E27FC236}">
                <a16:creationId xmlns:a16="http://schemas.microsoft.com/office/drawing/2014/main" id="{4A852476-8E98-4C5B-8B26-98F6A648514D}"/>
              </a:ext>
            </a:extLst>
          </p:cNvPr>
          <p:cNvPicPr>
            <a:picLocks noGrp="1" noChangeAspect="1"/>
          </p:cNvPicPr>
          <p:nvPr>
            <p:ph sz="half" idx="1"/>
          </p:nvPr>
        </p:nvPicPr>
        <p:blipFill>
          <a:blip r:embed="rId3"/>
          <a:stretch>
            <a:fillRect/>
          </a:stretch>
        </p:blipFill>
        <p:spPr>
          <a:xfrm>
            <a:off x="3614056" y="2099410"/>
            <a:ext cx="5637171" cy="3692471"/>
          </a:xfrm>
          <a:prstGeom prst="rect">
            <a:avLst/>
          </a:prstGeom>
        </p:spPr>
      </p:pic>
    </p:spTree>
    <p:extLst>
      <p:ext uri="{BB962C8B-B14F-4D97-AF65-F5344CB8AC3E}">
        <p14:creationId xmlns:p14="http://schemas.microsoft.com/office/powerpoint/2010/main" val="227486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Technology Standards in Texas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Ensure that students, teachers and librarians gain and apply critical 21st Century digital knowledge and skills</a:t>
            </a:r>
          </a:p>
          <a:p>
            <a:pPr lvl="1"/>
            <a:r>
              <a:rPr lang="en-US" dirty="0"/>
              <a:t>Teachers and librarians use technology standards to document meeting expectations for teaching and learning with technology</a:t>
            </a:r>
          </a:p>
          <a:p>
            <a:pPr lvl="1"/>
            <a:endParaRPr lang="en-US" dirty="0"/>
          </a:p>
        </p:txBody>
      </p:sp>
      <p:pic>
        <p:nvPicPr>
          <p:cNvPr id="4" name="Picture 3">
            <a:extLst>
              <a:ext uri="{FF2B5EF4-FFF2-40B4-BE49-F238E27FC236}">
                <a16:creationId xmlns:a16="http://schemas.microsoft.com/office/drawing/2014/main" id="{F3D4293E-7210-4DD0-B22B-DF1FE297BD08}"/>
              </a:ext>
            </a:extLst>
          </p:cNvPr>
          <p:cNvPicPr>
            <a:picLocks noChangeAspect="1"/>
          </p:cNvPicPr>
          <p:nvPr/>
        </p:nvPicPr>
        <p:blipFill>
          <a:blip r:embed="rId3"/>
          <a:stretch>
            <a:fillRect/>
          </a:stretch>
        </p:blipFill>
        <p:spPr>
          <a:xfrm>
            <a:off x="4530646" y="3429000"/>
            <a:ext cx="3525162" cy="2905677"/>
          </a:xfrm>
          <a:prstGeom prst="rect">
            <a:avLst/>
          </a:prstGeom>
        </p:spPr>
      </p:pic>
    </p:spTree>
    <p:extLst>
      <p:ext uri="{BB962C8B-B14F-4D97-AF65-F5344CB8AC3E}">
        <p14:creationId xmlns:p14="http://schemas.microsoft.com/office/powerpoint/2010/main" val="3706681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Standard I</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All teachers use technology-related terms, concepts, data input strategies and ethical practices to make informed decisions about current technologies and their applications</a:t>
            </a:r>
          </a:p>
          <a:p>
            <a:pPr lvl="1"/>
            <a:endParaRPr lang="en-US" dirty="0"/>
          </a:p>
        </p:txBody>
      </p:sp>
      <p:pic>
        <p:nvPicPr>
          <p:cNvPr id="4" name="Picture 3">
            <a:extLst>
              <a:ext uri="{FF2B5EF4-FFF2-40B4-BE49-F238E27FC236}">
                <a16:creationId xmlns:a16="http://schemas.microsoft.com/office/drawing/2014/main" id="{F4AEF5E4-3C9D-4E4A-88C5-D915BF9CE6A6}"/>
              </a:ext>
            </a:extLst>
          </p:cNvPr>
          <p:cNvPicPr>
            <a:picLocks noChangeAspect="1"/>
          </p:cNvPicPr>
          <p:nvPr/>
        </p:nvPicPr>
        <p:blipFill>
          <a:blip r:embed="rId3"/>
          <a:stretch>
            <a:fillRect/>
          </a:stretch>
        </p:blipFill>
        <p:spPr>
          <a:xfrm>
            <a:off x="4405085" y="2970397"/>
            <a:ext cx="3805455" cy="2467183"/>
          </a:xfrm>
          <a:prstGeom prst="rect">
            <a:avLst/>
          </a:prstGeom>
        </p:spPr>
      </p:pic>
    </p:spTree>
    <p:extLst>
      <p:ext uri="{BB962C8B-B14F-4D97-AF65-F5344CB8AC3E}">
        <p14:creationId xmlns:p14="http://schemas.microsoft.com/office/powerpoint/2010/main" val="212155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Standard II</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All teachers identify task requirements, apply search strategies and use current technology to efficiently acquire, analyze and evaluate a variety of electronic information</a:t>
            </a:r>
          </a:p>
          <a:p>
            <a:pPr lvl="1"/>
            <a:endParaRPr lang="en-US" dirty="0"/>
          </a:p>
        </p:txBody>
      </p:sp>
      <p:pic>
        <p:nvPicPr>
          <p:cNvPr id="4" name="Picture 3">
            <a:extLst>
              <a:ext uri="{FF2B5EF4-FFF2-40B4-BE49-F238E27FC236}">
                <a16:creationId xmlns:a16="http://schemas.microsoft.com/office/drawing/2014/main" id="{079DBF30-B452-4454-A98C-DC5B94710721}"/>
              </a:ext>
            </a:extLst>
          </p:cNvPr>
          <p:cNvPicPr>
            <a:picLocks noChangeAspect="1"/>
          </p:cNvPicPr>
          <p:nvPr/>
        </p:nvPicPr>
        <p:blipFill>
          <a:blip r:embed="rId3"/>
          <a:stretch>
            <a:fillRect/>
          </a:stretch>
        </p:blipFill>
        <p:spPr>
          <a:xfrm>
            <a:off x="4615542" y="3281604"/>
            <a:ext cx="3258248" cy="2281154"/>
          </a:xfrm>
          <a:prstGeom prst="rect">
            <a:avLst/>
          </a:prstGeom>
        </p:spPr>
      </p:pic>
    </p:spTree>
    <p:extLst>
      <p:ext uri="{BB962C8B-B14F-4D97-AF65-F5344CB8AC3E}">
        <p14:creationId xmlns:p14="http://schemas.microsoft.com/office/powerpoint/2010/main" val="355023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Standard III</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All teachers use task-appropriate tools to synthesize knowledge, create and modify solutions and evaluate results in a way that supports the work of individuals and groups in problem-solving situations</a:t>
            </a:r>
          </a:p>
          <a:p>
            <a:pPr lvl="1"/>
            <a:endParaRPr lang="en-US" dirty="0"/>
          </a:p>
        </p:txBody>
      </p:sp>
      <p:pic>
        <p:nvPicPr>
          <p:cNvPr id="4" name="Picture 3">
            <a:extLst>
              <a:ext uri="{FF2B5EF4-FFF2-40B4-BE49-F238E27FC236}">
                <a16:creationId xmlns:a16="http://schemas.microsoft.com/office/drawing/2014/main" id="{13A83756-490B-4C43-952B-4F95DD22BD25}"/>
              </a:ext>
            </a:extLst>
          </p:cNvPr>
          <p:cNvPicPr>
            <a:picLocks noChangeAspect="1"/>
          </p:cNvPicPr>
          <p:nvPr/>
        </p:nvPicPr>
        <p:blipFill>
          <a:blip r:embed="rId3"/>
          <a:stretch>
            <a:fillRect/>
          </a:stretch>
        </p:blipFill>
        <p:spPr>
          <a:xfrm>
            <a:off x="4245428" y="3123627"/>
            <a:ext cx="4244620" cy="2835167"/>
          </a:xfrm>
          <a:prstGeom prst="rect">
            <a:avLst/>
          </a:prstGeom>
        </p:spPr>
      </p:pic>
    </p:spTree>
    <p:extLst>
      <p:ext uri="{BB962C8B-B14F-4D97-AF65-F5344CB8AC3E}">
        <p14:creationId xmlns:p14="http://schemas.microsoft.com/office/powerpoint/2010/main" val="165593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Standard IV</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All teachers communicate information in different formats and for diverse audiences</a:t>
            </a:r>
          </a:p>
          <a:p>
            <a:pPr lvl="1"/>
            <a:endParaRPr lang="en-US" dirty="0"/>
          </a:p>
        </p:txBody>
      </p:sp>
      <p:pic>
        <p:nvPicPr>
          <p:cNvPr id="4" name="Picture 3">
            <a:extLst>
              <a:ext uri="{FF2B5EF4-FFF2-40B4-BE49-F238E27FC236}">
                <a16:creationId xmlns:a16="http://schemas.microsoft.com/office/drawing/2014/main" id="{5DB9F4B2-1899-4FE6-8ABA-95FA0652AAF2}"/>
              </a:ext>
            </a:extLst>
          </p:cNvPr>
          <p:cNvPicPr>
            <a:picLocks noChangeAspect="1"/>
          </p:cNvPicPr>
          <p:nvPr/>
        </p:nvPicPr>
        <p:blipFill>
          <a:blip r:embed="rId3"/>
          <a:stretch>
            <a:fillRect/>
          </a:stretch>
        </p:blipFill>
        <p:spPr>
          <a:xfrm>
            <a:off x="4070985" y="2922644"/>
            <a:ext cx="4050030" cy="2702827"/>
          </a:xfrm>
          <a:prstGeom prst="rect">
            <a:avLst/>
          </a:prstGeom>
        </p:spPr>
      </p:pic>
    </p:spTree>
    <p:extLst>
      <p:ext uri="{BB962C8B-B14F-4D97-AF65-F5344CB8AC3E}">
        <p14:creationId xmlns:p14="http://schemas.microsoft.com/office/powerpoint/2010/main" val="3362210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Standard V</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All teachers know how to plan, organize, deliver and evaluate instruction for all students that incorporates the effective use of current technology for teaching and integrating the Technology Applications Texas Essential Knowledge and Skills (TEKS) into the curriculum</a:t>
            </a:r>
          </a:p>
          <a:p>
            <a:pPr lvl="1"/>
            <a:endParaRPr lang="en-US" dirty="0"/>
          </a:p>
        </p:txBody>
      </p:sp>
      <p:pic>
        <p:nvPicPr>
          <p:cNvPr id="4" name="Picture 3">
            <a:extLst>
              <a:ext uri="{FF2B5EF4-FFF2-40B4-BE49-F238E27FC236}">
                <a16:creationId xmlns:a16="http://schemas.microsoft.com/office/drawing/2014/main" id="{06A63122-3C2D-45F8-95F9-E10981AA3384}"/>
              </a:ext>
            </a:extLst>
          </p:cNvPr>
          <p:cNvPicPr>
            <a:picLocks noChangeAspect="1"/>
          </p:cNvPicPr>
          <p:nvPr/>
        </p:nvPicPr>
        <p:blipFill>
          <a:blip r:embed="rId3"/>
          <a:stretch>
            <a:fillRect/>
          </a:stretch>
        </p:blipFill>
        <p:spPr>
          <a:xfrm>
            <a:off x="4336306" y="3493374"/>
            <a:ext cx="3864466" cy="2583735"/>
          </a:xfrm>
          <a:prstGeom prst="rect">
            <a:avLst/>
          </a:prstGeom>
        </p:spPr>
      </p:pic>
    </p:spTree>
    <p:extLst>
      <p:ext uri="{BB962C8B-B14F-4D97-AF65-F5344CB8AC3E}">
        <p14:creationId xmlns:p14="http://schemas.microsoft.com/office/powerpoint/2010/main" val="277900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Enhancing Education Through Technology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No Child Left Behind Title II, Part D</a:t>
            </a:r>
          </a:p>
          <a:p>
            <a:pPr lvl="1"/>
            <a:r>
              <a:rPr lang="en-US" dirty="0"/>
              <a:t>Two goals address Technology Application Standards</a:t>
            </a:r>
          </a:p>
          <a:p>
            <a:pPr lvl="2"/>
            <a:r>
              <a:rPr lang="en-US" dirty="0"/>
              <a:t>Technology Literacy</a:t>
            </a:r>
          </a:p>
          <a:p>
            <a:pPr lvl="2"/>
            <a:r>
              <a:rPr lang="en-US" dirty="0"/>
              <a:t>Curriculum Integration</a:t>
            </a:r>
          </a:p>
          <a:p>
            <a:pPr lvl="1"/>
            <a:endParaRPr lang="en-US" dirty="0"/>
          </a:p>
        </p:txBody>
      </p:sp>
      <p:pic>
        <p:nvPicPr>
          <p:cNvPr id="4" name="Picture 3">
            <a:extLst>
              <a:ext uri="{FF2B5EF4-FFF2-40B4-BE49-F238E27FC236}">
                <a16:creationId xmlns:a16="http://schemas.microsoft.com/office/drawing/2014/main" id="{974FF4E1-6854-4A97-93B7-DB0E1261EACA}"/>
              </a:ext>
            </a:extLst>
          </p:cNvPr>
          <p:cNvPicPr>
            <a:picLocks noChangeAspect="1"/>
          </p:cNvPicPr>
          <p:nvPr/>
        </p:nvPicPr>
        <p:blipFill>
          <a:blip r:embed="rId3"/>
          <a:stretch>
            <a:fillRect/>
          </a:stretch>
        </p:blipFill>
        <p:spPr>
          <a:xfrm>
            <a:off x="4607039" y="3574474"/>
            <a:ext cx="3161630" cy="2455574"/>
          </a:xfrm>
          <a:prstGeom prst="rect">
            <a:avLst/>
          </a:prstGeom>
        </p:spPr>
      </p:pic>
    </p:spTree>
    <p:extLst>
      <p:ext uri="{BB962C8B-B14F-4D97-AF65-F5344CB8AC3E}">
        <p14:creationId xmlns:p14="http://schemas.microsoft.com/office/powerpoint/2010/main" val="20010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An Introduction to Technology Integration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Integrating technology with classroom practice can be a great way to strengthen engagement by linking students to a global audience, turning them into creators of digital media, and helping them practice collaboration skills that will prepare them for the future.</a:t>
            </a:r>
          </a:p>
          <a:p>
            <a:pPr lvl="1"/>
            <a:endParaRPr lang="en-US" dirty="0"/>
          </a:p>
        </p:txBody>
      </p:sp>
      <p:pic>
        <p:nvPicPr>
          <p:cNvPr id="4" name="d59eG1_Tt-Q">
            <a:extLst>
              <a:ext uri="{FF2B5EF4-FFF2-40B4-BE49-F238E27FC236}">
                <a16:creationId xmlns:a16="http://schemas.microsoft.com/office/drawing/2014/main" id="{1D355B2A-0235-44C1-9E12-73DC86B068F6}"/>
              </a:ext>
            </a:extLst>
          </p:cNvPr>
          <p:cNvPicPr>
            <a:picLocks noRot="1" noChangeAspect="1"/>
          </p:cNvPicPr>
          <p:nvPr>
            <a:videoFile r:link="rId1"/>
          </p:nvPr>
        </p:nvPicPr>
        <p:blipFill>
          <a:blip r:embed="rId4"/>
          <a:stretch>
            <a:fillRect/>
          </a:stretch>
        </p:blipFill>
        <p:spPr>
          <a:xfrm>
            <a:off x="4129314" y="3321978"/>
            <a:ext cx="4069750" cy="2832760"/>
          </a:xfrm>
          <a:prstGeom prst="rect">
            <a:avLst/>
          </a:prstGeom>
        </p:spPr>
      </p:pic>
      <p:pic>
        <p:nvPicPr>
          <p:cNvPr id="5" name="Picture 4">
            <a:extLst>
              <a:ext uri="{FF2B5EF4-FFF2-40B4-BE49-F238E27FC236}">
                <a16:creationId xmlns:a16="http://schemas.microsoft.com/office/drawing/2014/main" id="{FABAA323-8EE9-4A42-9430-5B7AE691C7D8}"/>
              </a:ext>
            </a:extLst>
          </p:cNvPr>
          <p:cNvPicPr>
            <a:picLocks noChangeAspect="1"/>
          </p:cNvPicPr>
          <p:nvPr/>
        </p:nvPicPr>
        <p:blipFill>
          <a:blip r:embed="rId5"/>
          <a:stretch>
            <a:fillRect/>
          </a:stretch>
        </p:blipFill>
        <p:spPr>
          <a:xfrm>
            <a:off x="5210082" y="5797830"/>
            <a:ext cx="1908213" cy="493819"/>
          </a:xfrm>
          <a:prstGeom prst="rect">
            <a:avLst/>
          </a:prstGeom>
        </p:spPr>
      </p:pic>
    </p:spTree>
    <p:extLst>
      <p:ext uri="{BB962C8B-B14F-4D97-AF65-F5344CB8AC3E}">
        <p14:creationId xmlns:p14="http://schemas.microsoft.com/office/powerpoint/2010/main" val="68263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63DFFAE-21C8-44E7-B91E-6AD0F349A9EF}"/>
              </a:ext>
            </a:extLst>
          </p:cNvPr>
          <p:cNvPicPr>
            <a:picLocks noGrp="1" noChangeAspect="1"/>
          </p:cNvPicPr>
          <p:nvPr>
            <p:ph sz="half" idx="1"/>
          </p:nvPr>
        </p:nvPicPr>
        <p:blipFill>
          <a:blip r:embed="rId2"/>
          <a:stretch>
            <a:fillRect/>
          </a:stretch>
        </p:blipFill>
        <p:spPr>
          <a:xfrm>
            <a:off x="3346111" y="1188584"/>
            <a:ext cx="5773284" cy="4733925"/>
          </a:xfrm>
          <a:prstGeom prst="rect">
            <a:avLst/>
          </a:prstGeom>
        </p:spPr>
      </p:pic>
    </p:spTree>
    <p:extLst>
      <p:ext uri="{BB962C8B-B14F-4D97-AF65-F5344CB8AC3E}">
        <p14:creationId xmlns:p14="http://schemas.microsoft.com/office/powerpoint/2010/main" val="91712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Shutterstock™ images. Photos obtained with subscription. (Slides 4, 5, 6, 7, 8, 9, 10, 11, 12, 13, 14, 15, 16, 17, 18, 19)</a:t>
            </a:r>
          </a:p>
          <a:p>
            <a:pPr lvl="1"/>
            <a:r>
              <a:rPr lang="en-US" sz="2000" dirty="0"/>
              <a:t>Websites:</a:t>
            </a:r>
          </a:p>
          <a:p>
            <a:pPr lvl="2"/>
            <a:r>
              <a:rPr lang="en-US" sz="2000" dirty="0"/>
              <a:t>Steven Ballmer. (2015). In </a:t>
            </a:r>
            <a:r>
              <a:rPr lang="en-US" sz="2000" dirty="0" err="1"/>
              <a:t>Encyclopædia</a:t>
            </a:r>
            <a:r>
              <a:rPr lang="en-US" sz="2000" dirty="0"/>
              <a:t> Britannica. Retrieved from </a:t>
            </a:r>
          </a:p>
          <a:p>
            <a:pPr lvl="2"/>
            <a:r>
              <a:rPr lang="en-US" sz="2000" dirty="0"/>
              <a:t>http://www.britannica.com/EBchecked/topic/1780135/Steven-Ballmer</a:t>
            </a:r>
          </a:p>
          <a:p>
            <a:pPr lvl="2"/>
            <a:r>
              <a:rPr lang="en-US" sz="2000" dirty="0"/>
              <a:t>Texas Education Agency</a:t>
            </a:r>
          </a:p>
          <a:p>
            <a:pPr lvl="2"/>
            <a:r>
              <a:rPr lang="en-US" sz="2000" dirty="0"/>
              <a:t>Technology Standards for Students, Teachers, and Librarians</a:t>
            </a:r>
          </a:p>
          <a:p>
            <a:pPr lvl="2"/>
            <a:r>
              <a:rPr lang="en-US" sz="2000" dirty="0"/>
              <a:t>http://tea.texas.gov/Curriculum_and_Instructional_Programs/Learning_Support_and_Programs/Technology_Resources/Technology_Standards_for_Students,_Teachers,_and_Librarians/</a:t>
            </a:r>
          </a:p>
          <a:p>
            <a:pPr lvl="2"/>
            <a:r>
              <a:rPr lang="en-US" sz="2000" dirty="0"/>
              <a:t>U.S. Department of Education</a:t>
            </a:r>
          </a:p>
          <a:p>
            <a:pPr lvl="1"/>
            <a:endParaRPr lang="en-US" dirty="0"/>
          </a:p>
        </p:txBody>
      </p:sp>
    </p:spTree>
    <p:extLst>
      <p:ext uri="{BB962C8B-B14F-4D97-AF65-F5344CB8AC3E}">
        <p14:creationId xmlns:p14="http://schemas.microsoft.com/office/powerpoint/2010/main" val="3397897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2"/>
            <a:r>
              <a:rPr lang="en-US" sz="2000" dirty="0"/>
              <a:t>Part D — Enhancing Education Through Technology</a:t>
            </a:r>
            <a:br>
              <a:rPr lang="en-US" sz="2000" dirty="0"/>
            </a:br>
            <a:r>
              <a:rPr lang="en-US" sz="2000" dirty="0"/>
              <a:t>http://www2.ed.gov/policy/elsec/leg/esea02/pg34.html</a:t>
            </a:r>
          </a:p>
          <a:p>
            <a:pPr lvl="2"/>
            <a:r>
              <a:rPr lang="en-US" sz="2000" dirty="0"/>
              <a:t> Why Integrate Technology into the Curriculum?: The Reasons Are Many</a:t>
            </a:r>
          </a:p>
          <a:p>
            <a:pPr lvl="2"/>
            <a:r>
              <a:rPr lang="en-US" sz="2000" dirty="0"/>
              <a:t>There's a place for tech in every classroom.</a:t>
            </a:r>
          </a:p>
          <a:p>
            <a:pPr lvl="2"/>
            <a:r>
              <a:rPr lang="en-US" sz="2000" dirty="0"/>
              <a:t>http://www.edutopia.org/technology-integration-introduction</a:t>
            </a:r>
          </a:p>
          <a:p>
            <a:pPr lvl="1"/>
            <a:r>
              <a:rPr lang="en-US" sz="2000" dirty="0"/>
              <a:t>YouTube™:</a:t>
            </a:r>
          </a:p>
          <a:p>
            <a:pPr lvl="2"/>
            <a:r>
              <a:rPr lang="en-US" sz="2000" dirty="0"/>
              <a:t>An Introduction to Technology Integration </a:t>
            </a:r>
          </a:p>
          <a:p>
            <a:pPr lvl="2"/>
            <a:r>
              <a:rPr lang="en-US" sz="2000" dirty="0"/>
              <a:t>Integrating technology with classroom practice can be a great way to strengthen engagement by linking students to a global audience, turning them into creators of digital media, and helping them practice collaboration skills that will prepare them for the future.</a:t>
            </a:r>
          </a:p>
          <a:p>
            <a:pPr lvl="2"/>
            <a:r>
              <a:rPr lang="en-US" sz="2000" dirty="0"/>
              <a:t>http://youtu.be/d59eG1_Tt-Q</a:t>
            </a:r>
          </a:p>
          <a:p>
            <a:pPr lvl="1"/>
            <a:endParaRPr lang="en-US" dirty="0"/>
          </a:p>
        </p:txBody>
      </p:sp>
    </p:spTree>
    <p:extLst>
      <p:ext uri="{BB962C8B-B14F-4D97-AF65-F5344CB8AC3E}">
        <p14:creationId xmlns:p14="http://schemas.microsoft.com/office/powerpoint/2010/main" val="610506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a:p>
            <a:pPr marL="0" lvl="1" indent="0" algn="ctr">
              <a:buNone/>
            </a:pPr>
            <a:r>
              <a:rPr lang="en-US" dirty="0"/>
              <a:t>The number one benefit of information technology is that it empowers people to do what they want to do. It lets people be creative. It lets people be productive. It lets people learn things they didn't think they could learn before, and so in a sense it is all about potential. 												-Steve Ballmer </a:t>
            </a:r>
          </a:p>
          <a:p>
            <a:pPr lvl="1"/>
            <a:endParaRPr lang="en-US" dirty="0"/>
          </a:p>
        </p:txBody>
      </p:sp>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is Technology?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Machinery and equipment developed from the application of scientific knowledge</a:t>
            </a:r>
          </a:p>
          <a:p>
            <a:pPr lvl="1"/>
            <a:endParaRPr lang="en-US" dirty="0"/>
          </a:p>
        </p:txBody>
      </p:sp>
      <p:pic>
        <p:nvPicPr>
          <p:cNvPr id="4" name="Picture 3">
            <a:extLst>
              <a:ext uri="{FF2B5EF4-FFF2-40B4-BE49-F238E27FC236}">
                <a16:creationId xmlns:a16="http://schemas.microsoft.com/office/drawing/2014/main" id="{6B615A6E-B3A0-40A4-B98A-92B3D1822D90}"/>
              </a:ext>
            </a:extLst>
          </p:cNvPr>
          <p:cNvPicPr>
            <a:picLocks noChangeAspect="1"/>
          </p:cNvPicPr>
          <p:nvPr/>
        </p:nvPicPr>
        <p:blipFill>
          <a:blip r:embed="rId3"/>
          <a:stretch>
            <a:fillRect/>
          </a:stretch>
        </p:blipFill>
        <p:spPr>
          <a:xfrm>
            <a:off x="3987891" y="2831495"/>
            <a:ext cx="4216218" cy="2810812"/>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Technology may Include: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Computers</a:t>
            </a:r>
          </a:p>
          <a:p>
            <a:pPr lvl="1"/>
            <a:r>
              <a:rPr lang="en-US" dirty="0"/>
              <a:t>iPads</a:t>
            </a:r>
          </a:p>
          <a:p>
            <a:pPr lvl="1"/>
            <a:r>
              <a:rPr lang="en-US" dirty="0"/>
              <a:t>iPhones</a:t>
            </a:r>
          </a:p>
          <a:p>
            <a:pPr lvl="1"/>
            <a:r>
              <a:rPr lang="en-US" dirty="0"/>
              <a:t>Laptops</a:t>
            </a:r>
          </a:p>
          <a:p>
            <a:pPr lvl="1"/>
            <a:r>
              <a:rPr lang="en-US" dirty="0"/>
              <a:t>Smart boards </a:t>
            </a:r>
          </a:p>
          <a:p>
            <a:pPr lvl="1"/>
            <a:r>
              <a:rPr lang="en-US" dirty="0"/>
              <a:t>Smart phones </a:t>
            </a:r>
          </a:p>
          <a:p>
            <a:pPr lvl="1"/>
            <a:r>
              <a:rPr lang="en-US" dirty="0"/>
              <a:t>Tablets</a:t>
            </a:r>
          </a:p>
          <a:p>
            <a:pPr lvl="1"/>
            <a:r>
              <a:rPr lang="en-US" dirty="0"/>
              <a:t>And much more!</a:t>
            </a:r>
          </a:p>
          <a:p>
            <a:pPr lvl="1"/>
            <a:endParaRPr lang="en-US" dirty="0"/>
          </a:p>
        </p:txBody>
      </p:sp>
      <p:pic>
        <p:nvPicPr>
          <p:cNvPr id="4" name="Picture 3">
            <a:extLst>
              <a:ext uri="{FF2B5EF4-FFF2-40B4-BE49-F238E27FC236}">
                <a16:creationId xmlns:a16="http://schemas.microsoft.com/office/drawing/2014/main" id="{9484B9BA-8521-44D1-B1E6-AC587A6304AE}"/>
              </a:ext>
            </a:extLst>
          </p:cNvPr>
          <p:cNvPicPr>
            <a:picLocks noChangeAspect="1"/>
          </p:cNvPicPr>
          <p:nvPr/>
        </p:nvPicPr>
        <p:blipFill>
          <a:blip r:embed="rId3"/>
          <a:stretch>
            <a:fillRect/>
          </a:stretch>
        </p:blipFill>
        <p:spPr>
          <a:xfrm>
            <a:off x="7859486" y="3230413"/>
            <a:ext cx="3995034" cy="2792186"/>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Technology Integration</a:t>
            </a:r>
          </a:p>
        </p:txBody>
      </p:sp>
      <p:pic>
        <p:nvPicPr>
          <p:cNvPr id="4" name="Content Placeholder 3">
            <a:extLst>
              <a:ext uri="{FF2B5EF4-FFF2-40B4-BE49-F238E27FC236}">
                <a16:creationId xmlns:a16="http://schemas.microsoft.com/office/drawing/2014/main" id="{374602A3-96C3-4483-B70D-3B56C1F2C5DA}"/>
              </a:ext>
            </a:extLst>
          </p:cNvPr>
          <p:cNvPicPr>
            <a:picLocks noGrp="1" noChangeAspect="1"/>
          </p:cNvPicPr>
          <p:nvPr>
            <p:ph sz="half" idx="1"/>
          </p:nvPr>
        </p:nvPicPr>
        <p:blipFill>
          <a:blip r:embed="rId3"/>
          <a:stretch>
            <a:fillRect/>
          </a:stretch>
        </p:blipFill>
        <p:spPr>
          <a:xfrm>
            <a:off x="3333008" y="1797459"/>
            <a:ext cx="6029887" cy="4021471"/>
          </a:xfrm>
          <a:prstGeom prst="rect">
            <a:avLst/>
          </a:prstGeom>
        </p:spPr>
      </p:pic>
    </p:spTree>
    <p:extLst>
      <p:ext uri="{BB962C8B-B14F-4D97-AF65-F5344CB8AC3E}">
        <p14:creationId xmlns:p14="http://schemas.microsoft.com/office/powerpoint/2010/main" val="416823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Key Components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Active engagement</a:t>
            </a:r>
          </a:p>
          <a:p>
            <a:pPr lvl="1"/>
            <a:r>
              <a:rPr lang="en-US" dirty="0"/>
              <a:t>Participation in groups</a:t>
            </a:r>
          </a:p>
          <a:p>
            <a:pPr lvl="1"/>
            <a:r>
              <a:rPr lang="en-US" dirty="0"/>
              <a:t>Frequent interaction and feedback</a:t>
            </a:r>
          </a:p>
          <a:p>
            <a:pPr lvl="1"/>
            <a:r>
              <a:rPr lang="en-US" dirty="0"/>
              <a:t>Connection to real-world experts</a:t>
            </a:r>
          </a:p>
          <a:p>
            <a:pPr lvl="1"/>
            <a:endParaRPr lang="en-US" dirty="0"/>
          </a:p>
        </p:txBody>
      </p:sp>
      <p:pic>
        <p:nvPicPr>
          <p:cNvPr id="4" name="Picture 3">
            <a:extLst>
              <a:ext uri="{FF2B5EF4-FFF2-40B4-BE49-F238E27FC236}">
                <a16:creationId xmlns:a16="http://schemas.microsoft.com/office/drawing/2014/main" id="{CAB72EFB-8103-4DB8-A7D4-727F39F70FE5}"/>
              </a:ext>
            </a:extLst>
          </p:cNvPr>
          <p:cNvPicPr>
            <a:picLocks noChangeAspect="1"/>
          </p:cNvPicPr>
          <p:nvPr/>
        </p:nvPicPr>
        <p:blipFill>
          <a:blip r:embed="rId3"/>
          <a:stretch>
            <a:fillRect/>
          </a:stretch>
        </p:blipFill>
        <p:spPr>
          <a:xfrm>
            <a:off x="5035809" y="3629890"/>
            <a:ext cx="3296918" cy="2346899"/>
          </a:xfrm>
          <a:prstGeom prst="rect">
            <a:avLst/>
          </a:prstGeom>
        </p:spPr>
      </p:pic>
    </p:spTree>
    <p:extLst>
      <p:ext uri="{BB962C8B-B14F-4D97-AF65-F5344CB8AC3E}">
        <p14:creationId xmlns:p14="http://schemas.microsoft.com/office/powerpoint/2010/main" val="282857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Projects Equipped with Technology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Allows students to:</a:t>
            </a:r>
          </a:p>
          <a:p>
            <a:pPr lvl="1"/>
            <a:r>
              <a:rPr lang="en-US" dirty="0"/>
              <a:t>Be intellectually challenged</a:t>
            </a:r>
          </a:p>
          <a:p>
            <a:pPr lvl="1"/>
            <a:r>
              <a:rPr lang="en-US" dirty="0"/>
              <a:t>Acquire and refine analysis and problem solving-skills</a:t>
            </a:r>
          </a:p>
          <a:p>
            <a:pPr lvl="1"/>
            <a:r>
              <a:rPr lang="en-US" dirty="0"/>
              <a:t>Find, process and synthesize information found online</a:t>
            </a:r>
          </a:p>
          <a:p>
            <a:pPr lvl="1"/>
            <a:endParaRPr lang="en-US" dirty="0"/>
          </a:p>
        </p:txBody>
      </p:sp>
      <p:pic>
        <p:nvPicPr>
          <p:cNvPr id="4" name="Picture 3">
            <a:extLst>
              <a:ext uri="{FF2B5EF4-FFF2-40B4-BE49-F238E27FC236}">
                <a16:creationId xmlns:a16="http://schemas.microsoft.com/office/drawing/2014/main" id="{EBC43CD9-F928-44FC-81BF-395E1876E754}"/>
              </a:ext>
            </a:extLst>
          </p:cNvPr>
          <p:cNvPicPr>
            <a:picLocks noChangeAspect="1"/>
          </p:cNvPicPr>
          <p:nvPr/>
        </p:nvPicPr>
        <p:blipFill>
          <a:blip r:embed="rId3"/>
          <a:stretch>
            <a:fillRect/>
          </a:stretch>
        </p:blipFill>
        <p:spPr>
          <a:xfrm>
            <a:off x="4506669" y="3556164"/>
            <a:ext cx="3523740" cy="2598574"/>
          </a:xfrm>
          <a:prstGeom prst="rect">
            <a:avLst/>
          </a:prstGeom>
        </p:spPr>
      </p:pic>
    </p:spTree>
    <p:extLst>
      <p:ext uri="{BB962C8B-B14F-4D97-AF65-F5344CB8AC3E}">
        <p14:creationId xmlns:p14="http://schemas.microsoft.com/office/powerpoint/2010/main" val="3719737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Benefits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Students:</a:t>
            </a:r>
          </a:p>
          <a:p>
            <a:pPr lvl="2"/>
            <a:r>
              <a:rPr lang="en-US" dirty="0"/>
              <a:t>Are more engaged</a:t>
            </a:r>
          </a:p>
          <a:p>
            <a:pPr lvl="2"/>
            <a:r>
              <a:rPr lang="en-US" dirty="0"/>
              <a:t>Behave better</a:t>
            </a:r>
          </a:p>
          <a:p>
            <a:pPr lvl="2"/>
            <a:r>
              <a:rPr lang="en-US" dirty="0"/>
              <a:t>Stay on task</a:t>
            </a:r>
          </a:p>
          <a:p>
            <a:pPr lvl="1"/>
            <a:endParaRPr lang="en-US" dirty="0"/>
          </a:p>
        </p:txBody>
      </p:sp>
      <p:pic>
        <p:nvPicPr>
          <p:cNvPr id="4" name="Picture 3">
            <a:extLst>
              <a:ext uri="{FF2B5EF4-FFF2-40B4-BE49-F238E27FC236}">
                <a16:creationId xmlns:a16="http://schemas.microsoft.com/office/drawing/2014/main" id="{D8B2E17B-BAD0-4399-B0B6-CD29C3895950}"/>
              </a:ext>
            </a:extLst>
          </p:cNvPr>
          <p:cNvPicPr>
            <a:picLocks noChangeAspect="1"/>
          </p:cNvPicPr>
          <p:nvPr/>
        </p:nvPicPr>
        <p:blipFill>
          <a:blip r:embed="rId3"/>
          <a:stretch>
            <a:fillRect/>
          </a:stretch>
        </p:blipFill>
        <p:spPr>
          <a:xfrm>
            <a:off x="4159473" y="3024709"/>
            <a:ext cx="4218131" cy="2813414"/>
          </a:xfrm>
          <a:prstGeom prst="rect">
            <a:avLst/>
          </a:prstGeom>
        </p:spPr>
      </p:pic>
    </p:spTree>
    <p:extLst>
      <p:ext uri="{BB962C8B-B14F-4D97-AF65-F5344CB8AC3E}">
        <p14:creationId xmlns:p14="http://schemas.microsoft.com/office/powerpoint/2010/main" val="3815792100"/>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1B5C7F-2497-4FAB-9E2E-E6A7EB669C3E}">
  <ds:schemaRefs>
    <ds:schemaRef ds:uri="http://purl.org/dc/elements/1.1/"/>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
    <ds:schemaRef ds:uri="05d88611-e516-4d1a-b12e-39107e78b3d0"/>
    <ds:schemaRef ds:uri="56ea17bb-c96d-4826-b465-01eec0dd23dd"/>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159</TotalTime>
  <Words>1172</Words>
  <Application>Microsoft Office PowerPoint</Application>
  <PresentationFormat>Widescreen</PresentationFormat>
  <Paragraphs>177</Paragraphs>
  <Slides>21</Slides>
  <Notes>16</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PowerPoint Presentation</vt:lpstr>
      <vt:lpstr>What is Technology?</vt:lpstr>
      <vt:lpstr>Technology may Include:</vt:lpstr>
      <vt:lpstr>Technology Integration</vt:lpstr>
      <vt:lpstr>Key Components</vt:lpstr>
      <vt:lpstr>Projects Equipped with Technology</vt:lpstr>
      <vt:lpstr>Benefits</vt:lpstr>
      <vt:lpstr>Technology Applications</vt:lpstr>
      <vt:lpstr>Technology Standards in Texas</vt:lpstr>
      <vt:lpstr>Standard I</vt:lpstr>
      <vt:lpstr>Standard II</vt:lpstr>
      <vt:lpstr>Standard III</vt:lpstr>
      <vt:lpstr>Standard IV</vt:lpstr>
      <vt:lpstr>Standard V</vt:lpstr>
      <vt:lpstr>Enhancing Education Through Technology</vt:lpstr>
      <vt:lpstr>An Introduction to Technology Integration</vt:lpstr>
      <vt:lpstr>PowerPoint Presentation</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8</cp:revision>
  <cp:lastPrinted>2017-07-07T16:17:37Z</cp:lastPrinted>
  <dcterms:created xsi:type="dcterms:W3CDTF">2017-07-11T23:58:30Z</dcterms:created>
  <dcterms:modified xsi:type="dcterms:W3CDTF">2017-11-28T19:49:05Z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