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5"/>
  </p:notesMasterIdLst>
  <p:sldIdLst>
    <p:sldId id="321" r:id="rId6"/>
    <p:sldId id="319" r:id="rId7"/>
    <p:sldId id="323" r:id="rId8"/>
    <p:sldId id="324" r:id="rId9"/>
    <p:sldId id="325"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115" d="100"/>
          <a:sy n="115" d="100"/>
        </p:scale>
        <p:origin x="418" y="6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HOTEL MANAGEMENT AND OWNERSHIP</a:t>
            </a:r>
          </a:p>
          <a:p>
            <a:pPr lvl="1"/>
            <a:endParaRPr lang="en-US" dirty="0"/>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CHAIN HOTEL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Multiple-unit businesses that have the same brand name and possibly the same ownership (proprietorship, partnership or corporation).</a:t>
            </a:r>
          </a:p>
          <a:p>
            <a:pPr lvl="1"/>
            <a:r>
              <a:rPr lang="en-US" dirty="0"/>
              <a:t>Chain hotels may be:</a:t>
            </a:r>
          </a:p>
          <a:p>
            <a:pPr lvl="2"/>
            <a:r>
              <a:rPr lang="en-US" sz="2000" dirty="0"/>
              <a:t>Management contract.</a:t>
            </a:r>
          </a:p>
          <a:p>
            <a:pPr lvl="2"/>
            <a:r>
              <a:rPr lang="en-US" sz="2000" dirty="0"/>
              <a:t>Franchise.</a:t>
            </a:r>
          </a:p>
          <a:p>
            <a:pPr lvl="2"/>
            <a:r>
              <a:rPr lang="en-US" sz="2000" dirty="0"/>
              <a:t>Referral group.</a:t>
            </a:r>
          </a:p>
          <a:p>
            <a:pPr lvl="1"/>
            <a:endParaRPr lang="en-US" dirty="0"/>
          </a:p>
        </p:txBody>
      </p:sp>
      <p:pic>
        <p:nvPicPr>
          <p:cNvPr id="4" name="Picture 3">
            <a:extLst>
              <a:ext uri="{FF2B5EF4-FFF2-40B4-BE49-F238E27FC236}">
                <a16:creationId xmlns:a16="http://schemas.microsoft.com/office/drawing/2014/main" id="{F5B386BF-8554-47F5-8EF1-34F6541544D3}"/>
              </a:ext>
            </a:extLst>
          </p:cNvPr>
          <p:cNvPicPr>
            <a:picLocks noChangeAspect="1"/>
          </p:cNvPicPr>
          <p:nvPr/>
        </p:nvPicPr>
        <p:blipFill>
          <a:blip r:embed="rId2"/>
          <a:stretch>
            <a:fillRect/>
          </a:stretch>
        </p:blipFill>
        <p:spPr>
          <a:xfrm>
            <a:off x="5149664" y="4010032"/>
            <a:ext cx="2602651" cy="2144706"/>
          </a:xfrm>
          <a:prstGeom prst="rect">
            <a:avLst/>
          </a:prstGeom>
        </p:spPr>
      </p:pic>
    </p:spTree>
    <p:extLst>
      <p:ext uri="{BB962C8B-B14F-4D97-AF65-F5344CB8AC3E}">
        <p14:creationId xmlns:p14="http://schemas.microsoft.com/office/powerpoint/2010/main" val="227486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CHAIN HOTEL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7932884" cy="4734318"/>
          </a:xfrm>
        </p:spPr>
        <p:txBody>
          <a:bodyPr/>
          <a:lstStyle/>
          <a:p>
            <a:pPr lvl="1"/>
            <a:r>
              <a:rPr lang="en-US" dirty="0"/>
              <a:t>Advantages</a:t>
            </a:r>
          </a:p>
          <a:p>
            <a:pPr lvl="2"/>
            <a:r>
              <a:rPr lang="en-US" sz="2400" dirty="0"/>
              <a:t>Brand name; strong brand identity.</a:t>
            </a:r>
          </a:p>
          <a:p>
            <a:pPr lvl="2"/>
            <a:r>
              <a:rPr lang="en-US" sz="2400" dirty="0"/>
              <a:t>Owner develops brand identity through advertising, public relations &amp; promotions.</a:t>
            </a:r>
          </a:p>
          <a:p>
            <a:pPr lvl="2"/>
            <a:r>
              <a:rPr lang="en-US" sz="2400" dirty="0"/>
              <a:t>Brand loyalty.</a:t>
            </a:r>
          </a:p>
          <a:p>
            <a:pPr lvl="2"/>
            <a:r>
              <a:rPr lang="en-US" sz="2400" dirty="0"/>
              <a:t>Frequent guest program.</a:t>
            </a:r>
          </a:p>
          <a:p>
            <a:pPr lvl="2"/>
            <a:r>
              <a:rPr lang="en-US" sz="2400" dirty="0"/>
              <a:t>Supplies purchased in large quantity.</a:t>
            </a:r>
          </a:p>
          <a:p>
            <a:pPr lvl="2"/>
            <a:r>
              <a:rPr lang="en-US" sz="2400" dirty="0"/>
              <a:t>Centralized &amp; specialized services (training, site selection &amp; information systems).</a:t>
            </a:r>
          </a:p>
          <a:p>
            <a:pPr lvl="2"/>
            <a:r>
              <a:rPr lang="en-US" sz="2400" dirty="0"/>
              <a:t>Central Reservations Center.</a:t>
            </a:r>
          </a:p>
          <a:p>
            <a:pPr lvl="1"/>
            <a:endParaRPr lang="en-US" dirty="0"/>
          </a:p>
        </p:txBody>
      </p:sp>
      <p:pic>
        <p:nvPicPr>
          <p:cNvPr id="4" name="Picture 3">
            <a:extLst>
              <a:ext uri="{FF2B5EF4-FFF2-40B4-BE49-F238E27FC236}">
                <a16:creationId xmlns:a16="http://schemas.microsoft.com/office/drawing/2014/main" id="{5B38E039-0F11-49F2-86B4-F744CFFEA6A3}"/>
              </a:ext>
            </a:extLst>
          </p:cNvPr>
          <p:cNvPicPr>
            <a:picLocks noChangeAspect="1"/>
          </p:cNvPicPr>
          <p:nvPr/>
        </p:nvPicPr>
        <p:blipFill>
          <a:blip r:embed="rId2"/>
          <a:stretch>
            <a:fillRect/>
          </a:stretch>
        </p:blipFill>
        <p:spPr>
          <a:xfrm>
            <a:off x="8573224" y="4716984"/>
            <a:ext cx="2814436" cy="1249987"/>
          </a:xfrm>
          <a:prstGeom prst="rect">
            <a:avLst/>
          </a:prstGeom>
        </p:spPr>
      </p:pic>
    </p:spTree>
    <p:extLst>
      <p:ext uri="{BB962C8B-B14F-4D97-AF65-F5344CB8AC3E}">
        <p14:creationId xmlns:p14="http://schemas.microsoft.com/office/powerpoint/2010/main" val="370668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CHAIN HOTEL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DISADVANTAGES</a:t>
            </a:r>
          </a:p>
          <a:p>
            <a:pPr lvl="2"/>
            <a:r>
              <a:rPr lang="en-US" sz="2400" dirty="0"/>
              <a:t>Strong control over individual properties (minimum standards, rules, policies and procedures).</a:t>
            </a:r>
          </a:p>
          <a:p>
            <a:pPr lvl="2"/>
            <a:r>
              <a:rPr lang="en-US" sz="2400" dirty="0"/>
              <a:t>Less flexibility in management procedures.</a:t>
            </a:r>
          </a:p>
          <a:p>
            <a:pPr lvl="1"/>
            <a:endParaRPr lang="en-US" dirty="0"/>
          </a:p>
        </p:txBody>
      </p:sp>
      <p:pic>
        <p:nvPicPr>
          <p:cNvPr id="4" name="Picture 3">
            <a:extLst>
              <a:ext uri="{FF2B5EF4-FFF2-40B4-BE49-F238E27FC236}">
                <a16:creationId xmlns:a16="http://schemas.microsoft.com/office/drawing/2014/main" id="{57312C53-81DF-4F56-AA69-E20F7A4A3A32}"/>
              </a:ext>
            </a:extLst>
          </p:cNvPr>
          <p:cNvPicPr>
            <a:picLocks noChangeAspect="1"/>
          </p:cNvPicPr>
          <p:nvPr/>
        </p:nvPicPr>
        <p:blipFill>
          <a:blip r:embed="rId2"/>
          <a:stretch>
            <a:fillRect/>
          </a:stretch>
        </p:blipFill>
        <p:spPr>
          <a:xfrm>
            <a:off x="4924446" y="3787579"/>
            <a:ext cx="2496280" cy="2189146"/>
          </a:xfrm>
          <a:prstGeom prst="rect">
            <a:avLst/>
          </a:prstGeom>
        </p:spPr>
      </p:pic>
    </p:spTree>
    <p:extLst>
      <p:ext uri="{BB962C8B-B14F-4D97-AF65-F5344CB8AC3E}">
        <p14:creationId xmlns:p14="http://schemas.microsoft.com/office/powerpoint/2010/main" val="212155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FRANCHISE HOTEL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 unit of a chain that has been purchased by an outside owner (franchisee).</a:t>
            </a:r>
          </a:p>
          <a:p>
            <a:pPr lvl="1"/>
            <a:r>
              <a:rPr lang="en-US" dirty="0"/>
              <a:t>The outside owner runs the franchise in the way required by the chain owner (franchisor).</a:t>
            </a:r>
          </a:p>
          <a:p>
            <a:pPr lvl="1"/>
            <a:r>
              <a:rPr lang="en-US" dirty="0"/>
              <a:t>Established standards for design, décor, equipment and operating procedures.</a:t>
            </a:r>
          </a:p>
          <a:p>
            <a:pPr lvl="1"/>
            <a:endParaRPr lang="en-US" dirty="0"/>
          </a:p>
        </p:txBody>
      </p:sp>
      <p:pic>
        <p:nvPicPr>
          <p:cNvPr id="4" name="Picture 3">
            <a:extLst>
              <a:ext uri="{FF2B5EF4-FFF2-40B4-BE49-F238E27FC236}">
                <a16:creationId xmlns:a16="http://schemas.microsoft.com/office/drawing/2014/main" id="{940559E6-EB15-4790-AE89-01E8F444BA05}"/>
              </a:ext>
            </a:extLst>
          </p:cNvPr>
          <p:cNvPicPr>
            <a:picLocks noChangeAspect="1"/>
          </p:cNvPicPr>
          <p:nvPr/>
        </p:nvPicPr>
        <p:blipFill>
          <a:blip r:embed="rId2"/>
          <a:stretch>
            <a:fillRect/>
          </a:stretch>
        </p:blipFill>
        <p:spPr>
          <a:xfrm>
            <a:off x="4954896" y="4004453"/>
            <a:ext cx="2282207" cy="2446338"/>
          </a:xfrm>
          <a:prstGeom prst="rect">
            <a:avLst/>
          </a:prstGeom>
        </p:spPr>
      </p:pic>
    </p:spTree>
    <p:extLst>
      <p:ext uri="{BB962C8B-B14F-4D97-AF65-F5344CB8AC3E}">
        <p14:creationId xmlns:p14="http://schemas.microsoft.com/office/powerpoint/2010/main" val="355023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FRANCHISE HOTEL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ADVANTAGES</a:t>
            </a:r>
          </a:p>
          <a:p>
            <a:pPr lvl="2"/>
            <a:r>
              <a:rPr lang="en-US" sz="2400" dirty="0"/>
              <a:t>Strong brand name.</a:t>
            </a:r>
          </a:p>
          <a:p>
            <a:pPr lvl="2"/>
            <a:r>
              <a:rPr lang="en-US" sz="2400" dirty="0"/>
              <a:t>Travelers prefer to stay with brands they recognize.</a:t>
            </a:r>
          </a:p>
          <a:p>
            <a:pPr lvl="2"/>
            <a:r>
              <a:rPr lang="en-US" sz="2400" dirty="0"/>
              <a:t>Consistent established product and level of service.</a:t>
            </a:r>
          </a:p>
          <a:p>
            <a:pPr lvl="2"/>
            <a:r>
              <a:rPr lang="en-US" sz="2400" dirty="0"/>
              <a:t>National or international central reservation system.</a:t>
            </a:r>
          </a:p>
          <a:p>
            <a:pPr lvl="2"/>
            <a:r>
              <a:rPr lang="en-US" sz="2400" dirty="0"/>
              <a:t>National advertising.</a:t>
            </a:r>
          </a:p>
          <a:p>
            <a:pPr lvl="2"/>
            <a:r>
              <a:rPr lang="en-US" sz="2400" dirty="0"/>
              <a:t>Management training programs.</a:t>
            </a:r>
          </a:p>
          <a:p>
            <a:pPr lvl="2"/>
            <a:r>
              <a:rPr lang="en-US" sz="2400" dirty="0"/>
              <a:t>Advanced technology.</a:t>
            </a:r>
          </a:p>
          <a:p>
            <a:pPr lvl="2"/>
            <a:r>
              <a:rPr lang="en-US" sz="2400" dirty="0"/>
              <a:t>Central purchasing.</a:t>
            </a:r>
          </a:p>
          <a:p>
            <a:pPr lvl="2"/>
            <a:r>
              <a:rPr lang="en-US" sz="2400" dirty="0"/>
              <a:t>Architectural, construction and interior design consulting.</a:t>
            </a:r>
          </a:p>
          <a:p>
            <a:pPr lvl="1"/>
            <a:endParaRPr lang="en-US" dirty="0"/>
          </a:p>
        </p:txBody>
      </p:sp>
      <p:pic>
        <p:nvPicPr>
          <p:cNvPr id="4" name="Picture 3">
            <a:extLst>
              <a:ext uri="{FF2B5EF4-FFF2-40B4-BE49-F238E27FC236}">
                <a16:creationId xmlns:a16="http://schemas.microsoft.com/office/drawing/2014/main" id="{BC901FDD-BB30-44EF-9DCE-19BAFBC4CCEA}"/>
              </a:ext>
            </a:extLst>
          </p:cNvPr>
          <p:cNvPicPr>
            <a:picLocks noChangeAspect="1"/>
          </p:cNvPicPr>
          <p:nvPr/>
        </p:nvPicPr>
        <p:blipFill>
          <a:blip r:embed="rId2"/>
          <a:stretch>
            <a:fillRect/>
          </a:stretch>
        </p:blipFill>
        <p:spPr>
          <a:xfrm>
            <a:off x="8955314" y="3261178"/>
            <a:ext cx="2781886" cy="2095813"/>
          </a:xfrm>
          <a:prstGeom prst="rect">
            <a:avLst/>
          </a:prstGeom>
        </p:spPr>
      </p:pic>
    </p:spTree>
    <p:extLst>
      <p:ext uri="{BB962C8B-B14F-4D97-AF65-F5344CB8AC3E}">
        <p14:creationId xmlns:p14="http://schemas.microsoft.com/office/powerpoint/2010/main" val="1655935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FRANCHISE HOTEL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DISADVANTAGES</a:t>
            </a:r>
          </a:p>
          <a:p>
            <a:pPr lvl="2"/>
            <a:r>
              <a:rPr lang="en-US" sz="2400" dirty="0"/>
              <a:t>Strong control over individual properties (minimum standards, rules, policies and procedures).</a:t>
            </a:r>
          </a:p>
          <a:p>
            <a:pPr lvl="2"/>
            <a:r>
              <a:rPr lang="en-US" sz="2400" dirty="0"/>
              <a:t>Less flexibility in management procedures.</a:t>
            </a:r>
          </a:p>
          <a:p>
            <a:pPr lvl="2"/>
            <a:r>
              <a:rPr lang="en-US" sz="2400" dirty="0"/>
              <a:t>Must pay a fee to franchisor.</a:t>
            </a:r>
          </a:p>
          <a:p>
            <a:pPr lvl="1"/>
            <a:endParaRPr lang="en-US" dirty="0"/>
          </a:p>
        </p:txBody>
      </p:sp>
      <p:pic>
        <p:nvPicPr>
          <p:cNvPr id="4" name="Picture 3">
            <a:extLst>
              <a:ext uri="{FF2B5EF4-FFF2-40B4-BE49-F238E27FC236}">
                <a16:creationId xmlns:a16="http://schemas.microsoft.com/office/drawing/2014/main" id="{6BF9FFC2-6F41-4B08-88DE-B2892F6BDE35}"/>
              </a:ext>
            </a:extLst>
          </p:cNvPr>
          <p:cNvPicPr>
            <a:picLocks noChangeAspect="1"/>
          </p:cNvPicPr>
          <p:nvPr/>
        </p:nvPicPr>
        <p:blipFill>
          <a:blip r:embed="rId2"/>
          <a:stretch>
            <a:fillRect/>
          </a:stretch>
        </p:blipFill>
        <p:spPr>
          <a:xfrm>
            <a:off x="5275942" y="3429000"/>
            <a:ext cx="2513525" cy="2920916"/>
          </a:xfrm>
          <a:prstGeom prst="rect">
            <a:avLst/>
          </a:prstGeom>
        </p:spPr>
      </p:pic>
    </p:spTree>
    <p:extLst>
      <p:ext uri="{BB962C8B-B14F-4D97-AF65-F5344CB8AC3E}">
        <p14:creationId xmlns:p14="http://schemas.microsoft.com/office/powerpoint/2010/main" val="3362210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REFERRAL GROUPS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Advantages</a:t>
            </a:r>
          </a:p>
          <a:p>
            <a:pPr lvl="2"/>
            <a:r>
              <a:rPr lang="en-US" sz="2400" dirty="0"/>
              <a:t>Independent hotels that have banded together for a common purpose.</a:t>
            </a:r>
          </a:p>
          <a:p>
            <a:pPr lvl="2"/>
            <a:r>
              <a:rPr lang="en-US" sz="2400" dirty="0"/>
              <a:t>Hotels are not replicas but offer consistency in level of service.</a:t>
            </a:r>
          </a:p>
          <a:p>
            <a:pPr lvl="2"/>
            <a:r>
              <a:rPr lang="en-US" sz="2400" dirty="0"/>
              <a:t>Hotels within the group refer guests to other affiliated properties.</a:t>
            </a:r>
          </a:p>
          <a:p>
            <a:pPr lvl="2"/>
            <a:r>
              <a:rPr lang="en-US" sz="2400" dirty="0"/>
              <a:t>Offer central purchasing services (interior furnishings, bath amenities, linen and towels, and restaurant items).</a:t>
            </a:r>
          </a:p>
          <a:p>
            <a:pPr lvl="1"/>
            <a:endParaRPr lang="en-US" dirty="0"/>
          </a:p>
        </p:txBody>
      </p:sp>
      <p:pic>
        <p:nvPicPr>
          <p:cNvPr id="4" name="Picture 3">
            <a:extLst>
              <a:ext uri="{FF2B5EF4-FFF2-40B4-BE49-F238E27FC236}">
                <a16:creationId xmlns:a16="http://schemas.microsoft.com/office/drawing/2014/main" id="{06A5D2E5-68ED-4648-BFE9-5C99D70F1CAF}"/>
              </a:ext>
            </a:extLst>
          </p:cNvPr>
          <p:cNvPicPr>
            <a:picLocks noChangeAspect="1"/>
          </p:cNvPicPr>
          <p:nvPr/>
        </p:nvPicPr>
        <p:blipFill>
          <a:blip r:embed="rId2"/>
          <a:stretch>
            <a:fillRect/>
          </a:stretch>
        </p:blipFill>
        <p:spPr>
          <a:xfrm>
            <a:off x="4816356" y="4514163"/>
            <a:ext cx="2698095" cy="1777486"/>
          </a:xfrm>
          <a:prstGeom prst="rect">
            <a:avLst/>
          </a:prstGeom>
        </p:spPr>
      </p:pic>
    </p:spTree>
    <p:extLst>
      <p:ext uri="{BB962C8B-B14F-4D97-AF65-F5344CB8AC3E}">
        <p14:creationId xmlns:p14="http://schemas.microsoft.com/office/powerpoint/2010/main" val="2779008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REFERRAL GROUPS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Disadvantages</a:t>
            </a:r>
          </a:p>
          <a:p>
            <a:pPr lvl="2"/>
            <a:r>
              <a:rPr lang="en-US" sz="2400" dirty="0"/>
              <a:t>Members must maintain certain operating standards.</a:t>
            </a:r>
          </a:p>
          <a:p>
            <a:pPr lvl="2"/>
            <a:r>
              <a:rPr lang="en-US" sz="2400" dirty="0"/>
              <a:t>Limited control over members on agreed upon items.</a:t>
            </a:r>
          </a:p>
          <a:p>
            <a:pPr lvl="2"/>
            <a:r>
              <a:rPr lang="en-US" sz="2400" dirty="0"/>
              <a:t>A member can leave if it becomes dissatisfied.</a:t>
            </a:r>
          </a:p>
          <a:p>
            <a:pPr lvl="2"/>
            <a:r>
              <a:rPr lang="en-US" sz="2400" dirty="0"/>
              <a:t>The group can ask a member to leave if  the member doesn’t meet the  requirements or pay dues.</a:t>
            </a:r>
          </a:p>
          <a:p>
            <a:pPr lvl="2"/>
            <a:r>
              <a:rPr lang="en-US" sz="2400" dirty="0"/>
              <a:t>http://youtu.be/3ioXSUGsHlo</a:t>
            </a:r>
          </a:p>
          <a:p>
            <a:pPr lvl="2"/>
            <a:r>
              <a:rPr lang="en-US" sz="2400" dirty="0"/>
              <a:t>Cool Careers: Hotel Manager</a:t>
            </a:r>
          </a:p>
          <a:p>
            <a:pPr lvl="1"/>
            <a:endParaRPr lang="en-US" dirty="0"/>
          </a:p>
        </p:txBody>
      </p:sp>
      <p:pic>
        <p:nvPicPr>
          <p:cNvPr id="4" name="Picture 3">
            <a:extLst>
              <a:ext uri="{FF2B5EF4-FFF2-40B4-BE49-F238E27FC236}">
                <a16:creationId xmlns:a16="http://schemas.microsoft.com/office/drawing/2014/main" id="{76799EAE-E10B-4385-B0A7-3774B1ACFD77}"/>
              </a:ext>
            </a:extLst>
          </p:cNvPr>
          <p:cNvPicPr>
            <a:picLocks noChangeAspect="1"/>
          </p:cNvPicPr>
          <p:nvPr/>
        </p:nvPicPr>
        <p:blipFill>
          <a:blip r:embed="rId2"/>
          <a:stretch>
            <a:fillRect/>
          </a:stretch>
        </p:blipFill>
        <p:spPr>
          <a:xfrm>
            <a:off x="6858000" y="4297813"/>
            <a:ext cx="1663366" cy="1920432"/>
          </a:xfrm>
          <a:prstGeom prst="rect">
            <a:avLst/>
          </a:prstGeom>
        </p:spPr>
      </p:pic>
    </p:spTree>
    <p:extLst>
      <p:ext uri="{BB962C8B-B14F-4D97-AF65-F5344CB8AC3E}">
        <p14:creationId xmlns:p14="http://schemas.microsoft.com/office/powerpoint/2010/main" val="200103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Textbooks:</a:t>
            </a:r>
          </a:p>
          <a:p>
            <a:pPr lvl="2"/>
            <a:r>
              <a:rPr lang="en-US" sz="2000" dirty="0"/>
              <a:t>Reynolds, Johnny Sue. Hospitality Services Food &amp; Lodging. Second. Tinley Park: The </a:t>
            </a:r>
            <a:r>
              <a:rPr lang="en-US" sz="2000" dirty="0" err="1"/>
              <a:t>Goodheart</a:t>
            </a:r>
            <a:r>
              <a:rPr lang="en-US" sz="2000" dirty="0"/>
              <a:t>-  Willcox Company, Inc., 2010. Print.</a:t>
            </a:r>
          </a:p>
          <a:p>
            <a:pPr lvl="2"/>
            <a:r>
              <a:rPr lang="en-US" sz="2000" dirty="0"/>
              <a:t>Lodging Management Program Year One. AHLA Educational Institute </a:t>
            </a:r>
          </a:p>
          <a:p>
            <a:pPr lvl="1"/>
            <a:r>
              <a:rPr lang="en-US" sz="2000" dirty="0"/>
              <a:t>Websites:</a:t>
            </a:r>
          </a:p>
          <a:p>
            <a:pPr lvl="2"/>
            <a:r>
              <a:rPr lang="en-US" sz="2000" dirty="0"/>
              <a:t>20 Questions before starting a Business</a:t>
            </a:r>
          </a:p>
          <a:p>
            <a:pPr lvl="2"/>
            <a:r>
              <a:rPr lang="en-US" sz="2000" dirty="0"/>
              <a:t>Many people dream of having their own business. To see if starting a business is right for you, ask  yourself these important 20 questions</a:t>
            </a:r>
          </a:p>
          <a:p>
            <a:pPr lvl="2"/>
            <a:r>
              <a:rPr lang="en-US" sz="2000" dirty="0"/>
              <a:t>http://www.sba.gov/content/20-questions-before-starting-business</a:t>
            </a:r>
          </a:p>
          <a:p>
            <a:pPr lvl="2"/>
            <a:r>
              <a:rPr lang="en-US" sz="2000" dirty="0"/>
              <a:t>Is Entrepreneurship for You?</a:t>
            </a:r>
          </a:p>
          <a:p>
            <a:pPr lvl="1"/>
            <a:endParaRPr lang="en-US" dirty="0"/>
          </a:p>
        </p:txBody>
      </p:sp>
    </p:spTree>
    <p:extLst>
      <p:ext uri="{BB962C8B-B14F-4D97-AF65-F5344CB8AC3E}">
        <p14:creationId xmlns:p14="http://schemas.microsoft.com/office/powerpoint/2010/main" val="682637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2"/>
            <a:r>
              <a:rPr lang="en-US" sz="2000" dirty="0"/>
              <a:t>Becoming a successful entrepreneur requires sound planning, creativity and hard work.  http://www.sba.gov/content/entrepreneurship-you</a:t>
            </a:r>
          </a:p>
          <a:p>
            <a:pPr lvl="2"/>
            <a:r>
              <a:rPr lang="en-US" sz="2000" dirty="0"/>
              <a:t>Master in Management</a:t>
            </a:r>
          </a:p>
          <a:p>
            <a:pPr lvl="2"/>
            <a:r>
              <a:rPr lang="en-US" sz="2000" dirty="0"/>
              <a:t>Management consists of planning, organizing, staffing, leading or directing, and controlling an  organization for achieving a goal and a person handle the entire organization is known to be as a  Manager.</a:t>
            </a:r>
          </a:p>
          <a:p>
            <a:pPr lvl="2"/>
            <a:r>
              <a:rPr lang="en-US" sz="2000" dirty="0"/>
              <a:t>http://www.mastersinmanagement.org/10-famous-managers-who-changed-the-world.html</a:t>
            </a:r>
          </a:p>
          <a:p>
            <a:pPr lvl="2"/>
            <a:r>
              <a:rPr lang="en-US" sz="2000" dirty="0"/>
              <a:t>Top Hotel Owners &amp; Operators</a:t>
            </a:r>
          </a:p>
          <a:p>
            <a:pPr lvl="2"/>
            <a:r>
              <a:rPr lang="en-US" sz="2000" dirty="0"/>
              <a:t>A list of ownership and development companies and third-party management companies who focus  on the lodging industry.</a:t>
            </a:r>
          </a:p>
          <a:p>
            <a:pPr lvl="2"/>
            <a:r>
              <a:rPr lang="en-US" sz="2000" dirty="0"/>
              <a:t>http://lhonline.com/hotel-development-resources/top-hotel-owners-operators/</a:t>
            </a:r>
          </a:p>
          <a:p>
            <a:pPr lvl="1"/>
            <a:endParaRPr lang="en-US" dirty="0"/>
          </a:p>
        </p:txBody>
      </p:sp>
    </p:spTree>
    <p:extLst>
      <p:ext uri="{BB962C8B-B14F-4D97-AF65-F5344CB8AC3E}">
        <p14:creationId xmlns:p14="http://schemas.microsoft.com/office/powerpoint/2010/main" val="917122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Hotel Management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9441107" cy="4734318"/>
          </a:xfrm>
        </p:spPr>
        <p:txBody>
          <a:bodyPr/>
          <a:lstStyle/>
          <a:p>
            <a:pPr lvl="1"/>
            <a:r>
              <a:rPr lang="en-US" dirty="0"/>
              <a:t>Management and ownership are not the same thing.</a:t>
            </a:r>
          </a:p>
          <a:p>
            <a:pPr lvl="1"/>
            <a:r>
              <a:rPr lang="en-US" dirty="0"/>
              <a:t>Hotel Management is the day-to-day running of the hotel (also called hotel operation).</a:t>
            </a:r>
          </a:p>
          <a:p>
            <a:pPr lvl="1"/>
            <a:r>
              <a:rPr lang="en-US" dirty="0"/>
              <a:t>One person (or company) can own the hotel, and another person (or company) can manage it.</a:t>
            </a:r>
          </a:p>
          <a:p>
            <a:pPr lvl="1"/>
            <a:r>
              <a:rPr lang="en-US" dirty="0"/>
              <a:t>The owner can buy the hotel as an investment but not know anything about running a hotel.</a:t>
            </a:r>
          </a:p>
          <a:p>
            <a:pPr lvl="1"/>
            <a:r>
              <a:rPr lang="en-US" dirty="0"/>
              <a:t>A hotel management company will be hired to manage the hotel.</a:t>
            </a:r>
          </a:p>
          <a:p>
            <a:pPr lvl="1"/>
            <a:r>
              <a:rPr lang="en-US" dirty="0"/>
              <a:t>It is often difficult to know who actually owns the hotel.</a:t>
            </a:r>
          </a:p>
        </p:txBody>
      </p:sp>
      <p:pic>
        <p:nvPicPr>
          <p:cNvPr id="4" name="Picture 3">
            <a:extLst>
              <a:ext uri="{FF2B5EF4-FFF2-40B4-BE49-F238E27FC236}">
                <a16:creationId xmlns:a16="http://schemas.microsoft.com/office/drawing/2014/main" id="{2526E3C6-6993-4FAB-8C47-16E01BA78C15}"/>
              </a:ext>
            </a:extLst>
          </p:cNvPr>
          <p:cNvPicPr>
            <a:picLocks noChangeAspect="1"/>
          </p:cNvPicPr>
          <p:nvPr/>
        </p:nvPicPr>
        <p:blipFill>
          <a:blip r:embed="rId2"/>
          <a:stretch>
            <a:fillRect/>
          </a:stretch>
        </p:blipFill>
        <p:spPr>
          <a:xfrm>
            <a:off x="9884973" y="4258085"/>
            <a:ext cx="1830286" cy="1553115"/>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MANAGEMENT CONTRACT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Management companies operate properties owned by other entities.</a:t>
            </a:r>
          </a:p>
          <a:p>
            <a:pPr lvl="1"/>
            <a:r>
              <a:rPr lang="en-US" dirty="0"/>
              <a:t>Owner retains the financial and legal responsibility for the property.</a:t>
            </a:r>
          </a:p>
          <a:p>
            <a:pPr lvl="1"/>
            <a:r>
              <a:rPr lang="en-US" dirty="0"/>
              <a:t>Management company operates the hotel, pays hotel expenses and receives an agreed upon fee.</a:t>
            </a:r>
          </a:p>
          <a:p>
            <a:pPr lvl="1"/>
            <a:r>
              <a:rPr lang="en-US" dirty="0"/>
              <a:t>After operating expenses and fees have been paid, remaining profit goes to the owner.</a:t>
            </a:r>
          </a:p>
          <a:p>
            <a:pPr lvl="1"/>
            <a:r>
              <a:rPr lang="en-US" dirty="0"/>
              <a:t>Owner then pays debt, insurance, taxes etc.</a:t>
            </a:r>
          </a:p>
          <a:p>
            <a:pPr lvl="1"/>
            <a:endParaRPr lang="en-US" dirty="0"/>
          </a:p>
        </p:txBody>
      </p:sp>
      <p:pic>
        <p:nvPicPr>
          <p:cNvPr id="4" name="Picture 3">
            <a:extLst>
              <a:ext uri="{FF2B5EF4-FFF2-40B4-BE49-F238E27FC236}">
                <a16:creationId xmlns:a16="http://schemas.microsoft.com/office/drawing/2014/main" id="{06283B18-FDD3-488D-8E6A-80E1DB998CD9}"/>
              </a:ext>
            </a:extLst>
          </p:cNvPr>
          <p:cNvPicPr>
            <a:picLocks noChangeAspect="1"/>
          </p:cNvPicPr>
          <p:nvPr/>
        </p:nvPicPr>
        <p:blipFill>
          <a:blip r:embed="rId2"/>
          <a:stretch>
            <a:fillRect/>
          </a:stretch>
        </p:blipFill>
        <p:spPr>
          <a:xfrm>
            <a:off x="8207828" y="4020786"/>
            <a:ext cx="2526016" cy="2270863"/>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Hotel Management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9165336" cy="4734318"/>
          </a:xfrm>
        </p:spPr>
        <p:txBody>
          <a:bodyPr/>
          <a:lstStyle/>
          <a:p>
            <a:pPr lvl="1"/>
            <a:r>
              <a:rPr lang="en-US" dirty="0"/>
              <a:t>Example A:</a:t>
            </a:r>
          </a:p>
          <a:p>
            <a:pPr lvl="2"/>
            <a:r>
              <a:rPr lang="en-US" sz="2400" dirty="0"/>
              <a:t>Investor (with not hotel experience) builds and owns a hotel.</a:t>
            </a:r>
          </a:p>
          <a:p>
            <a:pPr lvl="2"/>
            <a:r>
              <a:rPr lang="en-US" sz="2400" dirty="0"/>
              <a:t>Investor hires Hilton Management company to manage the hotel.</a:t>
            </a:r>
          </a:p>
          <a:p>
            <a:pPr lvl="2"/>
            <a:r>
              <a:rPr lang="en-US" sz="2400" dirty="0"/>
              <a:t>Hotel has Hilton name and must follow Hilton standards.</a:t>
            </a:r>
          </a:p>
          <a:p>
            <a:pPr lvl="1"/>
            <a:r>
              <a:rPr lang="en-US" dirty="0"/>
              <a:t>Example B:</a:t>
            </a:r>
          </a:p>
          <a:p>
            <a:pPr lvl="2"/>
            <a:r>
              <a:rPr lang="en-US" sz="2400" dirty="0"/>
              <a:t>Investor (with no hotel experience) buys a Hilton franchise.</a:t>
            </a:r>
          </a:p>
          <a:p>
            <a:pPr lvl="2"/>
            <a:r>
              <a:rPr lang="en-US" sz="2400" dirty="0"/>
              <a:t>Hotel management company hired to manage the hotel for the investor.</a:t>
            </a:r>
          </a:p>
          <a:p>
            <a:pPr lvl="2"/>
            <a:r>
              <a:rPr lang="en-US" sz="2400" dirty="0"/>
              <a:t>Hotel has Hilton name and must follow Hilton standards</a:t>
            </a:r>
            <a:r>
              <a:rPr lang="en-US" dirty="0"/>
              <a:t>.</a:t>
            </a:r>
          </a:p>
          <a:p>
            <a:pPr lvl="1"/>
            <a:endParaRPr lang="en-US" dirty="0"/>
          </a:p>
        </p:txBody>
      </p:sp>
      <p:pic>
        <p:nvPicPr>
          <p:cNvPr id="4" name="Picture 3">
            <a:extLst>
              <a:ext uri="{FF2B5EF4-FFF2-40B4-BE49-F238E27FC236}">
                <a16:creationId xmlns:a16="http://schemas.microsoft.com/office/drawing/2014/main" id="{61AE63DC-05D7-459C-80F2-797F8A2D6CBD}"/>
              </a:ext>
            </a:extLst>
          </p:cNvPr>
          <p:cNvPicPr>
            <a:picLocks noChangeAspect="1"/>
          </p:cNvPicPr>
          <p:nvPr/>
        </p:nvPicPr>
        <p:blipFill>
          <a:blip r:embed="rId2"/>
          <a:stretch>
            <a:fillRect/>
          </a:stretch>
        </p:blipFill>
        <p:spPr>
          <a:xfrm>
            <a:off x="9906000" y="3185729"/>
            <a:ext cx="1981372" cy="2969009"/>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Two basic structures of ownership</a:t>
            </a:r>
          </a:p>
          <a:p>
            <a:pPr lvl="2"/>
            <a:r>
              <a:rPr lang="en-US" sz="2400" dirty="0"/>
              <a:t>1. Independent Hotel.</a:t>
            </a:r>
          </a:p>
          <a:p>
            <a:pPr lvl="2"/>
            <a:r>
              <a:rPr lang="en-US" sz="2400" dirty="0"/>
              <a:t>2. Chain Hotel.</a:t>
            </a:r>
          </a:p>
          <a:p>
            <a:pPr lvl="3"/>
            <a:r>
              <a:rPr lang="en-US" sz="2200" dirty="0"/>
              <a:t>Many chain hotels tend to be a mixture of several types of ownership</a:t>
            </a:r>
          </a:p>
          <a:p>
            <a:pPr lvl="4"/>
            <a:r>
              <a:rPr lang="en-US" sz="2000" dirty="0"/>
              <a:t>Management Contracts.</a:t>
            </a:r>
          </a:p>
          <a:p>
            <a:pPr lvl="4"/>
            <a:r>
              <a:rPr lang="en-US" sz="2000" dirty="0"/>
              <a:t>Franchises.</a:t>
            </a:r>
          </a:p>
          <a:p>
            <a:pPr lvl="4"/>
            <a:r>
              <a:rPr lang="en-US" sz="2000" dirty="0"/>
              <a:t>Referral Groups.</a:t>
            </a:r>
          </a:p>
        </p:txBody>
      </p:sp>
      <p:pic>
        <p:nvPicPr>
          <p:cNvPr id="5" name="Picture 4">
            <a:extLst>
              <a:ext uri="{FF2B5EF4-FFF2-40B4-BE49-F238E27FC236}">
                <a16:creationId xmlns:a16="http://schemas.microsoft.com/office/drawing/2014/main" id="{8A850AAA-603B-423E-94BF-272D1CF87BA8}"/>
              </a:ext>
            </a:extLst>
          </p:cNvPr>
          <p:cNvPicPr>
            <a:picLocks noChangeAspect="1"/>
          </p:cNvPicPr>
          <p:nvPr/>
        </p:nvPicPr>
        <p:blipFill>
          <a:blip r:embed="rId2"/>
          <a:stretch>
            <a:fillRect/>
          </a:stretch>
        </p:blipFill>
        <p:spPr>
          <a:xfrm>
            <a:off x="4938470" y="4302839"/>
            <a:ext cx="2660138" cy="1988810"/>
          </a:xfrm>
          <a:prstGeom prst="rect">
            <a:avLst/>
          </a:prstGeom>
        </p:spPr>
      </p:pic>
    </p:spTree>
    <p:extLst>
      <p:ext uri="{BB962C8B-B14F-4D97-AF65-F5344CB8AC3E}">
        <p14:creationId xmlns:p14="http://schemas.microsoft.com/office/powerpoint/2010/main" val="416823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INDEPENDENT HOTEL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Single-unit business not connected  with any other business.</a:t>
            </a:r>
          </a:p>
          <a:p>
            <a:pPr lvl="1"/>
            <a:r>
              <a:rPr lang="en-US" dirty="0"/>
              <a:t>Examples: Family-owned-and-operated hotels and B&amp;Bs.</a:t>
            </a:r>
          </a:p>
          <a:p>
            <a:pPr lvl="1"/>
            <a:r>
              <a:rPr lang="en-US" dirty="0"/>
              <a:t>Usually one owner (proprietorship, partnership or corporation).</a:t>
            </a:r>
          </a:p>
          <a:p>
            <a:pPr lvl="1"/>
            <a:endParaRPr lang="en-US" dirty="0"/>
          </a:p>
        </p:txBody>
      </p:sp>
      <p:pic>
        <p:nvPicPr>
          <p:cNvPr id="4" name="Picture 3">
            <a:extLst>
              <a:ext uri="{FF2B5EF4-FFF2-40B4-BE49-F238E27FC236}">
                <a16:creationId xmlns:a16="http://schemas.microsoft.com/office/drawing/2014/main" id="{AAE4A928-9409-45D3-8765-F1DCA8FF32B2}"/>
              </a:ext>
            </a:extLst>
          </p:cNvPr>
          <p:cNvPicPr>
            <a:picLocks noChangeAspect="1"/>
          </p:cNvPicPr>
          <p:nvPr/>
        </p:nvPicPr>
        <p:blipFill>
          <a:blip r:embed="rId2"/>
          <a:stretch>
            <a:fillRect/>
          </a:stretch>
        </p:blipFill>
        <p:spPr>
          <a:xfrm>
            <a:off x="4577619" y="3314133"/>
            <a:ext cx="3036762" cy="2252096"/>
          </a:xfrm>
          <a:prstGeom prst="rect">
            <a:avLst/>
          </a:prstGeom>
        </p:spPr>
      </p:pic>
    </p:spTree>
    <p:extLst>
      <p:ext uri="{BB962C8B-B14F-4D97-AF65-F5344CB8AC3E}">
        <p14:creationId xmlns:p14="http://schemas.microsoft.com/office/powerpoint/2010/main" val="282857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INDEPENDENT HOTEL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Advantages</a:t>
            </a:r>
          </a:p>
          <a:p>
            <a:pPr lvl="2"/>
            <a:r>
              <a:rPr lang="en-US" sz="2400" dirty="0"/>
              <a:t>Autonomy (policies, procedures, marketing and financial obligations).</a:t>
            </a:r>
          </a:p>
          <a:p>
            <a:pPr lvl="2"/>
            <a:r>
              <a:rPr lang="en-US" sz="2400" dirty="0"/>
              <a:t>Marketing tailored to specific populations/locations.</a:t>
            </a:r>
          </a:p>
          <a:p>
            <a:pPr lvl="2"/>
            <a:r>
              <a:rPr lang="en-US" sz="2400" dirty="0"/>
              <a:t>Flexibility in management.</a:t>
            </a:r>
          </a:p>
          <a:p>
            <a:pPr lvl="2"/>
            <a:r>
              <a:rPr lang="en-US" sz="2400" dirty="0"/>
              <a:t>Easy adaptation to changing market conditions.</a:t>
            </a:r>
          </a:p>
          <a:p>
            <a:pPr lvl="1"/>
            <a:endParaRPr lang="en-US" dirty="0"/>
          </a:p>
        </p:txBody>
      </p:sp>
      <p:pic>
        <p:nvPicPr>
          <p:cNvPr id="4" name="Picture 3">
            <a:extLst>
              <a:ext uri="{FF2B5EF4-FFF2-40B4-BE49-F238E27FC236}">
                <a16:creationId xmlns:a16="http://schemas.microsoft.com/office/drawing/2014/main" id="{DEF12E14-EB6E-46AD-9D58-25C978824B38}"/>
              </a:ext>
            </a:extLst>
          </p:cNvPr>
          <p:cNvPicPr>
            <a:picLocks noChangeAspect="1"/>
          </p:cNvPicPr>
          <p:nvPr/>
        </p:nvPicPr>
        <p:blipFill>
          <a:blip r:embed="rId2"/>
          <a:stretch>
            <a:fillRect/>
          </a:stretch>
        </p:blipFill>
        <p:spPr>
          <a:xfrm>
            <a:off x="8591165" y="4590759"/>
            <a:ext cx="1993565" cy="1347333"/>
          </a:xfrm>
          <a:prstGeom prst="rect">
            <a:avLst/>
          </a:prstGeom>
        </p:spPr>
      </p:pic>
    </p:spTree>
    <p:extLst>
      <p:ext uri="{BB962C8B-B14F-4D97-AF65-F5344CB8AC3E}">
        <p14:creationId xmlns:p14="http://schemas.microsoft.com/office/powerpoint/2010/main" val="3719737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INDEPENDENTHOTEL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DISADVANTAGES</a:t>
            </a:r>
          </a:p>
          <a:p>
            <a:pPr lvl="2"/>
            <a:r>
              <a:rPr lang="en-US" sz="2400" dirty="0"/>
              <a:t>More money spent on national advertising.</a:t>
            </a:r>
          </a:p>
          <a:p>
            <a:pPr lvl="2"/>
            <a:r>
              <a:rPr lang="en-US" sz="2400" dirty="0"/>
              <a:t>No volume purchasing power.</a:t>
            </a:r>
          </a:p>
          <a:p>
            <a:pPr lvl="2"/>
            <a:r>
              <a:rPr lang="en-US" sz="2400" dirty="0"/>
              <a:t>Travelers prefer to stay with brands they recognize.</a:t>
            </a:r>
          </a:p>
          <a:p>
            <a:pPr lvl="1"/>
            <a:endParaRPr lang="en-US" dirty="0"/>
          </a:p>
          <a:p>
            <a:pPr lvl="1"/>
            <a:endParaRPr lang="en-US" dirty="0"/>
          </a:p>
        </p:txBody>
      </p:sp>
      <p:pic>
        <p:nvPicPr>
          <p:cNvPr id="4" name="Picture 3">
            <a:extLst>
              <a:ext uri="{FF2B5EF4-FFF2-40B4-BE49-F238E27FC236}">
                <a16:creationId xmlns:a16="http://schemas.microsoft.com/office/drawing/2014/main" id="{3A0767D1-BDDC-4F03-85BA-F94E1675A442}"/>
              </a:ext>
            </a:extLst>
          </p:cNvPr>
          <p:cNvPicPr>
            <a:picLocks noChangeAspect="1"/>
          </p:cNvPicPr>
          <p:nvPr/>
        </p:nvPicPr>
        <p:blipFill>
          <a:blip r:embed="rId2"/>
          <a:stretch>
            <a:fillRect/>
          </a:stretch>
        </p:blipFill>
        <p:spPr>
          <a:xfrm>
            <a:off x="4773817" y="3817258"/>
            <a:ext cx="2433051" cy="1915230"/>
          </a:xfrm>
          <a:prstGeom prst="rect">
            <a:avLst/>
          </a:prstGeom>
        </p:spPr>
      </p:pic>
    </p:spTree>
    <p:extLst>
      <p:ext uri="{BB962C8B-B14F-4D97-AF65-F5344CB8AC3E}">
        <p14:creationId xmlns:p14="http://schemas.microsoft.com/office/powerpoint/2010/main" val="381579210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purl.org/dc/terms/"/>
    <ds:schemaRef ds:uri="56ea17bb-c96d-4826-b465-01eec0dd23dd"/>
    <ds:schemaRef ds:uri="http://schemas.microsoft.com/sharepoint/v3"/>
    <ds:schemaRef ds:uri="http://schemas.microsoft.com/office/2006/metadata/properties"/>
    <ds:schemaRef ds:uri="http://www.w3.org/XML/1998/namespace"/>
    <ds:schemaRef ds:uri="05d88611-e516-4d1a-b12e-39107e78b3d0"/>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227</TotalTime>
  <Words>912</Words>
  <Application>Microsoft Office PowerPoint</Application>
  <PresentationFormat>Widescreen</PresentationFormat>
  <Paragraphs>115</Paragraphs>
  <Slides>19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Hotel Management</vt:lpstr>
      <vt:lpstr>MANAGEMENT CONTRACT</vt:lpstr>
      <vt:lpstr>Hotel Management</vt:lpstr>
      <vt:lpstr>PowerPoint Presentation</vt:lpstr>
      <vt:lpstr>INDEPENDENT HOTEL</vt:lpstr>
      <vt:lpstr>INDEPENDENT HOTEL</vt:lpstr>
      <vt:lpstr>INDEPENDENTHOTEL</vt:lpstr>
      <vt:lpstr>CHAIN HOTEL</vt:lpstr>
      <vt:lpstr>CHAIN HOTEL</vt:lpstr>
      <vt:lpstr>CHAIN HOTEL</vt:lpstr>
      <vt:lpstr>FRANCHISE HOTEL</vt:lpstr>
      <vt:lpstr>FRANCHISE HOTEL</vt:lpstr>
      <vt:lpstr>FRANCHISE HOTEL</vt:lpstr>
      <vt:lpstr>REFERRAL GROUPS</vt:lpstr>
      <vt:lpstr>REFERRAL GROUPS</vt:lpstr>
      <vt:lpstr>References/Resources</vt:lpstr>
      <vt:lpstr>References/Resources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11</cp:revision>
  <cp:lastPrinted>2017-07-07T16:17:37Z</cp:lastPrinted>
  <dcterms:created xsi:type="dcterms:W3CDTF">2017-07-11T23:58:30Z</dcterms:created>
  <dcterms:modified xsi:type="dcterms:W3CDTF">2018-02-05T21:14:17Z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