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9"/>
  </p:notesMasterIdLst>
  <p:handoutMasterIdLst>
    <p:handoutMasterId r:id="rId20"/>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1352" autoAdjust="0"/>
  </p:normalViewPr>
  <p:slideViewPr>
    <p:cSldViewPr snapToGrid="0">
      <p:cViewPr varScale="1">
        <p:scale>
          <a:sx n="70" d="100"/>
          <a:sy n="70" d="100"/>
        </p:scale>
        <p:origin x="1190" y="3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11/17/2017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does this quote mean to you?</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408542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Answers</a:t>
            </a:r>
            <a:r>
              <a:rPr lang="en-US" baseline="0" dirty="0"/>
              <a:t> to the questions are found within the slide presentation or may vary with class discussion.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9800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Geography - an area of study that deals with the location of countries, cities, rivers, mountains</a:t>
            </a:r>
            <a:r>
              <a:rPr lang="en-US" baseline="0" dirty="0"/>
              <a:t> and</a:t>
            </a:r>
            <a:r>
              <a:rPr lang="en-US" dirty="0"/>
              <a:t> lakes.</a:t>
            </a:r>
          </a:p>
          <a:p>
            <a:endParaRPr lang="en-US" dirty="0"/>
          </a:p>
          <a:p>
            <a:r>
              <a:rPr lang="en-US" dirty="0"/>
              <a:t>Working in the travel</a:t>
            </a:r>
            <a:r>
              <a:rPr lang="en-US" baseline="0" dirty="0"/>
              <a:t> and tourism industry, it is important that you be familiar with travel destinations from around the world.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36670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best way to look at travel destinations is to look at a globe.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Flat maps distort the world map although we use them the most.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Keep the following basic</a:t>
            </a:r>
            <a:r>
              <a:rPr lang="en-US" baseline="0" dirty="0"/>
              <a:t> information in mind when planning travel:</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Equator</a:t>
            </a:r>
            <a:r>
              <a:rPr lang="en-US" baseline="0" dirty="0"/>
              <a:t> - </a:t>
            </a:r>
            <a:r>
              <a:rPr lang="en-US" sz="1200" b="0" kern="1200" dirty="0">
                <a:solidFill>
                  <a:schemeClr val="tx1">
                    <a:lumMod val="50000"/>
                  </a:schemeClr>
                </a:solidFill>
                <a:effectLst/>
                <a:latin typeface="+mn-lt"/>
                <a:ea typeface="+mn-ea"/>
                <a:cs typeface="+mn-cs"/>
              </a:rPr>
              <a:t>an imaginary line drawn around the earth equally distant from both poles, dividing the earth into northern and southern hemispheres and constituting the parallel of latitude 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lumMod val="50000"/>
                  </a:schemeClr>
                </a:solidFill>
                <a:effectLst/>
                <a:latin typeface="+mn-lt"/>
                <a:ea typeface="+mn-ea"/>
                <a:cs typeface="+mn-cs"/>
              </a:rPr>
              <a:t>Hemispheres – a</a:t>
            </a:r>
            <a:r>
              <a:rPr lang="en-US" sz="1200" b="0" kern="1200" baseline="0" dirty="0">
                <a:solidFill>
                  <a:schemeClr val="tx1">
                    <a:lumMod val="50000"/>
                  </a:schemeClr>
                </a:solidFill>
                <a:effectLst/>
                <a:latin typeface="+mn-lt"/>
                <a:ea typeface="+mn-ea"/>
                <a:cs typeface="+mn-cs"/>
              </a:rPr>
              <a:t> </a:t>
            </a:r>
            <a:r>
              <a:rPr lang="en-US" sz="1200" b="0" kern="1200" dirty="0">
                <a:solidFill>
                  <a:schemeClr val="tx1">
                    <a:lumMod val="50000"/>
                  </a:schemeClr>
                </a:solidFill>
                <a:effectLst/>
                <a:latin typeface="+mn-lt"/>
                <a:ea typeface="+mn-ea"/>
                <a:cs typeface="+mn-cs"/>
              </a:rPr>
              <a:t>half of the earth, usually as divided into northern and southern halves by the equator, or into western and eastern halves by an imaginary line passing through the poles.</a:t>
            </a:r>
          </a:p>
          <a:p>
            <a:pPr marL="171450" indent="-171450">
              <a:buFont typeface="Arial" panose="020B0604020202020204" pitchFamily="34" charset="0"/>
              <a:buChar char="•"/>
            </a:pPr>
            <a:r>
              <a:rPr lang="en-US" sz="1200" b="0" kern="1200" dirty="0">
                <a:solidFill>
                  <a:schemeClr val="tx1">
                    <a:lumMod val="50000"/>
                  </a:schemeClr>
                </a:solidFill>
                <a:effectLst/>
                <a:latin typeface="+mn-lt"/>
                <a:ea typeface="+mn-ea"/>
                <a:cs typeface="+mn-cs"/>
              </a:rPr>
              <a:t>Latitude</a:t>
            </a:r>
            <a:r>
              <a:rPr lang="en-US" sz="1200" b="0" kern="1200" baseline="0" dirty="0">
                <a:solidFill>
                  <a:schemeClr val="tx1">
                    <a:lumMod val="50000"/>
                  </a:schemeClr>
                </a:solidFill>
                <a:effectLst/>
                <a:latin typeface="+mn-lt"/>
                <a:ea typeface="+mn-ea"/>
                <a:cs typeface="+mn-cs"/>
              </a:rPr>
              <a:t> lines - </a:t>
            </a:r>
            <a:r>
              <a:rPr lang="en-US" sz="1200" b="0" kern="1200" dirty="0">
                <a:solidFill>
                  <a:schemeClr val="tx1">
                    <a:lumMod val="50000"/>
                  </a:schemeClr>
                </a:solidFill>
                <a:effectLst/>
                <a:latin typeface="+mn-lt"/>
                <a:ea typeface="+mn-ea"/>
                <a:cs typeface="+mn-cs"/>
              </a:rPr>
              <a:t>the angular distance of a place north or south of the earth's equator, or of a celestial object north or south of the celestial equator, usually expressed in degrees and minutes.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Longitude lines - </a:t>
            </a:r>
            <a:r>
              <a:rPr lang="en-US" sz="1200" b="0" kern="1200" dirty="0">
                <a:solidFill>
                  <a:schemeClr val="tx1">
                    <a:lumMod val="50000"/>
                  </a:schemeClr>
                </a:solidFill>
                <a:effectLst/>
                <a:latin typeface="+mn-lt"/>
                <a:ea typeface="+mn-ea"/>
                <a:cs typeface="+mn-cs"/>
              </a:rPr>
              <a:t>the angular distance of a place east or west of the meridian at Greenwich, England, or west of the standard meridian of a celestial object, usually expressed in degrees and minutes.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95882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factors that affect</a:t>
            </a:r>
            <a:r>
              <a:rPr lang="en-US" baseline="0" dirty="0"/>
              <a:t> travel.</a:t>
            </a:r>
          </a:p>
          <a:p>
            <a:endParaRPr lang="en-US" baseline="0" dirty="0"/>
          </a:p>
          <a:p>
            <a:r>
              <a:rPr lang="en-US" baseline="0" dirty="0"/>
              <a:t>These are just a few.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667447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80000"/>
              <a:buFont typeface="Wingdings" panose="05000000000000000000" pitchFamily="2" charset="2"/>
              <a:buNone/>
            </a:pPr>
            <a:r>
              <a:rPr lang="en-US" sz="1200" dirty="0"/>
              <a:t>Continents are the</a:t>
            </a:r>
            <a:r>
              <a:rPr lang="en-US" sz="1200" baseline="0" dirty="0"/>
              <a:t> largest masses of land on earth. </a:t>
            </a:r>
          </a:p>
          <a:p>
            <a:pPr marL="0" lvl="0" indent="0">
              <a:buSzPct val="80000"/>
              <a:buFont typeface="+mj-lt"/>
              <a:buNone/>
            </a:pPr>
            <a:endParaRPr lang="en-US" sz="1100" baseline="0" dirty="0"/>
          </a:p>
          <a:p>
            <a:pPr>
              <a:buSzPct val="80000"/>
              <a:buFontTx/>
              <a:buNone/>
            </a:pPr>
            <a:r>
              <a:rPr lang="en-US" sz="1100" dirty="0"/>
              <a:t>Islands are land surrounded by water on</a:t>
            </a:r>
            <a:r>
              <a:rPr lang="en-US" sz="1100" baseline="0" dirty="0"/>
              <a:t> all sides and are frequent destinations for vacation or pleasure travel. Hawaii and islands in the tropics are popular vacation destinations.</a:t>
            </a:r>
          </a:p>
          <a:p>
            <a:pPr marL="0" lvl="0" indent="0">
              <a:buSzPct val="80000"/>
              <a:buFont typeface="+mj-lt"/>
              <a:buNone/>
            </a:pPr>
            <a:endParaRPr lang="en-US" sz="1100" dirty="0"/>
          </a:p>
          <a:p>
            <a:pPr marL="0" marR="0" lvl="0" indent="0" algn="l" defTabSz="914400" rtl="0" eaLnBrk="1" fontAlgn="auto" latinLnBrk="0" hangingPunct="1">
              <a:lnSpc>
                <a:spcPct val="100000"/>
              </a:lnSpc>
              <a:spcBef>
                <a:spcPts val="0"/>
              </a:spcBef>
              <a:spcAft>
                <a:spcPts val="0"/>
              </a:spcAft>
              <a:buClrTx/>
              <a:buSzPct val="80000"/>
              <a:buFont typeface="Wingdings" panose="05000000000000000000" pitchFamily="2" charset="2"/>
              <a:buNone/>
              <a:tabLst/>
              <a:defRPr/>
            </a:pPr>
            <a:r>
              <a:rPr lang="en-US" sz="1200" dirty="0"/>
              <a:t>Mountains are high outcropping of rock and soil. The volcanic mountains are among</a:t>
            </a:r>
            <a:r>
              <a:rPr lang="en-US" sz="1200" baseline="0" dirty="0"/>
              <a:t> some of the most impressive including Hawaii’s Kilauea. The Kilauea has been erupting continuously for over 20 years.</a:t>
            </a:r>
          </a:p>
          <a:p>
            <a:pPr marL="0" marR="0" lvl="0" indent="0" algn="l" defTabSz="914400" rtl="0" eaLnBrk="1" fontAlgn="auto" latinLnBrk="0" hangingPunct="1">
              <a:lnSpc>
                <a:spcPct val="100000"/>
              </a:lnSpc>
              <a:spcBef>
                <a:spcPts val="0"/>
              </a:spcBef>
              <a:spcAft>
                <a:spcPts val="0"/>
              </a:spcAft>
              <a:buClrTx/>
              <a:buSzPct val="80000"/>
              <a:buFont typeface="Wingdings" panose="05000000000000000000" pitchFamily="2" charset="2"/>
              <a:buChar char="v"/>
              <a:tabLst/>
              <a:defRPr/>
            </a:pPr>
            <a:endParaRPr lang="en-US" sz="1200" dirty="0"/>
          </a:p>
          <a:p>
            <a:pPr>
              <a:buSzPct val="80000"/>
              <a:buFont typeface="Wingdings" panose="05000000000000000000" pitchFamily="2" charset="2"/>
              <a:buNone/>
            </a:pPr>
            <a:r>
              <a:rPr lang="en-US" sz="1200" dirty="0"/>
              <a:t>Peninsulas and capes are projections of land into water and have</a:t>
            </a:r>
            <a:r>
              <a:rPr lang="en-US" sz="1200" baseline="0" dirty="0"/>
              <a:t> water on three sides of the projection. </a:t>
            </a:r>
          </a:p>
          <a:p>
            <a:pPr>
              <a:buSzPct val="80000"/>
              <a:buFont typeface="Wingdings" panose="05000000000000000000" pitchFamily="2" charset="2"/>
              <a:buNone/>
            </a:pPr>
            <a:r>
              <a:rPr lang="en-US" sz="1200" baseline="0" dirty="0"/>
              <a:t>Capes are smaller projections and an example is Cape Cod in Massachusetts.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67230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world is divided into 24 time zones and will tend to parallel</a:t>
            </a:r>
            <a:r>
              <a:rPr lang="en-US" sz="1200" baseline="0" dirty="0"/>
              <a:t> longitude lines.</a:t>
            </a:r>
          </a:p>
          <a:p>
            <a:endParaRPr lang="en-US" sz="1200" dirty="0"/>
          </a:p>
          <a:p>
            <a:r>
              <a:rPr lang="en-US" sz="1200" b="0" kern="1200" dirty="0">
                <a:solidFill>
                  <a:schemeClr val="tx1">
                    <a:lumMod val="50000"/>
                  </a:schemeClr>
                </a:solidFill>
                <a:effectLst/>
                <a:latin typeface="+mn-lt"/>
                <a:ea typeface="+mn-ea"/>
                <a:cs typeface="+mn-cs"/>
              </a:rPr>
              <a:t>International date line is an imaginary line that goes north and south through the Pacific Ocean, one day is on the east side of the line and the following day is on the west side.</a:t>
            </a:r>
          </a:p>
          <a:p>
            <a:endParaRPr lang="en-US" sz="1200" b="0" kern="1200" dirty="0">
              <a:solidFill>
                <a:schemeClr val="tx1">
                  <a:lumMod val="50000"/>
                </a:schemeClr>
              </a:solidFill>
              <a:effectLst/>
              <a:latin typeface="+mn-lt"/>
              <a:ea typeface="+mn-ea"/>
              <a:cs typeface="+mn-cs"/>
            </a:endParaRPr>
          </a:p>
          <a:p>
            <a:r>
              <a:rPr lang="en-US" sz="1200" b="0" kern="1200" dirty="0">
                <a:solidFill>
                  <a:schemeClr val="tx1">
                    <a:lumMod val="50000"/>
                  </a:schemeClr>
                </a:solidFill>
                <a:effectLst/>
                <a:latin typeface="+mn-lt"/>
                <a:ea typeface="+mn-ea"/>
                <a:cs typeface="+mn-cs"/>
              </a:rPr>
              <a:t>Ask students to identify the time</a:t>
            </a:r>
            <a:r>
              <a:rPr lang="en-US" sz="1200" b="0" kern="1200" baseline="0" dirty="0">
                <a:solidFill>
                  <a:schemeClr val="tx1">
                    <a:lumMod val="50000"/>
                  </a:schemeClr>
                </a:solidFill>
                <a:effectLst/>
                <a:latin typeface="+mn-lt"/>
                <a:ea typeface="+mn-ea"/>
                <a:cs typeface="+mn-cs"/>
              </a:rPr>
              <a:t> zones on a globe or map.</a:t>
            </a:r>
            <a:endParaRPr lang="en-US" sz="120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278051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More than 60% of the earth is covered in water.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Gulfs – large areas</a:t>
            </a:r>
            <a:r>
              <a:rPr lang="en-US" sz="1200" baseline="0" dirty="0"/>
              <a:t> of water that penetrate into land such as the Gulf of Mexico and usually open onto a sea or ocean.</a:t>
            </a:r>
            <a:endParaRPr lang="en-US"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Lakes – smaller than gulfs</a:t>
            </a:r>
            <a:r>
              <a:rPr lang="en-US" sz="1200" baseline="0" dirty="0"/>
              <a:t> and seas, usually have fresh water and are usually surrounded by land. </a:t>
            </a:r>
            <a:endParaRPr lang="en-US" baseline="0" dirty="0"/>
          </a:p>
          <a:p>
            <a:pPr marL="171450" indent="-171450">
              <a:buSzPct val="80000"/>
              <a:buFont typeface="Arial" panose="020B0604020202020204" pitchFamily="34" charset="0"/>
              <a:buChar char="•"/>
            </a:pPr>
            <a:r>
              <a:rPr lang="en-US" sz="1200" dirty="0"/>
              <a:t>Oceans – largest bodies of water all interconnected</a:t>
            </a:r>
          </a:p>
          <a:p>
            <a:pPr marL="628650" lvl="1" indent="-171450">
              <a:buSzPct val="80000"/>
              <a:buFont typeface="Arial" panose="020B0604020202020204" pitchFamily="34" charset="0"/>
              <a:buChar char="•"/>
            </a:pPr>
            <a:r>
              <a:rPr lang="en-US" sz="1200" dirty="0"/>
              <a:t>four</a:t>
            </a:r>
            <a:r>
              <a:rPr lang="en-US" sz="1200" baseline="0" dirty="0"/>
              <a:t> oceans:</a:t>
            </a:r>
          </a:p>
          <a:p>
            <a:pPr marL="1085850" lvl="2" indent="-171450">
              <a:buSzPct val="80000"/>
              <a:buFont typeface="Arial" panose="020B0604020202020204" pitchFamily="34" charset="0"/>
              <a:buChar char="•"/>
            </a:pPr>
            <a:r>
              <a:rPr lang="en-US" sz="1200" baseline="0" dirty="0"/>
              <a:t>Atlantic</a:t>
            </a:r>
          </a:p>
          <a:p>
            <a:pPr marL="1085850" lvl="2" indent="-171450">
              <a:buSzPct val="80000"/>
              <a:buFont typeface="Arial" panose="020B0604020202020204" pitchFamily="34" charset="0"/>
              <a:buChar char="•"/>
            </a:pPr>
            <a:r>
              <a:rPr lang="en-US" sz="1200" baseline="0" dirty="0"/>
              <a:t>Artic</a:t>
            </a:r>
          </a:p>
          <a:p>
            <a:pPr marL="1085850" lvl="2" indent="-171450">
              <a:buSzPct val="80000"/>
              <a:buFont typeface="Arial" panose="020B0604020202020204" pitchFamily="34" charset="0"/>
              <a:buChar char="•"/>
            </a:pPr>
            <a:r>
              <a:rPr lang="en-US" sz="1200" baseline="0" dirty="0"/>
              <a:t>Indian</a:t>
            </a:r>
          </a:p>
          <a:p>
            <a:pPr marL="1085850" lvl="2" indent="-171450">
              <a:buSzPct val="80000"/>
              <a:buFont typeface="Arial" panose="020B0604020202020204" pitchFamily="34" charset="0"/>
              <a:buChar char="•"/>
            </a:pPr>
            <a:r>
              <a:rPr lang="en-US" sz="1200" baseline="0" dirty="0"/>
              <a:t>Pacific</a:t>
            </a:r>
            <a:endParaRPr lang="en-US" sz="1200" dirty="0"/>
          </a:p>
          <a:p>
            <a:pPr marL="171450" marR="0" indent="-171450" algn="l" defTabSz="9144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lang="en-US" sz="1200" dirty="0"/>
              <a:t>Rivers – large streams of water</a:t>
            </a:r>
            <a:r>
              <a:rPr lang="en-US" sz="1200" baseline="0" dirty="0"/>
              <a:t> that empty into other bodies of water.</a:t>
            </a:r>
            <a:endParaRPr lang="en-US" sz="1200" dirty="0"/>
          </a:p>
          <a:p>
            <a:pPr marL="171450" indent="-171450">
              <a:buSzPct val="80000"/>
              <a:buFont typeface="Arial" panose="020B0604020202020204" pitchFamily="34" charset="0"/>
              <a:buChar char="•"/>
            </a:pPr>
            <a:r>
              <a:rPr lang="en-US" sz="1200" dirty="0"/>
              <a:t>Seas – next to the largest,</a:t>
            </a:r>
            <a:r>
              <a:rPr lang="en-US" sz="1200" baseline="0" dirty="0"/>
              <a:t> usually salty and open to or sometimes a part of an ocean.</a:t>
            </a:r>
            <a:endParaRPr lang="en-US" sz="120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762069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 wind patterns</a:t>
            </a:r>
            <a:r>
              <a:rPr lang="en-US" baseline="0" dirty="0"/>
              <a:t> are quite predictable and can affect travel.</a:t>
            </a:r>
          </a:p>
          <a:p>
            <a:endParaRPr lang="en-US" baseline="0" dirty="0"/>
          </a:p>
          <a:p>
            <a:r>
              <a:rPr lang="en-US" baseline="0" dirty="0"/>
              <a:t>Hurricanes – storms with winds 74+ miles per hour. 80% occur from August through October and affect travel in Florida, the Caribbean, the Gulf of Mexico and Southeast Asia. </a:t>
            </a:r>
          </a:p>
          <a:p>
            <a:endParaRPr lang="en-US" baseline="0" dirty="0"/>
          </a:p>
          <a:p>
            <a:r>
              <a:rPr lang="en-US" baseline="0" dirty="0"/>
              <a:t>Temperature zones – areas between the Arctic or Antarctic circles and the Tropics – winds blow west to east. </a:t>
            </a:r>
          </a:p>
          <a:p>
            <a:endParaRPr lang="en-US" baseline="0" dirty="0"/>
          </a:p>
          <a:p>
            <a:r>
              <a:rPr lang="en-US" baseline="0" dirty="0"/>
              <a:t>Tropical zones – regions between approximately 23 degrees north of the equator and 23 degrees south of the equator – wind blow from east to west. Most resorts are located in this area.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56839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hyperlink to view</a:t>
            </a:r>
            <a:r>
              <a:rPr lang="en-US" baseline="0" dirty="0"/>
              <a:t> video.</a:t>
            </a:r>
            <a:endParaRPr lang="en-US" dirty="0"/>
          </a:p>
          <a:p>
            <a:r>
              <a:rPr lang="en-US" b="1" dirty="0"/>
              <a:t>Tour the World - Official Music Video </a:t>
            </a:r>
          </a:p>
          <a:p>
            <a:r>
              <a:rPr lang="en-US" dirty="0"/>
              <a:t>Tour the World" is track #1 from Brain Beats 2 - the mnemonic CD that features 13 brilliantly catchy songs to help you remember things you've always wanted to learn, but couldn't.</a:t>
            </a:r>
          </a:p>
          <a:p>
            <a:r>
              <a:rPr lang="en-US" dirty="0"/>
              <a:t>https://youtu.be/LZFF8EuaGjM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340477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ideo" Target="https://www.youtube.com/embed/LZFF8EuaGjM" TargetMode="External"/><Relationship Id="rId5" Type="http://schemas.openxmlformats.org/officeDocument/2006/relationships/image" Target="../media/image14.jpeg"/><Relationship Id="rId4" Type="http://schemas.openxmlformats.org/officeDocument/2006/relationships/hyperlink" Target="https://youtu.be/LZFF8EuaGj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LZFF8EuaGj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460032" y="1722114"/>
            <a:ext cx="7462935" cy="3413772"/>
          </a:xfrm>
        </p:spPr>
        <p:txBody>
          <a:bodyPr>
            <a:normAutofit fontScale="90000"/>
          </a:bodyPr>
          <a:lstStyle/>
          <a:p>
            <a:r>
              <a:rPr lang="en-US" sz="6000" dirty="0"/>
              <a:t>Here, There, Everywhere:</a:t>
            </a:r>
            <a:br>
              <a:rPr lang="en-US" sz="6000" dirty="0"/>
            </a:br>
            <a:br>
              <a:rPr lang="en-US" sz="6000" dirty="0"/>
            </a:br>
            <a:r>
              <a:rPr lang="en-US" sz="6000" dirty="0"/>
              <a:t>The Geography of Travel</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15A24-95FB-4645-8B74-EF0DFF3FFF06}"/>
              </a:ext>
            </a:extLst>
          </p:cNvPr>
          <p:cNvSpPr>
            <a:spLocks noGrp="1"/>
          </p:cNvSpPr>
          <p:nvPr>
            <p:ph type="title"/>
          </p:nvPr>
        </p:nvSpPr>
        <p:spPr/>
        <p:txBody>
          <a:bodyPr/>
          <a:lstStyle/>
          <a:p>
            <a:r>
              <a:rPr lang="en-US" dirty="0">
                <a:hlinkClick r:id="rId4"/>
              </a:rPr>
              <a:t>Tour the World </a:t>
            </a:r>
            <a:endParaRPr lang="en-US" dirty="0"/>
          </a:p>
        </p:txBody>
      </p:sp>
      <p:sp>
        <p:nvSpPr>
          <p:cNvPr id="4" name="TextBox 3">
            <a:extLst>
              <a:ext uri="{FF2B5EF4-FFF2-40B4-BE49-F238E27FC236}">
                <a16:creationId xmlns:a16="http://schemas.microsoft.com/office/drawing/2014/main" id="{0F1D73CC-7E16-4366-A055-AE24CF3B78CB}"/>
              </a:ext>
            </a:extLst>
          </p:cNvPr>
          <p:cNvSpPr txBox="1"/>
          <p:nvPr/>
        </p:nvSpPr>
        <p:spPr>
          <a:xfrm>
            <a:off x="3928155" y="941877"/>
            <a:ext cx="1630575" cy="341632"/>
          </a:xfrm>
          <a:prstGeom prst="rect">
            <a:avLst/>
          </a:prstGeom>
          <a:noFill/>
          <a:ln>
            <a:solidFill>
              <a:schemeClr val="bg2"/>
            </a:solidFill>
          </a:ln>
        </p:spPr>
        <p:txBody>
          <a:bodyPr wrap="none" rtlCol="0">
            <a:spAutoFit/>
          </a:bodyPr>
          <a:lstStyle/>
          <a:p>
            <a:pPr>
              <a:lnSpc>
                <a:spcPct val="90000"/>
              </a:lnSpc>
            </a:pPr>
            <a:r>
              <a:rPr lang="en-US" dirty="0"/>
              <a:t>(click on link)</a:t>
            </a:r>
          </a:p>
        </p:txBody>
      </p:sp>
      <p:pic>
        <p:nvPicPr>
          <p:cNvPr id="5" name="LZFF8EuaGjM">
            <a:extLst>
              <a:ext uri="{FF2B5EF4-FFF2-40B4-BE49-F238E27FC236}">
                <a16:creationId xmlns:a16="http://schemas.microsoft.com/office/drawing/2014/main" id="{E97FBE85-61BE-4DEB-8B9E-1799171115B6}"/>
              </a:ext>
            </a:extLst>
          </p:cNvPr>
          <p:cNvPicPr>
            <a:picLocks noGrp="1" noRot="1" noChangeAspect="1"/>
          </p:cNvPicPr>
          <p:nvPr>
            <p:ph idx="1"/>
            <a:videoFile r:link="rId1"/>
          </p:nvPr>
        </p:nvPicPr>
        <p:blipFill rotWithShape="1">
          <a:blip r:embed="rId5"/>
          <a:srcRect l="943" t="11728" r="1047" b="12880"/>
          <a:stretch/>
        </p:blipFill>
        <p:spPr>
          <a:xfrm>
            <a:off x="1249754" y="1905000"/>
            <a:ext cx="9491133" cy="4259140"/>
          </a:xfrm>
          <a:prstGeom prst="rect">
            <a:avLst/>
          </a:prstGeom>
        </p:spPr>
      </p:pic>
    </p:spTree>
    <p:extLst>
      <p:ext uri="{BB962C8B-B14F-4D97-AF65-F5344CB8AC3E}">
        <p14:creationId xmlns:p14="http://schemas.microsoft.com/office/powerpoint/2010/main" val="1438774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1A2BBD-E728-4599-992E-85D58C0847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2612" y="381000"/>
            <a:ext cx="5943600" cy="5943600"/>
          </a:xfrm>
          <a:prstGeom prst="rect">
            <a:avLst/>
          </a:prstGeom>
        </p:spPr>
      </p:pic>
    </p:spTree>
    <p:extLst>
      <p:ext uri="{BB962C8B-B14F-4D97-AF65-F5344CB8AC3E}">
        <p14:creationId xmlns:p14="http://schemas.microsoft.com/office/powerpoint/2010/main" val="3133395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FFA3-510C-467C-9E2A-496AAD61B458}"/>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75DBD0A0-71D1-4BC6-ABA1-8A2BBA60A64E}"/>
              </a:ext>
            </a:extLst>
          </p:cNvPr>
          <p:cNvSpPr>
            <a:spLocks noGrp="1"/>
          </p:cNvSpPr>
          <p:nvPr>
            <p:ph sz="half" idx="1"/>
          </p:nvPr>
        </p:nvSpPr>
        <p:spPr/>
        <p:txBody>
          <a:bodyPr/>
          <a:lstStyle/>
          <a:p>
            <a:pPr marL="502920" indent="-457200">
              <a:buFont typeface="+mj-lt"/>
              <a:buAutoNum type="arabicPeriod"/>
            </a:pPr>
            <a:r>
              <a:rPr lang="en-US" dirty="0"/>
              <a:t>What is geography?</a:t>
            </a:r>
          </a:p>
          <a:p>
            <a:pPr marL="502920" indent="-457200">
              <a:buFont typeface="+mj-lt"/>
              <a:buAutoNum type="arabicPeriod"/>
            </a:pPr>
            <a:r>
              <a:rPr lang="en-US" dirty="0"/>
              <a:t>What is the best way to look at travel destinations?</a:t>
            </a:r>
          </a:p>
          <a:p>
            <a:pPr marL="502920" indent="-457200">
              <a:buFont typeface="+mj-lt"/>
              <a:buAutoNum type="arabicPeriod"/>
            </a:pPr>
            <a:r>
              <a:rPr lang="en-US" dirty="0"/>
              <a:t>Can you identify the equator, hemispheres and latitude and longitude lines on a globe?</a:t>
            </a:r>
          </a:p>
          <a:p>
            <a:pPr marL="502920" indent="-457200">
              <a:buFont typeface="+mj-lt"/>
              <a:buAutoNum type="arabicPeriod"/>
            </a:pPr>
            <a:r>
              <a:rPr lang="en-US" dirty="0"/>
              <a:t>What are some elements that can effect travel?</a:t>
            </a:r>
          </a:p>
          <a:p>
            <a:pPr marL="502920" indent="-457200">
              <a:buFont typeface="+mj-lt"/>
              <a:buAutoNum type="arabicPeriod"/>
            </a:pPr>
            <a:r>
              <a:rPr lang="en-US" dirty="0"/>
              <a:t>Name the seven continents.</a:t>
            </a:r>
          </a:p>
          <a:p>
            <a:pPr marL="502920" indent="-457200">
              <a:buFont typeface="+mj-lt"/>
              <a:buAutoNum type="arabicPeriod"/>
            </a:pPr>
            <a:r>
              <a:rPr lang="en-US" dirty="0"/>
              <a:t>How many time zones do we have?</a:t>
            </a:r>
          </a:p>
          <a:p>
            <a:pPr marL="502920" indent="-457200">
              <a:buFont typeface="+mj-lt"/>
              <a:buAutoNum type="arabicPeriod"/>
            </a:pPr>
            <a:r>
              <a:rPr lang="en-US" dirty="0"/>
              <a:t>How much of the earth  is covered in water?</a:t>
            </a:r>
          </a:p>
          <a:p>
            <a:pPr marL="502920" indent="-457200">
              <a:buFont typeface="+mj-lt"/>
              <a:buAutoNum type="arabicPeriod"/>
            </a:pPr>
            <a:r>
              <a:rPr lang="en-US" dirty="0"/>
              <a:t>Is weather predictable? </a:t>
            </a:r>
          </a:p>
          <a:p>
            <a:endParaRPr lang="en-US" dirty="0"/>
          </a:p>
        </p:txBody>
      </p:sp>
    </p:spTree>
    <p:extLst>
      <p:ext uri="{BB962C8B-B14F-4D97-AF65-F5344CB8AC3E}">
        <p14:creationId xmlns:p14="http://schemas.microsoft.com/office/powerpoint/2010/main" val="1908462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F4C4E-43BF-42EE-A53D-40D98DB6C2E7}"/>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D5694FE8-7476-46A0-B87A-8E6E373F7DBD}"/>
              </a:ext>
            </a:extLst>
          </p:cNvPr>
          <p:cNvSpPr>
            <a:spLocks noGrp="1"/>
          </p:cNvSpPr>
          <p:nvPr>
            <p:ph sz="half" idx="1"/>
          </p:nvPr>
        </p:nvSpPr>
        <p:spPr/>
        <p:txBody>
          <a:bodyPr/>
          <a:lstStyle/>
          <a:p>
            <a:pPr>
              <a:lnSpc>
                <a:spcPct val="120000"/>
              </a:lnSpc>
              <a:spcBef>
                <a:spcPts val="600"/>
              </a:spcBef>
            </a:pPr>
            <a:r>
              <a:rPr lang="en-US" sz="2000" dirty="0"/>
              <a:t>Images:</a:t>
            </a:r>
          </a:p>
          <a:p>
            <a:pPr>
              <a:lnSpc>
                <a:spcPct val="120000"/>
              </a:lnSpc>
              <a:spcBef>
                <a:spcPts val="600"/>
              </a:spcBef>
            </a:pPr>
            <a:r>
              <a:rPr lang="en-US" sz="2000" dirty="0"/>
              <a:t>Shutterstock™ images. Photos obtained with subscription. (Slides 3, 4, 5, 6, 7, 8, 9, 11, 13)</a:t>
            </a:r>
          </a:p>
          <a:p>
            <a:pPr>
              <a:lnSpc>
                <a:spcPct val="120000"/>
              </a:lnSpc>
              <a:spcBef>
                <a:spcPts val="600"/>
              </a:spcBef>
            </a:pPr>
            <a:r>
              <a:rPr lang="en-US" sz="2000" dirty="0"/>
              <a:t>Textbooks:</a:t>
            </a:r>
          </a:p>
          <a:p>
            <a:pPr>
              <a:lnSpc>
                <a:spcPct val="120000"/>
              </a:lnSpc>
              <a:spcBef>
                <a:spcPts val="600"/>
              </a:spcBef>
            </a:pPr>
            <a:r>
              <a:rPr lang="en-US" sz="2000" dirty="0"/>
              <a:t>Mancini, M. (2013). </a:t>
            </a:r>
            <a:r>
              <a:rPr lang="en-US" sz="2000" i="1" dirty="0"/>
              <a:t>Access: Introduction to travel and tourism</a:t>
            </a:r>
            <a:r>
              <a:rPr lang="en-US" sz="2000" dirty="0"/>
              <a:t>. Clifton Park, NY. Cengage Learning.</a:t>
            </a:r>
          </a:p>
          <a:p>
            <a:pPr>
              <a:lnSpc>
                <a:spcPct val="120000"/>
              </a:lnSpc>
              <a:spcBef>
                <a:spcPts val="600"/>
              </a:spcBef>
            </a:pPr>
            <a:r>
              <a:rPr lang="en-US" sz="2000" dirty="0"/>
              <a:t>Reynolds, J. S. &amp; Chase, D. M. (2014). </a:t>
            </a:r>
            <a:r>
              <a:rPr lang="en-US" sz="2000" i="1" dirty="0"/>
              <a:t>Hospitality services</a:t>
            </a:r>
            <a:r>
              <a:rPr lang="en-US" sz="2000" dirty="0"/>
              <a:t>. Tinley-Park, Illinois: The </a:t>
            </a:r>
            <a:r>
              <a:rPr lang="en-US" sz="2000" dirty="0" err="1"/>
              <a:t>Goodheart</a:t>
            </a:r>
            <a:r>
              <a:rPr lang="en-US" sz="2000" dirty="0"/>
              <a:t>-Willcox Company.</a:t>
            </a:r>
          </a:p>
          <a:p>
            <a:pPr>
              <a:lnSpc>
                <a:spcPct val="120000"/>
              </a:lnSpc>
              <a:spcBef>
                <a:spcPts val="600"/>
              </a:spcBef>
            </a:pPr>
            <a:r>
              <a:rPr lang="en-US" sz="2000" dirty="0"/>
              <a:t>YouTube™:</a:t>
            </a:r>
          </a:p>
          <a:p>
            <a:pPr>
              <a:lnSpc>
                <a:spcPct val="120000"/>
              </a:lnSpc>
              <a:spcBef>
                <a:spcPts val="0"/>
              </a:spcBef>
            </a:pPr>
            <a:r>
              <a:rPr lang="en-US" sz="2000" dirty="0"/>
              <a:t>Tour the World - Official Music Video </a:t>
            </a:r>
          </a:p>
          <a:p>
            <a:pPr marL="282575">
              <a:lnSpc>
                <a:spcPct val="120000"/>
              </a:lnSpc>
              <a:spcBef>
                <a:spcPts val="0"/>
              </a:spcBef>
            </a:pPr>
            <a:r>
              <a:rPr lang="en-US" sz="2000" dirty="0"/>
              <a:t>Tour the World" is track #1 from Brain Beats 2 - the mnemonic CD that features 13 brilliantly catchy songs to help you remember things you've always wanted to learn, but couldn't.</a:t>
            </a:r>
          </a:p>
          <a:p>
            <a:pPr marL="282575">
              <a:lnSpc>
                <a:spcPct val="120000"/>
              </a:lnSpc>
              <a:spcBef>
                <a:spcPts val="0"/>
              </a:spcBef>
            </a:pPr>
            <a:r>
              <a:rPr lang="en-US" sz="2000" dirty="0">
                <a:hlinkClick r:id="rId2"/>
              </a:rPr>
              <a:t>https://youtu.be/LZFF8EuaGjM</a:t>
            </a:r>
            <a:endParaRPr lang="en-US" sz="2000" dirty="0"/>
          </a:p>
          <a:p>
            <a:endParaRPr lang="en-US" sz="2000" dirty="0"/>
          </a:p>
        </p:txBody>
      </p:sp>
    </p:spTree>
    <p:extLst>
      <p:ext uri="{BB962C8B-B14F-4D97-AF65-F5344CB8AC3E}">
        <p14:creationId xmlns:p14="http://schemas.microsoft.com/office/powerpoint/2010/main" val="2082499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A5D07-8758-4A3F-B558-87F7BB1474B4}"/>
              </a:ext>
            </a:extLst>
          </p:cNvPr>
          <p:cNvSpPr>
            <a:spLocks noGrp="1"/>
          </p:cNvSpPr>
          <p:nvPr>
            <p:ph type="title"/>
          </p:nvPr>
        </p:nvSpPr>
        <p:spPr/>
        <p:txBody>
          <a:bodyPr/>
          <a:lstStyle/>
          <a:p>
            <a:r>
              <a:rPr lang="en-US" dirty="0"/>
              <a:t>Geography – Places that bring travel alive!</a:t>
            </a:r>
          </a:p>
        </p:txBody>
      </p:sp>
      <p:pic>
        <p:nvPicPr>
          <p:cNvPr id="4" name="Picture 3">
            <a:extLst>
              <a:ext uri="{FF2B5EF4-FFF2-40B4-BE49-F238E27FC236}">
                <a16:creationId xmlns:a16="http://schemas.microsoft.com/office/drawing/2014/main" id="{C04F8178-7012-49E1-BF1E-95F3B2EB14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579" y="1295401"/>
            <a:ext cx="9523412" cy="5100778"/>
          </a:xfrm>
          <a:prstGeom prst="rect">
            <a:avLst/>
          </a:prstGeom>
        </p:spPr>
      </p:pic>
    </p:spTree>
    <p:extLst>
      <p:ext uri="{BB962C8B-B14F-4D97-AF65-F5344CB8AC3E}">
        <p14:creationId xmlns:p14="http://schemas.microsoft.com/office/powerpoint/2010/main" val="338219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8A613-39C2-42ED-9AD4-089356C1F249}"/>
              </a:ext>
            </a:extLst>
          </p:cNvPr>
          <p:cNvSpPr>
            <a:spLocks noGrp="1"/>
          </p:cNvSpPr>
          <p:nvPr>
            <p:ph type="title"/>
          </p:nvPr>
        </p:nvSpPr>
        <p:spPr/>
        <p:txBody>
          <a:bodyPr/>
          <a:lstStyle/>
          <a:p>
            <a:r>
              <a:rPr lang="en-US" dirty="0"/>
              <a:t>Earth</a:t>
            </a:r>
          </a:p>
        </p:txBody>
      </p:sp>
      <p:sp>
        <p:nvSpPr>
          <p:cNvPr id="3" name="Content Placeholder 2">
            <a:extLst>
              <a:ext uri="{FF2B5EF4-FFF2-40B4-BE49-F238E27FC236}">
                <a16:creationId xmlns:a16="http://schemas.microsoft.com/office/drawing/2014/main" id="{D7E14B04-A2FF-456C-ADCD-5B6A255FD8C6}"/>
              </a:ext>
            </a:extLst>
          </p:cNvPr>
          <p:cNvSpPr>
            <a:spLocks noGrp="1"/>
          </p:cNvSpPr>
          <p:nvPr>
            <p:ph sz="half" idx="1"/>
          </p:nvPr>
        </p:nvSpPr>
        <p:spPr/>
        <p:txBody>
          <a:bodyPr/>
          <a:lstStyle/>
          <a:p>
            <a:pPr marL="457200" indent="-457200">
              <a:lnSpc>
                <a:spcPct val="120000"/>
              </a:lnSpc>
              <a:spcBef>
                <a:spcPts val="0"/>
              </a:spcBef>
              <a:buClr>
                <a:schemeClr val="accent1"/>
              </a:buClr>
              <a:buSzPct val="80000"/>
              <a:buFont typeface="Wingdings" panose="05000000000000000000" pitchFamily="2" charset="2"/>
              <a:buChar char="Ø"/>
            </a:pPr>
            <a:r>
              <a:rPr lang="en-US" sz="2843" dirty="0"/>
              <a:t>Equator</a:t>
            </a:r>
          </a:p>
          <a:p>
            <a:pPr marL="457200" indent="-457200">
              <a:lnSpc>
                <a:spcPct val="120000"/>
              </a:lnSpc>
              <a:spcBef>
                <a:spcPts val="0"/>
              </a:spcBef>
              <a:buClr>
                <a:schemeClr val="accent1"/>
              </a:buClr>
              <a:buSzPct val="80000"/>
              <a:buFont typeface="Wingdings" panose="05000000000000000000" pitchFamily="2" charset="2"/>
              <a:buChar char="Ø"/>
            </a:pPr>
            <a:r>
              <a:rPr lang="en-US" sz="2843" dirty="0"/>
              <a:t>Hemispheres</a:t>
            </a:r>
          </a:p>
          <a:p>
            <a:pPr lvl="2">
              <a:lnSpc>
                <a:spcPct val="120000"/>
              </a:lnSpc>
              <a:spcBef>
                <a:spcPts val="0"/>
              </a:spcBef>
              <a:buFont typeface="Wingdings" panose="05000000000000000000" pitchFamily="2" charset="2"/>
              <a:buChar char="Ø"/>
            </a:pPr>
            <a:r>
              <a:rPr lang="en-US" sz="2243" dirty="0"/>
              <a:t>North</a:t>
            </a:r>
          </a:p>
          <a:p>
            <a:pPr lvl="2">
              <a:lnSpc>
                <a:spcPct val="120000"/>
              </a:lnSpc>
              <a:spcBef>
                <a:spcPts val="0"/>
              </a:spcBef>
              <a:buFont typeface="Wingdings" panose="05000000000000000000" pitchFamily="2" charset="2"/>
              <a:buChar char="Ø"/>
            </a:pPr>
            <a:r>
              <a:rPr lang="en-US" sz="2243" dirty="0"/>
              <a:t>South</a:t>
            </a:r>
          </a:p>
          <a:p>
            <a:pPr marL="457200" indent="-457200">
              <a:lnSpc>
                <a:spcPct val="120000"/>
              </a:lnSpc>
              <a:spcBef>
                <a:spcPts val="0"/>
              </a:spcBef>
              <a:buClr>
                <a:schemeClr val="accent1"/>
              </a:buClr>
              <a:buFont typeface="Wingdings" panose="05000000000000000000" pitchFamily="2" charset="2"/>
              <a:buChar char="Ø"/>
            </a:pPr>
            <a:r>
              <a:rPr lang="en-US" sz="2843" dirty="0"/>
              <a:t>Latitude lines</a:t>
            </a:r>
          </a:p>
          <a:p>
            <a:pPr marL="457200" indent="-457200">
              <a:lnSpc>
                <a:spcPct val="120000"/>
              </a:lnSpc>
              <a:spcBef>
                <a:spcPts val="0"/>
              </a:spcBef>
              <a:buClr>
                <a:schemeClr val="accent1"/>
              </a:buClr>
              <a:buFont typeface="Wingdings" panose="05000000000000000000" pitchFamily="2" charset="2"/>
              <a:buChar char="Ø"/>
            </a:pPr>
            <a:r>
              <a:rPr lang="en-US" sz="2843" dirty="0"/>
              <a:t>Longitude lines</a:t>
            </a:r>
          </a:p>
          <a:p>
            <a:endParaRPr lang="en-US" dirty="0"/>
          </a:p>
        </p:txBody>
      </p:sp>
      <p:pic>
        <p:nvPicPr>
          <p:cNvPr id="4" name="Content Placeholder 4">
            <a:extLst>
              <a:ext uri="{FF2B5EF4-FFF2-40B4-BE49-F238E27FC236}">
                <a16:creationId xmlns:a16="http://schemas.microsoft.com/office/drawing/2014/main" id="{D353FB17-FA07-4345-BBE9-49A1F835B2F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776" b="97408" l="1227" r="98160"/>
                    </a14:imgEffect>
                  </a14:imgLayer>
                </a14:imgProps>
              </a:ext>
              <a:ext uri="{28A0092B-C50C-407E-A947-70E740481C1C}">
                <a14:useLocalDpi xmlns:a14="http://schemas.microsoft.com/office/drawing/2010/main" val="0"/>
              </a:ext>
            </a:extLst>
          </a:blip>
          <a:stretch>
            <a:fillRect/>
          </a:stretch>
        </p:blipFill>
        <p:spPr>
          <a:xfrm>
            <a:off x="6627812" y="949451"/>
            <a:ext cx="4191000" cy="5026687"/>
          </a:xfrm>
          <a:prstGeom prst="rect">
            <a:avLst/>
          </a:prstGeom>
        </p:spPr>
      </p:pic>
    </p:spTree>
    <p:extLst>
      <p:ext uri="{BB962C8B-B14F-4D97-AF65-F5344CB8AC3E}">
        <p14:creationId xmlns:p14="http://schemas.microsoft.com/office/powerpoint/2010/main" val="1689425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D3B73-D58A-4095-A9C6-0DA9C26CFAC9}"/>
              </a:ext>
            </a:extLst>
          </p:cNvPr>
          <p:cNvSpPr>
            <a:spLocks noGrp="1"/>
          </p:cNvSpPr>
          <p:nvPr>
            <p:ph type="title"/>
          </p:nvPr>
        </p:nvSpPr>
        <p:spPr/>
        <p:txBody>
          <a:bodyPr/>
          <a:lstStyle/>
          <a:p>
            <a:r>
              <a:rPr lang="en-US" dirty="0"/>
              <a:t>Elements that Affect Travel</a:t>
            </a:r>
          </a:p>
        </p:txBody>
      </p:sp>
      <p:sp>
        <p:nvSpPr>
          <p:cNvPr id="3" name="Content Placeholder 2">
            <a:extLst>
              <a:ext uri="{FF2B5EF4-FFF2-40B4-BE49-F238E27FC236}">
                <a16:creationId xmlns:a16="http://schemas.microsoft.com/office/drawing/2014/main" id="{EFEC8174-A45B-46CE-894E-668766AFB7B4}"/>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Land</a:t>
            </a:r>
          </a:p>
          <a:p>
            <a:pPr marL="457200" indent="-457200">
              <a:buClr>
                <a:schemeClr val="accent1"/>
              </a:buClr>
              <a:buFont typeface="Wingdings" panose="05000000000000000000" pitchFamily="2" charset="2"/>
              <a:buChar char="Ø"/>
            </a:pPr>
            <a:r>
              <a:rPr lang="en-US" dirty="0"/>
              <a:t>Time zones</a:t>
            </a:r>
          </a:p>
          <a:p>
            <a:pPr marL="457200" indent="-457200">
              <a:buClr>
                <a:schemeClr val="accent1"/>
              </a:buClr>
              <a:buFont typeface="Wingdings" panose="05000000000000000000" pitchFamily="2" charset="2"/>
              <a:buChar char="Ø"/>
            </a:pPr>
            <a:r>
              <a:rPr lang="en-US" dirty="0"/>
              <a:t>Water</a:t>
            </a:r>
          </a:p>
          <a:p>
            <a:pPr marL="457200" indent="-457200">
              <a:buClr>
                <a:schemeClr val="accent1"/>
              </a:buClr>
              <a:buFont typeface="Wingdings" panose="05000000000000000000" pitchFamily="2" charset="2"/>
              <a:buChar char="Ø"/>
            </a:pPr>
            <a:r>
              <a:rPr lang="en-US" dirty="0"/>
              <a:t>Weather</a:t>
            </a:r>
          </a:p>
          <a:p>
            <a:endParaRPr lang="en-US" dirty="0"/>
          </a:p>
        </p:txBody>
      </p:sp>
      <p:pic>
        <p:nvPicPr>
          <p:cNvPr id="4" name="Picture 2">
            <a:extLst>
              <a:ext uri="{FF2B5EF4-FFF2-40B4-BE49-F238E27FC236}">
                <a16:creationId xmlns:a16="http://schemas.microsoft.com/office/drawing/2014/main" id="{4D03442F-8176-496B-BEF6-104B5604DC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91441" y="2552023"/>
            <a:ext cx="2676144" cy="2812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C3E08E6-1AFB-4316-A38B-C7ABCAE4AE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32469" y="1420420"/>
            <a:ext cx="3297116" cy="213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203E9442-D597-4433-B8BA-091B7500E6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573729" y="3843788"/>
            <a:ext cx="3375713" cy="223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354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A8472-11AA-4367-BF72-9439D43937F9}"/>
              </a:ext>
            </a:extLst>
          </p:cNvPr>
          <p:cNvSpPr>
            <a:spLocks noGrp="1"/>
          </p:cNvSpPr>
          <p:nvPr>
            <p:ph type="title"/>
          </p:nvPr>
        </p:nvSpPr>
        <p:spPr/>
        <p:txBody>
          <a:bodyPr/>
          <a:lstStyle/>
          <a:p>
            <a:r>
              <a:rPr lang="en-US" dirty="0"/>
              <a:t>Land</a:t>
            </a:r>
          </a:p>
        </p:txBody>
      </p:sp>
      <p:sp>
        <p:nvSpPr>
          <p:cNvPr id="3" name="Content Placeholder 2">
            <a:extLst>
              <a:ext uri="{FF2B5EF4-FFF2-40B4-BE49-F238E27FC236}">
                <a16:creationId xmlns:a16="http://schemas.microsoft.com/office/drawing/2014/main" id="{23CDDBA0-D39B-4342-8083-3CD33BADADCB}"/>
              </a:ext>
            </a:extLst>
          </p:cNvPr>
          <p:cNvSpPr>
            <a:spLocks noGrp="1"/>
          </p:cNvSpPr>
          <p:nvPr>
            <p:ph sz="half" idx="1"/>
          </p:nvPr>
        </p:nvSpPr>
        <p:spPr>
          <a:xfrm>
            <a:off x="740664" y="1436583"/>
            <a:ext cx="5328050" cy="4734318"/>
          </a:xfrm>
        </p:spPr>
        <p:txBody>
          <a:bodyPr/>
          <a:lstStyle/>
          <a:p>
            <a:r>
              <a:rPr lang="en-US" dirty="0"/>
              <a:t>Continents</a:t>
            </a:r>
          </a:p>
          <a:p>
            <a:pPr marL="731520" lvl="1" indent="-457200">
              <a:buFont typeface="+mj-lt"/>
              <a:buAutoNum type="arabicPeriod"/>
            </a:pPr>
            <a:r>
              <a:rPr lang="en-US" dirty="0"/>
              <a:t>Africa</a:t>
            </a:r>
          </a:p>
          <a:p>
            <a:pPr marL="731520" lvl="1" indent="-457200">
              <a:buFont typeface="+mj-lt"/>
              <a:buAutoNum type="arabicPeriod"/>
            </a:pPr>
            <a:r>
              <a:rPr lang="en-US" dirty="0"/>
              <a:t>Antarctica</a:t>
            </a:r>
          </a:p>
          <a:p>
            <a:pPr marL="731520" lvl="1" indent="-457200">
              <a:buFont typeface="+mj-lt"/>
              <a:buAutoNum type="arabicPeriod"/>
            </a:pPr>
            <a:r>
              <a:rPr lang="en-US" dirty="0"/>
              <a:t>Asia</a:t>
            </a:r>
          </a:p>
          <a:p>
            <a:pPr marL="731520" lvl="1" indent="-457200">
              <a:buFont typeface="+mj-lt"/>
              <a:buAutoNum type="arabicPeriod"/>
            </a:pPr>
            <a:r>
              <a:rPr lang="en-US" dirty="0"/>
              <a:t>Australia</a:t>
            </a:r>
          </a:p>
          <a:p>
            <a:pPr marL="731520" lvl="1" indent="-457200">
              <a:buFont typeface="+mj-lt"/>
              <a:buAutoNum type="arabicPeriod"/>
            </a:pPr>
            <a:r>
              <a:rPr lang="en-US" dirty="0"/>
              <a:t>Europe</a:t>
            </a:r>
          </a:p>
          <a:p>
            <a:pPr marL="731520" lvl="1" indent="-457200">
              <a:buFont typeface="+mj-lt"/>
              <a:buAutoNum type="arabicPeriod"/>
            </a:pPr>
            <a:r>
              <a:rPr lang="en-US" dirty="0"/>
              <a:t>North America</a:t>
            </a:r>
          </a:p>
          <a:p>
            <a:pPr marL="731520" lvl="1" indent="-457200">
              <a:buFont typeface="+mj-lt"/>
              <a:buAutoNum type="arabicPeriod"/>
            </a:pPr>
            <a:r>
              <a:rPr lang="en-US" dirty="0"/>
              <a:t>South America</a:t>
            </a:r>
          </a:p>
          <a:p>
            <a:r>
              <a:rPr lang="en-US" dirty="0"/>
              <a:t>Islands</a:t>
            </a:r>
          </a:p>
          <a:p>
            <a:endParaRPr lang="en-US" dirty="0"/>
          </a:p>
        </p:txBody>
      </p:sp>
      <p:sp>
        <p:nvSpPr>
          <p:cNvPr id="4" name="Content Placeholder 3">
            <a:extLst>
              <a:ext uri="{FF2B5EF4-FFF2-40B4-BE49-F238E27FC236}">
                <a16:creationId xmlns:a16="http://schemas.microsoft.com/office/drawing/2014/main" id="{DB459114-7D02-4545-8927-C897D8A3E163}"/>
              </a:ext>
            </a:extLst>
          </p:cNvPr>
          <p:cNvSpPr>
            <a:spLocks noGrp="1"/>
          </p:cNvSpPr>
          <p:nvPr>
            <p:ph sz="half" idx="10"/>
          </p:nvPr>
        </p:nvSpPr>
        <p:spPr>
          <a:xfrm>
            <a:off x="4027715" y="1589657"/>
            <a:ext cx="5328050" cy="4734318"/>
          </a:xfrm>
        </p:spPr>
        <p:txBody>
          <a:bodyPr/>
          <a:lstStyle/>
          <a:p>
            <a:r>
              <a:rPr lang="en-US" dirty="0"/>
              <a:t>Mountains</a:t>
            </a:r>
          </a:p>
          <a:p>
            <a:pPr marL="731520" lvl="1" indent="-457200">
              <a:buFont typeface="+mj-lt"/>
              <a:buAutoNum type="arabicPeriod"/>
            </a:pPr>
            <a:r>
              <a:rPr lang="en-US" dirty="0"/>
              <a:t>Alps</a:t>
            </a:r>
          </a:p>
          <a:p>
            <a:pPr marL="731520" lvl="1" indent="-457200">
              <a:buFont typeface="+mj-lt"/>
              <a:buAutoNum type="arabicPeriod"/>
            </a:pPr>
            <a:r>
              <a:rPr lang="en-US" dirty="0"/>
              <a:t>Andes</a:t>
            </a:r>
          </a:p>
          <a:p>
            <a:pPr marL="731520" lvl="1" indent="-457200">
              <a:buFont typeface="+mj-lt"/>
              <a:buAutoNum type="arabicPeriod"/>
            </a:pPr>
            <a:r>
              <a:rPr lang="en-US" dirty="0"/>
              <a:t>Himalaya </a:t>
            </a:r>
          </a:p>
          <a:p>
            <a:pPr marL="731520" lvl="1" indent="-457200">
              <a:buFont typeface="+mj-lt"/>
              <a:buAutoNum type="arabicPeriod"/>
            </a:pPr>
            <a:r>
              <a:rPr lang="en-US" dirty="0"/>
              <a:t>Rockies</a:t>
            </a:r>
          </a:p>
          <a:p>
            <a:r>
              <a:rPr lang="en-US" dirty="0"/>
              <a:t>Peninsulas and capes</a:t>
            </a:r>
          </a:p>
          <a:p>
            <a:pPr marL="731520" lvl="1" indent="-457200">
              <a:buFont typeface="+mj-lt"/>
              <a:buAutoNum type="arabicPeriod"/>
            </a:pPr>
            <a:r>
              <a:rPr lang="en-US" dirty="0"/>
              <a:t>Baja</a:t>
            </a:r>
          </a:p>
          <a:p>
            <a:pPr marL="731520" lvl="1" indent="-457200">
              <a:buFont typeface="+mj-lt"/>
              <a:buAutoNum type="arabicPeriod"/>
            </a:pPr>
            <a:r>
              <a:rPr lang="en-US" dirty="0"/>
              <a:t>Florida</a:t>
            </a:r>
          </a:p>
          <a:p>
            <a:pPr marL="731520" lvl="1" indent="-457200">
              <a:buFont typeface="+mj-lt"/>
              <a:buAutoNum type="arabicPeriod"/>
            </a:pPr>
            <a:r>
              <a:rPr lang="en-US" dirty="0"/>
              <a:t>Iberia </a:t>
            </a:r>
          </a:p>
          <a:p>
            <a:endParaRPr lang="en-US" dirty="0"/>
          </a:p>
        </p:txBody>
      </p:sp>
      <p:pic>
        <p:nvPicPr>
          <p:cNvPr id="5" name="Picture 2">
            <a:extLst>
              <a:ext uri="{FF2B5EF4-FFF2-40B4-BE49-F238E27FC236}">
                <a16:creationId xmlns:a16="http://schemas.microsoft.com/office/drawing/2014/main" id="{00E5F0DB-B08E-44CB-8E5D-54EFA53504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03469" y="2155029"/>
            <a:ext cx="3804469" cy="311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87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CE12D-EF0B-4EE1-8883-74617DFE6A3D}"/>
              </a:ext>
            </a:extLst>
          </p:cNvPr>
          <p:cNvSpPr>
            <a:spLocks noGrp="1"/>
          </p:cNvSpPr>
          <p:nvPr>
            <p:ph type="title"/>
          </p:nvPr>
        </p:nvSpPr>
        <p:spPr/>
        <p:txBody>
          <a:bodyPr/>
          <a:lstStyle/>
          <a:p>
            <a:r>
              <a:rPr lang="en-US" dirty="0"/>
              <a:t>Time Zones</a:t>
            </a:r>
          </a:p>
        </p:txBody>
      </p:sp>
      <p:sp>
        <p:nvSpPr>
          <p:cNvPr id="3" name="Content Placeholder 2">
            <a:extLst>
              <a:ext uri="{FF2B5EF4-FFF2-40B4-BE49-F238E27FC236}">
                <a16:creationId xmlns:a16="http://schemas.microsoft.com/office/drawing/2014/main" id="{059913AD-A262-42EB-B8E2-9C9D3AF7C9F0}"/>
              </a:ext>
            </a:extLst>
          </p:cNvPr>
          <p:cNvSpPr>
            <a:spLocks noGrp="1"/>
          </p:cNvSpPr>
          <p:nvPr>
            <p:ph sz="half" idx="1"/>
          </p:nvPr>
        </p:nvSpPr>
        <p:spPr/>
        <p:txBody>
          <a:bodyPr/>
          <a:lstStyle/>
          <a:p>
            <a:pPr marL="457200" indent="-457200">
              <a:buClr>
                <a:schemeClr val="accent1"/>
              </a:buClr>
              <a:buSzPct val="80000"/>
              <a:buFont typeface="Wingdings" panose="05000000000000000000" pitchFamily="2" charset="2"/>
              <a:buChar char="Ø"/>
            </a:pPr>
            <a:r>
              <a:rPr lang="en-US" sz="2843" dirty="0"/>
              <a:t>24 time zones</a:t>
            </a:r>
          </a:p>
          <a:p>
            <a:pPr lvl="2">
              <a:buFont typeface="Wingdings" panose="05000000000000000000" pitchFamily="2" charset="2"/>
              <a:buChar char="Ø"/>
            </a:pPr>
            <a:r>
              <a:rPr lang="en-US" sz="2243" dirty="0"/>
              <a:t>Parallel longitude lines</a:t>
            </a:r>
          </a:p>
          <a:p>
            <a:pPr marL="457200" indent="-457200">
              <a:buClr>
                <a:schemeClr val="accent1"/>
              </a:buClr>
              <a:buSzPct val="80000"/>
              <a:buFont typeface="Wingdings" panose="05000000000000000000" pitchFamily="2" charset="2"/>
              <a:buChar char="Ø"/>
            </a:pPr>
            <a:r>
              <a:rPr lang="en-US" sz="2843" dirty="0"/>
              <a:t>International Date Line</a:t>
            </a:r>
          </a:p>
          <a:p>
            <a:endParaRPr lang="en-US" dirty="0"/>
          </a:p>
        </p:txBody>
      </p:sp>
      <p:pic>
        <p:nvPicPr>
          <p:cNvPr id="5" name="Picture 2">
            <a:extLst>
              <a:ext uri="{FF2B5EF4-FFF2-40B4-BE49-F238E27FC236}">
                <a16:creationId xmlns:a16="http://schemas.microsoft.com/office/drawing/2014/main" id="{89E45BAC-3AB6-495F-8436-CD1B570833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70390" y="1333500"/>
            <a:ext cx="6159128" cy="482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10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36F3-38A8-4EF8-A817-CFCD5A756D63}"/>
              </a:ext>
            </a:extLst>
          </p:cNvPr>
          <p:cNvSpPr>
            <a:spLocks noGrp="1"/>
          </p:cNvSpPr>
          <p:nvPr>
            <p:ph type="title"/>
          </p:nvPr>
        </p:nvSpPr>
        <p:spPr/>
        <p:txBody>
          <a:bodyPr/>
          <a:lstStyle/>
          <a:p>
            <a:r>
              <a:rPr lang="en-US" dirty="0"/>
              <a:t>Water</a:t>
            </a:r>
          </a:p>
        </p:txBody>
      </p:sp>
      <p:sp>
        <p:nvSpPr>
          <p:cNvPr id="3" name="Content Placeholder 2">
            <a:extLst>
              <a:ext uri="{FF2B5EF4-FFF2-40B4-BE49-F238E27FC236}">
                <a16:creationId xmlns:a16="http://schemas.microsoft.com/office/drawing/2014/main" id="{7C0E00E1-0DC3-45EB-BEEE-5620F959378A}"/>
              </a:ext>
            </a:extLst>
          </p:cNvPr>
          <p:cNvSpPr>
            <a:spLocks noGrp="1"/>
          </p:cNvSpPr>
          <p:nvPr>
            <p:ph sz="half" idx="1"/>
          </p:nvPr>
        </p:nvSpPr>
        <p:spPr/>
        <p:txBody>
          <a:bodyPr/>
          <a:lstStyle/>
          <a:p>
            <a:pPr marL="457200" indent="-457200">
              <a:buClr>
                <a:schemeClr val="accent1"/>
              </a:buClr>
              <a:buSzPct val="80000"/>
              <a:buFont typeface="Wingdings" panose="05000000000000000000" pitchFamily="2" charset="2"/>
              <a:buChar char="Ø"/>
            </a:pPr>
            <a:r>
              <a:rPr lang="en-US" sz="2843" dirty="0"/>
              <a:t>60% + of the earth is covered in water</a:t>
            </a:r>
          </a:p>
          <a:p>
            <a:pPr marL="457200" indent="-457200">
              <a:buClr>
                <a:schemeClr val="accent1"/>
              </a:buClr>
              <a:buFont typeface="Wingdings" panose="05000000000000000000" pitchFamily="2" charset="2"/>
              <a:buChar char="Ø"/>
            </a:pPr>
            <a:r>
              <a:rPr lang="en-US" sz="2843" dirty="0"/>
              <a:t>Bodies of water include:</a:t>
            </a:r>
          </a:p>
          <a:p>
            <a:pPr lvl="2">
              <a:buFont typeface="Wingdings" panose="05000000000000000000" pitchFamily="2" charset="2"/>
              <a:buChar char="Ø"/>
            </a:pPr>
            <a:r>
              <a:rPr lang="en-US" sz="2243" dirty="0"/>
              <a:t>Gulfs</a:t>
            </a:r>
          </a:p>
          <a:p>
            <a:pPr lvl="2">
              <a:buFont typeface="Wingdings" panose="05000000000000000000" pitchFamily="2" charset="2"/>
              <a:buChar char="Ø"/>
            </a:pPr>
            <a:r>
              <a:rPr lang="en-US" sz="2243" dirty="0"/>
              <a:t>Lakes</a:t>
            </a:r>
          </a:p>
          <a:p>
            <a:pPr lvl="2">
              <a:buFont typeface="Wingdings" panose="05000000000000000000" pitchFamily="2" charset="2"/>
              <a:buChar char="Ø"/>
            </a:pPr>
            <a:r>
              <a:rPr lang="en-US" sz="2243" dirty="0"/>
              <a:t>Oceans</a:t>
            </a:r>
          </a:p>
          <a:p>
            <a:pPr lvl="2">
              <a:buFont typeface="Wingdings" panose="05000000000000000000" pitchFamily="2" charset="2"/>
              <a:buChar char="Ø"/>
            </a:pPr>
            <a:r>
              <a:rPr lang="en-US" sz="2243" dirty="0"/>
              <a:t>Rivers</a:t>
            </a:r>
          </a:p>
          <a:p>
            <a:pPr lvl="2">
              <a:buFont typeface="Wingdings" panose="05000000000000000000" pitchFamily="2" charset="2"/>
              <a:buChar char="Ø"/>
            </a:pPr>
            <a:r>
              <a:rPr lang="en-US" sz="2243" dirty="0"/>
              <a:t>Seas</a:t>
            </a:r>
            <a:endParaRPr lang="en-US" sz="2643" dirty="0"/>
          </a:p>
          <a:p>
            <a:endParaRPr lang="en-US" dirty="0"/>
          </a:p>
        </p:txBody>
      </p:sp>
      <p:pic>
        <p:nvPicPr>
          <p:cNvPr id="4" name="Picture 2">
            <a:extLst>
              <a:ext uri="{FF2B5EF4-FFF2-40B4-BE49-F238E27FC236}">
                <a16:creationId xmlns:a16="http://schemas.microsoft.com/office/drawing/2014/main" id="{26034BBF-C7B8-4EED-8ACE-C0C16907A33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36670" y="1283509"/>
            <a:ext cx="4592097" cy="459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245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0785-7BDE-4BC7-A4CE-6D1D317A5786}"/>
              </a:ext>
            </a:extLst>
          </p:cNvPr>
          <p:cNvSpPr>
            <a:spLocks noGrp="1"/>
          </p:cNvSpPr>
          <p:nvPr>
            <p:ph type="title"/>
          </p:nvPr>
        </p:nvSpPr>
        <p:spPr/>
        <p:txBody>
          <a:bodyPr/>
          <a:lstStyle/>
          <a:p>
            <a:r>
              <a:rPr lang="en-US" dirty="0"/>
              <a:t>Weather</a:t>
            </a:r>
          </a:p>
        </p:txBody>
      </p:sp>
      <p:sp>
        <p:nvSpPr>
          <p:cNvPr id="3" name="Content Placeholder 2">
            <a:extLst>
              <a:ext uri="{FF2B5EF4-FFF2-40B4-BE49-F238E27FC236}">
                <a16:creationId xmlns:a16="http://schemas.microsoft.com/office/drawing/2014/main" id="{64687627-1A74-46EA-B7DF-C67A5D3F62BD}"/>
              </a:ext>
            </a:extLst>
          </p:cNvPr>
          <p:cNvSpPr>
            <a:spLocks noGrp="1"/>
          </p:cNvSpPr>
          <p:nvPr>
            <p:ph sz="half" idx="1"/>
          </p:nvPr>
        </p:nvSpPr>
        <p:spPr/>
        <p:txBody>
          <a:bodyPr/>
          <a:lstStyle/>
          <a:p>
            <a:r>
              <a:rPr lang="en-US" dirty="0"/>
              <a:t>In general, unpredictable </a:t>
            </a:r>
          </a:p>
          <a:p>
            <a:r>
              <a:rPr lang="en-US" dirty="0"/>
              <a:t>Predictable:</a:t>
            </a:r>
          </a:p>
          <a:p>
            <a:pPr lvl="1"/>
            <a:r>
              <a:rPr lang="en-US" dirty="0"/>
              <a:t>Hurricanes</a:t>
            </a:r>
          </a:p>
          <a:p>
            <a:pPr lvl="1"/>
            <a:r>
              <a:rPr lang="en-US" dirty="0"/>
              <a:t>Temperate zones</a:t>
            </a:r>
          </a:p>
          <a:p>
            <a:pPr lvl="1"/>
            <a:r>
              <a:rPr lang="en-US" dirty="0"/>
              <a:t>Tropical zones </a:t>
            </a:r>
          </a:p>
          <a:p>
            <a:endParaRPr lang="en-US" dirty="0"/>
          </a:p>
        </p:txBody>
      </p:sp>
      <p:pic>
        <p:nvPicPr>
          <p:cNvPr id="4" name="Picture 2">
            <a:extLst>
              <a:ext uri="{FF2B5EF4-FFF2-40B4-BE49-F238E27FC236}">
                <a16:creationId xmlns:a16="http://schemas.microsoft.com/office/drawing/2014/main" id="{23853E8F-6091-4969-B10D-A118EDA8B1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64628" y="1420420"/>
            <a:ext cx="6072219" cy="455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08314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office/infopath/2007/PartnerControls"/>
    <ds:schemaRef ds:uri="http://purl.org/dc/dcmitype/"/>
    <ds:schemaRef ds:uri="http://www.w3.org/XML/1998/namespace"/>
    <ds:schemaRef ds:uri="http://purl.org/dc/elements/1.1/"/>
    <ds:schemaRef ds:uri="http://schemas.microsoft.com/office/2006/documentManagement/types"/>
    <ds:schemaRef ds:uri="http://schemas.microsoft.com/sharepoint/v3"/>
    <ds:schemaRef ds:uri="http://purl.org/dc/terms/"/>
    <ds:schemaRef ds:uri="http://schemas.openxmlformats.org/package/2006/metadata/core-properties"/>
    <ds:schemaRef ds:uri="05d88611-e516-4d1a-b12e-39107e78b3d0"/>
    <ds:schemaRef ds:uri="56ea17bb-c96d-4826-b465-01eec0dd23d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49</TotalTime>
  <Words>1026</Words>
  <Application>Microsoft Office PowerPoint</Application>
  <PresentationFormat>Widescreen</PresentationFormat>
  <Paragraphs>136</Paragraphs>
  <Slides>13</Slides>
  <Notes>11</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.AppleSystemUIFont</vt:lpstr>
      <vt:lpstr>Arial</vt:lpstr>
      <vt:lpstr>Calibri</vt:lpstr>
      <vt:lpstr>Open Sans</vt:lpstr>
      <vt:lpstr>Open Sans SemiBold</vt:lpstr>
      <vt:lpstr>Wingdings</vt:lpstr>
      <vt:lpstr>2_Office Theme</vt:lpstr>
      <vt:lpstr>3_Office Theme</vt:lpstr>
      <vt:lpstr>Here, There, Everywhere:  The Geography of Travel</vt:lpstr>
      <vt:lpstr>PowerPoint Presentation</vt:lpstr>
      <vt:lpstr>Geography – Places that bring travel alive!</vt:lpstr>
      <vt:lpstr>Earth</vt:lpstr>
      <vt:lpstr>Elements that Affect Travel</vt:lpstr>
      <vt:lpstr>Land</vt:lpstr>
      <vt:lpstr>Time Zones</vt:lpstr>
      <vt:lpstr>Water</vt:lpstr>
      <vt:lpstr>Weather</vt:lpstr>
      <vt:lpstr>Tour the World </vt:lpstr>
      <vt:lpstr>PowerPoint Presentation</vt:lpstr>
      <vt:lpstr>Let’s Review!</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5</cp:revision>
  <cp:lastPrinted>2017-07-07T16:17:37Z</cp:lastPrinted>
  <dcterms:created xsi:type="dcterms:W3CDTF">2017-07-11T23:58:30Z</dcterms:created>
  <dcterms:modified xsi:type="dcterms:W3CDTF">2017-11-17T17:31:23Z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