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5"/>
  </p:notesMasterIdLst>
  <p:handoutMasterIdLst>
    <p:handoutMasterId r:id="rId36"/>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8" r:id="rId32"/>
    <p:sldId id="349" r:id="rId33"/>
    <p:sldId id="350"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73635" autoAdjust="0"/>
  </p:normalViewPr>
  <p:slideViewPr>
    <p:cSldViewPr snapToGrid="0">
      <p:cViewPr>
        <p:scale>
          <a:sx n="50" d="100"/>
          <a:sy n="50" d="100"/>
        </p:scale>
        <p:origin x="1300" y="28"/>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22-Nov-17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22-Nov-17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dirty="0">
                <a:latin typeface="Arial" panose="020B0604020202020204" pitchFamily="34" charset="0"/>
              </a:rPr>
              <a:t>Cocaine abuse is a problem of almost epidemic proportions in our society today. It is derived from leaves of coca plant which is indigenous to Bolivia and Peru. The most commonly abused form of cocaine is crack.</a:t>
            </a:r>
          </a:p>
          <a:p>
            <a:pPr eaLnBrk="1" hangingPunct="1">
              <a:defRPr/>
            </a:pPr>
            <a:endParaRPr lang="en-US" altLang="en-US" dirty="0">
              <a:latin typeface="Arial" panose="020B0604020202020204" pitchFamily="34" charset="0"/>
            </a:endParaRPr>
          </a:p>
          <a:p>
            <a:pPr eaLnBrk="1" hangingPunct="1">
              <a:defRPr/>
            </a:pPr>
            <a:r>
              <a:rPr lang="en-US" altLang="en-US" dirty="0">
                <a:latin typeface="Arial" panose="020B0604020202020204" pitchFamily="34" charset="0"/>
              </a:rPr>
              <a:t>Intoxication symptoms can include: </a:t>
            </a:r>
          </a:p>
          <a:p>
            <a:pPr marL="171450" indent="-171450" eaLnBrk="1" hangingPunct="1">
              <a:buFont typeface="Arial" panose="020B0604020202020204" pitchFamily="34" charset="0"/>
              <a:buChar char="•"/>
              <a:defRPr/>
            </a:pPr>
            <a:r>
              <a:rPr lang="en-US" altLang="en-US" dirty="0">
                <a:latin typeface="Arial" panose="020B0604020202020204" pitchFamily="34" charset="0"/>
              </a:rPr>
              <a:t>excitement</a:t>
            </a:r>
          </a:p>
          <a:p>
            <a:pPr marL="171450" indent="-171450" eaLnBrk="1" hangingPunct="1">
              <a:buFont typeface="Arial" panose="020B0604020202020204" pitchFamily="34" charset="0"/>
              <a:buChar char="•"/>
              <a:defRPr/>
            </a:pPr>
            <a:r>
              <a:rPr lang="en-US" altLang="en-US" dirty="0">
                <a:latin typeface="Arial" panose="020B0604020202020204" pitchFamily="34" charset="0"/>
              </a:rPr>
              <a:t>euphoria</a:t>
            </a:r>
          </a:p>
          <a:p>
            <a:pPr marL="171450" indent="-171450" eaLnBrk="1" hangingPunct="1">
              <a:buFont typeface="Arial" panose="020B0604020202020204" pitchFamily="34" charset="0"/>
              <a:buChar char="•"/>
              <a:defRPr/>
            </a:pPr>
            <a:r>
              <a:rPr lang="en-US" altLang="en-US" dirty="0">
                <a:latin typeface="Arial" panose="020B0604020202020204" pitchFamily="34" charset="0"/>
              </a:rPr>
              <a:t>grinding or clenching teeth</a:t>
            </a:r>
          </a:p>
          <a:p>
            <a:pPr marL="171450" indent="-171450" eaLnBrk="1" hangingPunct="1">
              <a:buFont typeface="Arial" panose="020B0604020202020204" pitchFamily="34" charset="0"/>
              <a:buChar char="•"/>
              <a:defRPr/>
            </a:pPr>
            <a:r>
              <a:rPr lang="en-US" altLang="en-US" dirty="0">
                <a:latin typeface="Arial" panose="020B0604020202020204" pitchFamily="34" charset="0"/>
              </a:rPr>
              <a:t>paranoia</a:t>
            </a:r>
          </a:p>
          <a:p>
            <a:pPr marL="171450" indent="-171450" eaLnBrk="1" hangingPunct="1">
              <a:buFont typeface="Arial" panose="020B0604020202020204" pitchFamily="34" charset="0"/>
              <a:buChar char="•"/>
              <a:defRPr/>
            </a:pPr>
            <a:r>
              <a:rPr lang="en-US" altLang="en-US" dirty="0">
                <a:latin typeface="Arial" panose="020B0604020202020204" pitchFamily="34" charset="0"/>
              </a:rPr>
              <a:t>restlessness</a:t>
            </a:r>
          </a:p>
          <a:p>
            <a:pPr marL="171450" indent="-171450" eaLnBrk="1" hangingPunct="1">
              <a:buFont typeface="Arial" panose="020B0604020202020204" pitchFamily="34" charset="0"/>
              <a:buChar char="•"/>
              <a:defRPr/>
            </a:pPr>
            <a:r>
              <a:rPr lang="en-US" altLang="en-US" dirty="0">
                <a:latin typeface="Arial" panose="020B0604020202020204" pitchFamily="34" charset="0"/>
              </a:rPr>
              <a:t>toxic psychosis with visual, auditory and tactile hallucinations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3296256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dirty="0">
                <a:latin typeface="Arial" panose="020B0604020202020204" pitchFamily="34" charset="0"/>
              </a:rPr>
              <a:t>Hallucinogen abuse is not categorized by intoxication or withdrawal but instead by their ability to alter mental status.</a:t>
            </a:r>
          </a:p>
          <a:p>
            <a:pPr eaLnBrk="1" hangingPunct="1">
              <a:defRPr/>
            </a:pPr>
            <a:r>
              <a:rPr lang="en-US" altLang="en-US" dirty="0">
                <a:latin typeface="Arial" panose="020B0604020202020204" pitchFamily="34" charset="0"/>
              </a:rPr>
              <a:t>Can include:</a:t>
            </a:r>
          </a:p>
          <a:p>
            <a:pPr marL="171450" indent="-171450" eaLnBrk="1" hangingPunct="1">
              <a:buFont typeface="Arial" panose="020B0604020202020204" pitchFamily="34" charset="0"/>
              <a:buChar char="•"/>
              <a:defRPr/>
            </a:pPr>
            <a:r>
              <a:rPr lang="en-US" altLang="en-US" dirty="0">
                <a:latin typeface="Arial" panose="020B0604020202020204" pitchFamily="34" charset="0"/>
              </a:rPr>
              <a:t>LSD </a:t>
            </a:r>
            <a:r>
              <a:rPr lang="en-US" dirty="0"/>
              <a:t>(d-lysergic acid diethylamide) is one of the most potent mood-changing chemicals. </a:t>
            </a:r>
            <a:endParaRPr lang="en-US" altLang="en-US" dirty="0">
              <a:latin typeface="Arial" panose="020B0604020202020204" pitchFamily="34" charset="0"/>
            </a:endParaRPr>
          </a:p>
          <a:p>
            <a:pPr marL="171450" indent="-171450" eaLnBrk="1" hangingPunct="1">
              <a:buFont typeface="Arial" panose="020B0604020202020204" pitchFamily="34" charset="0"/>
              <a:buChar char="•"/>
              <a:defRPr/>
            </a:pPr>
            <a:r>
              <a:rPr lang="en-US" dirty="0"/>
              <a:t>Peyote is a small, spineless cactus in which the principal active ingredient is mescaline. (Teacher note: It is pictured on the slide)</a:t>
            </a:r>
          </a:p>
          <a:p>
            <a:pPr marL="171450" indent="-171450" eaLnBrk="1" hangingPunct="1">
              <a:buFont typeface="Arial" panose="020B0604020202020204" pitchFamily="34" charset="0"/>
              <a:buChar char="•"/>
              <a:defRPr/>
            </a:pPr>
            <a:r>
              <a:rPr lang="en-US" dirty="0"/>
              <a:t>PCP (phencyclidine) was developed in the 1950s as an intravenous anesthetic.</a:t>
            </a:r>
          </a:p>
          <a:p>
            <a:pPr marL="171450" indent="-171450" eaLnBrk="1" hangingPunct="1">
              <a:buFont typeface="Arial" panose="020B0604020202020204" pitchFamily="34" charset="0"/>
              <a:buChar char="•"/>
              <a:defRPr/>
            </a:pPr>
            <a:r>
              <a:rPr lang="en-US" altLang="en-US" dirty="0">
                <a:latin typeface="Arial" panose="020B0604020202020204" pitchFamily="34" charset="0"/>
              </a:rPr>
              <a:t>Psilocybin (4-phosphoryloxy-N,N-dimethyltryptamine) is obtained from certain types of mushrooms that are indigenous to tropical and subtropical regions of South America, Mexico and the United States.</a:t>
            </a:r>
          </a:p>
          <a:p>
            <a:pPr marL="171450" indent="-171450" eaLnBrk="1" hangingPunct="1">
              <a:buFont typeface="Arial" panose="020B0604020202020204" pitchFamily="34" charset="0"/>
              <a:buChar char="•"/>
              <a:defRPr/>
            </a:pPr>
            <a:endParaRPr lang="en-US" altLang="en-US" dirty="0">
              <a:latin typeface="Arial" panose="020B0604020202020204" pitchFamily="34" charset="0"/>
            </a:endParaRPr>
          </a:p>
          <a:p>
            <a:pPr eaLnBrk="1" hangingPunct="1">
              <a:defRPr/>
            </a:pPr>
            <a:r>
              <a:rPr lang="en-US" altLang="en-US" dirty="0">
                <a:latin typeface="Arial" panose="020B0604020202020204" pitchFamily="34" charset="0"/>
              </a:rPr>
              <a:t>Episodes of hallucinogenic flashbacks can occur at unpredictable times for years following termination of the drug.  According to the National Institute on Drug Abuse, </a:t>
            </a:r>
            <a:r>
              <a:rPr lang="en-US" altLang="en-US" dirty="0"/>
              <a:t>t</a:t>
            </a:r>
            <a:r>
              <a:rPr lang="en-US" dirty="0"/>
              <a:t>he effects of hallucinogens are highly variable and unreliable, producing different effects in different people at different times. This is mainly due to the significant variations in amount and composition of active compounds, particularly in the hallucinogens derived from plants and mushrooms. Because of their unpredictable nature, the use of hallucinogens can be particularly dangerous.</a:t>
            </a:r>
            <a:endParaRPr lang="en-US" altLang="en-US" dirty="0">
              <a:latin typeface="Arial" panose="020B0604020202020204" pitchFamily="34" charset="0"/>
            </a:endParaRPr>
          </a:p>
          <a:p>
            <a:pPr eaLnBrk="1" hangingPunct="1">
              <a:defRPr/>
            </a:pP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73057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According to the National Institute on Drug Abuse, heroin is a white or brown powder or a black, sticky goo.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Heroin causes a rush of good feelings just after it's taken. But some people vomit or itch after taking it. For the next several hours you want to sleep, and your heart rate and breathing slow down. Then the drug wears off and you may feel a strong urge to take more.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525528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According to the National Institute on Drug Abuse, methamphetamine—meth for short—is a white, bitter powder. Sometimes it's made into a white pill or a clear or white shiny rock (called a crystal).</a:t>
            </a:r>
          </a:p>
          <a:p>
            <a:endParaRPr lang="en-US" altLang="en-US" dirty="0">
              <a:latin typeface="Arial" panose="020B0604020202020204" pitchFamily="34" charset="0"/>
            </a:endParaRPr>
          </a:p>
          <a:p>
            <a:r>
              <a:rPr lang="en-US" altLang="en-US" dirty="0">
                <a:latin typeface="Arial" panose="020B0604020202020204" pitchFamily="34" charset="0"/>
              </a:rPr>
              <a:t>Meth at first causes a rush of good feelings, but then users feel edgy, overly excited, angry or afraid. Their thoughts and actions go really fast. They might feel too hot.</a:t>
            </a:r>
          </a:p>
          <a:p>
            <a:pPr eaLnBrk="1" hangingPunct="1"/>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16337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dirty="0">
                <a:latin typeface="Arial" panose="020B0604020202020204" pitchFamily="34" charset="0"/>
              </a:rPr>
              <a:t>Nicotine Abuse</a:t>
            </a:r>
          </a:p>
          <a:p>
            <a:pPr eaLnBrk="1" hangingPunct="1">
              <a:defRPr/>
            </a:pPr>
            <a:endParaRPr lang="en-US" altLang="en-US" dirty="0">
              <a:latin typeface="Arial" panose="020B0604020202020204" pitchFamily="34" charset="0"/>
            </a:endParaRPr>
          </a:p>
          <a:p>
            <a:pPr marL="171450" indent="-171450" eaLnBrk="1" hangingPunct="1">
              <a:buFont typeface="Arial" panose="020B0604020202020204" pitchFamily="34" charset="0"/>
              <a:buChar char="•"/>
              <a:defRPr/>
            </a:pPr>
            <a:r>
              <a:rPr lang="en-US" altLang="en-US" dirty="0">
                <a:latin typeface="Arial" panose="020B0604020202020204" pitchFamily="34" charset="0"/>
              </a:rPr>
              <a:t>Affects your heart, lungs and blood vessels</a:t>
            </a:r>
          </a:p>
          <a:p>
            <a:pPr marL="171450" indent="-171450" eaLnBrk="1" hangingPunct="1">
              <a:buFont typeface="Arial" panose="020B0604020202020204" pitchFamily="34" charset="0"/>
              <a:buChar char="•"/>
              <a:defRPr/>
            </a:pPr>
            <a:r>
              <a:rPr lang="en-US" altLang="en-US" dirty="0">
                <a:latin typeface="Arial" panose="020B0604020202020204" pitchFamily="34" charset="0"/>
              </a:rPr>
              <a:t>In pregnant women, carbon monoxide and nicotine can reduce the flow of blood and oxygen to the unborn baby</a:t>
            </a:r>
          </a:p>
          <a:p>
            <a:pPr marL="171450" indent="-171450" eaLnBrk="1" hangingPunct="1">
              <a:buFont typeface="Arial" panose="020B0604020202020204" pitchFamily="34" charset="0"/>
              <a:buChar char="•"/>
              <a:defRPr/>
            </a:pPr>
            <a:r>
              <a:rPr lang="en-US" altLang="en-US" dirty="0">
                <a:latin typeface="Arial" panose="020B0604020202020204" pitchFamily="34" charset="0"/>
              </a:rPr>
              <a:t>Smoking can cause many different types of cancer</a:t>
            </a:r>
          </a:p>
          <a:p>
            <a:pPr marL="171450" indent="-171450" eaLnBrk="1" hangingPunct="1">
              <a:buFont typeface="Arial" panose="020B0604020202020204" pitchFamily="34" charset="0"/>
              <a:buChar char="•"/>
              <a:defRPr/>
            </a:pPr>
            <a:r>
              <a:rPr lang="en-US" altLang="en-US" dirty="0">
                <a:latin typeface="Arial" panose="020B0604020202020204" pitchFamily="34" charset="0"/>
              </a:rPr>
              <a:t>Smoking contributes to crib death, low birth weight babies</a:t>
            </a:r>
          </a:p>
          <a:p>
            <a:pPr marL="171450" indent="-171450" eaLnBrk="1" hangingPunct="1">
              <a:buFont typeface="Arial" panose="020B0604020202020204" pitchFamily="34" charset="0"/>
              <a:buChar char="•"/>
              <a:defRPr/>
            </a:pPr>
            <a:r>
              <a:rPr lang="en-US" altLang="en-US" dirty="0">
                <a:latin typeface="Arial" panose="020B0604020202020204" pitchFamily="34" charset="0"/>
              </a:rPr>
              <a:t>Withdrawal from nicotine might result in drowsiness and lethargy </a:t>
            </a:r>
          </a:p>
          <a:p>
            <a:pPr marL="171450" indent="-171450" eaLnBrk="1" hangingPunct="1">
              <a:buFont typeface="Arial" panose="020B0604020202020204" pitchFamily="34" charset="0"/>
              <a:buChar char="•"/>
              <a:defRPr/>
            </a:pPr>
            <a:endParaRPr lang="en-US" altLang="en-US" dirty="0">
              <a:latin typeface="Arial" panose="020B0604020202020204" pitchFamily="34" charset="0"/>
            </a:endParaRPr>
          </a:p>
          <a:p>
            <a:pPr eaLnBrk="1" hangingPunct="1">
              <a:buFont typeface="Arial" panose="020B0604020202020204" pitchFamily="34" charset="0"/>
              <a:buNone/>
              <a:defRPr/>
            </a:pPr>
            <a:r>
              <a:rPr lang="en-US" altLang="en-US" dirty="0">
                <a:latin typeface="Arial" panose="020B0604020202020204" pitchFamily="34" charset="0"/>
              </a:rPr>
              <a:t>Why should young people avoid using tobacco including cigarettes, cigars, pipe tobacco, snuff and chewing tobacco?</a:t>
            </a:r>
          </a:p>
          <a:p>
            <a:pPr eaLnBrk="1" hangingPunct="1">
              <a:buFont typeface="Arial" panose="020B0604020202020204" pitchFamily="34" charset="0"/>
              <a:buNone/>
              <a:defRPr/>
            </a:pPr>
            <a:endParaRPr lang="en-US" altLang="en-US" dirty="0">
              <a:latin typeface="Arial" panose="020B0604020202020204" pitchFamily="34" charset="0"/>
            </a:endParaRPr>
          </a:p>
          <a:p>
            <a:pPr eaLnBrk="1" hangingPunct="1">
              <a:buFont typeface="Arial" panose="020B0604020202020204" pitchFamily="34" charset="0"/>
              <a:buNone/>
              <a:defRPr/>
            </a:pPr>
            <a:r>
              <a:rPr lang="en-US" altLang="en-US" dirty="0">
                <a:latin typeface="Arial" panose="020B0604020202020204" pitchFamily="34" charset="0"/>
              </a:rPr>
              <a:t>What are the dangers of secondhand smoke?</a:t>
            </a:r>
          </a:p>
          <a:p>
            <a:pPr eaLnBrk="1" hangingPunct="1">
              <a:buFont typeface="Arial" panose="020B0604020202020204" pitchFamily="34" charset="0"/>
              <a:buNone/>
              <a:defRPr/>
            </a:pP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1616839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latin typeface="Arial" panose="020B0604020202020204" pitchFamily="34" charset="0"/>
              </a:rPr>
              <a:t>The effects of smoking may include:</a:t>
            </a:r>
          </a:p>
          <a:p>
            <a:pPr>
              <a:defRPr/>
            </a:pPr>
            <a:endParaRPr lang="en-US" altLang="en-US" dirty="0">
              <a:latin typeface="Arial" panose="020B0604020202020204" pitchFamily="34" charset="0"/>
            </a:endParaRPr>
          </a:p>
          <a:p>
            <a:pPr marL="171450" indent="-171450">
              <a:buFont typeface="Arial" panose="020B0604020202020204" pitchFamily="34" charset="0"/>
              <a:buChar char="•"/>
              <a:defRPr/>
            </a:pPr>
            <a:r>
              <a:rPr lang="en-US" altLang="en-US" dirty="0">
                <a:latin typeface="Arial" panose="020B0604020202020204" pitchFamily="34" charset="0"/>
              </a:rPr>
              <a:t>Blood vessels - Nicotine causes blood vessels to become smaller and as a result raises blood pressure. The heart has to work harder to pump blood through the passages.</a:t>
            </a:r>
          </a:p>
          <a:p>
            <a:pPr marL="171450" indent="-171450">
              <a:buFont typeface="Arial" panose="020B0604020202020204" pitchFamily="34" charset="0"/>
              <a:buChar char="•"/>
              <a:defRPr/>
            </a:pPr>
            <a:r>
              <a:rPr lang="en-US" altLang="en-US" dirty="0">
                <a:latin typeface="Arial" panose="020B0604020202020204" pitchFamily="34" charset="0"/>
              </a:rPr>
              <a:t>Bronchi and lungs - Chronic cough caused by mucus build up in the bronchial tubes. The hair like cilia that cleans the lungs are damaged. Lung cancer and emphysema may develop.</a:t>
            </a:r>
          </a:p>
          <a:p>
            <a:pPr marL="171450" indent="-171450">
              <a:buFont typeface="Arial" panose="020B0604020202020204" pitchFamily="34" charset="0"/>
              <a:buChar char="•"/>
              <a:defRPr/>
            </a:pPr>
            <a:r>
              <a:rPr lang="en-US" altLang="en-US" dirty="0">
                <a:latin typeface="Arial" panose="020B0604020202020204" pitchFamily="34" charset="0"/>
              </a:rPr>
              <a:t>Heart - Nicotine increases blood pressure and causes your heart to beat faster. Carbon monoxide produced by the smoke reduces the supply of oxygen.  This increases your chances of heart disease.</a:t>
            </a:r>
          </a:p>
          <a:p>
            <a:pPr marL="171450" indent="-171450">
              <a:buFont typeface="Arial" panose="020B0604020202020204" pitchFamily="34" charset="0"/>
              <a:buChar char="•"/>
              <a:defRPr/>
            </a:pPr>
            <a:r>
              <a:rPr lang="en-US" altLang="en-US" dirty="0">
                <a:latin typeface="Arial" panose="020B0604020202020204" pitchFamily="34" charset="0"/>
              </a:rPr>
              <a:t>Larynx – Smoking can cause cancer of the throat.</a:t>
            </a:r>
          </a:p>
          <a:p>
            <a:pPr marL="171450" indent="-171450">
              <a:buFont typeface="Arial" panose="020B0604020202020204" pitchFamily="34" charset="0"/>
              <a:buChar char="•"/>
              <a:defRPr/>
            </a:pPr>
            <a:r>
              <a:rPr lang="en-US" altLang="en-US" dirty="0">
                <a:latin typeface="Arial" panose="020B0604020202020204" pitchFamily="34" charset="0"/>
              </a:rPr>
              <a:t>Pancreas, kidneys and bladder - If a person smokes tobacco, cancer is more likely to occur in these organs.</a:t>
            </a:r>
          </a:p>
          <a:p>
            <a:pPr marL="171450" indent="-171450">
              <a:buFont typeface="Arial" panose="020B0604020202020204" pitchFamily="34" charset="0"/>
              <a:buChar char="•"/>
              <a:defRPr/>
            </a:pP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2658951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According to the National Institute on Drug Abuse, painkillers relieve pain from surgery or injuries. You need prescription to buy some strong kinds of painkillers. Prescription painkillers are legal and helpful to use when a doctor orders them to treat your medical problem.</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But people sometimes take these painkillers without a doctor's prescription to get high or to try to treat themselves or their friends. Drug dealers sell these pills just like they sell heroin or cocaine. Some people borrow or steal these pills from other people.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Why have prescription drugs become the most widely abused category of drugs in the U.S.?</a:t>
            </a:r>
          </a:p>
          <a:p>
            <a:pPr eaLnBrk="1" hangingPunct="1"/>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60453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According to the National Institute on Drug Abuse, this graphic highlights the unexpected association of prescription pain reliever abuse and heroin, to generate more public discussion of prescription drug abuse. The Infographic takes the reader through the possible transition of experimenting with non-medical prescription pain relievers through serious heroin-related health consequences, highlighting the close link between prescription drug abuse and more traditional, and perhaps better understood, drugs of abuse.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Are you surprised to learn about the link between prescription drug abuse and heroin use?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National Institute on Drug Abuse</a:t>
            </a:r>
          </a:p>
          <a:p>
            <a:pPr eaLnBrk="1" hangingPunct="1"/>
            <a:r>
              <a:rPr lang="en-US" altLang="en-US" dirty="0">
                <a:latin typeface="Arial" panose="020B0604020202020204" pitchFamily="34" charset="0"/>
              </a:rPr>
              <a:t>Abuse of Prescription Pain Medications: Risks Heroin Use</a:t>
            </a:r>
          </a:p>
          <a:p>
            <a:pPr eaLnBrk="1" hangingPunct="1"/>
            <a:r>
              <a:rPr lang="en-US" altLang="en-US" dirty="0">
                <a:latin typeface="Arial" panose="020B0604020202020204" pitchFamily="34" charset="0"/>
              </a:rPr>
              <a:t>http://www.drugabuse.gov/related-topics/trends-statistics/infographics/abuse-prescription-pain-medications-risks-heroin-use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4129945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The Faces of Drug Addiction</a:t>
            </a:r>
          </a:p>
          <a:p>
            <a:r>
              <a:rPr lang="en-US" altLang="en-US" dirty="0">
                <a:latin typeface="Arial" panose="020B0604020202020204" pitchFamily="34" charset="0"/>
              </a:rPr>
              <a:t>No one is immune to the evils of drug addiction, whether it's a friend, a family member, or a neighbor. In this story we introduce you to two young men who you would never think would be recovering drug addicts, and it all started with the over-the-counter pain killers.</a:t>
            </a:r>
          </a:p>
          <a:p>
            <a:r>
              <a:rPr lang="en-US" altLang="en-US" dirty="0">
                <a:latin typeface="Arial" panose="020B0604020202020204" pitchFamily="34" charset="0"/>
              </a:rPr>
              <a:t>http://youtu.be/QR0rneaFego</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817016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latin typeface="Arial" panose="020B0604020202020204" pitchFamily="34" charset="0"/>
              </a:rPr>
              <a:t>According to the National Institute on Drug Abuse, treatment helps people stop using the drugs they're addicted to. </a:t>
            </a:r>
            <a:r>
              <a:rPr lang="en-US" dirty="0"/>
              <a:t>Medication and behavioral therapy, especially when combined, are important elements of an overall therapeutic process that often begins with detoxification, followed by treatment and relapse prevention</a:t>
            </a:r>
            <a:r>
              <a:rPr lang="en-US" altLang="en-US" dirty="0">
                <a:latin typeface="Arial" panose="020B0604020202020204" pitchFamily="34" charset="0"/>
              </a:rPr>
              <a:t>. It helps them learn to fight the urges to use drugs again, and it helps them regain control in their lives. </a:t>
            </a:r>
          </a:p>
          <a:p>
            <a:pPr>
              <a:defRPr/>
            </a:pPr>
            <a:endParaRPr lang="en-US" altLang="en-US" dirty="0">
              <a:latin typeface="Arial" panose="020B0604020202020204" pitchFamily="34" charset="0"/>
            </a:endParaRPr>
          </a:p>
          <a:p>
            <a:pPr marL="171450" indent="-171450">
              <a:buFont typeface="Arial" panose="020B0604020202020204" pitchFamily="34" charset="0"/>
              <a:buChar char="•"/>
              <a:defRPr/>
            </a:pPr>
            <a:r>
              <a:rPr lang="en-US" altLang="en-US" dirty="0">
                <a:latin typeface="Arial" panose="020B0604020202020204" pitchFamily="34" charset="0"/>
              </a:rPr>
              <a:t>Behavioral treatments help patients engage in the treatment process, modify their attitudes and behaviors related to drug abuse, and increase healthy life skills. These treatments can also enhance the effectiveness of medications and help people stay in treatment longer. </a:t>
            </a:r>
          </a:p>
          <a:p>
            <a:pPr marL="628650" lvl="1" indent="-171450">
              <a:buFont typeface="Arial" panose="020B0604020202020204" pitchFamily="34" charset="0"/>
              <a:buChar char="•"/>
              <a:defRPr/>
            </a:pPr>
            <a:r>
              <a:rPr lang="en-US" dirty="0"/>
              <a:t>Outpatient behavioral treatment</a:t>
            </a:r>
            <a:r>
              <a:rPr lang="en-US" b="1" dirty="0"/>
              <a:t> </a:t>
            </a:r>
            <a:r>
              <a:rPr lang="en-US" dirty="0"/>
              <a:t>encompasses a wide variety of programs for patients who visit a clinic at regular intervals. Most of the programs involve individual or group drug counseling.</a:t>
            </a:r>
            <a:endParaRPr lang="en-US" altLang="en-US" dirty="0">
              <a:latin typeface="Arial" panose="020B0604020202020204" pitchFamily="34" charset="0"/>
            </a:endParaRPr>
          </a:p>
          <a:p>
            <a:pPr marL="628650" lvl="1" indent="-171450">
              <a:buFont typeface="Arial" panose="020B0604020202020204" pitchFamily="34" charset="0"/>
              <a:buChar char="•"/>
              <a:defRPr/>
            </a:pPr>
            <a:r>
              <a:rPr lang="en-US" dirty="0"/>
              <a:t>Residential treatment programs can also be very effective, especially for those with more severe problems. For example, therapeutic communities (TCs) are highly structured programs in which patients remain at a residence, typically for six to twelve months.</a:t>
            </a:r>
            <a:endParaRPr lang="en-US" altLang="en-US" dirty="0">
              <a:latin typeface="Arial" panose="020B0604020202020204" pitchFamily="34" charset="0"/>
            </a:endParaRPr>
          </a:p>
          <a:p>
            <a:pPr>
              <a:defRPr/>
            </a:pPr>
            <a:endParaRPr lang="en-US" altLang="en-US" dirty="0">
              <a:latin typeface="Arial" panose="020B0604020202020204" pitchFamily="34" charset="0"/>
            </a:endParaRPr>
          </a:p>
          <a:p>
            <a:pPr marL="171450" indent="-171450">
              <a:buFont typeface="Arial" panose="020B0604020202020204" pitchFamily="34" charset="0"/>
              <a:buChar char="•"/>
              <a:defRPr/>
            </a:pPr>
            <a:r>
              <a:rPr lang="en-US" dirty="0"/>
              <a:t>Medications can be used to help with different aspects of the treatment process. Medications offer help in suppressing withdrawal symptoms during detoxification. Medications can also be used to help reestablish normal brain function and to prevent relapse and diminish cravings. </a:t>
            </a:r>
          </a:p>
          <a:p>
            <a:pPr>
              <a:defRPr/>
            </a:pPr>
            <a:endParaRPr lang="en-US" altLang="en-US" dirty="0"/>
          </a:p>
          <a:p>
            <a:pPr marL="171450" indent="-171450">
              <a:buFont typeface="Arial" panose="020B0604020202020204" pitchFamily="34" charset="0"/>
              <a:buChar char="•"/>
              <a:defRPr/>
            </a:pPr>
            <a:r>
              <a:rPr lang="en-US" altLang="en-US" dirty="0"/>
              <a:t>Treatment in a criminal justice setting can succeed in preventing an offender's return to criminal behavior, particularly when treatment continues as the person transitions back into the community.</a:t>
            </a:r>
          </a:p>
          <a:p>
            <a:pPr marL="171450" indent="-171450">
              <a:buFont typeface="Arial" panose="020B0604020202020204" pitchFamily="34" charset="0"/>
              <a:buChar char="•"/>
              <a:defRPr/>
            </a:pPr>
            <a:endParaRPr lang="en-US" altLang="en-US" dirty="0"/>
          </a:p>
          <a:p>
            <a:pPr>
              <a:defRPr/>
            </a:pPr>
            <a:r>
              <a:rPr lang="en-US" altLang="en-US" dirty="0">
                <a:latin typeface="Arial" panose="020B0604020202020204" pitchFamily="34" charset="0"/>
              </a:rPr>
              <a:t>Drug abuse can mess up every part of a person's life. So treatment needs to work with all areas of your life—your relationships, your work, the way you have fun and how you deal with problems.</a:t>
            </a:r>
          </a:p>
          <a:p>
            <a:pPr marL="171450" indent="-171450">
              <a:buFont typeface="Arial" panose="020B0604020202020204" pitchFamily="34" charset="0"/>
              <a:buChar char="•"/>
              <a:defRPr/>
            </a:pPr>
            <a:r>
              <a:rPr lang="en-US" altLang="en-US" dirty="0">
                <a:latin typeface="Arial" panose="020B0604020202020204" pitchFamily="34" charset="0"/>
              </a:rPr>
              <a:t>Treatment can help people who are just starting to get addicted.</a:t>
            </a:r>
          </a:p>
          <a:p>
            <a:pPr marL="171450" indent="-171450">
              <a:buFont typeface="Arial" panose="020B0604020202020204" pitchFamily="34" charset="0"/>
              <a:buChar char="•"/>
              <a:defRPr/>
            </a:pPr>
            <a:r>
              <a:rPr lang="en-US" altLang="en-US" dirty="0">
                <a:latin typeface="Arial" panose="020B0604020202020204" pitchFamily="34" charset="0"/>
              </a:rPr>
              <a:t>You don't have to be at "rock bottom" for treatment to work.</a:t>
            </a:r>
          </a:p>
          <a:p>
            <a:pPr marL="171450" indent="-171450">
              <a:buFont typeface="Arial" panose="020B0604020202020204" pitchFamily="34" charset="0"/>
              <a:buChar char="•"/>
              <a:defRPr/>
            </a:pPr>
            <a:r>
              <a:rPr lang="en-US" altLang="en-US" dirty="0">
                <a:latin typeface="Arial" panose="020B0604020202020204" pitchFamily="34" charset="0"/>
              </a:rPr>
              <a:t>When someone quits taking drugs and starts learning how to live life without drugs, we say they are "in recovery.“</a:t>
            </a:r>
          </a:p>
          <a:p>
            <a:pPr marL="171450" indent="-171450">
              <a:buFont typeface="Arial" panose="020B0604020202020204" pitchFamily="34" charset="0"/>
              <a:buChar char="•"/>
              <a:defRPr/>
            </a:pPr>
            <a:endParaRPr lang="en-US" altLang="en-US" dirty="0">
              <a:latin typeface="Arial" panose="020B0604020202020204" pitchFamily="34" charset="0"/>
            </a:endParaRPr>
          </a:p>
          <a:p>
            <a:pPr>
              <a:buFont typeface="Arial" panose="020B0604020202020204" pitchFamily="34" charset="0"/>
              <a:buNone/>
              <a:defRPr/>
            </a:pPr>
            <a:r>
              <a:rPr lang="en-US" altLang="en-US" dirty="0">
                <a:latin typeface="Arial" panose="020B0604020202020204" pitchFamily="34" charset="0"/>
              </a:rPr>
              <a:t>For additional information, you may opt to visit:</a:t>
            </a:r>
          </a:p>
          <a:p>
            <a:pPr>
              <a:buFont typeface="Arial" panose="020B0604020202020204" pitchFamily="34" charset="0"/>
              <a:buNone/>
              <a:defRPr/>
            </a:pPr>
            <a:endParaRPr lang="en-US" altLang="en-US" dirty="0">
              <a:latin typeface="Arial" panose="020B0604020202020204" pitchFamily="34" charset="0"/>
            </a:endParaRPr>
          </a:p>
          <a:p>
            <a:pPr>
              <a:buFont typeface="Arial" panose="020B0604020202020204" pitchFamily="34" charset="0"/>
              <a:buNone/>
              <a:defRPr/>
            </a:pPr>
            <a:r>
              <a:rPr lang="en-US" dirty="0" err="1"/>
              <a:t>DrugFacts</a:t>
            </a:r>
            <a:r>
              <a:rPr lang="en-US" dirty="0"/>
              <a:t>: Treatment Approaches for Drug Addiction</a:t>
            </a:r>
            <a:endParaRPr lang="en-US" altLang="en-US" dirty="0">
              <a:latin typeface="Arial" panose="020B0604020202020204" pitchFamily="34" charset="0"/>
            </a:endParaRPr>
          </a:p>
          <a:p>
            <a:pPr>
              <a:buFont typeface="Arial" panose="020B0604020202020204" pitchFamily="34" charset="0"/>
              <a:buNone/>
              <a:defRPr/>
            </a:pPr>
            <a:r>
              <a:rPr lang="en-US" altLang="en-US" dirty="0">
                <a:latin typeface="Arial" panose="020B0604020202020204" pitchFamily="34" charset="0"/>
              </a:rPr>
              <a:t>http://www.drugabuse.gov/publications/drugfacts/treatment-approaches-drug-addiction</a:t>
            </a:r>
          </a:p>
          <a:p>
            <a:pPr marL="171450" indent="-171450">
              <a:buFont typeface="Arial" panose="020B0604020202020204" pitchFamily="34" charset="0"/>
              <a:buChar char="•"/>
              <a:defRPr/>
            </a:pPr>
            <a:endParaRPr lang="en-US" altLang="en-US" dirty="0">
              <a:latin typeface="Arial" panose="020B0604020202020204" pitchFamily="34" charset="0"/>
            </a:endParaRPr>
          </a:p>
          <a:p>
            <a:pPr>
              <a:buFont typeface="Arial" panose="020B0604020202020204" pitchFamily="34" charset="0"/>
              <a:buNone/>
              <a:defRPr/>
            </a:pP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2897721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Anyone Can Become Addicted to Drugs</a:t>
            </a:r>
          </a:p>
          <a:p>
            <a:r>
              <a:rPr lang="en-US" altLang="en-US" dirty="0">
                <a:latin typeface="Arial" panose="020B0604020202020204" pitchFamily="34" charset="0"/>
              </a:rPr>
              <a:t>You might think that only some types of people can get addicted to drugs. The truth is, it can happen to anyone, whether you're young or old, rich or poor, male or female. This video from National Institute on Drug Abuse (NIDA) explains addiction in simple terms and offers a hotline to help you or a loved one find treatment.</a:t>
            </a:r>
          </a:p>
          <a:p>
            <a:r>
              <a:rPr lang="en-US" altLang="en-US" dirty="0">
                <a:latin typeface="Arial" panose="020B0604020202020204" pitchFamily="34" charset="0"/>
              </a:rPr>
              <a:t>http://youtu.be/SY2luGTX7Dk</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defRPr/>
            </a:pPr>
            <a:r>
              <a:rPr lang="en-US" altLang="en-US" dirty="0">
                <a:latin typeface="Arial" panose="020B0604020202020204" pitchFamily="34" charset="0"/>
              </a:rPr>
              <a:t>A comprehensive drug abuse treatment can include: </a:t>
            </a:r>
          </a:p>
          <a:p>
            <a:pPr marL="171450" indent="-171450">
              <a:buFont typeface="Arial" panose="020B0604020202020204" pitchFamily="34" charset="0"/>
              <a:buChar char="•"/>
              <a:defRPr/>
            </a:pPr>
            <a:r>
              <a:rPr lang="en-US" altLang="en-US" dirty="0">
                <a:latin typeface="Arial" panose="020B0604020202020204" pitchFamily="34" charset="0"/>
              </a:rPr>
              <a:t>Child care services</a:t>
            </a:r>
          </a:p>
          <a:p>
            <a:pPr marL="171450" indent="-171450">
              <a:buFont typeface="Arial" panose="020B0604020202020204" pitchFamily="34" charset="0"/>
              <a:buChar char="•"/>
              <a:defRPr/>
            </a:pPr>
            <a:r>
              <a:rPr lang="en-US" altLang="en-US" dirty="0">
                <a:latin typeface="Arial" panose="020B0604020202020204" pitchFamily="34" charset="0"/>
              </a:rPr>
              <a:t>Educational services</a:t>
            </a:r>
          </a:p>
          <a:p>
            <a:pPr marL="171450" indent="-171450">
              <a:buFont typeface="Arial" panose="020B0604020202020204" pitchFamily="34" charset="0"/>
              <a:buChar char="•"/>
              <a:defRPr/>
            </a:pPr>
            <a:r>
              <a:rPr lang="en-US" altLang="en-US" dirty="0">
                <a:latin typeface="Arial" panose="020B0604020202020204" pitchFamily="34" charset="0"/>
              </a:rPr>
              <a:t>Family services</a:t>
            </a:r>
          </a:p>
          <a:p>
            <a:pPr marL="171450" indent="-171450">
              <a:buFont typeface="Arial" panose="020B0604020202020204" pitchFamily="34" charset="0"/>
              <a:buChar char="•"/>
              <a:defRPr/>
            </a:pPr>
            <a:r>
              <a:rPr lang="en-US" altLang="en-US" dirty="0">
                <a:latin typeface="Arial" panose="020B0604020202020204" pitchFamily="34" charset="0"/>
              </a:rPr>
              <a:t>Financial services</a:t>
            </a:r>
          </a:p>
          <a:p>
            <a:pPr marL="171450" indent="-171450">
              <a:buFont typeface="Arial" panose="020B0604020202020204" pitchFamily="34" charset="0"/>
              <a:buChar char="•"/>
              <a:defRPr/>
            </a:pPr>
            <a:r>
              <a:rPr lang="en-US" altLang="en-US" dirty="0">
                <a:latin typeface="Arial" panose="020B0604020202020204" pitchFamily="34" charset="0"/>
              </a:rPr>
              <a:t>HIV/AIDS services</a:t>
            </a:r>
          </a:p>
          <a:p>
            <a:pPr marL="171450" indent="-171450">
              <a:buFont typeface="Arial" panose="020B0604020202020204" pitchFamily="34" charset="0"/>
              <a:buChar char="•"/>
              <a:defRPr/>
            </a:pPr>
            <a:r>
              <a:rPr lang="en-US" altLang="en-US" dirty="0">
                <a:latin typeface="Arial" panose="020B0604020202020204" pitchFamily="34" charset="0"/>
              </a:rPr>
              <a:t>Housing/transportation services</a:t>
            </a:r>
          </a:p>
          <a:p>
            <a:pPr marL="171450" indent="-171450">
              <a:buFont typeface="Arial" panose="020B0604020202020204" pitchFamily="34" charset="0"/>
              <a:buChar char="•"/>
              <a:defRPr/>
            </a:pPr>
            <a:r>
              <a:rPr lang="en-US" altLang="en-US" dirty="0">
                <a:latin typeface="Arial" panose="020B0604020202020204" pitchFamily="34" charset="0"/>
              </a:rPr>
              <a:t>Legal services</a:t>
            </a:r>
          </a:p>
          <a:p>
            <a:pPr marL="171450" indent="-171450">
              <a:buFont typeface="Arial" panose="020B0604020202020204" pitchFamily="34" charset="0"/>
              <a:buChar char="•"/>
              <a:defRPr/>
            </a:pPr>
            <a:r>
              <a:rPr lang="en-US" altLang="en-US" dirty="0">
                <a:latin typeface="Arial" panose="020B0604020202020204" pitchFamily="34" charset="0"/>
              </a:rPr>
              <a:t>Medical services</a:t>
            </a:r>
          </a:p>
          <a:p>
            <a:pPr marL="171450" indent="-171450">
              <a:buFont typeface="Arial" panose="020B0604020202020204" pitchFamily="34" charset="0"/>
              <a:buChar char="•"/>
              <a:defRPr/>
            </a:pPr>
            <a:r>
              <a:rPr lang="en-US" altLang="en-US" dirty="0">
                <a:latin typeface="Arial" panose="020B0604020202020204" pitchFamily="34" charset="0"/>
              </a:rPr>
              <a:t>Mental health services</a:t>
            </a:r>
          </a:p>
          <a:p>
            <a:pPr marL="171450" indent="-171450">
              <a:buFont typeface="Arial" panose="020B0604020202020204" pitchFamily="34" charset="0"/>
              <a:buChar char="•"/>
              <a:defRPr/>
            </a:pPr>
            <a:r>
              <a:rPr lang="en-US" altLang="en-US" dirty="0">
                <a:latin typeface="Arial" panose="020B0604020202020204" pitchFamily="34" charset="0"/>
              </a:rPr>
              <a:t>Vocational services</a:t>
            </a:r>
          </a:p>
          <a:p>
            <a:pPr>
              <a:buFont typeface="Arial" panose="020B0604020202020204" pitchFamily="34" charset="0"/>
              <a:buNone/>
              <a:defRPr/>
            </a:pPr>
            <a:endParaRPr lang="en-US" altLang="en-US" dirty="0">
              <a:latin typeface="Arial" panose="020B0604020202020204" pitchFamily="34" charset="0"/>
            </a:endParaRPr>
          </a:p>
          <a:p>
            <a:pPr>
              <a:buFont typeface="Arial" panose="020B0604020202020204" pitchFamily="34" charset="0"/>
              <a:buNone/>
              <a:defRPr/>
            </a:pPr>
            <a:r>
              <a:rPr lang="en-US" altLang="en-US" dirty="0">
                <a:latin typeface="Arial" panose="020B0604020202020204" pitchFamily="34" charset="0"/>
              </a:rPr>
              <a:t>As you can see inside the blue circle, drug abuse treatment encompasses many components.</a:t>
            </a:r>
          </a:p>
          <a:p>
            <a:pPr marL="171450" indent="-171450">
              <a:buFont typeface="Arial" panose="020B0604020202020204" pitchFamily="34" charset="0"/>
              <a:buChar char="•"/>
              <a:defRPr/>
            </a:pPr>
            <a:endParaRPr lang="en-US" altLang="en-US" dirty="0">
              <a:latin typeface="Arial" panose="020B0604020202020204" pitchFamily="34" charset="0"/>
            </a:endParaRPr>
          </a:p>
          <a:p>
            <a:pPr>
              <a:buFont typeface="Arial" panose="020B0604020202020204" pitchFamily="34" charset="0"/>
              <a:buNone/>
              <a:defRPr/>
            </a:pPr>
            <a:r>
              <a:rPr lang="en-US" altLang="en-US" dirty="0">
                <a:latin typeface="Arial" panose="020B0604020202020204" pitchFamily="34" charset="0"/>
              </a:rPr>
              <a:t>National Institute on Drug Abuse</a:t>
            </a:r>
          </a:p>
          <a:p>
            <a:pPr>
              <a:buFont typeface="Arial" panose="020B0604020202020204" pitchFamily="34" charset="0"/>
              <a:buNone/>
              <a:defRPr/>
            </a:pPr>
            <a:r>
              <a:rPr lang="en-US" altLang="en-US" dirty="0">
                <a:latin typeface="Arial" panose="020B0604020202020204" pitchFamily="34" charset="0"/>
              </a:rPr>
              <a:t>Components of Comprehensive Drug Abuse Treatment</a:t>
            </a:r>
          </a:p>
          <a:p>
            <a:pPr>
              <a:buFont typeface="Arial" panose="020B0604020202020204" pitchFamily="34" charset="0"/>
              <a:buNone/>
              <a:defRPr/>
            </a:pPr>
            <a:r>
              <a:rPr lang="en-US" altLang="en-US" dirty="0">
                <a:latin typeface="Arial" panose="020B0604020202020204" pitchFamily="34" charset="0"/>
              </a:rPr>
              <a:t>http://www.drugabuse.gov/publications/principles-drug-addiction-treatment-research-based-guide-third-edition/frequently-asked-questions/what-drug-addiction-treatment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3037210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Best Drug Rehabilitation Center | Find the Best Drug Rehabilitation Center Today</a:t>
            </a:r>
          </a:p>
          <a:p>
            <a:r>
              <a:rPr lang="en-US" altLang="en-US" dirty="0">
                <a:latin typeface="Arial" panose="020B0604020202020204" pitchFamily="34" charset="0"/>
              </a:rPr>
              <a:t>This video includes information about the predominate theory of addiction along with the three phases of addiction. For drug and alcohol addiction treatment, it's important to find a recovery program that fits. </a:t>
            </a:r>
          </a:p>
          <a:p>
            <a:r>
              <a:rPr lang="en-US" altLang="en-US" dirty="0">
                <a:latin typeface="Arial" panose="020B0604020202020204" pitchFamily="34" charset="0"/>
              </a:rPr>
              <a:t>https://youtu.be/1GCex5ReG58</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2392773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To find a treatment in or near your community, enter your zip code. </a:t>
            </a:r>
          </a:p>
          <a:p>
            <a:endParaRPr lang="en-US" altLang="en-US" dirty="0">
              <a:latin typeface="Arial" panose="020B0604020202020204" pitchFamily="34" charset="0"/>
            </a:endParaRPr>
          </a:p>
          <a:p>
            <a:r>
              <a:rPr lang="en-US" altLang="en-US" dirty="0">
                <a:latin typeface="Arial" panose="020B0604020202020204" pitchFamily="34" charset="0"/>
              </a:rPr>
              <a:t>How many treatment centers are in or near our community?</a:t>
            </a:r>
          </a:p>
          <a:p>
            <a:endParaRPr lang="en-US" altLang="en-US" dirty="0">
              <a:latin typeface="Arial" panose="020B0604020202020204" pitchFamily="34" charset="0"/>
            </a:endParaRPr>
          </a:p>
          <a:p>
            <a:r>
              <a:rPr lang="en-US" altLang="en-US" dirty="0">
                <a:latin typeface="Arial" panose="020B0604020202020204" pitchFamily="34" charset="0"/>
              </a:rPr>
              <a:t>Substance Abuse and Medical Health Services Administration (SAMHSA)</a:t>
            </a:r>
          </a:p>
          <a:p>
            <a:r>
              <a:rPr lang="en-US" altLang="en-US" dirty="0">
                <a:latin typeface="Arial" panose="020B0604020202020204" pitchFamily="34" charset="0"/>
              </a:rPr>
              <a:t>Behavioral Health Treatment Services Locator</a:t>
            </a:r>
          </a:p>
          <a:p>
            <a:r>
              <a:rPr lang="en-US" altLang="en-US" dirty="0">
                <a:latin typeface="Arial" panose="020B0604020202020204" pitchFamily="34" charset="0"/>
              </a:rPr>
              <a:t>https://findtreatment.samhsa.gov/</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467355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latin typeface="Arial" panose="020B0604020202020204" pitchFamily="34" charset="0"/>
              </a:rPr>
              <a:t>In our lesson today, what careers in counseling and mental health are related to working with clients with dependency problems? Encourage students to share and discuss what they know about careers in counseling and mental health.</a:t>
            </a: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Some careers can include:</a:t>
            </a:r>
          </a:p>
          <a:p>
            <a:pPr>
              <a:defRPr/>
            </a:pPr>
            <a:endParaRPr lang="en-US" altLang="en-US" dirty="0">
              <a:latin typeface="Arial" panose="020B0604020202020204" pitchFamily="34" charset="0"/>
            </a:endParaRPr>
          </a:p>
          <a:p>
            <a:pPr marL="171450" indent="-171450">
              <a:buFont typeface="Arial" panose="020B0604020202020204" pitchFamily="34" charset="0"/>
              <a:buChar char="•"/>
              <a:defRPr/>
            </a:pPr>
            <a:r>
              <a:rPr lang="en-US" dirty="0"/>
              <a:t>addiction counselor</a:t>
            </a:r>
          </a:p>
          <a:p>
            <a:pPr marL="171450" indent="-171450">
              <a:buFont typeface="Arial" panose="020B0604020202020204" pitchFamily="34" charset="0"/>
              <a:buChar char="•"/>
              <a:defRPr/>
            </a:pPr>
            <a:r>
              <a:rPr lang="en-US" dirty="0"/>
              <a:t>addiction nurses</a:t>
            </a:r>
          </a:p>
          <a:p>
            <a:pPr marL="171450" indent="-171450">
              <a:buFont typeface="Arial" panose="020B0604020202020204" pitchFamily="34" charset="0"/>
              <a:buChar char="•"/>
              <a:defRPr/>
            </a:pPr>
            <a:r>
              <a:rPr lang="en-US" dirty="0"/>
              <a:t>clinical psychologist</a:t>
            </a:r>
          </a:p>
          <a:p>
            <a:pPr marL="171450" indent="-171450">
              <a:buFont typeface="Arial" panose="020B0604020202020204" pitchFamily="34" charset="0"/>
              <a:buChar char="•"/>
              <a:defRPr/>
            </a:pPr>
            <a:r>
              <a:rPr lang="en-US" dirty="0"/>
              <a:t>counseling psychologist</a:t>
            </a:r>
          </a:p>
          <a:p>
            <a:pPr marL="171450" indent="-171450">
              <a:buFont typeface="Arial" panose="020B0604020202020204" pitchFamily="34" charset="0"/>
              <a:buChar char="•"/>
              <a:defRPr/>
            </a:pPr>
            <a:r>
              <a:rPr lang="en-US" dirty="0"/>
              <a:t>criminal psychologist</a:t>
            </a:r>
          </a:p>
          <a:p>
            <a:pPr marL="171450" indent="-171450">
              <a:buFont typeface="Arial" panose="020B0604020202020204" pitchFamily="34" charset="0"/>
              <a:buChar char="•"/>
              <a:defRPr/>
            </a:pPr>
            <a:r>
              <a:rPr lang="en-US" dirty="0"/>
              <a:t>detoxification specialist</a:t>
            </a:r>
          </a:p>
          <a:p>
            <a:pPr marL="171450" indent="-171450">
              <a:buFont typeface="Arial" panose="020B0604020202020204" pitchFamily="34" charset="0"/>
              <a:buChar char="•"/>
              <a:defRPr/>
            </a:pPr>
            <a:r>
              <a:rPr lang="en-US" dirty="0"/>
              <a:t>mental health and substance abuse social worker</a:t>
            </a:r>
          </a:p>
          <a:p>
            <a:pPr marL="171450" indent="-171450">
              <a:buFont typeface="Arial" panose="020B0604020202020204" pitchFamily="34" charset="0"/>
              <a:buChar char="•"/>
              <a:defRPr/>
            </a:pPr>
            <a:r>
              <a:rPr lang="en-US" dirty="0"/>
              <a:t>pediatric nurse</a:t>
            </a:r>
          </a:p>
          <a:p>
            <a:pPr marL="171450" indent="-171450">
              <a:buFont typeface="Arial" panose="020B0604020202020204" pitchFamily="34" charset="0"/>
              <a:buChar char="•"/>
              <a:defRPr/>
            </a:pPr>
            <a:r>
              <a:rPr lang="en-US" dirty="0"/>
              <a:t>psychiatric nurse</a:t>
            </a:r>
          </a:p>
          <a:p>
            <a:pPr marL="171450" indent="-171450">
              <a:buFont typeface="Arial" panose="020B0604020202020204" pitchFamily="34" charset="0"/>
              <a:buChar char="•"/>
              <a:defRPr/>
            </a:pPr>
            <a:r>
              <a:rPr lang="en-US" dirty="0"/>
              <a:t>psychiatrist </a:t>
            </a:r>
          </a:p>
          <a:p>
            <a:pPr marL="171450" indent="-171450">
              <a:buFont typeface="Arial" panose="020B0604020202020204" pitchFamily="34" charset="0"/>
              <a:buChar char="•"/>
              <a:defRPr/>
            </a:pPr>
            <a:r>
              <a:rPr lang="en-US" dirty="0"/>
              <a:t>substance abuse researcher</a:t>
            </a:r>
          </a:p>
          <a:p>
            <a:pPr marL="171450" indent="-171450">
              <a:buFont typeface="Arial" panose="020B0604020202020204" pitchFamily="34" charset="0"/>
              <a:buChar char="•"/>
              <a:defRPr/>
            </a:pPr>
            <a:endParaRPr lang="en-US" dirty="0"/>
          </a:p>
          <a:p>
            <a:pPr>
              <a:buFont typeface="Arial" panose="020B0604020202020204" pitchFamily="34" charset="0"/>
              <a:buNone/>
              <a:defRPr/>
            </a:pPr>
            <a:r>
              <a:rPr lang="en-US" dirty="0"/>
              <a:t>By a show of hands, how many of you would be interested in pursuing a career related to the field of substance abuse and dependency? Why or why not?</a:t>
            </a:r>
          </a:p>
          <a:p>
            <a:pPr>
              <a:buFont typeface="Arial" panose="020B0604020202020204" pitchFamily="34" charset="0"/>
              <a:buNone/>
              <a:defRPr/>
            </a:pPr>
            <a:endParaRPr lang="en-US" dirty="0"/>
          </a:p>
          <a:p>
            <a:pPr>
              <a:buFont typeface="Arial" panose="020B0604020202020204" pitchFamily="34" charset="0"/>
              <a:buNone/>
              <a:defRPr/>
            </a:pPr>
            <a:r>
              <a:rPr lang="en-US" dirty="0"/>
              <a:t>Teacher note: You may opt to have the students research careers in the field of substance abuse and dependency. (See Enrichment activity in the lesson)</a:t>
            </a:r>
          </a:p>
          <a:p>
            <a:pPr>
              <a:buFont typeface="Arial" panose="020B0604020202020204" pitchFamily="34" charset="0"/>
              <a:buNone/>
              <a:defRPr/>
            </a:pPr>
            <a:endParaRPr lang="en-US" dirty="0"/>
          </a:p>
          <a:p>
            <a:pPr marL="171450" indent="-171450">
              <a:buFont typeface="Arial" panose="020B0604020202020204" pitchFamily="34" charset="0"/>
              <a:buChar char="•"/>
              <a:defRPr/>
            </a:pPr>
            <a:endParaRPr lang="en-US" dirty="0"/>
          </a:p>
          <a:p>
            <a:pPr>
              <a:buFont typeface="Arial" panose="020B0604020202020204" pitchFamily="34" charset="0"/>
              <a:buNone/>
              <a:defRPr/>
            </a:pPr>
            <a:endParaRPr lang="en-US" dirty="0"/>
          </a:p>
          <a:p>
            <a:pPr marL="171450" indent="-171450">
              <a:buFont typeface="Arial" panose="020B0604020202020204" pitchFamily="34" charset="0"/>
              <a:buChar char="•"/>
              <a:defRPr/>
            </a:pPr>
            <a:endParaRPr lang="en-US" dirty="0"/>
          </a:p>
          <a:p>
            <a:pPr>
              <a:buFont typeface="Arial" panose="020B0604020202020204" pitchFamily="34" charset="0"/>
              <a:buNone/>
              <a:defRPr/>
            </a:pPr>
            <a:endParaRPr lang="en-US" dirty="0"/>
          </a:p>
          <a:p>
            <a:pPr>
              <a:defRPr/>
            </a:pP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995518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1526775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1480462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5430251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424044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29</a:t>
            </a:fld>
            <a:endParaRPr lang="en-US"/>
          </a:p>
        </p:txBody>
      </p:sp>
    </p:spTree>
    <p:extLst>
      <p:ext uri="{BB962C8B-B14F-4D97-AF65-F5344CB8AC3E}">
        <p14:creationId xmlns:p14="http://schemas.microsoft.com/office/powerpoint/2010/main" val="2794152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latin typeface="Arial" panose="020B0604020202020204" pitchFamily="34" charset="0"/>
              </a:rPr>
              <a:t>Predisposing factors can include:</a:t>
            </a:r>
          </a:p>
          <a:p>
            <a:pPr>
              <a:defRPr/>
            </a:pPr>
            <a:endParaRPr lang="en-US" altLang="en-US" dirty="0">
              <a:latin typeface="Arial" panose="020B0604020202020204" pitchFamily="34" charset="0"/>
            </a:endParaRPr>
          </a:p>
          <a:p>
            <a:pPr marL="171450" indent="-171450">
              <a:buFont typeface="Arial" panose="020B0604020202020204" pitchFamily="34" charset="0"/>
              <a:buChar char="•"/>
              <a:defRPr/>
            </a:pPr>
            <a:r>
              <a:rPr lang="en-US" altLang="en-US" dirty="0">
                <a:latin typeface="Arial" panose="020B0604020202020204" pitchFamily="34" charset="0"/>
              </a:rPr>
              <a:t>“addictive” personality</a:t>
            </a:r>
          </a:p>
          <a:p>
            <a:pPr marL="171450" indent="-171450">
              <a:buFont typeface="Arial" panose="020B0604020202020204" pitchFamily="34" charset="0"/>
              <a:buChar char="•"/>
              <a:defRPr/>
            </a:pPr>
            <a:r>
              <a:rPr lang="en-US" altLang="en-US" dirty="0">
                <a:latin typeface="Arial" panose="020B0604020202020204" pitchFamily="34" charset="0"/>
              </a:rPr>
              <a:t>emotional problems</a:t>
            </a:r>
          </a:p>
          <a:p>
            <a:pPr marL="171450" indent="-171450">
              <a:buFont typeface="Arial" panose="020B0604020202020204" pitchFamily="34" charset="0"/>
              <a:buChar char="•"/>
              <a:defRPr/>
            </a:pPr>
            <a:r>
              <a:rPr lang="en-US" altLang="en-US" dirty="0">
                <a:latin typeface="Arial" panose="020B0604020202020204" pitchFamily="34" charset="0"/>
              </a:rPr>
              <a:t>healthcare workers (high risk due to availability of drugs)</a:t>
            </a:r>
          </a:p>
          <a:p>
            <a:pPr marL="628650" lvl="1" indent="-171450">
              <a:buFont typeface="Arial" panose="020B0604020202020204" pitchFamily="34" charset="0"/>
              <a:buChar char="•"/>
              <a:defRPr/>
            </a:pPr>
            <a:r>
              <a:rPr lang="en-US" altLang="en-US" dirty="0">
                <a:latin typeface="Arial" panose="020B0604020202020204" pitchFamily="34" charset="0"/>
              </a:rPr>
              <a:t>highest addiction rate—anesthesiologists</a:t>
            </a:r>
          </a:p>
          <a:p>
            <a:pPr marL="171450" indent="-171450">
              <a:buFont typeface="Arial" panose="020B0604020202020204" pitchFamily="34" charset="0"/>
              <a:buChar char="•"/>
              <a:defRPr/>
            </a:pPr>
            <a:r>
              <a:rPr lang="en-US" altLang="en-US" dirty="0">
                <a:latin typeface="Arial" panose="020B0604020202020204" pitchFamily="34" charset="0"/>
              </a:rPr>
              <a:t>family history of substance abuse</a:t>
            </a:r>
          </a:p>
          <a:p>
            <a:pPr marL="171450" indent="-171450">
              <a:buFont typeface="Arial" panose="020B0604020202020204" pitchFamily="34" charset="0"/>
              <a:buChar char="•"/>
              <a:defRPr/>
            </a:pPr>
            <a:r>
              <a:rPr lang="en-US" altLang="en-US" dirty="0">
                <a:latin typeface="Arial" panose="020B0604020202020204" pitchFamily="34" charset="0"/>
              </a:rPr>
              <a:t>history of childhood physical or sexual abuse</a:t>
            </a:r>
          </a:p>
          <a:p>
            <a:pPr marL="171450" indent="-171450">
              <a:buFont typeface="Arial" panose="020B0604020202020204" pitchFamily="34" charset="0"/>
              <a:buChar char="•"/>
              <a:defRPr/>
            </a:pPr>
            <a:r>
              <a:rPr lang="en-US" altLang="en-US" dirty="0">
                <a:latin typeface="Arial" panose="020B0604020202020204" pitchFamily="34" charset="0"/>
              </a:rPr>
              <a:t>ineffective coping mechanisms</a:t>
            </a:r>
          </a:p>
          <a:p>
            <a:pPr>
              <a:defRPr/>
            </a:pPr>
            <a:r>
              <a:rPr lang="en-US" altLang="en-US" dirty="0">
                <a:latin typeface="Arial" panose="020B0604020202020204" pitchFamily="34" charset="0"/>
              </a:rPr>
              <a:t>	</a:t>
            </a:r>
          </a:p>
          <a:p>
            <a:pPr>
              <a:defRPr/>
            </a:pPr>
            <a:r>
              <a:rPr lang="en-US" altLang="en-US" dirty="0">
                <a:latin typeface="Arial" panose="020B0604020202020204" pitchFamily="34" charset="0"/>
              </a:rPr>
              <a:t>	</a:t>
            </a:r>
          </a:p>
          <a:p>
            <a:pPr>
              <a:defRPr/>
            </a:pPr>
            <a:r>
              <a:rPr lang="en-US" altLang="en-US" dirty="0">
                <a:latin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873123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latin typeface="Arial" panose="020B0604020202020204" pitchFamily="34" charset="0"/>
              </a:rPr>
              <a:t>Substance Dependence </a:t>
            </a: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Dependence is the state of being addicted to alcohol or a drug.</a:t>
            </a: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Dependence can occur if:</a:t>
            </a:r>
          </a:p>
          <a:p>
            <a:pPr marL="171450" indent="-171450">
              <a:buFont typeface="Arial" panose="020B0604020202020204" pitchFamily="34" charset="0"/>
              <a:buChar char="•"/>
              <a:defRPr/>
            </a:pPr>
            <a:r>
              <a:rPr lang="en-US" altLang="en-US" dirty="0">
                <a:latin typeface="Arial" panose="020B0604020202020204" pitchFamily="34" charset="0"/>
              </a:rPr>
              <a:t>individual’s symptoms have persisted for at least one month </a:t>
            </a:r>
          </a:p>
          <a:p>
            <a:pPr marL="171450" indent="-171450">
              <a:buFont typeface="Arial" panose="020B0604020202020204" pitchFamily="34" charset="0"/>
              <a:buChar char="•"/>
              <a:defRPr/>
            </a:pPr>
            <a:r>
              <a:rPr lang="en-US" altLang="en-US" dirty="0">
                <a:latin typeface="Arial" panose="020B0604020202020204" pitchFamily="34" charset="0"/>
              </a:rPr>
              <a:t>individual must manifest three of the following symptoms:</a:t>
            </a:r>
          </a:p>
          <a:p>
            <a:pPr marL="628650" lvl="1" indent="-171450">
              <a:buFont typeface="Arial" panose="020B0604020202020204" pitchFamily="34" charset="0"/>
              <a:buChar char="•"/>
              <a:defRPr/>
            </a:pPr>
            <a:r>
              <a:rPr lang="en-US" altLang="en-US" dirty="0">
                <a:latin typeface="Arial" panose="020B0604020202020204" pitchFamily="34" charset="0"/>
              </a:rPr>
              <a:t>a pattern of persistent desire </a:t>
            </a:r>
          </a:p>
          <a:p>
            <a:pPr marL="628650" lvl="1" indent="-171450">
              <a:buFont typeface="Arial" panose="020B0604020202020204" pitchFamily="34" charset="0"/>
              <a:buChar char="•"/>
              <a:defRPr/>
            </a:pPr>
            <a:r>
              <a:rPr lang="en-US" altLang="en-US" dirty="0">
                <a:latin typeface="Arial" panose="020B0604020202020204" pitchFamily="34" charset="0"/>
              </a:rPr>
              <a:t>great deal of time is spent in activities necessary to obtain the substance, use the substance or recover from its effects</a:t>
            </a:r>
          </a:p>
          <a:p>
            <a:pPr marL="628650" lvl="1" indent="-171450">
              <a:buFont typeface="Arial" panose="020B0604020202020204" pitchFamily="34" charset="0"/>
              <a:buChar char="•"/>
              <a:defRPr/>
            </a:pPr>
            <a:r>
              <a:rPr lang="en-US" altLang="en-US" dirty="0">
                <a:latin typeface="Arial" panose="020B0604020202020204" pitchFamily="34" charset="0"/>
              </a:rPr>
              <a:t>important social, occupational or recreational activities are given up or reduced because of substance use</a:t>
            </a:r>
          </a:p>
          <a:p>
            <a:pPr marL="628650" lvl="1" indent="-171450">
              <a:buFont typeface="Arial" panose="020B0604020202020204" pitchFamily="34" charset="0"/>
              <a:buChar char="•"/>
              <a:defRPr/>
            </a:pPr>
            <a:r>
              <a:rPr lang="en-US" altLang="en-US" dirty="0">
                <a:latin typeface="Arial" panose="020B0604020202020204" pitchFamily="34" charset="0"/>
              </a:rPr>
              <a:t>substance is taken in larger amounts or over a longer period than was intended</a:t>
            </a:r>
          </a:p>
          <a:p>
            <a:pPr marL="628650" lvl="1" indent="-171450">
              <a:buFont typeface="Arial" panose="020B0604020202020204" pitchFamily="34" charset="0"/>
              <a:buChar char="•"/>
              <a:defRPr/>
            </a:pPr>
            <a:r>
              <a:rPr lang="en-US" altLang="en-US" dirty="0">
                <a:latin typeface="Arial" panose="020B0604020202020204" pitchFamily="34" charset="0"/>
              </a:rPr>
              <a:t>substance use is continued despite knowledge that it is a problem</a:t>
            </a:r>
          </a:p>
          <a:p>
            <a:pPr marL="628650" lvl="1" indent="-171450">
              <a:buFont typeface="Arial" panose="020B0604020202020204" pitchFamily="34" charset="0"/>
              <a:buChar char="•"/>
              <a:defRPr/>
            </a:pPr>
            <a:r>
              <a:rPr lang="en-US" altLang="en-US" dirty="0">
                <a:latin typeface="Arial" panose="020B0604020202020204" pitchFamily="34" charset="0"/>
              </a:rPr>
              <a:t>tolerance </a:t>
            </a:r>
          </a:p>
          <a:p>
            <a:pPr marL="1085850" lvl="2" indent="-171450">
              <a:buFont typeface="Arial" panose="020B0604020202020204" pitchFamily="34" charset="0"/>
              <a:buChar char="•"/>
              <a:defRPr/>
            </a:pPr>
            <a:r>
              <a:rPr lang="en-US" altLang="en-US" dirty="0">
                <a:latin typeface="Arial" panose="020B0604020202020204" pitchFamily="34" charset="0"/>
              </a:rPr>
              <a:t>need for markedly increased amounts of substance to achieve desired effect</a:t>
            </a:r>
          </a:p>
          <a:p>
            <a:pPr marL="1085850" lvl="2" indent="-171450">
              <a:buFont typeface="Arial" panose="020B0604020202020204" pitchFamily="34" charset="0"/>
              <a:buChar char="•"/>
              <a:defRPr/>
            </a:pPr>
            <a:r>
              <a:rPr lang="en-US" altLang="en-US" dirty="0">
                <a:latin typeface="Arial" panose="020B0604020202020204" pitchFamily="34" charset="0"/>
              </a:rPr>
              <a:t>markedly diminished effect with continued use of same amount of substance</a:t>
            </a:r>
          </a:p>
          <a:p>
            <a:pPr marL="628650" lvl="1" indent="-171450">
              <a:buFont typeface="Arial" panose="020B0604020202020204" pitchFamily="34" charset="0"/>
              <a:buChar char="•"/>
              <a:defRPr/>
            </a:pPr>
            <a:r>
              <a:rPr lang="en-US" altLang="en-US" dirty="0">
                <a:latin typeface="Arial" panose="020B0604020202020204" pitchFamily="34" charset="0"/>
              </a:rPr>
              <a:t>withdrawal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133118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What are some facts/information you may already know about drug abuse?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553788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anose="020B0604020202020204" pitchFamily="34" charset="0"/>
              <a:buNone/>
              <a:defRPr/>
            </a:pPr>
            <a:r>
              <a:rPr lang="en-US" altLang="en-US" dirty="0">
                <a:latin typeface="Arial" panose="020B0604020202020204" pitchFamily="34" charset="0"/>
              </a:rPr>
              <a:t>Alcohol abuse</a:t>
            </a:r>
          </a:p>
          <a:p>
            <a:pPr marL="171450" indent="-171450" eaLnBrk="1" hangingPunct="1">
              <a:buFont typeface="Arial" panose="020B0604020202020204" pitchFamily="34" charset="0"/>
              <a:buChar char="•"/>
              <a:defRPr/>
            </a:pPr>
            <a:r>
              <a:rPr lang="en-US" altLang="en-US" dirty="0">
                <a:latin typeface="Arial" panose="020B0604020202020204" pitchFamily="34" charset="0"/>
              </a:rPr>
              <a:t>Can lead to the inability to function at work or with friends/family</a:t>
            </a:r>
          </a:p>
          <a:p>
            <a:pPr marL="171450" indent="-171450" eaLnBrk="1" hangingPunct="1">
              <a:buFont typeface="Arial" panose="020B0604020202020204" pitchFamily="34" charset="0"/>
              <a:buChar char="•"/>
              <a:defRPr/>
            </a:pPr>
            <a:r>
              <a:rPr lang="en-US" altLang="en-US" dirty="0">
                <a:latin typeface="Arial" panose="020B0604020202020204" pitchFamily="34" charset="0"/>
              </a:rPr>
              <a:t>Person may be unable to cut down or stop drinking</a:t>
            </a:r>
          </a:p>
          <a:p>
            <a:pPr marL="171450" indent="-171450" eaLnBrk="1" hangingPunct="1">
              <a:buFont typeface="Arial" panose="020B0604020202020204" pitchFamily="34" charset="0"/>
              <a:buChar char="•"/>
              <a:defRPr/>
            </a:pPr>
            <a:r>
              <a:rPr lang="en-US" altLang="en-US" dirty="0">
                <a:latin typeface="Arial" panose="020B0604020202020204" pitchFamily="34" charset="0"/>
              </a:rPr>
              <a:t>Person may need the use of alcohol to function</a:t>
            </a:r>
          </a:p>
          <a:p>
            <a:pPr marL="171450" indent="-171450" eaLnBrk="1" hangingPunct="1">
              <a:buFont typeface="Arial" panose="020B0604020202020204" pitchFamily="34" charset="0"/>
              <a:buChar char="•"/>
              <a:defRPr/>
            </a:pPr>
            <a:endParaRPr lang="en-US" altLang="en-US" dirty="0">
              <a:latin typeface="Arial" panose="020B0604020202020204" pitchFamily="34" charset="0"/>
            </a:endParaRPr>
          </a:p>
          <a:p>
            <a:pPr eaLnBrk="1" hangingPunct="1">
              <a:defRPr/>
            </a:pPr>
            <a:r>
              <a:rPr lang="en-US" altLang="en-US" dirty="0">
                <a:latin typeface="Arial" panose="020B0604020202020204" pitchFamily="34" charset="0"/>
              </a:rPr>
              <a:t>What are some symptoms of intoxication?</a:t>
            </a:r>
          </a:p>
          <a:p>
            <a:pPr eaLnBrk="1" hangingPunct="1">
              <a:defRPr/>
            </a:pPr>
            <a:endParaRPr lang="en-US" altLang="en-US" dirty="0">
              <a:latin typeface="Arial" panose="020B0604020202020204" pitchFamily="34" charset="0"/>
            </a:endParaRPr>
          </a:p>
          <a:p>
            <a:pPr eaLnBrk="1" hangingPunct="1">
              <a:defRPr/>
            </a:pPr>
            <a:r>
              <a:rPr lang="en-US" altLang="en-US" dirty="0">
                <a:latin typeface="Arial" panose="020B0604020202020204" pitchFamily="34" charset="0"/>
              </a:rPr>
              <a:t>Treatment for alcoholism can include:</a:t>
            </a:r>
          </a:p>
          <a:p>
            <a:pPr marL="171450" indent="-171450" eaLnBrk="1" hangingPunct="1">
              <a:buFont typeface="Arial" panose="020B0604020202020204" pitchFamily="34" charset="0"/>
              <a:buChar char="•"/>
              <a:defRPr/>
            </a:pPr>
            <a:r>
              <a:rPr lang="en-US" altLang="en-US" dirty="0">
                <a:latin typeface="Arial" panose="020B0604020202020204" pitchFamily="34" charset="0"/>
              </a:rPr>
              <a:t>alcoholics anonymous</a:t>
            </a:r>
          </a:p>
          <a:p>
            <a:pPr marL="171450" indent="-171450" eaLnBrk="1" hangingPunct="1">
              <a:buFont typeface="Arial" panose="020B0604020202020204" pitchFamily="34" charset="0"/>
              <a:buChar char="•"/>
              <a:defRPr/>
            </a:pPr>
            <a:r>
              <a:rPr lang="en-US" altLang="en-US" dirty="0">
                <a:latin typeface="Arial" panose="020B0604020202020204" pitchFamily="34" charset="0"/>
              </a:rPr>
              <a:t>detoxification</a:t>
            </a:r>
          </a:p>
          <a:p>
            <a:pPr marL="171450" indent="-171450" eaLnBrk="1" hangingPunct="1">
              <a:buFont typeface="Arial" panose="020B0604020202020204" pitchFamily="34" charset="0"/>
              <a:buChar char="•"/>
              <a:defRPr/>
            </a:pPr>
            <a:r>
              <a:rPr lang="en-US" altLang="en-US" dirty="0">
                <a:latin typeface="Arial" panose="020B0604020202020204" pitchFamily="34" charset="0"/>
              </a:rPr>
              <a:t>inpatient rehabilitation treatment program</a:t>
            </a:r>
          </a:p>
          <a:p>
            <a:pPr marL="171450" indent="-171450" eaLnBrk="1" hangingPunct="1">
              <a:buFont typeface="Arial" panose="020B0604020202020204" pitchFamily="34" charset="0"/>
              <a:buChar char="•"/>
              <a:defRPr/>
            </a:pPr>
            <a:endParaRPr lang="en-US" altLang="en-US" dirty="0">
              <a:latin typeface="Arial" panose="020B0604020202020204" pitchFamily="34" charset="0"/>
            </a:endParaRPr>
          </a:p>
          <a:p>
            <a:pPr eaLnBrk="1" hangingPunct="1">
              <a:buFont typeface="Arial" panose="020B0604020202020204" pitchFamily="34" charset="0"/>
              <a:buNone/>
              <a:defRPr/>
            </a:pPr>
            <a:r>
              <a:rPr lang="en-US" altLang="en-US" dirty="0">
                <a:latin typeface="Arial" panose="020B0604020202020204" pitchFamily="34" charset="0"/>
              </a:rPr>
              <a:t>What does detoxification mean? It is a medical treatment of an alcoholic or drug addict involving abstention from drink or drugs until the bloodstream is free of toxins.</a:t>
            </a:r>
          </a:p>
          <a:p>
            <a:pPr marL="171450" indent="-171450" eaLnBrk="1" hangingPunct="1">
              <a:buFont typeface="Arial" panose="020B0604020202020204" pitchFamily="34" charset="0"/>
              <a:buChar char="•"/>
              <a:defRPr/>
            </a:pPr>
            <a:endParaRPr lang="en-US" altLang="en-US" dirty="0">
              <a:latin typeface="Arial" panose="020B0604020202020204" pitchFamily="34" charset="0"/>
            </a:endParaRPr>
          </a:p>
          <a:p>
            <a:pPr eaLnBrk="1" hangingPunct="1">
              <a:buFont typeface="Arial" panose="020B0604020202020204" pitchFamily="34" charset="0"/>
              <a:buNone/>
              <a:defRPr/>
            </a:pPr>
            <a:r>
              <a:rPr lang="en-US" altLang="en-US" dirty="0">
                <a:latin typeface="Arial" panose="020B0604020202020204" pitchFamily="34" charset="0"/>
              </a:rPr>
              <a:t>What are the dangers of binge drinking?</a:t>
            </a:r>
          </a:p>
          <a:p>
            <a:pPr eaLnBrk="1" hangingPunct="1">
              <a:buFont typeface="Arial" panose="020B0604020202020204" pitchFamily="34" charset="0"/>
              <a:buNone/>
              <a:defRPr/>
            </a:pP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555858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latin typeface="Arial" panose="020B0604020202020204" pitchFamily="34" charset="0"/>
              </a:rPr>
              <a:t>Consequences of drinking can include:</a:t>
            </a:r>
          </a:p>
          <a:p>
            <a:pPr>
              <a:defRPr/>
            </a:pPr>
            <a:endParaRPr lang="en-US" altLang="en-US" dirty="0">
              <a:latin typeface="Arial" panose="020B0604020202020204" pitchFamily="34" charset="0"/>
            </a:endParaRPr>
          </a:p>
          <a:p>
            <a:pPr marL="171450" indent="-171450">
              <a:buFont typeface="Arial" panose="020B0604020202020204" pitchFamily="34" charset="0"/>
              <a:buChar char="•"/>
              <a:defRPr/>
            </a:pPr>
            <a:r>
              <a:rPr lang="en-US" altLang="en-US" dirty="0">
                <a:latin typeface="Arial" panose="020B0604020202020204" pitchFamily="34" charset="0"/>
              </a:rPr>
              <a:t>Blood vessels - Alcohol causes the capillaries in the skin to enlarge and give off excessive heat.  This is a false sense of warmth because the body is actually losing heat and the body temperature is decreasing.</a:t>
            </a:r>
          </a:p>
          <a:p>
            <a:pPr marL="171450" indent="-171450">
              <a:buFont typeface="Arial" panose="020B0604020202020204" pitchFamily="34" charset="0"/>
              <a:buChar char="•"/>
              <a:defRPr/>
            </a:pPr>
            <a:r>
              <a:rPr lang="en-US" altLang="en-US" dirty="0">
                <a:latin typeface="Arial" panose="020B0604020202020204" pitchFamily="34" charset="0"/>
              </a:rPr>
              <a:t>Brain - Alcohol acts as a sedative and depresses nerve activity in the brain. Alcohol can affect a person’s inhibitions, attention, memory, motor actions and emotional behavior.  </a:t>
            </a:r>
          </a:p>
          <a:p>
            <a:pPr marL="171450" indent="-171450">
              <a:buFont typeface="Arial" panose="020B0604020202020204" pitchFamily="34" charset="0"/>
              <a:buChar char="•"/>
              <a:defRPr/>
            </a:pPr>
            <a:r>
              <a:rPr lang="en-US" altLang="en-US" dirty="0">
                <a:latin typeface="Arial" panose="020B0604020202020204" pitchFamily="34" charset="0"/>
              </a:rPr>
              <a:t>Heart - Long term drinking can lead to damage of heart muscles.</a:t>
            </a:r>
          </a:p>
          <a:p>
            <a:pPr marL="171450" indent="-171450">
              <a:buFont typeface="Arial" panose="020B0604020202020204" pitchFamily="34" charset="0"/>
              <a:buChar char="•"/>
              <a:defRPr/>
            </a:pPr>
            <a:r>
              <a:rPr lang="en-US" altLang="en-US" dirty="0">
                <a:latin typeface="Arial" panose="020B0604020202020204" pitchFamily="34" charset="0"/>
              </a:rPr>
              <a:t>Liver - The liver has difficulty breaking down fat when alcohol is present in the body.  When fat and protein collect in the liver, the liver has a hard time working properly.  The cells die and scar tissue grows in the place of the cells. This condition is called cirrhosis of the liver and can eventually lead to liver failure.</a:t>
            </a:r>
          </a:p>
          <a:p>
            <a:pPr marL="171450" indent="-171450">
              <a:buFont typeface="Arial" panose="020B0604020202020204" pitchFamily="34" charset="0"/>
              <a:buChar char="•"/>
              <a:defRPr/>
            </a:pPr>
            <a:r>
              <a:rPr lang="en-US" altLang="en-US" dirty="0">
                <a:latin typeface="Arial" panose="020B0604020202020204" pitchFamily="34" charset="0"/>
              </a:rPr>
              <a:t>Mouth and throat - Drinking a lot can harm the lining of the mouth and throat. This can increase your chances of cancer especially if you also smoke.</a:t>
            </a:r>
          </a:p>
          <a:p>
            <a:pPr marL="171450" indent="-171450">
              <a:buFont typeface="Arial" panose="020B0604020202020204" pitchFamily="34" charset="0"/>
              <a:buChar char="•"/>
              <a:defRPr/>
            </a:pP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538803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dirty="0">
                <a:latin typeface="Arial" panose="020B0604020202020204" pitchFamily="34" charset="0"/>
              </a:rPr>
              <a:t>Cannabis-marijuana abuse</a:t>
            </a:r>
          </a:p>
          <a:p>
            <a:pPr marL="171450" indent="-171450" eaLnBrk="1" hangingPunct="1">
              <a:buFont typeface="Arial" panose="020B0604020202020204" pitchFamily="34" charset="0"/>
              <a:buChar char="•"/>
              <a:defRPr/>
            </a:pPr>
            <a:r>
              <a:rPr lang="en-US" altLang="en-US" dirty="0">
                <a:latin typeface="Arial" panose="020B0604020202020204" pitchFamily="34" charset="0"/>
              </a:rPr>
              <a:t>It causes euphoria</a:t>
            </a:r>
          </a:p>
          <a:p>
            <a:pPr marL="171450" indent="-171450" eaLnBrk="1" hangingPunct="1">
              <a:buFont typeface="Arial" panose="020B0604020202020204" pitchFamily="34" charset="0"/>
              <a:buChar char="•"/>
              <a:defRPr/>
            </a:pPr>
            <a:r>
              <a:rPr lang="en-US" altLang="en-US" dirty="0">
                <a:latin typeface="Arial" panose="020B0604020202020204" pitchFamily="34" charset="0"/>
              </a:rPr>
              <a:t>Most commonly used substance</a:t>
            </a:r>
          </a:p>
          <a:p>
            <a:pPr marL="171450" indent="-171450" eaLnBrk="1" hangingPunct="1">
              <a:buFont typeface="Arial" panose="020B0604020202020204" pitchFamily="34" charset="0"/>
              <a:buChar char="•"/>
              <a:defRPr/>
            </a:pPr>
            <a:r>
              <a:rPr lang="en-US" altLang="en-US" dirty="0">
                <a:latin typeface="Arial" panose="020B0604020202020204" pitchFamily="34" charset="0"/>
              </a:rPr>
              <a:t>It was prescribed for a variety of ailments during the 19th century </a:t>
            </a:r>
          </a:p>
          <a:p>
            <a:pPr eaLnBrk="1" hangingPunct="1">
              <a:defRPr/>
            </a:pPr>
            <a:endParaRPr lang="en-US" altLang="en-US" dirty="0">
              <a:latin typeface="Arial" panose="020B0604020202020204" pitchFamily="34" charset="0"/>
            </a:endParaRPr>
          </a:p>
          <a:p>
            <a:pPr eaLnBrk="1" hangingPunct="1">
              <a:defRPr/>
            </a:pPr>
            <a:r>
              <a:rPr lang="en-US" altLang="en-US" dirty="0">
                <a:latin typeface="Arial" panose="020B0604020202020204" pitchFamily="34" charset="0"/>
              </a:rPr>
              <a:t>Intoxication symptoms can include:</a:t>
            </a:r>
          </a:p>
          <a:p>
            <a:pPr marL="171450" indent="-171450" eaLnBrk="1" hangingPunct="1">
              <a:buFont typeface="Arial" panose="020B0604020202020204" pitchFamily="34" charset="0"/>
              <a:buChar char="•"/>
              <a:defRPr/>
            </a:pPr>
            <a:r>
              <a:rPr lang="en-US" altLang="en-US" dirty="0">
                <a:latin typeface="Arial" panose="020B0604020202020204" pitchFamily="34" charset="0"/>
              </a:rPr>
              <a:t>apathy</a:t>
            </a:r>
          </a:p>
          <a:p>
            <a:pPr marL="171450" indent="-171450" eaLnBrk="1" hangingPunct="1">
              <a:buFont typeface="Arial" panose="020B0604020202020204" pitchFamily="34" charset="0"/>
              <a:buChar char="•"/>
              <a:defRPr/>
            </a:pPr>
            <a:r>
              <a:rPr lang="en-US" altLang="en-US" dirty="0">
                <a:latin typeface="Arial" panose="020B0604020202020204" pitchFamily="34" charset="0"/>
              </a:rPr>
              <a:t>dry mouth</a:t>
            </a:r>
          </a:p>
          <a:p>
            <a:pPr marL="171450" indent="-171450" eaLnBrk="1" hangingPunct="1">
              <a:buFont typeface="Arial" panose="020B0604020202020204" pitchFamily="34" charset="0"/>
              <a:buChar char="•"/>
              <a:defRPr/>
            </a:pPr>
            <a:r>
              <a:rPr lang="en-US" altLang="en-US" dirty="0">
                <a:latin typeface="Arial" panose="020B0604020202020204" pitchFamily="34" charset="0"/>
              </a:rPr>
              <a:t>increased appetite</a:t>
            </a:r>
          </a:p>
          <a:p>
            <a:pPr marL="171450" indent="-171450" eaLnBrk="1" hangingPunct="1">
              <a:buFont typeface="Arial" panose="020B0604020202020204" pitchFamily="34" charset="0"/>
              <a:buChar char="•"/>
              <a:defRPr/>
            </a:pPr>
            <a:r>
              <a:rPr lang="en-US" altLang="en-US" dirty="0">
                <a:latin typeface="Arial" panose="020B0604020202020204" pitchFamily="34" charset="0"/>
              </a:rPr>
              <a:t>red eyes</a:t>
            </a:r>
          </a:p>
          <a:p>
            <a:pPr marL="171450" indent="-171450" eaLnBrk="1" hangingPunct="1">
              <a:buFont typeface="Arial" panose="020B0604020202020204" pitchFamily="34" charset="0"/>
              <a:buChar char="•"/>
              <a:defRPr/>
            </a:pPr>
            <a:r>
              <a:rPr lang="en-US" altLang="en-US" dirty="0">
                <a:latin typeface="Arial" panose="020B0604020202020204" pitchFamily="34" charset="0"/>
              </a:rPr>
              <a:t>slowed time </a:t>
            </a:r>
          </a:p>
          <a:p>
            <a:pPr eaLnBrk="1" hangingPunct="1">
              <a:defRPr/>
            </a:pPr>
            <a:endParaRPr lang="en-US" altLang="en-US" dirty="0">
              <a:latin typeface="Arial" panose="020B0604020202020204" pitchFamily="34" charset="0"/>
            </a:endParaRPr>
          </a:p>
          <a:p>
            <a:pPr eaLnBrk="1" hangingPunct="1">
              <a:defRPr/>
            </a:pPr>
            <a:r>
              <a:rPr lang="en-US" altLang="en-US" dirty="0">
                <a:latin typeface="Arial" panose="020B0604020202020204" pitchFamily="34" charset="0"/>
              </a:rPr>
              <a:t>What are some street names for marijuana?</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417477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defRPr/>
            </a:pPr>
            <a:r>
              <a:rPr lang="en-US" altLang="en-US" dirty="0">
                <a:latin typeface="Arial" panose="020B0604020202020204" pitchFamily="34" charset="0"/>
              </a:rPr>
              <a:t>Review and discuss the contents of the infographic.</a:t>
            </a:r>
          </a:p>
          <a:p>
            <a:pPr>
              <a:buFont typeface="Arial" panose="020B0604020202020204" pitchFamily="34" charset="0"/>
              <a:buNone/>
              <a:defRPr/>
            </a:pPr>
            <a:endParaRPr lang="en-US" altLang="en-US" dirty="0">
              <a:latin typeface="Arial" panose="020B0604020202020204" pitchFamily="34" charset="0"/>
            </a:endParaRPr>
          </a:p>
          <a:p>
            <a:pPr>
              <a:defRPr/>
            </a:pPr>
            <a:r>
              <a:rPr lang="en-US" altLang="en-US" dirty="0">
                <a:latin typeface="Arial" panose="020B0604020202020204" pitchFamily="34" charset="0"/>
              </a:rPr>
              <a:t>Marijuana Use and Educational Outcomes</a:t>
            </a:r>
          </a:p>
          <a:p>
            <a:pPr>
              <a:defRPr/>
            </a:pPr>
            <a:r>
              <a:rPr lang="en-US" altLang="en-US" dirty="0">
                <a:latin typeface="Arial" panose="020B0604020202020204" pitchFamily="34" charset="0"/>
              </a:rPr>
              <a:t>Students who use marijuana regularly tend to get lower grades and are more likely to drop out of high school than those who don't use. See the latest statistics and effects of marijuana on the teen brain.</a:t>
            </a:r>
          </a:p>
          <a:p>
            <a:pPr>
              <a:defRPr/>
            </a:pPr>
            <a:r>
              <a:rPr lang="en-US" altLang="en-US" dirty="0">
                <a:latin typeface="Arial" panose="020B0604020202020204" pitchFamily="34" charset="0"/>
              </a:rPr>
              <a:t>http://www.drugabuse.gov/related-topics/trends-statistics/infographics/marijuana-use-educational-outcomes</a:t>
            </a:r>
          </a:p>
          <a:p>
            <a:pPr>
              <a:buFont typeface="Arial" panose="020B0604020202020204" pitchFamily="34" charset="0"/>
              <a:buNone/>
              <a:defRPr/>
            </a:pPr>
            <a:endParaRPr lang="en-US" altLang="en-US" dirty="0">
              <a:latin typeface="Arial" panose="020B0604020202020204" pitchFamily="34" charset="0"/>
            </a:endParaRPr>
          </a:p>
          <a:p>
            <a:pPr marL="171450" indent="-171450">
              <a:buFont typeface="Arial" panose="020B0604020202020204" pitchFamily="34" charset="0"/>
              <a:buChar char="•"/>
              <a:defRPr/>
            </a:pP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614735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rugabuse.gov/related-topics/trends-statistics/infographics/marijuana-use-educational-outcome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drugabuse.gov/related-topics/trends-statistics/infographics/abuse-prescription-pain-medications-risks-heroin-use"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hyperlink" Target="http://youtu.be/QR0rneaFego"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1GCex5ReG58"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hyperlink" Target="https://findtreatment.samhsa.gov/"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youtu.be/SY2luGTX7Dk"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youtu.be/SY2luGTX7Dk"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25346" y="964773"/>
            <a:ext cx="7462935" cy="3413772"/>
          </a:xfrm>
        </p:spPr>
        <p:txBody>
          <a:bodyPr>
            <a:noAutofit/>
          </a:bodyPr>
          <a:lstStyle/>
          <a:p>
            <a:r>
              <a:rPr lang="en-US" dirty="0"/>
              <a:t>Helping Clients: Treatment Options for Drug Dependency</a:t>
            </a:r>
          </a:p>
        </p:txBody>
      </p:sp>
      <p:sp>
        <p:nvSpPr>
          <p:cNvPr id="2" name="Rectangle 1">
            <a:extLst>
              <a:ext uri="{FF2B5EF4-FFF2-40B4-BE49-F238E27FC236}">
                <a16:creationId xmlns:a16="http://schemas.microsoft.com/office/drawing/2014/main" id="{006BAECF-3A85-4AAB-A69C-5A2C3A80F51F}"/>
              </a:ext>
            </a:extLst>
          </p:cNvPr>
          <p:cNvSpPr/>
          <p:nvPr/>
        </p:nvSpPr>
        <p:spPr>
          <a:xfrm>
            <a:off x="4371775" y="5215374"/>
            <a:ext cx="7770076" cy="769441"/>
          </a:xfrm>
          <a:prstGeom prst="rect">
            <a:avLst/>
          </a:prstGeom>
        </p:spPr>
        <p:txBody>
          <a:bodyPr wrap="none">
            <a:spAutoFit/>
          </a:bodyPr>
          <a:lstStyle/>
          <a:p>
            <a:pPr marL="47625" algn="ctr"/>
            <a:r>
              <a:rPr lang="en-US" altLang="en-US" sz="4400" dirty="0">
                <a:solidFill>
                  <a:schemeClr val="accent2">
                    <a:lumMod val="60000"/>
                    <a:lumOff val="40000"/>
                  </a:schemeClr>
                </a:solidFill>
                <a:latin typeface="Open Sans"/>
              </a:rPr>
              <a:t>Counseling and Mental Health</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pPr>
              <a:defRPr/>
            </a:pPr>
            <a:r>
              <a:rPr lang="en-US" dirty="0"/>
              <a:t>Marijuana Use and Educational Outcomes</a:t>
            </a:r>
          </a:p>
        </p:txBody>
      </p:sp>
      <p:pic>
        <p:nvPicPr>
          <p:cNvPr id="6" name="Picture 3">
            <a:hlinkClick r:id="rId3"/>
            <a:extLst>
              <a:ext uri="{FF2B5EF4-FFF2-40B4-BE49-F238E27FC236}">
                <a16:creationId xmlns:a16="http://schemas.microsoft.com/office/drawing/2014/main" id="{C60FCA74-3E92-4C08-A68A-F999089357E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1843088"/>
            <a:ext cx="3322638"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4051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Cocaine Abuse</a:t>
            </a:r>
          </a:p>
        </p:txBody>
      </p:sp>
      <p:pic>
        <p:nvPicPr>
          <p:cNvPr id="6" name="Picture 2">
            <a:extLst>
              <a:ext uri="{FF2B5EF4-FFF2-40B4-BE49-F238E27FC236}">
                <a16:creationId xmlns:a16="http://schemas.microsoft.com/office/drawing/2014/main" id="{162433DF-C87F-429E-81FF-25F9D74DA1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0454" y="2324100"/>
            <a:ext cx="5253209"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52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Hallucinogen Abuse</a:t>
            </a:r>
          </a:p>
        </p:txBody>
      </p:sp>
      <p:pic>
        <p:nvPicPr>
          <p:cNvPr id="6" name="Picture 2">
            <a:extLst>
              <a:ext uri="{FF2B5EF4-FFF2-40B4-BE49-F238E27FC236}">
                <a16:creationId xmlns:a16="http://schemas.microsoft.com/office/drawing/2014/main" id="{D46FE7DB-6453-4F79-B24F-DF57C7C4CD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6743" y="2184400"/>
            <a:ext cx="3338513" cy="33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8861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Heroin Abuse</a:t>
            </a:r>
          </a:p>
        </p:txBody>
      </p:sp>
      <p:pic>
        <p:nvPicPr>
          <p:cNvPr id="6" name="Picture 2">
            <a:extLst>
              <a:ext uri="{FF2B5EF4-FFF2-40B4-BE49-F238E27FC236}">
                <a16:creationId xmlns:a16="http://schemas.microsoft.com/office/drawing/2014/main" id="{4965E14D-A965-4B32-95AE-3330235BC0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1562" y="2112865"/>
            <a:ext cx="4968875" cy="311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658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Methamphetamine Abuse</a:t>
            </a:r>
          </a:p>
        </p:txBody>
      </p:sp>
      <p:pic>
        <p:nvPicPr>
          <p:cNvPr id="6" name="Picture 3">
            <a:extLst>
              <a:ext uri="{FF2B5EF4-FFF2-40B4-BE49-F238E27FC236}">
                <a16:creationId xmlns:a16="http://schemas.microsoft.com/office/drawing/2014/main" id="{34CE3CE0-34CF-4AB1-9960-A1902A64A0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0556" y="1955800"/>
            <a:ext cx="5090887"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5272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Nicotine Abuse</a:t>
            </a:r>
          </a:p>
        </p:txBody>
      </p:sp>
      <p:pic>
        <p:nvPicPr>
          <p:cNvPr id="6" name="Picture 5" descr="MC900290958[1]">
            <a:extLst>
              <a:ext uri="{FF2B5EF4-FFF2-40B4-BE49-F238E27FC236}">
                <a16:creationId xmlns:a16="http://schemas.microsoft.com/office/drawing/2014/main" id="{9D140C0E-3A35-49A5-BB85-9B9530DB35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9562" y="2159000"/>
            <a:ext cx="4751513"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5289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2">
            <a:extLst>
              <a:ext uri="{FF2B5EF4-FFF2-40B4-BE49-F238E27FC236}">
                <a16:creationId xmlns:a16="http://schemas.microsoft.com/office/drawing/2014/main" id="{8D0B8399-8DF3-4935-817F-5B0D98AFAAB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075113" y="1613709"/>
            <a:ext cx="4419600" cy="4419600"/>
          </a:xfrm>
        </p:spPr>
      </p:pic>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How Smoking Affects Your Health</a:t>
            </a:r>
          </a:p>
        </p:txBody>
      </p:sp>
      <p:sp>
        <p:nvSpPr>
          <p:cNvPr id="6" name="TextBox 4">
            <a:extLst>
              <a:ext uri="{FF2B5EF4-FFF2-40B4-BE49-F238E27FC236}">
                <a16:creationId xmlns:a16="http://schemas.microsoft.com/office/drawing/2014/main" id="{CD6E5691-E7A1-4683-94DD-4D26B1706691}"/>
              </a:ext>
            </a:extLst>
          </p:cNvPr>
          <p:cNvSpPr txBox="1">
            <a:spLocks noChangeArrowheads="1"/>
          </p:cNvSpPr>
          <p:nvPr/>
        </p:nvSpPr>
        <p:spPr bwMode="auto">
          <a:xfrm>
            <a:off x="2019300" y="1927225"/>
            <a:ext cx="1752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cs typeface="Arial" panose="020B0604020202020204" pitchFamily="34" charset="0"/>
              </a:rPr>
              <a:t>Larynx</a:t>
            </a:r>
          </a:p>
        </p:txBody>
      </p:sp>
      <p:sp>
        <p:nvSpPr>
          <p:cNvPr id="7" name="TextBox 14">
            <a:extLst>
              <a:ext uri="{FF2B5EF4-FFF2-40B4-BE49-F238E27FC236}">
                <a16:creationId xmlns:a16="http://schemas.microsoft.com/office/drawing/2014/main" id="{30358DD5-1F70-49A4-8C9E-C40CFA19CC24}"/>
              </a:ext>
            </a:extLst>
          </p:cNvPr>
          <p:cNvSpPr txBox="1">
            <a:spLocks noChangeArrowheads="1"/>
          </p:cNvSpPr>
          <p:nvPr/>
        </p:nvSpPr>
        <p:spPr bwMode="auto">
          <a:xfrm>
            <a:off x="2019300" y="3025775"/>
            <a:ext cx="1676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cs typeface="Arial" panose="020B0604020202020204" pitchFamily="34" charset="0"/>
              </a:rPr>
              <a:t>Heart</a:t>
            </a:r>
          </a:p>
        </p:txBody>
      </p:sp>
      <p:sp>
        <p:nvSpPr>
          <p:cNvPr id="8" name="TextBox 21">
            <a:extLst>
              <a:ext uri="{FF2B5EF4-FFF2-40B4-BE49-F238E27FC236}">
                <a16:creationId xmlns:a16="http://schemas.microsoft.com/office/drawing/2014/main" id="{85E0851F-A43E-45CE-9493-1221E6EFD30E}"/>
              </a:ext>
            </a:extLst>
          </p:cNvPr>
          <p:cNvSpPr txBox="1">
            <a:spLocks noChangeArrowheads="1"/>
          </p:cNvSpPr>
          <p:nvPr/>
        </p:nvSpPr>
        <p:spPr bwMode="auto">
          <a:xfrm>
            <a:off x="2019300" y="4140200"/>
            <a:ext cx="1676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cs typeface="Arial" panose="020B0604020202020204" pitchFamily="34" charset="0"/>
              </a:rPr>
              <a:t>Pancreas, kidneys and bladder</a:t>
            </a:r>
          </a:p>
        </p:txBody>
      </p:sp>
      <p:sp>
        <p:nvSpPr>
          <p:cNvPr id="9" name="TextBox 26">
            <a:extLst>
              <a:ext uri="{FF2B5EF4-FFF2-40B4-BE49-F238E27FC236}">
                <a16:creationId xmlns:a16="http://schemas.microsoft.com/office/drawing/2014/main" id="{6F4B95D6-1B05-4767-8108-3FAE7E165F14}"/>
              </a:ext>
            </a:extLst>
          </p:cNvPr>
          <p:cNvSpPr txBox="1">
            <a:spLocks noChangeArrowheads="1"/>
          </p:cNvSpPr>
          <p:nvPr/>
        </p:nvSpPr>
        <p:spPr bwMode="auto">
          <a:xfrm>
            <a:off x="8580438" y="2525713"/>
            <a:ext cx="152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cs typeface="Arial" panose="020B0604020202020204" pitchFamily="34" charset="0"/>
              </a:rPr>
              <a:t>Bronchi and lungs</a:t>
            </a:r>
          </a:p>
        </p:txBody>
      </p:sp>
      <p:sp>
        <p:nvSpPr>
          <p:cNvPr id="10" name="TextBox 34">
            <a:extLst>
              <a:ext uri="{FF2B5EF4-FFF2-40B4-BE49-F238E27FC236}">
                <a16:creationId xmlns:a16="http://schemas.microsoft.com/office/drawing/2014/main" id="{F6ADB838-22A3-43D6-8E01-0C752564B35D}"/>
              </a:ext>
            </a:extLst>
          </p:cNvPr>
          <p:cNvSpPr txBox="1">
            <a:spLocks noChangeArrowheads="1"/>
          </p:cNvSpPr>
          <p:nvPr/>
        </p:nvSpPr>
        <p:spPr bwMode="auto">
          <a:xfrm>
            <a:off x="8580438" y="4416425"/>
            <a:ext cx="152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cs typeface="Arial" panose="020B0604020202020204" pitchFamily="34" charset="0"/>
              </a:rPr>
              <a:t>Blood vessels</a:t>
            </a:r>
          </a:p>
        </p:txBody>
      </p:sp>
      <p:cxnSp>
        <p:nvCxnSpPr>
          <p:cNvPr id="11" name="Straight Arrow Connector 10">
            <a:extLst>
              <a:ext uri="{FF2B5EF4-FFF2-40B4-BE49-F238E27FC236}">
                <a16:creationId xmlns:a16="http://schemas.microsoft.com/office/drawing/2014/main" id="{51688192-E81C-4716-92DE-FAD798B273AF}"/>
              </a:ext>
            </a:extLst>
          </p:cNvPr>
          <p:cNvCxnSpPr/>
          <p:nvPr/>
        </p:nvCxnSpPr>
        <p:spPr>
          <a:xfrm>
            <a:off x="3251200" y="2111375"/>
            <a:ext cx="2924175"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2" name="Straight Arrow Connector 11">
            <a:extLst>
              <a:ext uri="{FF2B5EF4-FFF2-40B4-BE49-F238E27FC236}">
                <a16:creationId xmlns:a16="http://schemas.microsoft.com/office/drawing/2014/main" id="{6AF4E2DA-5C56-41DC-9368-36B57CECDCD8}"/>
              </a:ext>
            </a:extLst>
          </p:cNvPr>
          <p:cNvCxnSpPr/>
          <p:nvPr/>
        </p:nvCxnSpPr>
        <p:spPr>
          <a:xfrm flipV="1">
            <a:off x="3086100" y="3181350"/>
            <a:ext cx="3441700" cy="1905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3" name="Straight Arrow Connector 12">
            <a:extLst>
              <a:ext uri="{FF2B5EF4-FFF2-40B4-BE49-F238E27FC236}">
                <a16:creationId xmlns:a16="http://schemas.microsoft.com/office/drawing/2014/main" id="{D9CC2885-9D32-46C7-B8C6-9F0CC405373A}"/>
              </a:ext>
            </a:extLst>
          </p:cNvPr>
          <p:cNvCxnSpPr/>
          <p:nvPr/>
        </p:nvCxnSpPr>
        <p:spPr>
          <a:xfrm>
            <a:off x="3695700" y="4740275"/>
            <a:ext cx="2070100"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4" name="Straight Arrow Connector 13">
            <a:extLst>
              <a:ext uri="{FF2B5EF4-FFF2-40B4-BE49-F238E27FC236}">
                <a16:creationId xmlns:a16="http://schemas.microsoft.com/office/drawing/2014/main" id="{5272C632-977A-4F5A-9021-EF8E35B9DC3C}"/>
              </a:ext>
            </a:extLst>
          </p:cNvPr>
          <p:cNvCxnSpPr/>
          <p:nvPr/>
        </p:nvCxnSpPr>
        <p:spPr>
          <a:xfrm flipH="1" flipV="1">
            <a:off x="6680200" y="2844800"/>
            <a:ext cx="1704975" cy="476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5" name="Straight Arrow Connector 14">
            <a:extLst>
              <a:ext uri="{FF2B5EF4-FFF2-40B4-BE49-F238E27FC236}">
                <a16:creationId xmlns:a16="http://schemas.microsoft.com/office/drawing/2014/main" id="{8FD524EA-3BE0-4AFF-9239-C9EE8308A72F}"/>
              </a:ext>
            </a:extLst>
          </p:cNvPr>
          <p:cNvCxnSpPr/>
          <p:nvPr/>
        </p:nvCxnSpPr>
        <p:spPr>
          <a:xfrm flipH="1">
            <a:off x="8128000" y="4602163"/>
            <a:ext cx="452438"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135602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Painkillers Abuse</a:t>
            </a:r>
          </a:p>
        </p:txBody>
      </p:sp>
      <p:pic>
        <p:nvPicPr>
          <p:cNvPr id="6" name="Picture 2">
            <a:extLst>
              <a:ext uri="{FF2B5EF4-FFF2-40B4-BE49-F238E27FC236}">
                <a16:creationId xmlns:a16="http://schemas.microsoft.com/office/drawing/2014/main" id="{BE98DA24-F172-4BCA-81A1-322DCE33C4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41966" y="2019300"/>
            <a:ext cx="5294084"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0855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Abuse of Prescription Pain Medications</a:t>
            </a:r>
          </a:p>
        </p:txBody>
      </p:sp>
      <p:pic>
        <p:nvPicPr>
          <p:cNvPr id="6" name="Picture 2">
            <a:hlinkClick r:id="rId3"/>
            <a:extLst>
              <a:ext uri="{FF2B5EF4-FFF2-40B4-BE49-F238E27FC236}">
                <a16:creationId xmlns:a16="http://schemas.microsoft.com/office/drawing/2014/main" id="{1F7BB971-85A8-4FC9-B0E9-7F8AC71876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5015" y="1663700"/>
            <a:ext cx="472197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a:extLst>
              <a:ext uri="{FF2B5EF4-FFF2-40B4-BE49-F238E27FC236}">
                <a16:creationId xmlns:a16="http://schemas.microsoft.com/office/drawing/2014/main" id="{7A71FC16-1AF5-4646-8802-5ECD94E25103}"/>
              </a:ext>
            </a:extLst>
          </p:cNvPr>
          <p:cNvSpPr txBox="1">
            <a:spLocks noChangeArrowheads="1"/>
          </p:cNvSpPr>
          <p:nvPr/>
        </p:nvSpPr>
        <p:spPr bwMode="auto">
          <a:xfrm>
            <a:off x="4533900" y="4962658"/>
            <a:ext cx="3124200" cy="461665"/>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400" dirty="0">
                <a:latin typeface="Open Sans"/>
              </a:rPr>
              <a:t>(click on picture)</a:t>
            </a:r>
          </a:p>
        </p:txBody>
      </p:sp>
    </p:spTree>
    <p:extLst>
      <p:ext uri="{BB962C8B-B14F-4D97-AF65-F5344CB8AC3E}">
        <p14:creationId xmlns:p14="http://schemas.microsoft.com/office/powerpoint/2010/main" val="3010622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The Faces of Drug Addiction</a:t>
            </a:r>
          </a:p>
        </p:txBody>
      </p:sp>
      <p:pic>
        <p:nvPicPr>
          <p:cNvPr id="6" name="Content Placeholder 3">
            <a:hlinkClick r:id="rId3"/>
            <a:extLst>
              <a:ext uri="{FF2B5EF4-FFF2-40B4-BE49-F238E27FC236}">
                <a16:creationId xmlns:a16="http://schemas.microsoft.com/office/drawing/2014/main" id="{D4809D59-757D-4B09-9D8D-5679877453D7}"/>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3898901" y="1707328"/>
            <a:ext cx="5156200" cy="3443344"/>
          </a:xfrm>
        </p:spPr>
      </p:pic>
      <p:sp>
        <p:nvSpPr>
          <p:cNvPr id="7" name="TextBox 3">
            <a:extLst>
              <a:ext uri="{FF2B5EF4-FFF2-40B4-BE49-F238E27FC236}">
                <a16:creationId xmlns:a16="http://schemas.microsoft.com/office/drawing/2014/main" id="{8A150260-A4AD-40A2-BB4A-FA819AC3E1EE}"/>
              </a:ext>
            </a:extLst>
          </p:cNvPr>
          <p:cNvSpPr txBox="1">
            <a:spLocks noChangeArrowheads="1"/>
          </p:cNvSpPr>
          <p:nvPr/>
        </p:nvSpPr>
        <p:spPr bwMode="auto">
          <a:xfrm>
            <a:off x="4914901" y="5150672"/>
            <a:ext cx="3124200" cy="461665"/>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400" dirty="0">
                <a:latin typeface="Open Sans"/>
              </a:rPr>
              <a:t>(click on picture)</a:t>
            </a:r>
          </a:p>
        </p:txBody>
      </p:sp>
    </p:spTree>
    <p:extLst>
      <p:ext uri="{BB962C8B-B14F-4D97-AF65-F5344CB8AC3E}">
        <p14:creationId xmlns:p14="http://schemas.microsoft.com/office/powerpoint/2010/main" val="2931972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Treatment Options for Drug Dependency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Treatment options can include:</a:t>
            </a:r>
          </a:p>
          <a:p>
            <a:pPr lvl="2"/>
            <a:r>
              <a:rPr lang="en-US" dirty="0"/>
              <a:t>Behavioral </a:t>
            </a:r>
          </a:p>
          <a:p>
            <a:pPr lvl="2"/>
            <a:r>
              <a:rPr lang="en-US" dirty="0"/>
              <a:t>Medications</a:t>
            </a:r>
          </a:p>
          <a:p>
            <a:pPr lvl="2"/>
            <a:r>
              <a:rPr lang="en-US" dirty="0"/>
              <a:t>Treatment in a criminal justice setting</a:t>
            </a:r>
          </a:p>
          <a:p>
            <a:pPr lvl="1"/>
            <a:endParaRPr lang="en-US" dirty="0"/>
          </a:p>
          <a:p>
            <a:pPr lvl="1"/>
            <a:endParaRPr lang="en-US" dirty="0"/>
          </a:p>
          <a:p>
            <a:endParaRPr lang="en-US" dirty="0"/>
          </a:p>
        </p:txBody>
      </p:sp>
      <p:pic>
        <p:nvPicPr>
          <p:cNvPr id="4" name="Picture 7">
            <a:extLst>
              <a:ext uri="{FF2B5EF4-FFF2-40B4-BE49-F238E27FC236}">
                <a16:creationId xmlns:a16="http://schemas.microsoft.com/office/drawing/2014/main" id="{2B87C40E-E05B-47FE-8A17-E6191AF3F7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0823" y="2260600"/>
            <a:ext cx="3609157" cy="3212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8704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Components of Comprehensive Drug Abuse Treatment</a:t>
            </a:r>
          </a:p>
        </p:txBody>
      </p:sp>
      <p:pic>
        <p:nvPicPr>
          <p:cNvPr id="6" name="Picture 1">
            <a:extLst>
              <a:ext uri="{FF2B5EF4-FFF2-40B4-BE49-F238E27FC236}">
                <a16:creationId xmlns:a16="http://schemas.microsoft.com/office/drawing/2014/main" id="{F2E52B95-2F8D-4AC8-9718-F8431664D508}"/>
              </a:ext>
            </a:extLst>
          </p:cNvPr>
          <p:cNvPicPr>
            <a:picLocks noChangeAspect="1"/>
          </p:cNvPicPr>
          <p:nvPr/>
        </p:nvPicPr>
        <p:blipFill rotWithShape="1">
          <a:blip r:embed="rId3">
            <a:extLst>
              <a:ext uri="{28A0092B-C50C-407E-A947-70E740481C1C}">
                <a14:useLocalDpi xmlns:a14="http://schemas.microsoft.com/office/drawing/2010/main" val="0"/>
              </a:ext>
            </a:extLst>
          </a:blip>
          <a:srcRect l="21303" t="18905" r="21303" b="14583"/>
          <a:stretch/>
        </p:blipFill>
        <p:spPr bwMode="auto">
          <a:xfrm>
            <a:off x="2463800" y="1283508"/>
            <a:ext cx="7510463" cy="4444191"/>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CDEC59E-1A40-4B03-8471-E0788D2C2A4F}"/>
              </a:ext>
            </a:extLst>
          </p:cNvPr>
          <p:cNvSpPr/>
          <p:nvPr/>
        </p:nvSpPr>
        <p:spPr>
          <a:xfrm>
            <a:off x="1117600" y="5804460"/>
            <a:ext cx="10059452" cy="400110"/>
          </a:xfrm>
          <a:prstGeom prst="rect">
            <a:avLst/>
          </a:prstGeom>
        </p:spPr>
        <p:txBody>
          <a:bodyPr wrap="square">
            <a:spAutoFit/>
          </a:bodyPr>
          <a:lstStyle/>
          <a:p>
            <a:r>
              <a:rPr lang="en-US" altLang="en-US" sz="2000" dirty="0">
                <a:latin typeface="Open Sans"/>
              </a:rPr>
              <a:t>Source: Principles of Drug Addiction Treatment: A Research-Based Guide (Third Edition)</a:t>
            </a:r>
          </a:p>
        </p:txBody>
      </p:sp>
    </p:spTree>
    <p:extLst>
      <p:ext uri="{BB962C8B-B14F-4D97-AF65-F5344CB8AC3E}">
        <p14:creationId xmlns:p14="http://schemas.microsoft.com/office/powerpoint/2010/main" val="632055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Drug Rehabilitation Center</a:t>
            </a:r>
          </a:p>
        </p:txBody>
      </p:sp>
      <p:pic>
        <p:nvPicPr>
          <p:cNvPr id="6" name="Picture 1">
            <a:hlinkClick r:id="rId3"/>
            <a:extLst>
              <a:ext uri="{FF2B5EF4-FFF2-40B4-BE49-F238E27FC236}">
                <a16:creationId xmlns:a16="http://schemas.microsoft.com/office/drawing/2014/main" id="{D6B03A19-EC39-4812-B393-4F7AD4E348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22700" y="1627647"/>
            <a:ext cx="4991100" cy="332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a:extLst>
              <a:ext uri="{FF2B5EF4-FFF2-40B4-BE49-F238E27FC236}">
                <a16:creationId xmlns:a16="http://schemas.microsoft.com/office/drawing/2014/main" id="{0DF3D129-9ACD-4805-B382-55B1EFC4A001}"/>
              </a:ext>
            </a:extLst>
          </p:cNvPr>
          <p:cNvSpPr txBox="1">
            <a:spLocks noChangeArrowheads="1"/>
          </p:cNvSpPr>
          <p:nvPr/>
        </p:nvSpPr>
        <p:spPr bwMode="auto">
          <a:xfrm>
            <a:off x="4533900" y="4955799"/>
            <a:ext cx="3124200" cy="461665"/>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400" dirty="0">
                <a:latin typeface="Open Sans"/>
              </a:rPr>
              <a:t>(click on picture)</a:t>
            </a:r>
          </a:p>
        </p:txBody>
      </p:sp>
    </p:spTree>
    <p:extLst>
      <p:ext uri="{BB962C8B-B14F-4D97-AF65-F5344CB8AC3E}">
        <p14:creationId xmlns:p14="http://schemas.microsoft.com/office/powerpoint/2010/main" val="1522151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Treatment Centers</a:t>
            </a:r>
          </a:p>
        </p:txBody>
      </p:sp>
      <p:pic>
        <p:nvPicPr>
          <p:cNvPr id="6" name="Picture 4">
            <a:hlinkClick r:id="rId3"/>
            <a:extLst>
              <a:ext uri="{FF2B5EF4-FFF2-40B4-BE49-F238E27FC236}">
                <a16:creationId xmlns:a16="http://schemas.microsoft.com/office/drawing/2014/main" id="{611C7576-952C-4CDF-82C9-A236D42EC0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11600" y="1607343"/>
            <a:ext cx="5302250"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a:extLst>
              <a:ext uri="{FF2B5EF4-FFF2-40B4-BE49-F238E27FC236}">
                <a16:creationId xmlns:a16="http://schemas.microsoft.com/office/drawing/2014/main" id="{A2A3FABA-6D03-4675-8FEB-38CFAB1F9E72}"/>
              </a:ext>
            </a:extLst>
          </p:cNvPr>
          <p:cNvSpPr txBox="1">
            <a:spLocks noChangeArrowheads="1"/>
          </p:cNvSpPr>
          <p:nvPr/>
        </p:nvSpPr>
        <p:spPr bwMode="auto">
          <a:xfrm>
            <a:off x="5000625" y="5250656"/>
            <a:ext cx="3124200" cy="461665"/>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400" dirty="0">
                <a:latin typeface="Open Sans"/>
              </a:rPr>
              <a:t>(click on picture)</a:t>
            </a:r>
          </a:p>
        </p:txBody>
      </p:sp>
    </p:spTree>
    <p:extLst>
      <p:ext uri="{BB962C8B-B14F-4D97-AF65-F5344CB8AC3E}">
        <p14:creationId xmlns:p14="http://schemas.microsoft.com/office/powerpoint/2010/main" val="3188742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cs typeface="Segoe UI Semilight" panose="020B0402040204020203" pitchFamily="34" charset="0"/>
              </a:rPr>
              <a:t>What careers in counseling and mental health are related to drug dependency?</a:t>
            </a:r>
            <a:endParaRPr lang="en-US" dirty="0"/>
          </a:p>
        </p:txBody>
      </p:sp>
      <p:pic>
        <p:nvPicPr>
          <p:cNvPr id="6" name="Picture 1">
            <a:extLst>
              <a:ext uri="{FF2B5EF4-FFF2-40B4-BE49-F238E27FC236}">
                <a16:creationId xmlns:a16="http://schemas.microsoft.com/office/drawing/2014/main" id="{A57BB5A1-73B7-456C-8E8A-1D0598D4CA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71850" y="1930400"/>
            <a:ext cx="5448300" cy="36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8792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What are three predisposing factors for drug abuse?</a:t>
            </a:r>
          </a:p>
          <a:p>
            <a:pPr lvl="1"/>
            <a:r>
              <a:rPr lang="en-US" dirty="0"/>
              <a:t>What is substance abuse?</a:t>
            </a:r>
          </a:p>
          <a:p>
            <a:pPr lvl="1"/>
            <a:r>
              <a:rPr lang="en-US" dirty="0"/>
              <a:t>Compare and contrast alcohol and drug abuse.</a:t>
            </a:r>
          </a:p>
          <a:p>
            <a:pPr lvl="1"/>
            <a:r>
              <a:rPr lang="en-US" dirty="0"/>
              <a:t>What advice would you give someone with an abuse problem?</a:t>
            </a:r>
          </a:p>
          <a:p>
            <a:pPr lvl="1"/>
            <a:r>
              <a:rPr lang="en-US" dirty="0"/>
              <a:t>Describe the components of a comprehensive drug abuse treatment program.</a:t>
            </a:r>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959621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6" name="Picture 1">
            <a:extLst>
              <a:ext uri="{FF2B5EF4-FFF2-40B4-BE49-F238E27FC236}">
                <a16:creationId xmlns:a16="http://schemas.microsoft.com/office/drawing/2014/main" id="{FD16791F-E548-49F4-B793-325B94A83D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2900" y="1752600"/>
            <a:ext cx="31623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644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512109"/>
            <a:ext cx="10741802" cy="4734318"/>
          </a:xfrm>
        </p:spPr>
        <p:txBody>
          <a:bodyPr/>
          <a:lstStyle/>
          <a:p>
            <a:pPr lvl="1"/>
            <a:r>
              <a:rPr lang="en-US" sz="2000" dirty="0"/>
              <a:t>Images:</a:t>
            </a:r>
          </a:p>
          <a:p>
            <a:pPr lvl="2"/>
            <a:r>
              <a:rPr lang="en-US" sz="2000" dirty="0"/>
              <a:t>National Institute on Drug Abuse (Slide 21)</a:t>
            </a:r>
          </a:p>
          <a:p>
            <a:pPr lvl="2"/>
            <a:r>
              <a:rPr lang="en-US" sz="2000" dirty="0"/>
              <a:t>Photos obtained through a license with Shutterstock.com™.  (Slides 1, 3, 4, 5, 6, 7, 8, 9, 10, 11, 12, 13, 14, 15, 16, 17, 18, 19, 20, 22, 23 and 24)</a:t>
            </a:r>
          </a:p>
          <a:p>
            <a:pPr lvl="1"/>
            <a:r>
              <a:rPr lang="en-US" sz="2000" dirty="0"/>
              <a:t>Textbook:</a:t>
            </a:r>
          </a:p>
          <a:p>
            <a:pPr lvl="2"/>
            <a:r>
              <a:rPr lang="en-US" sz="2000" dirty="0"/>
              <a:t>Barry, Patricia D., Mental health and mental illness. Seventh Edition, Lippincott, 2002. Print.</a:t>
            </a:r>
          </a:p>
          <a:p>
            <a:pPr lvl="1"/>
            <a:r>
              <a:rPr lang="en-US" sz="2000" dirty="0"/>
              <a:t>Websites:</a:t>
            </a:r>
          </a:p>
          <a:p>
            <a:pPr lvl="2"/>
            <a:r>
              <a:rPr lang="en-US" sz="2000" dirty="0"/>
              <a:t>National Institute on Drug Abuse</a:t>
            </a:r>
          </a:p>
          <a:p>
            <a:pPr marL="457200" lvl="2" indent="0">
              <a:buNone/>
            </a:pPr>
            <a:r>
              <a:rPr lang="en-US" sz="2000" dirty="0"/>
              <a:t>   NIDA for Teens, The Science Behind Drug Abuse. Facts on how different drugs affect the </a:t>
            </a:r>
          </a:p>
          <a:p>
            <a:pPr marL="457200" lvl="2" indent="0">
              <a:buNone/>
            </a:pPr>
            <a:r>
              <a:rPr lang="en-US" sz="2000" dirty="0"/>
              <a:t>   brain and body.</a:t>
            </a:r>
          </a:p>
          <a:p>
            <a:pPr marL="457200" lvl="2" indent="0">
              <a:buNone/>
            </a:pPr>
            <a:r>
              <a:rPr lang="en-US" sz="2000" dirty="0"/>
              <a:t>   http://teens.drugabuse.gov/facts/index.php</a:t>
            </a:r>
          </a:p>
          <a:p>
            <a:pPr lvl="1"/>
            <a:endParaRPr lang="en-US" sz="2000" dirty="0"/>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1516055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Substance Abuse and Mental Health Administration</a:t>
            </a:r>
          </a:p>
          <a:p>
            <a:pPr marL="457200" lvl="2" indent="0">
              <a:buNone/>
            </a:pPr>
            <a:r>
              <a:rPr lang="en-US" sz="2000" dirty="0"/>
              <a:t>   Prevention of Substance Abuse and Mental Illness. Creating communities where</a:t>
            </a:r>
          </a:p>
          <a:p>
            <a:pPr marL="457200" lvl="2" indent="0">
              <a:buNone/>
            </a:pPr>
            <a:r>
              <a:rPr lang="en-US" sz="2000" dirty="0"/>
              <a:t>   individuals, families, schools, faith based organizations and workplaces take action to </a:t>
            </a:r>
          </a:p>
          <a:p>
            <a:pPr marL="457200" lvl="2" indent="0">
              <a:buNone/>
            </a:pPr>
            <a:r>
              <a:rPr lang="en-US" sz="2000" dirty="0"/>
              <a:t>   promote emotional health and reduce the likelihood of mental illness, substance abuse  </a:t>
            </a:r>
          </a:p>
          <a:p>
            <a:pPr marL="457200" lvl="2" indent="0">
              <a:buNone/>
            </a:pPr>
            <a:r>
              <a:rPr lang="en-US" sz="2000" dirty="0"/>
              <a:t>   including tobacco and suicide. </a:t>
            </a:r>
          </a:p>
          <a:p>
            <a:pPr marL="457200" lvl="2" indent="0">
              <a:buNone/>
            </a:pPr>
            <a:r>
              <a:rPr lang="en-US" sz="2000" dirty="0"/>
              <a:t>   www.samhsa.gov</a:t>
            </a:r>
          </a:p>
          <a:p>
            <a:pPr lvl="1">
              <a:buClr>
                <a:srgbClr val="C02033"/>
              </a:buClr>
            </a:pPr>
            <a:r>
              <a:rPr lang="en-US" sz="2000" dirty="0">
                <a:solidFill>
                  <a:srgbClr val="000000"/>
                </a:solidFill>
              </a:rPr>
              <a:t>YouTube™:</a:t>
            </a:r>
          </a:p>
          <a:p>
            <a:pPr lvl="2">
              <a:buClr>
                <a:srgbClr val="4E7CBE"/>
              </a:buClr>
            </a:pPr>
            <a:r>
              <a:rPr lang="en-US" sz="2000" dirty="0">
                <a:solidFill>
                  <a:srgbClr val="000000"/>
                </a:solidFill>
              </a:rPr>
              <a:t>Anyone Can Become Addicted to Drugs</a:t>
            </a:r>
            <a:br>
              <a:rPr lang="en-US" sz="2000" dirty="0">
                <a:solidFill>
                  <a:srgbClr val="000000"/>
                </a:solidFill>
              </a:rPr>
            </a:br>
            <a:r>
              <a:rPr lang="en-US" sz="2000" dirty="0">
                <a:solidFill>
                  <a:srgbClr val="000000"/>
                </a:solidFill>
              </a:rPr>
              <a:t>You might think that only some types of people can get addicted to drugs. The truth is, it can happen to anyone, whether you’re young or old, rich or poor, male or female. This video from NIDA explains addiction in simple terms and offers a hotline to help you or a loved one find treatment.</a:t>
            </a:r>
            <a:br>
              <a:rPr lang="en-US" sz="2000" dirty="0">
                <a:solidFill>
                  <a:srgbClr val="000000"/>
                </a:solidFill>
              </a:rPr>
            </a:br>
            <a:r>
              <a:rPr lang="en-US" sz="2000" dirty="0">
                <a:solidFill>
                  <a:srgbClr val="000000"/>
                </a:solidFill>
                <a:hlinkClick r:id="rId3"/>
              </a:rPr>
              <a:t>http://youtu.be/SY2luGTX7Dk</a:t>
            </a:r>
            <a:endParaRPr lang="en-US" sz="2000" dirty="0">
              <a:solidFill>
                <a:srgbClr val="000000"/>
              </a:solidFill>
            </a:endParaRPr>
          </a:p>
        </p:txBody>
      </p:sp>
    </p:spTree>
    <p:extLst>
      <p:ext uri="{BB962C8B-B14F-4D97-AF65-F5344CB8AC3E}">
        <p14:creationId xmlns:p14="http://schemas.microsoft.com/office/powerpoint/2010/main" val="1510007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buClr>
                <a:srgbClr val="C02033"/>
              </a:buClr>
            </a:pPr>
            <a:r>
              <a:rPr lang="en-US" sz="2000" dirty="0">
                <a:solidFill>
                  <a:srgbClr val="000000"/>
                </a:solidFill>
              </a:rPr>
              <a:t>YouTube™:</a:t>
            </a:r>
          </a:p>
          <a:p>
            <a:pPr lvl="2">
              <a:buClr>
                <a:srgbClr val="4E7CBE"/>
              </a:buClr>
            </a:pPr>
            <a:r>
              <a:rPr lang="en-US" sz="2000" dirty="0">
                <a:solidFill>
                  <a:srgbClr val="000000"/>
                </a:solidFill>
              </a:rPr>
              <a:t>Best Drug Rehabilitation Center | Find the Best Drug Rehabilitation Center Today</a:t>
            </a:r>
          </a:p>
          <a:p>
            <a:pPr marL="0" lvl="1" indent="0">
              <a:buClr>
                <a:srgbClr val="C02033"/>
              </a:buClr>
              <a:buNone/>
            </a:pPr>
            <a:r>
              <a:rPr lang="en-US" sz="2000" dirty="0">
                <a:solidFill>
                  <a:srgbClr val="000000"/>
                </a:solidFill>
              </a:rPr>
              <a:t>          This video includes information about the predominate theory of addiction along with</a:t>
            </a:r>
          </a:p>
          <a:p>
            <a:pPr marL="0" lvl="1" indent="0">
              <a:buClr>
                <a:srgbClr val="C02033"/>
              </a:buClr>
              <a:buNone/>
            </a:pPr>
            <a:r>
              <a:rPr lang="en-US" sz="2000" dirty="0">
                <a:solidFill>
                  <a:srgbClr val="000000"/>
                </a:solidFill>
              </a:rPr>
              <a:t>          the three phases of addiction. For drug and alcohol addiction treatment, it’s important to   </a:t>
            </a:r>
          </a:p>
          <a:p>
            <a:pPr marL="0" lvl="1" indent="0">
              <a:buClr>
                <a:srgbClr val="C02033"/>
              </a:buClr>
              <a:buNone/>
            </a:pPr>
            <a:r>
              <a:rPr lang="en-US" sz="2000" dirty="0">
                <a:solidFill>
                  <a:srgbClr val="000000"/>
                </a:solidFill>
              </a:rPr>
              <a:t>          find a recovery program that fits. </a:t>
            </a:r>
          </a:p>
          <a:p>
            <a:pPr marL="0" lvl="1" indent="0">
              <a:buClr>
                <a:srgbClr val="C02033"/>
              </a:buClr>
              <a:buNone/>
            </a:pPr>
            <a:r>
              <a:rPr lang="en-US" sz="2000" dirty="0">
                <a:solidFill>
                  <a:srgbClr val="000000"/>
                </a:solidFill>
              </a:rPr>
              <a:t>          https://youtu.be/1GCex5ReG58</a:t>
            </a:r>
          </a:p>
          <a:p>
            <a:pPr lvl="2">
              <a:buClr>
                <a:srgbClr val="4E7CBE"/>
              </a:buClr>
            </a:pPr>
            <a:r>
              <a:rPr lang="en-US" sz="2000" dirty="0">
                <a:solidFill>
                  <a:srgbClr val="000000"/>
                </a:solidFill>
              </a:rPr>
              <a:t>The Faces of Drug Addiction</a:t>
            </a:r>
          </a:p>
          <a:p>
            <a:pPr marL="457200" lvl="2" indent="0">
              <a:buClr>
                <a:srgbClr val="4E7CBE"/>
              </a:buClr>
              <a:buNone/>
            </a:pPr>
            <a:r>
              <a:rPr lang="en-US" sz="2000" dirty="0">
                <a:solidFill>
                  <a:srgbClr val="000000"/>
                </a:solidFill>
              </a:rPr>
              <a:t>   No one is immune to the evils of drug addiction, whether it’s a friend, a family member, or </a:t>
            </a:r>
          </a:p>
          <a:p>
            <a:pPr marL="457200" lvl="2" indent="0">
              <a:buClr>
                <a:srgbClr val="4E7CBE"/>
              </a:buClr>
              <a:buNone/>
            </a:pPr>
            <a:r>
              <a:rPr lang="en-US" sz="2000" dirty="0">
                <a:solidFill>
                  <a:srgbClr val="000000"/>
                </a:solidFill>
              </a:rPr>
              <a:t>   a neighbor. In this story we introduce you to two young men who you would never think </a:t>
            </a:r>
          </a:p>
          <a:p>
            <a:pPr marL="457200" lvl="2" indent="0">
              <a:buClr>
                <a:srgbClr val="4E7CBE"/>
              </a:buClr>
              <a:buNone/>
            </a:pPr>
            <a:r>
              <a:rPr lang="en-US" sz="2000" dirty="0">
                <a:solidFill>
                  <a:srgbClr val="000000"/>
                </a:solidFill>
              </a:rPr>
              <a:t>   would be recovering drug addicts, and it all started with the over-the-counter pain killers.</a:t>
            </a:r>
          </a:p>
          <a:p>
            <a:pPr marL="0" lvl="1" indent="0">
              <a:buClr>
                <a:srgbClr val="C02033"/>
              </a:buClr>
              <a:buNone/>
            </a:pPr>
            <a:r>
              <a:rPr lang="en-US" sz="2000" dirty="0">
                <a:solidFill>
                  <a:srgbClr val="000000"/>
                </a:solidFill>
              </a:rPr>
              <a:t>         http://youtu.be/QR0rneaFego</a:t>
            </a:r>
          </a:p>
        </p:txBody>
      </p:sp>
    </p:spTree>
    <p:extLst>
      <p:ext uri="{BB962C8B-B14F-4D97-AF65-F5344CB8AC3E}">
        <p14:creationId xmlns:p14="http://schemas.microsoft.com/office/powerpoint/2010/main" val="1640332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Anyone Can Become Addicted to Drugs</a:t>
            </a:r>
          </a:p>
        </p:txBody>
      </p:sp>
      <p:pic>
        <p:nvPicPr>
          <p:cNvPr id="6" name="Picture 1">
            <a:hlinkClick r:id="rId3"/>
            <a:extLst>
              <a:ext uri="{FF2B5EF4-FFF2-40B4-BE49-F238E27FC236}">
                <a16:creationId xmlns:a16="http://schemas.microsoft.com/office/drawing/2014/main" id="{AF1BEA77-C082-4000-B47E-DDDD08ADC4D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75442" y="1483360"/>
            <a:ext cx="4049078" cy="404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a:extLst>
              <a:ext uri="{FF2B5EF4-FFF2-40B4-BE49-F238E27FC236}">
                <a16:creationId xmlns:a16="http://schemas.microsoft.com/office/drawing/2014/main" id="{144AB280-157A-4C24-93EB-75ACBB0FA94C}"/>
              </a:ext>
            </a:extLst>
          </p:cNvPr>
          <p:cNvSpPr txBox="1">
            <a:spLocks noChangeArrowheads="1"/>
          </p:cNvSpPr>
          <p:nvPr/>
        </p:nvSpPr>
        <p:spPr bwMode="auto">
          <a:xfrm>
            <a:off x="4637881" y="5732289"/>
            <a:ext cx="3124200" cy="461665"/>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400" dirty="0">
                <a:latin typeface="Open Sans"/>
              </a:rPr>
              <a:t>(click on picture)</a:t>
            </a:r>
          </a:p>
        </p:txBody>
      </p:sp>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Predisposing Factors for Drug Abuse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Predisposing factors can include:</a:t>
            </a:r>
          </a:p>
          <a:p>
            <a:pPr lvl="2"/>
            <a:r>
              <a:rPr lang="en-US" dirty="0"/>
              <a:t>“addictive” personality</a:t>
            </a:r>
          </a:p>
          <a:p>
            <a:pPr lvl="2"/>
            <a:r>
              <a:rPr lang="en-US" dirty="0"/>
              <a:t>emotional problems</a:t>
            </a:r>
          </a:p>
          <a:p>
            <a:pPr lvl="2"/>
            <a:r>
              <a:rPr lang="en-US" dirty="0"/>
              <a:t>healthcare workers </a:t>
            </a:r>
          </a:p>
          <a:p>
            <a:pPr lvl="2"/>
            <a:r>
              <a:rPr lang="en-US" dirty="0"/>
              <a:t>family history of substance abuse</a:t>
            </a:r>
          </a:p>
          <a:p>
            <a:pPr lvl="2"/>
            <a:r>
              <a:rPr lang="en-US" dirty="0"/>
              <a:t>history of childhood physical or sexual abuse</a:t>
            </a:r>
          </a:p>
          <a:p>
            <a:pPr lvl="2"/>
            <a:r>
              <a:rPr lang="en-US" dirty="0"/>
              <a:t>ineffective coping mechanisms</a:t>
            </a:r>
          </a:p>
          <a:p>
            <a:pPr marL="0" lvl="1" indent="0">
              <a:buNone/>
            </a:pPr>
            <a:endParaRPr lang="en-US" dirty="0"/>
          </a:p>
        </p:txBody>
      </p:sp>
      <p:pic>
        <p:nvPicPr>
          <p:cNvPr id="4" name="Picture 11">
            <a:extLst>
              <a:ext uri="{FF2B5EF4-FFF2-40B4-BE49-F238E27FC236}">
                <a16:creationId xmlns:a16="http://schemas.microsoft.com/office/drawing/2014/main" id="{9032548D-D1C4-4948-B841-03E0624C44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64717" y="2539999"/>
            <a:ext cx="3340101"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285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Substance Dependence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What is dependence?</a:t>
            </a:r>
          </a:p>
          <a:p>
            <a:pPr lvl="1"/>
            <a:endParaRPr lang="en-US" dirty="0"/>
          </a:p>
          <a:p>
            <a:pPr lvl="1"/>
            <a:endParaRPr lang="en-US" dirty="0"/>
          </a:p>
        </p:txBody>
      </p:sp>
      <p:pic>
        <p:nvPicPr>
          <p:cNvPr id="4" name="Picture 7">
            <a:extLst>
              <a:ext uri="{FF2B5EF4-FFF2-40B4-BE49-F238E27FC236}">
                <a16:creationId xmlns:a16="http://schemas.microsoft.com/office/drawing/2014/main" id="{FC2A0692-BB1C-4162-BF75-A6E4B58911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2686050"/>
            <a:ext cx="28448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1655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Substance Abuse Categories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Alcohol</a:t>
            </a:r>
          </a:p>
          <a:p>
            <a:pPr lvl="1"/>
            <a:r>
              <a:rPr lang="en-US" dirty="0"/>
              <a:t>Cannabis</a:t>
            </a:r>
          </a:p>
          <a:p>
            <a:pPr lvl="1"/>
            <a:r>
              <a:rPr lang="en-US" dirty="0"/>
              <a:t>Cocaine</a:t>
            </a:r>
          </a:p>
          <a:p>
            <a:pPr lvl="1"/>
            <a:r>
              <a:rPr lang="en-US" dirty="0"/>
              <a:t>Hallucinogen</a:t>
            </a:r>
          </a:p>
          <a:p>
            <a:pPr lvl="1"/>
            <a:r>
              <a:rPr lang="en-US" dirty="0"/>
              <a:t>Heroin</a:t>
            </a:r>
          </a:p>
          <a:p>
            <a:pPr lvl="1"/>
            <a:r>
              <a:rPr lang="en-US" dirty="0"/>
              <a:t>Meth</a:t>
            </a:r>
          </a:p>
          <a:p>
            <a:pPr lvl="1"/>
            <a:r>
              <a:rPr lang="en-US" dirty="0"/>
              <a:t>Nicotine</a:t>
            </a:r>
          </a:p>
          <a:p>
            <a:pPr lvl="1"/>
            <a:r>
              <a:rPr lang="en-US" dirty="0"/>
              <a:t>Painkillers</a:t>
            </a:r>
          </a:p>
          <a:p>
            <a:pPr lvl="1"/>
            <a:endParaRPr lang="en-US" dirty="0"/>
          </a:p>
        </p:txBody>
      </p:sp>
      <p:pic>
        <p:nvPicPr>
          <p:cNvPr id="4" name="Picture 1">
            <a:extLst>
              <a:ext uri="{FF2B5EF4-FFF2-40B4-BE49-F238E27FC236}">
                <a16:creationId xmlns:a16="http://schemas.microsoft.com/office/drawing/2014/main" id="{AD90DEEC-C9EA-4467-8B0C-B0F3A5A878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58286" y="2032000"/>
            <a:ext cx="2565214"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2075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Alcohol Abuse</a:t>
            </a:r>
          </a:p>
        </p:txBody>
      </p:sp>
      <p:pic>
        <p:nvPicPr>
          <p:cNvPr id="6" name="Picture 2">
            <a:extLst>
              <a:ext uri="{FF2B5EF4-FFF2-40B4-BE49-F238E27FC236}">
                <a16:creationId xmlns:a16="http://schemas.microsoft.com/office/drawing/2014/main" id="{9AE91B98-DE4F-4F3A-9763-F8EC03701E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4456" y="2270720"/>
            <a:ext cx="4383088" cy="269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8116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Alcohol Consequences of Drinking</a:t>
            </a:r>
          </a:p>
        </p:txBody>
      </p:sp>
      <p:sp>
        <p:nvSpPr>
          <p:cNvPr id="6" name="TextBox 6">
            <a:extLst>
              <a:ext uri="{FF2B5EF4-FFF2-40B4-BE49-F238E27FC236}">
                <a16:creationId xmlns:a16="http://schemas.microsoft.com/office/drawing/2014/main" id="{B741D1FD-5223-40B1-9EA3-3729D87525CA}"/>
              </a:ext>
            </a:extLst>
          </p:cNvPr>
          <p:cNvSpPr txBox="1">
            <a:spLocks noChangeArrowheads="1"/>
          </p:cNvSpPr>
          <p:nvPr/>
        </p:nvSpPr>
        <p:spPr bwMode="auto">
          <a:xfrm>
            <a:off x="2252663" y="1922463"/>
            <a:ext cx="1752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Open Sans"/>
                <a:cs typeface="Arial" panose="020B0604020202020204" pitchFamily="34" charset="0"/>
              </a:rPr>
              <a:t>Mouth and throat</a:t>
            </a:r>
          </a:p>
        </p:txBody>
      </p:sp>
      <p:sp>
        <p:nvSpPr>
          <p:cNvPr id="7" name="TextBox 7">
            <a:extLst>
              <a:ext uri="{FF2B5EF4-FFF2-40B4-BE49-F238E27FC236}">
                <a16:creationId xmlns:a16="http://schemas.microsoft.com/office/drawing/2014/main" id="{7FE1CE22-5B82-4E07-9731-7127A76D0EA9}"/>
              </a:ext>
            </a:extLst>
          </p:cNvPr>
          <p:cNvSpPr txBox="1">
            <a:spLocks noChangeArrowheads="1"/>
          </p:cNvSpPr>
          <p:nvPr/>
        </p:nvSpPr>
        <p:spPr bwMode="auto">
          <a:xfrm>
            <a:off x="2070100" y="3130550"/>
            <a:ext cx="1676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Open Sans"/>
                <a:cs typeface="Arial" panose="020B0604020202020204" pitchFamily="34" charset="0"/>
              </a:rPr>
              <a:t>Heart</a:t>
            </a:r>
          </a:p>
        </p:txBody>
      </p:sp>
      <p:cxnSp>
        <p:nvCxnSpPr>
          <p:cNvPr id="8" name="Straight Arrow Connector 7">
            <a:extLst>
              <a:ext uri="{FF2B5EF4-FFF2-40B4-BE49-F238E27FC236}">
                <a16:creationId xmlns:a16="http://schemas.microsoft.com/office/drawing/2014/main" id="{B4BF121B-E7E7-4927-A83E-143487FEFFD2}"/>
              </a:ext>
            </a:extLst>
          </p:cNvPr>
          <p:cNvCxnSpPr/>
          <p:nvPr/>
        </p:nvCxnSpPr>
        <p:spPr>
          <a:xfrm>
            <a:off x="3184525" y="3365500"/>
            <a:ext cx="1466850" cy="239713"/>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9" name="TextBox 9">
            <a:extLst>
              <a:ext uri="{FF2B5EF4-FFF2-40B4-BE49-F238E27FC236}">
                <a16:creationId xmlns:a16="http://schemas.microsoft.com/office/drawing/2014/main" id="{678156A5-EA1C-478A-9CD2-86EFD04D04E4}"/>
              </a:ext>
            </a:extLst>
          </p:cNvPr>
          <p:cNvSpPr txBox="1">
            <a:spLocks noChangeArrowheads="1"/>
          </p:cNvSpPr>
          <p:nvPr/>
        </p:nvSpPr>
        <p:spPr bwMode="auto">
          <a:xfrm>
            <a:off x="2182813" y="4567238"/>
            <a:ext cx="152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Open Sans"/>
                <a:cs typeface="Arial" panose="020B0604020202020204" pitchFamily="34" charset="0"/>
              </a:rPr>
              <a:t>Liver</a:t>
            </a:r>
          </a:p>
        </p:txBody>
      </p:sp>
      <p:cxnSp>
        <p:nvCxnSpPr>
          <p:cNvPr id="10" name="Straight Arrow Connector 9">
            <a:extLst>
              <a:ext uri="{FF2B5EF4-FFF2-40B4-BE49-F238E27FC236}">
                <a16:creationId xmlns:a16="http://schemas.microsoft.com/office/drawing/2014/main" id="{F2B5722B-CA96-4745-ADB1-D66103C9ABB1}"/>
              </a:ext>
            </a:extLst>
          </p:cNvPr>
          <p:cNvCxnSpPr/>
          <p:nvPr/>
        </p:nvCxnSpPr>
        <p:spPr>
          <a:xfrm flipV="1">
            <a:off x="3113088" y="4681538"/>
            <a:ext cx="1168400" cy="7778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1" name="Straight Arrow Connector 10">
            <a:extLst>
              <a:ext uri="{FF2B5EF4-FFF2-40B4-BE49-F238E27FC236}">
                <a16:creationId xmlns:a16="http://schemas.microsoft.com/office/drawing/2014/main" id="{8DC47680-5CB2-4655-A5FF-559CCAC0E257}"/>
              </a:ext>
            </a:extLst>
          </p:cNvPr>
          <p:cNvCxnSpPr/>
          <p:nvPr/>
        </p:nvCxnSpPr>
        <p:spPr>
          <a:xfrm>
            <a:off x="3327400" y="2524125"/>
            <a:ext cx="1252538" cy="5873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2" name="TextBox 14">
            <a:extLst>
              <a:ext uri="{FF2B5EF4-FFF2-40B4-BE49-F238E27FC236}">
                <a16:creationId xmlns:a16="http://schemas.microsoft.com/office/drawing/2014/main" id="{7E13B8DF-DEF5-48AB-9A2A-31EFCD3CF1C3}"/>
              </a:ext>
            </a:extLst>
          </p:cNvPr>
          <p:cNvSpPr txBox="1">
            <a:spLocks noChangeArrowheads="1"/>
          </p:cNvSpPr>
          <p:nvPr/>
        </p:nvSpPr>
        <p:spPr bwMode="auto">
          <a:xfrm>
            <a:off x="8813800" y="4606925"/>
            <a:ext cx="152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latin typeface="Open Sans"/>
                <a:cs typeface="Arial" panose="020B0604020202020204" pitchFamily="34" charset="0"/>
              </a:rPr>
              <a:t>Blood vessels</a:t>
            </a:r>
          </a:p>
        </p:txBody>
      </p:sp>
      <p:cxnSp>
        <p:nvCxnSpPr>
          <p:cNvPr id="13" name="Straight Arrow Connector 12">
            <a:extLst>
              <a:ext uri="{FF2B5EF4-FFF2-40B4-BE49-F238E27FC236}">
                <a16:creationId xmlns:a16="http://schemas.microsoft.com/office/drawing/2014/main" id="{BAC07AE1-922F-4B41-9711-9BD167C1A1ED}"/>
              </a:ext>
            </a:extLst>
          </p:cNvPr>
          <p:cNvCxnSpPr/>
          <p:nvPr/>
        </p:nvCxnSpPr>
        <p:spPr>
          <a:xfrm rot="10800000">
            <a:off x="7610475" y="4138613"/>
            <a:ext cx="1447800" cy="2286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4" name="Rectangle 17">
            <a:extLst>
              <a:ext uri="{FF2B5EF4-FFF2-40B4-BE49-F238E27FC236}">
                <a16:creationId xmlns:a16="http://schemas.microsoft.com/office/drawing/2014/main" id="{AE20C797-47B1-44CB-A251-81888F78A114}"/>
              </a:ext>
            </a:extLst>
          </p:cNvPr>
          <p:cNvSpPr>
            <a:spLocks noChangeArrowheads="1"/>
          </p:cNvSpPr>
          <p:nvPr/>
        </p:nvSpPr>
        <p:spPr bwMode="auto">
          <a:xfrm>
            <a:off x="8853488" y="2209800"/>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latin typeface="Open Sans"/>
                <a:cs typeface="Arial" panose="020B0604020202020204" pitchFamily="34" charset="0"/>
              </a:rPr>
              <a:t>Brain</a:t>
            </a:r>
            <a:endParaRPr lang="en-US" altLang="en-US" sz="2400">
              <a:latin typeface="Open Sans"/>
            </a:endParaRPr>
          </a:p>
        </p:txBody>
      </p:sp>
      <p:pic>
        <p:nvPicPr>
          <p:cNvPr id="15" name="Content Placeholder 2">
            <a:extLst>
              <a:ext uri="{FF2B5EF4-FFF2-40B4-BE49-F238E27FC236}">
                <a16:creationId xmlns:a16="http://schemas.microsoft.com/office/drawing/2014/main" id="{5FB08630-B64B-451B-926A-4753B0484AE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9938" y="2282825"/>
            <a:ext cx="3081337" cy="3910013"/>
          </a:xfrm>
        </p:spPr>
      </p:pic>
      <p:cxnSp>
        <p:nvCxnSpPr>
          <p:cNvPr id="16" name="Straight Arrow Connector 15">
            <a:extLst>
              <a:ext uri="{FF2B5EF4-FFF2-40B4-BE49-F238E27FC236}">
                <a16:creationId xmlns:a16="http://schemas.microsoft.com/office/drawing/2014/main" id="{EB5589C3-0E59-4C88-ADC5-978FB61C8FFF}"/>
              </a:ext>
            </a:extLst>
          </p:cNvPr>
          <p:cNvCxnSpPr/>
          <p:nvPr/>
        </p:nvCxnSpPr>
        <p:spPr>
          <a:xfrm rot="10800000">
            <a:off x="7332663" y="2209800"/>
            <a:ext cx="1447800" cy="2286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433421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Cannabis - Marijuana Abuse</a:t>
            </a:r>
          </a:p>
        </p:txBody>
      </p:sp>
      <p:pic>
        <p:nvPicPr>
          <p:cNvPr id="6" name="Picture 3">
            <a:extLst>
              <a:ext uri="{FF2B5EF4-FFF2-40B4-BE49-F238E27FC236}">
                <a16:creationId xmlns:a16="http://schemas.microsoft.com/office/drawing/2014/main" id="{EFA62C78-1723-4A29-99F9-8537EC011E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87271" y="2273299"/>
            <a:ext cx="4017458"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05052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purl.org/dc/terms/"/>
    <ds:schemaRef ds:uri="56ea17bb-c96d-4826-b465-01eec0dd23dd"/>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purl.org/dc/elements/1.1/"/>
    <ds:schemaRef ds:uri="http://purl.org/dc/dcmitype/"/>
    <ds:schemaRef ds:uri="05d88611-e516-4d1a-b12e-39107e78b3d0"/>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89</TotalTime>
  <Words>2499</Words>
  <Application>Microsoft Office PowerPoint</Application>
  <PresentationFormat>Widescreen</PresentationFormat>
  <Paragraphs>336</Paragraphs>
  <Slides>29</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.AppleSystemUIFont</vt:lpstr>
      <vt:lpstr>Arial</vt:lpstr>
      <vt:lpstr>Calibri</vt:lpstr>
      <vt:lpstr>Open Sans</vt:lpstr>
      <vt:lpstr>Open Sans SemiBold</vt:lpstr>
      <vt:lpstr>Segoe UI Semilight</vt:lpstr>
      <vt:lpstr>2_Office Theme</vt:lpstr>
      <vt:lpstr>3_Office Theme</vt:lpstr>
      <vt:lpstr>Helping Clients: Treatment Options for Drug Dependency</vt:lpstr>
      <vt:lpstr>PowerPoint Presentation</vt:lpstr>
      <vt:lpstr>Anyone Can Become Addicted to Drugs</vt:lpstr>
      <vt:lpstr>Predisposing Factors for Drug Abuse</vt:lpstr>
      <vt:lpstr>Substance Dependence</vt:lpstr>
      <vt:lpstr>Substance Abuse Categories</vt:lpstr>
      <vt:lpstr>Alcohol Abuse</vt:lpstr>
      <vt:lpstr>Alcohol Consequences of Drinking</vt:lpstr>
      <vt:lpstr>Cannabis - Marijuana Abuse</vt:lpstr>
      <vt:lpstr>Marijuana Use and Educational Outcomes</vt:lpstr>
      <vt:lpstr>Cocaine Abuse</vt:lpstr>
      <vt:lpstr>Hallucinogen Abuse</vt:lpstr>
      <vt:lpstr>Heroin Abuse</vt:lpstr>
      <vt:lpstr>Methamphetamine Abuse</vt:lpstr>
      <vt:lpstr>Nicotine Abuse</vt:lpstr>
      <vt:lpstr>How Smoking Affects Your Health</vt:lpstr>
      <vt:lpstr>Painkillers Abuse</vt:lpstr>
      <vt:lpstr>Abuse of Prescription Pain Medications</vt:lpstr>
      <vt:lpstr>The Faces of Drug Addiction</vt:lpstr>
      <vt:lpstr>Treatment Options for Drug Dependency</vt:lpstr>
      <vt:lpstr>Components of Comprehensive Drug Abuse Treatment</vt:lpstr>
      <vt:lpstr>Drug Rehabilitation Center</vt:lpstr>
      <vt:lpstr>Treatment Centers</vt:lpstr>
      <vt:lpstr>What careers in counseling and mental health are related to drug dependency?</vt:lpstr>
      <vt:lpstr>Review</vt:lpstr>
      <vt:lpstr>Questions?</vt:lpstr>
      <vt:lpstr>References and Resources </vt:lpstr>
      <vt:lpstr>References and Resources </vt:lpstr>
      <vt:lpstr>References and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8</cp:revision>
  <cp:lastPrinted>2017-07-07T16:17:37Z</cp:lastPrinted>
  <dcterms:created xsi:type="dcterms:W3CDTF">2017-07-11T23:58:30Z</dcterms:created>
  <dcterms:modified xsi:type="dcterms:W3CDTF">2017-11-22T16:06:53Z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