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3"/>
  </p:notesMasterIdLst>
  <p:handoutMasterIdLst>
    <p:handoutMasterId r:id="rId34"/>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5137" autoAdjust="0"/>
  </p:normalViewPr>
  <p:slideViewPr>
    <p:cSldViewPr snapToGrid="0">
      <p:cViewPr varScale="1">
        <p:scale>
          <a:sx n="82" d="100"/>
          <a:sy n="82" d="100"/>
        </p:scale>
        <p:origin x="739" y="53"/>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1/15/2018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3313222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3.xml"/><Relationship Id="rId5" Type="http://schemas.openxmlformats.org/officeDocument/2006/relationships/image" Target="../media/image33.jpg"/><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cdc.gov/vaccines" TargetMode="External"/><Relationship Id="rId2" Type="http://schemas.openxmlformats.org/officeDocument/2006/relationships/hyperlink" Target="http://www.umm.edu/ency/article/002003.htm" TargetMode="External"/><Relationship Id="rId1" Type="http://schemas.openxmlformats.org/officeDocument/2006/relationships/slideLayout" Target="../slideLayouts/slideLayout3.xml"/><Relationship Id="rId6" Type="http://schemas.openxmlformats.org/officeDocument/2006/relationships/hyperlink" Target="http://www.helpguide.org/articles/stress/stress-symptoms-causes-and-effects.htm" TargetMode="External"/><Relationship Id="rId5" Type="http://schemas.openxmlformats.org/officeDocument/2006/relationships/hyperlink" Target="http://www.healthypeople.gov/2020/leading-health-indicators/2020-lhi-topics/Mental-Health/data" TargetMode="External"/><Relationship Id="rId4" Type="http://schemas.openxmlformats.org/officeDocument/2006/relationships/hyperlink" Target="http://www.choosemyplate.gov/index.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nia.nih.gov/" TargetMode="External"/><Relationship Id="rId2" Type="http://schemas.openxmlformats.org/officeDocument/2006/relationships/hyperlink" Target="http://www.cdc.gov/parents/infants" TargetMode="External"/><Relationship Id="rId1" Type="http://schemas.openxmlformats.org/officeDocument/2006/relationships/slideLayout" Target="../slideLayouts/slideLayout3.xml"/><Relationship Id="rId6" Type="http://schemas.openxmlformats.org/officeDocument/2006/relationships/hyperlink" Target="https://youtu.be/FXf-rfIU9Wk" TargetMode="External"/><Relationship Id="rId5" Type="http://schemas.openxmlformats.org/officeDocument/2006/relationships/hyperlink" Target="http://nihseniorhealth.gov/videolist.html" TargetMode="External"/><Relationship Id="rId4" Type="http://schemas.openxmlformats.org/officeDocument/2006/relationships/hyperlink" Target="http://www.census.gov/prod/2014pubs/p25-1140.pdf"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478693" y="1372831"/>
            <a:ext cx="7462935" cy="3413772"/>
          </a:xfrm>
        </p:spPr>
        <p:txBody>
          <a:bodyPr>
            <a:normAutofit fontScale="90000"/>
          </a:bodyPr>
          <a:lstStyle/>
          <a:p>
            <a:pPr>
              <a:lnSpc>
                <a:spcPct val="100000"/>
              </a:lnSpc>
              <a:spcBef>
                <a:spcPts val="1714"/>
              </a:spcBef>
            </a:pPr>
            <a:r>
              <a:rPr lang="en-US" sz="6000" spc="-270" dirty="0">
                <a:solidFill>
                  <a:srgbClr val="FFFFFF"/>
                </a:solidFill>
                <a:latin typeface="Open Sans" panose="020B0606030504020204" pitchFamily="34" charset="0"/>
                <a:ea typeface="Open Sans" panose="020B0606030504020204" pitchFamily="34" charset="0"/>
                <a:cs typeface="Open Sans" panose="020B0606030504020204" pitchFamily="34" charset="0"/>
              </a:rPr>
              <a:t>Health</a:t>
            </a:r>
            <a:r>
              <a:rPr lang="en-US" sz="6000" spc="-44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n-US" sz="6000" spc="-204" dirty="0">
                <a:solidFill>
                  <a:srgbClr val="FFFFFF"/>
                </a:solidFill>
                <a:latin typeface="Open Sans" panose="020B0606030504020204" pitchFamily="34" charset="0"/>
                <a:ea typeface="Open Sans" panose="020B0606030504020204" pitchFamily="34" charset="0"/>
                <a:cs typeface="Open Sans" panose="020B0606030504020204" pitchFamily="34" charset="0"/>
              </a:rPr>
              <a:t>and</a:t>
            </a:r>
            <a:r>
              <a:rPr lang="en-US" sz="6000" spc="-434"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n-US" sz="6000" spc="-220" dirty="0">
                <a:solidFill>
                  <a:srgbClr val="FFFFFF"/>
                </a:solidFill>
                <a:latin typeface="Open Sans" panose="020B0606030504020204" pitchFamily="34" charset="0"/>
                <a:ea typeface="Open Sans" panose="020B0606030504020204" pitchFamily="34" charset="0"/>
                <a:cs typeface="Open Sans" panose="020B0606030504020204" pitchFamily="34" charset="0"/>
              </a:rPr>
              <a:t>Wellness</a:t>
            </a:r>
            <a:r>
              <a:rPr lang="en-US" sz="6000" spc="-459"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n-US" sz="6000" spc="-220" dirty="0">
                <a:solidFill>
                  <a:srgbClr val="FFFFFF"/>
                </a:solidFill>
                <a:latin typeface="Open Sans" panose="020B0606030504020204" pitchFamily="34" charset="0"/>
                <a:ea typeface="Open Sans" panose="020B0606030504020204" pitchFamily="34" charset="0"/>
                <a:cs typeface="Open Sans" panose="020B0606030504020204" pitchFamily="34" charset="0"/>
              </a:rPr>
              <a:t>Throughout</a:t>
            </a:r>
            <a:r>
              <a:rPr lang="en-US" sz="6000" spc="-465"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n-US" sz="6000" spc="-245" dirty="0">
                <a:solidFill>
                  <a:srgbClr val="FFFFFF"/>
                </a:solidFill>
                <a:latin typeface="Open Sans" panose="020B0606030504020204" pitchFamily="34" charset="0"/>
                <a:ea typeface="Open Sans" panose="020B0606030504020204" pitchFamily="34" charset="0"/>
                <a:cs typeface="Open Sans" panose="020B0606030504020204" pitchFamily="34" charset="0"/>
              </a:rPr>
              <a:t>the</a:t>
            </a:r>
            <a:r>
              <a:rPr lang="en-US" sz="6000" spc="-445"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n-US" sz="6000" spc="-285" dirty="0">
                <a:solidFill>
                  <a:srgbClr val="FFFFFF"/>
                </a:solidFill>
                <a:latin typeface="Open Sans" panose="020B0606030504020204" pitchFamily="34" charset="0"/>
                <a:ea typeface="Open Sans" panose="020B0606030504020204" pitchFamily="34" charset="0"/>
                <a:cs typeface="Open Sans" panose="020B0606030504020204" pitchFamily="34" charset="0"/>
              </a:rPr>
              <a:t>Lifespan</a:t>
            </a:r>
            <a:br>
              <a:rPr lang="en-US" sz="6000" spc="-285" dirty="0">
                <a:solidFill>
                  <a:srgbClr val="FFFFFF"/>
                </a:solidFill>
                <a:latin typeface="Open Sans" panose="020B0606030504020204" pitchFamily="34" charset="0"/>
                <a:ea typeface="Open Sans" panose="020B0606030504020204" pitchFamily="34" charset="0"/>
                <a:cs typeface="Open Sans" panose="020B0606030504020204" pitchFamily="34" charset="0"/>
              </a:rPr>
            </a:br>
            <a:br>
              <a:rPr lang="en-US" sz="6000" dirty="0">
                <a:latin typeface="Open Sans" panose="020B0606030504020204" pitchFamily="34" charset="0"/>
                <a:ea typeface="Open Sans" panose="020B0606030504020204" pitchFamily="34" charset="0"/>
                <a:cs typeface="Open Sans" panose="020B0606030504020204" pitchFamily="34" charset="0"/>
              </a:rPr>
            </a:br>
            <a:r>
              <a:rPr lang="en-US" sz="3200" spc="-70" dirty="0">
                <a:solidFill>
                  <a:srgbClr val="FFFFFF"/>
                </a:solidFill>
                <a:latin typeface="Open Sans" panose="020B0606030504020204" pitchFamily="34" charset="0"/>
                <a:ea typeface="Open Sans" panose="020B0606030504020204" pitchFamily="34" charset="0"/>
                <a:cs typeface="Open Sans" panose="020B0606030504020204" pitchFamily="34" charset="0"/>
              </a:rPr>
              <a:t>Counseling </a:t>
            </a:r>
            <a:r>
              <a:rPr lang="en-US" sz="3200" spc="-65" dirty="0">
                <a:solidFill>
                  <a:srgbClr val="FFFFFF"/>
                </a:solidFill>
                <a:latin typeface="Open Sans" panose="020B0606030504020204" pitchFamily="34" charset="0"/>
                <a:ea typeface="Open Sans" panose="020B0606030504020204" pitchFamily="34" charset="0"/>
                <a:cs typeface="Open Sans" panose="020B0606030504020204" pitchFamily="34" charset="0"/>
              </a:rPr>
              <a:t>and </a:t>
            </a:r>
            <a:r>
              <a:rPr lang="en-US" sz="3200" spc="5" dirty="0">
                <a:solidFill>
                  <a:srgbClr val="FFFFFF"/>
                </a:solidFill>
                <a:latin typeface="Open Sans" panose="020B0606030504020204" pitchFamily="34" charset="0"/>
                <a:ea typeface="Open Sans" panose="020B0606030504020204" pitchFamily="34" charset="0"/>
                <a:cs typeface="Open Sans" panose="020B0606030504020204" pitchFamily="34" charset="0"/>
              </a:rPr>
              <a:t>Mental</a:t>
            </a:r>
            <a:r>
              <a:rPr lang="en-US" sz="3200" spc="114"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n-US" sz="3200" spc="-30" dirty="0">
                <a:solidFill>
                  <a:srgbClr val="FFFFFF"/>
                </a:solidFill>
                <a:latin typeface="Open Sans" panose="020B0606030504020204" pitchFamily="34" charset="0"/>
                <a:ea typeface="Open Sans" panose="020B0606030504020204" pitchFamily="34" charset="0"/>
                <a:cs typeface="Open Sans" panose="020B0606030504020204" pitchFamily="34" charset="0"/>
              </a:rPr>
              <a:t>Health</a:t>
            </a: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3F544-3981-4210-9985-75D25E39BAFA}"/>
              </a:ext>
            </a:extLst>
          </p:cNvPr>
          <p:cNvSpPr>
            <a:spLocks noGrp="1"/>
          </p:cNvSpPr>
          <p:nvPr>
            <p:ph type="title"/>
          </p:nvPr>
        </p:nvSpPr>
        <p:spPr/>
        <p:txBody>
          <a:bodyPr/>
          <a:lstStyle/>
          <a:p>
            <a:r>
              <a:rPr lang="en-US" spc="0" dirty="0"/>
              <a:t>Early Adulthood</a:t>
            </a:r>
          </a:p>
        </p:txBody>
      </p:sp>
      <p:sp>
        <p:nvSpPr>
          <p:cNvPr id="4" name="object 3">
            <a:extLst>
              <a:ext uri="{FF2B5EF4-FFF2-40B4-BE49-F238E27FC236}">
                <a16:creationId xmlns:a16="http://schemas.microsoft.com/office/drawing/2014/main" id="{0535BA99-F440-408A-A092-07FB9BB25DC0}"/>
              </a:ext>
            </a:extLst>
          </p:cNvPr>
          <p:cNvSpPr/>
          <p:nvPr/>
        </p:nvSpPr>
        <p:spPr>
          <a:xfrm>
            <a:off x="2493078" y="1283509"/>
            <a:ext cx="7205844" cy="521808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32302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2D912-3632-4CEF-B3F8-2AF3E182B302}"/>
              </a:ext>
            </a:extLst>
          </p:cNvPr>
          <p:cNvSpPr>
            <a:spLocks noGrp="1"/>
          </p:cNvSpPr>
          <p:nvPr>
            <p:ph type="title"/>
          </p:nvPr>
        </p:nvSpPr>
        <p:spPr/>
        <p:txBody>
          <a:bodyPr/>
          <a:lstStyle/>
          <a:p>
            <a:r>
              <a:rPr lang="en-US" spc="0" dirty="0"/>
              <a:t>Middle Adulthood</a:t>
            </a:r>
          </a:p>
        </p:txBody>
      </p:sp>
      <p:sp>
        <p:nvSpPr>
          <p:cNvPr id="4" name="object 3">
            <a:extLst>
              <a:ext uri="{FF2B5EF4-FFF2-40B4-BE49-F238E27FC236}">
                <a16:creationId xmlns:a16="http://schemas.microsoft.com/office/drawing/2014/main" id="{E56506D5-136D-4E7F-A5B7-B3E354381E46}"/>
              </a:ext>
            </a:extLst>
          </p:cNvPr>
          <p:cNvSpPr/>
          <p:nvPr/>
        </p:nvSpPr>
        <p:spPr>
          <a:xfrm>
            <a:off x="2089930" y="1283509"/>
            <a:ext cx="7360919" cy="526246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31951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9BEB-A688-4B56-8BFB-8E66FD9C04C6}"/>
              </a:ext>
            </a:extLst>
          </p:cNvPr>
          <p:cNvSpPr>
            <a:spLocks noGrp="1"/>
          </p:cNvSpPr>
          <p:nvPr>
            <p:ph type="title"/>
          </p:nvPr>
        </p:nvSpPr>
        <p:spPr/>
        <p:txBody>
          <a:bodyPr/>
          <a:lstStyle/>
          <a:p>
            <a:r>
              <a:rPr lang="en-US" spc="0" dirty="0"/>
              <a:t>Late Adulthood</a:t>
            </a:r>
          </a:p>
        </p:txBody>
      </p:sp>
      <p:sp>
        <p:nvSpPr>
          <p:cNvPr id="4" name="object 3">
            <a:extLst>
              <a:ext uri="{FF2B5EF4-FFF2-40B4-BE49-F238E27FC236}">
                <a16:creationId xmlns:a16="http://schemas.microsoft.com/office/drawing/2014/main" id="{025E17FC-C7C9-46B6-9BE9-E1DABAD2554D}"/>
              </a:ext>
            </a:extLst>
          </p:cNvPr>
          <p:cNvSpPr/>
          <p:nvPr/>
        </p:nvSpPr>
        <p:spPr>
          <a:xfrm>
            <a:off x="2442721" y="1283509"/>
            <a:ext cx="6655338" cy="529045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24694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6103-30A4-4F15-B512-745AC6135D50}"/>
              </a:ext>
            </a:extLst>
          </p:cNvPr>
          <p:cNvSpPr>
            <a:spLocks noGrp="1"/>
          </p:cNvSpPr>
          <p:nvPr>
            <p:ph type="title"/>
          </p:nvPr>
        </p:nvSpPr>
        <p:spPr/>
        <p:txBody>
          <a:bodyPr/>
          <a:lstStyle/>
          <a:p>
            <a:r>
              <a:rPr lang="en-US" spc="0" dirty="0"/>
              <a:t>Geriatrics</a:t>
            </a:r>
          </a:p>
        </p:txBody>
      </p:sp>
      <p:sp>
        <p:nvSpPr>
          <p:cNvPr id="3" name="Content Placeholder 2">
            <a:extLst>
              <a:ext uri="{FF2B5EF4-FFF2-40B4-BE49-F238E27FC236}">
                <a16:creationId xmlns:a16="http://schemas.microsoft.com/office/drawing/2014/main" id="{ED8E170E-1AD3-489C-93F4-F30508CF5179}"/>
              </a:ext>
            </a:extLst>
          </p:cNvPr>
          <p:cNvSpPr>
            <a:spLocks noGrp="1"/>
          </p:cNvSpPr>
          <p:nvPr>
            <p:ph sz="half" idx="1"/>
          </p:nvPr>
        </p:nvSpPr>
        <p:spPr>
          <a:xfrm>
            <a:off x="740664" y="1420420"/>
            <a:ext cx="5025654" cy="4734318"/>
          </a:xfrm>
        </p:spPr>
        <p:txBody>
          <a:bodyPr/>
          <a:lstStyle/>
          <a:p>
            <a:pPr marL="12700" marR="5080">
              <a:lnSpc>
                <a:spcPts val="2590"/>
              </a:lnSpc>
              <a:spcBef>
                <a:spcPts val="425"/>
              </a:spcBef>
            </a:pPr>
            <a:r>
              <a:rPr lang="en-US" dirty="0">
                <a:latin typeface="Open Sans" panose="020B0606030504020204" pitchFamily="34" charset="0"/>
                <a:ea typeface="Open Sans" panose="020B0606030504020204" pitchFamily="34" charset="0"/>
                <a:cs typeface="Open Sans" panose="020B0606030504020204" pitchFamily="34" charset="0"/>
              </a:rPr>
              <a:t>Medical conditions the aged may encounter are:</a:t>
            </a:r>
          </a:p>
          <a:p>
            <a:pPr marL="469900" indent="-457200">
              <a:spcBef>
                <a:spcPts val="1475"/>
              </a:spcBef>
              <a:buClr>
                <a:schemeClr val="accent1"/>
              </a:buClr>
              <a:buFont typeface="Open Sans" panose="020B0606030504020204" pitchFamily="34" charset="0"/>
              <a:buChar char="&gt;"/>
              <a:tabLst>
                <a:tab pos="241300" algn="l"/>
              </a:tabLst>
            </a:pPr>
            <a:r>
              <a:rPr lang="en-US" dirty="0">
                <a:latin typeface="Open Sans" panose="020B0606030504020204" pitchFamily="34" charset="0"/>
                <a:ea typeface="Open Sans" panose="020B0606030504020204" pitchFamily="34" charset="0"/>
                <a:cs typeface="Open Sans" panose="020B0606030504020204" pitchFamily="34" charset="0"/>
              </a:rPr>
              <a:t>Arthritis</a:t>
            </a:r>
          </a:p>
          <a:p>
            <a:pPr marL="469900" indent="-457200">
              <a:spcBef>
                <a:spcPts val="1515"/>
              </a:spcBef>
              <a:buClr>
                <a:schemeClr val="accent1"/>
              </a:buClr>
              <a:buFont typeface="Open Sans" panose="020B0606030504020204" pitchFamily="34" charset="0"/>
              <a:buChar char="&gt;"/>
              <a:tabLst>
                <a:tab pos="241300" algn="l"/>
              </a:tabLst>
            </a:pPr>
            <a:r>
              <a:rPr lang="en-US" dirty="0">
                <a:latin typeface="Open Sans" panose="020B0606030504020204" pitchFamily="34" charset="0"/>
                <a:ea typeface="Open Sans" panose="020B0606030504020204" pitchFamily="34" charset="0"/>
                <a:cs typeface="Open Sans" panose="020B0606030504020204" pitchFamily="34" charset="0"/>
              </a:rPr>
              <a:t>Cancer</a:t>
            </a:r>
          </a:p>
          <a:p>
            <a:pPr marL="469900" indent="-457200">
              <a:spcBef>
                <a:spcPts val="1515"/>
              </a:spcBef>
              <a:buClr>
                <a:schemeClr val="accent1"/>
              </a:buClr>
              <a:buFont typeface="Open Sans" panose="020B0606030504020204" pitchFamily="34" charset="0"/>
              <a:buChar char="&gt;"/>
              <a:tabLst>
                <a:tab pos="241300" algn="l"/>
              </a:tabLst>
            </a:pPr>
            <a:r>
              <a:rPr lang="en-US" dirty="0">
                <a:latin typeface="Open Sans" panose="020B0606030504020204" pitchFamily="34" charset="0"/>
                <a:ea typeface="Open Sans" panose="020B0606030504020204" pitchFamily="34" charset="0"/>
                <a:cs typeface="Open Sans" panose="020B0606030504020204" pitchFamily="34" charset="0"/>
              </a:rPr>
              <a:t>Diabetes</a:t>
            </a:r>
          </a:p>
          <a:p>
            <a:pPr marL="469900" indent="-457200">
              <a:spcBef>
                <a:spcPts val="1510"/>
              </a:spcBef>
              <a:buClr>
                <a:schemeClr val="accent1"/>
              </a:buClr>
              <a:buFont typeface="Open Sans" panose="020B0606030504020204" pitchFamily="34" charset="0"/>
              <a:buChar char="&gt;"/>
              <a:tabLst>
                <a:tab pos="241300" algn="l"/>
              </a:tabLst>
            </a:pPr>
            <a:r>
              <a:rPr lang="en-US" dirty="0">
                <a:latin typeface="Open Sans" panose="020B0606030504020204" pitchFamily="34" charset="0"/>
                <a:ea typeface="Open Sans" panose="020B0606030504020204" pitchFamily="34" charset="0"/>
                <a:cs typeface="Open Sans" panose="020B0606030504020204" pitchFamily="34" charset="0"/>
              </a:rPr>
              <a:t>Heart disease</a:t>
            </a:r>
          </a:p>
          <a:p>
            <a:pPr marL="469900" indent="-457200">
              <a:spcBef>
                <a:spcPts val="1515"/>
              </a:spcBef>
              <a:buClr>
                <a:schemeClr val="accent1"/>
              </a:buClr>
              <a:buFont typeface="Open Sans" panose="020B0606030504020204" pitchFamily="34" charset="0"/>
              <a:buChar char="&gt;"/>
              <a:tabLst>
                <a:tab pos="241300" algn="l"/>
              </a:tabLst>
            </a:pPr>
            <a:r>
              <a:rPr lang="en-US" dirty="0">
                <a:latin typeface="Open Sans" panose="020B0606030504020204" pitchFamily="34" charset="0"/>
                <a:ea typeface="Open Sans" panose="020B0606030504020204" pitchFamily="34" charset="0"/>
                <a:cs typeface="Open Sans" panose="020B0606030504020204" pitchFamily="34" charset="0"/>
              </a:rPr>
              <a:t>Sinusitis</a:t>
            </a:r>
          </a:p>
          <a:p>
            <a:pPr marL="469900" indent="-457200">
              <a:spcBef>
                <a:spcPts val="1515"/>
              </a:spcBef>
              <a:buClr>
                <a:schemeClr val="accent1"/>
              </a:buClr>
              <a:buFont typeface="Open Sans" panose="020B0606030504020204" pitchFamily="34" charset="0"/>
              <a:buChar char="&gt;"/>
              <a:tabLst>
                <a:tab pos="241300" algn="l"/>
              </a:tabLst>
            </a:pPr>
            <a:r>
              <a:rPr lang="en-US" dirty="0">
                <a:latin typeface="Open Sans" panose="020B0606030504020204" pitchFamily="34" charset="0"/>
                <a:ea typeface="Open Sans" panose="020B0606030504020204" pitchFamily="34" charset="0"/>
                <a:cs typeface="Open Sans" panose="020B0606030504020204" pitchFamily="34" charset="0"/>
              </a:rPr>
              <a:t>Uncontrolled hypertension</a:t>
            </a:r>
          </a:p>
          <a:p>
            <a:endParaRPr lang="en-US" dirty="0"/>
          </a:p>
        </p:txBody>
      </p:sp>
      <p:sp>
        <p:nvSpPr>
          <p:cNvPr id="4" name="object 4">
            <a:extLst>
              <a:ext uri="{FF2B5EF4-FFF2-40B4-BE49-F238E27FC236}">
                <a16:creationId xmlns:a16="http://schemas.microsoft.com/office/drawing/2014/main" id="{D1F11B31-6E4E-4A7F-9224-253926911487}"/>
              </a:ext>
            </a:extLst>
          </p:cNvPr>
          <p:cNvSpPr/>
          <p:nvPr/>
        </p:nvSpPr>
        <p:spPr>
          <a:xfrm>
            <a:off x="5430416" y="1510347"/>
            <a:ext cx="6418122" cy="40506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93024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6B04-D856-443A-BC51-215CB5A831DA}"/>
              </a:ext>
            </a:extLst>
          </p:cNvPr>
          <p:cNvSpPr>
            <a:spLocks noGrp="1"/>
          </p:cNvSpPr>
          <p:nvPr>
            <p:ph type="title"/>
          </p:nvPr>
        </p:nvSpPr>
        <p:spPr/>
        <p:txBody>
          <a:bodyPr/>
          <a:lstStyle/>
          <a:p>
            <a:r>
              <a:rPr lang="en-US" spc="0" dirty="0"/>
              <a:t>Health and Wellness for Early Infancy through Early Childhood</a:t>
            </a:r>
          </a:p>
        </p:txBody>
      </p:sp>
      <p:sp>
        <p:nvSpPr>
          <p:cNvPr id="3" name="Content Placeholder 2">
            <a:extLst>
              <a:ext uri="{FF2B5EF4-FFF2-40B4-BE49-F238E27FC236}">
                <a16:creationId xmlns:a16="http://schemas.microsoft.com/office/drawing/2014/main" id="{C63E6EE6-B6A2-4A3D-A2C7-459AB7C3C951}"/>
              </a:ext>
            </a:extLst>
          </p:cNvPr>
          <p:cNvSpPr>
            <a:spLocks noGrp="1"/>
          </p:cNvSpPr>
          <p:nvPr>
            <p:ph sz="half" idx="1"/>
          </p:nvPr>
        </p:nvSpPr>
        <p:spPr>
          <a:xfrm>
            <a:off x="740664" y="1420420"/>
            <a:ext cx="4745736" cy="4734318"/>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It is the parents’ responsibility to ensure a healthy environment for a child. The  wellness of the child will reflect the growth and development of the child.</a:t>
            </a:r>
          </a:p>
          <a:p>
            <a:endParaRPr lang="en-US" dirty="0"/>
          </a:p>
        </p:txBody>
      </p:sp>
      <p:sp>
        <p:nvSpPr>
          <p:cNvPr id="4" name="object 4">
            <a:extLst>
              <a:ext uri="{FF2B5EF4-FFF2-40B4-BE49-F238E27FC236}">
                <a16:creationId xmlns:a16="http://schemas.microsoft.com/office/drawing/2014/main" id="{D2E31FCD-361D-4714-8516-C71FEC616834}"/>
              </a:ext>
            </a:extLst>
          </p:cNvPr>
          <p:cNvSpPr/>
          <p:nvPr/>
        </p:nvSpPr>
        <p:spPr>
          <a:xfrm>
            <a:off x="5591557" y="1833049"/>
            <a:ext cx="5859779" cy="390906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97378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492C6-770F-48B7-9387-A12F9B087E76}"/>
              </a:ext>
            </a:extLst>
          </p:cNvPr>
          <p:cNvSpPr>
            <a:spLocks noGrp="1"/>
          </p:cNvSpPr>
          <p:nvPr>
            <p:ph type="title"/>
          </p:nvPr>
        </p:nvSpPr>
        <p:spPr/>
        <p:txBody>
          <a:bodyPr/>
          <a:lstStyle/>
          <a:p>
            <a:r>
              <a:rPr lang="en-US" spc="0" dirty="0"/>
              <a:t>Health and Wellness for Later Childhood</a:t>
            </a:r>
          </a:p>
        </p:txBody>
      </p:sp>
      <p:sp>
        <p:nvSpPr>
          <p:cNvPr id="3" name="Content Placeholder 2">
            <a:extLst>
              <a:ext uri="{FF2B5EF4-FFF2-40B4-BE49-F238E27FC236}">
                <a16:creationId xmlns:a16="http://schemas.microsoft.com/office/drawing/2014/main" id="{59233A89-5BB9-4D6E-AE2B-3C2CCF7CD3EA}"/>
              </a:ext>
            </a:extLst>
          </p:cNvPr>
          <p:cNvSpPr>
            <a:spLocks noGrp="1"/>
          </p:cNvSpPr>
          <p:nvPr>
            <p:ph sz="half" idx="1"/>
          </p:nvPr>
        </p:nvSpPr>
        <p:spPr>
          <a:xfrm>
            <a:off x="740664" y="1420420"/>
            <a:ext cx="4428495" cy="4734318"/>
          </a:xfrm>
        </p:spPr>
        <p:txBody>
          <a:bodyPr/>
          <a:lstStyle/>
          <a:p>
            <a:r>
              <a:rPr lang="en-US" dirty="0">
                <a:latin typeface="Arial"/>
                <a:cs typeface="Arial"/>
              </a:rPr>
              <a:t>Nutrition and exercise are important for children to continue to grow and develop properly.</a:t>
            </a:r>
          </a:p>
          <a:p>
            <a:endParaRPr lang="en-US" dirty="0"/>
          </a:p>
        </p:txBody>
      </p:sp>
      <p:sp>
        <p:nvSpPr>
          <p:cNvPr id="4" name="object 4">
            <a:extLst>
              <a:ext uri="{FF2B5EF4-FFF2-40B4-BE49-F238E27FC236}">
                <a16:creationId xmlns:a16="http://schemas.microsoft.com/office/drawing/2014/main" id="{5F6A86AF-B476-4ACF-AC6B-4F30EF220CE5}"/>
              </a:ext>
            </a:extLst>
          </p:cNvPr>
          <p:cNvSpPr/>
          <p:nvPr/>
        </p:nvSpPr>
        <p:spPr>
          <a:xfrm>
            <a:off x="5271515" y="1310639"/>
            <a:ext cx="6131052" cy="49530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72275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0D614-4D31-462E-A217-458874C4EB25}"/>
              </a:ext>
            </a:extLst>
          </p:cNvPr>
          <p:cNvSpPr>
            <a:spLocks noGrp="1"/>
          </p:cNvSpPr>
          <p:nvPr>
            <p:ph type="title"/>
          </p:nvPr>
        </p:nvSpPr>
        <p:spPr/>
        <p:txBody>
          <a:bodyPr/>
          <a:lstStyle/>
          <a:p>
            <a:r>
              <a:rPr lang="en-US" spc="0" dirty="0"/>
              <a:t>Health and Wellness for Puberty and Adolescence</a:t>
            </a:r>
          </a:p>
        </p:txBody>
      </p:sp>
      <p:sp>
        <p:nvSpPr>
          <p:cNvPr id="3" name="Content Placeholder 2">
            <a:extLst>
              <a:ext uri="{FF2B5EF4-FFF2-40B4-BE49-F238E27FC236}">
                <a16:creationId xmlns:a16="http://schemas.microsoft.com/office/drawing/2014/main" id="{DEBA96AA-9D00-4F60-B1C3-5189807C36A2}"/>
              </a:ext>
            </a:extLst>
          </p:cNvPr>
          <p:cNvSpPr>
            <a:spLocks noGrp="1"/>
          </p:cNvSpPr>
          <p:nvPr>
            <p:ph sz="half" idx="1"/>
          </p:nvPr>
        </p:nvSpPr>
        <p:spPr>
          <a:xfrm>
            <a:off x="740664" y="1420420"/>
            <a:ext cx="6024030" cy="4734318"/>
          </a:xfrm>
        </p:spPr>
        <p:txBody>
          <a:bodyPr/>
          <a:lstStyle/>
          <a:p>
            <a:pPr marL="12700" marR="5080">
              <a:lnSpc>
                <a:spcPts val="3240"/>
              </a:lnSpc>
              <a:spcBef>
                <a:spcPts val="505"/>
              </a:spcBef>
            </a:pPr>
            <a:r>
              <a:rPr lang="en-US" dirty="0">
                <a:latin typeface="Open Sans" panose="020B0606030504020204" pitchFamily="34" charset="0"/>
                <a:ea typeface="Open Sans" panose="020B0606030504020204" pitchFamily="34" charset="0"/>
                <a:cs typeface="Open Sans" panose="020B0606030504020204" pitchFamily="34" charset="0"/>
              </a:rPr>
              <a:t>Refer to ChooseMyPlate.gov for recommendations.</a:t>
            </a:r>
          </a:p>
          <a:p>
            <a:pPr marL="12700" marR="923290">
              <a:lnSpc>
                <a:spcPts val="3240"/>
              </a:lnSpc>
            </a:pPr>
            <a:r>
              <a:rPr lang="en-US" dirty="0">
                <a:latin typeface="Open Sans" panose="020B0606030504020204" pitchFamily="34" charset="0"/>
                <a:ea typeface="Open Sans" panose="020B0606030504020204" pitchFamily="34" charset="0"/>
                <a:cs typeface="Open Sans" panose="020B0606030504020204" pitchFamily="34" charset="0"/>
              </a:rPr>
              <a:t>Adolescent individuals should:</a:t>
            </a:r>
          </a:p>
          <a:p>
            <a:pPr marL="469900" indent="-457200">
              <a:spcBef>
                <a:spcPts val="1395"/>
              </a:spcBef>
              <a:buClr>
                <a:schemeClr val="accent1"/>
              </a:buClr>
              <a:buFont typeface="Open Sans" panose="020B0606030504020204" pitchFamily="34" charset="0"/>
              <a:buChar char="&gt;"/>
              <a:tabLst>
                <a:tab pos="241300" algn="l"/>
              </a:tabLst>
            </a:pPr>
            <a:r>
              <a:rPr lang="en-US" dirty="0">
                <a:latin typeface="Open Sans" panose="020B0606030504020204" pitchFamily="34" charset="0"/>
                <a:ea typeface="Open Sans" panose="020B0606030504020204" pitchFamily="34" charset="0"/>
                <a:cs typeface="Open Sans" panose="020B0606030504020204" pitchFamily="34" charset="0"/>
              </a:rPr>
              <a:t>Avoid oversized portions</a:t>
            </a:r>
          </a:p>
          <a:p>
            <a:pPr marL="469900" marR="158115" indent="-457200">
              <a:lnSpc>
                <a:spcPts val="3240"/>
              </a:lnSpc>
              <a:spcBef>
                <a:spcPts val="1850"/>
              </a:spcBef>
              <a:buClr>
                <a:schemeClr val="accent1"/>
              </a:buClr>
              <a:buFont typeface="Open Sans" panose="020B0606030504020204" pitchFamily="34" charset="0"/>
              <a:buChar char="&gt;"/>
              <a:tabLst>
                <a:tab pos="241300" algn="l"/>
              </a:tabLst>
            </a:pPr>
            <a:r>
              <a:rPr lang="en-US" dirty="0">
                <a:latin typeface="Open Sans" panose="020B0606030504020204" pitchFamily="34" charset="0"/>
                <a:ea typeface="Open Sans" panose="020B0606030504020204" pitchFamily="34" charset="0"/>
                <a:cs typeface="Open Sans" panose="020B0606030504020204" pitchFamily="34" charset="0"/>
              </a:rPr>
              <a:t>Make half of a plate filled with fruits and vegetables</a:t>
            </a:r>
          </a:p>
          <a:p>
            <a:pPr marL="469900" indent="-457200">
              <a:spcBef>
                <a:spcPts val="1395"/>
              </a:spcBef>
              <a:buClr>
                <a:schemeClr val="accent1"/>
              </a:buClr>
              <a:buFont typeface="Open Sans" panose="020B0606030504020204" pitchFamily="34" charset="0"/>
              <a:buChar char="&gt;"/>
              <a:tabLst>
                <a:tab pos="241300" algn="l"/>
              </a:tabLst>
            </a:pPr>
            <a:r>
              <a:rPr lang="en-US" dirty="0">
                <a:latin typeface="Open Sans" panose="020B0606030504020204" pitchFamily="34" charset="0"/>
                <a:ea typeface="Open Sans" panose="020B0606030504020204" pitchFamily="34" charset="0"/>
                <a:cs typeface="Open Sans" panose="020B0606030504020204" pitchFamily="34" charset="0"/>
              </a:rPr>
              <a:t>Drink plenty of water</a:t>
            </a:r>
          </a:p>
          <a:p>
            <a:pPr marL="469900" indent="-457200">
              <a:spcBef>
                <a:spcPts val="1440"/>
              </a:spcBef>
              <a:buClr>
                <a:schemeClr val="accent1"/>
              </a:buClr>
              <a:buFont typeface="Open Sans" panose="020B0606030504020204" pitchFamily="34" charset="0"/>
              <a:buChar char="&gt;"/>
              <a:tabLst>
                <a:tab pos="241300" algn="l"/>
              </a:tabLst>
            </a:pPr>
            <a:r>
              <a:rPr lang="en-US" dirty="0">
                <a:latin typeface="Open Sans" panose="020B0606030504020204" pitchFamily="34" charset="0"/>
                <a:ea typeface="Open Sans" panose="020B0606030504020204" pitchFamily="34" charset="0"/>
                <a:cs typeface="Open Sans" panose="020B0606030504020204" pitchFamily="34" charset="0"/>
              </a:rPr>
              <a:t>Exercise</a:t>
            </a:r>
          </a:p>
          <a:p>
            <a:endParaRPr lang="en-US" dirty="0"/>
          </a:p>
        </p:txBody>
      </p:sp>
      <p:sp>
        <p:nvSpPr>
          <p:cNvPr id="4" name="object 6">
            <a:extLst>
              <a:ext uri="{FF2B5EF4-FFF2-40B4-BE49-F238E27FC236}">
                <a16:creationId xmlns:a16="http://schemas.microsoft.com/office/drawing/2014/main" id="{EE0E5162-3F18-4DB8-A9B0-52CFF9BCA557}"/>
              </a:ext>
            </a:extLst>
          </p:cNvPr>
          <p:cNvSpPr/>
          <p:nvPr/>
        </p:nvSpPr>
        <p:spPr>
          <a:xfrm>
            <a:off x="6680718" y="1218252"/>
            <a:ext cx="4312127" cy="493648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78671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806EB-5435-4717-AAB8-7B21F78A8685}"/>
              </a:ext>
            </a:extLst>
          </p:cNvPr>
          <p:cNvSpPr>
            <a:spLocks noGrp="1"/>
          </p:cNvSpPr>
          <p:nvPr>
            <p:ph type="title"/>
          </p:nvPr>
        </p:nvSpPr>
        <p:spPr/>
        <p:txBody>
          <a:bodyPr/>
          <a:lstStyle/>
          <a:p>
            <a:r>
              <a:rPr lang="en-US" spc="-185" dirty="0">
                <a:latin typeface="Open Sans" panose="020B0606030504020204" pitchFamily="34" charset="0"/>
                <a:ea typeface="Open Sans" panose="020B0606030504020204" pitchFamily="34" charset="0"/>
                <a:cs typeface="Open Sans" panose="020B0606030504020204" pitchFamily="34" charset="0"/>
              </a:rPr>
              <a:t>Health</a:t>
            </a:r>
            <a:r>
              <a:rPr lang="en-US" spc="-315" dirty="0">
                <a:latin typeface="Open Sans" panose="020B0606030504020204" pitchFamily="34" charset="0"/>
                <a:ea typeface="Open Sans" panose="020B0606030504020204" pitchFamily="34" charset="0"/>
                <a:cs typeface="Open Sans" panose="020B0606030504020204" pitchFamily="34" charset="0"/>
              </a:rPr>
              <a:t> </a:t>
            </a:r>
            <a:r>
              <a:rPr lang="en-US" spc="-145" dirty="0">
                <a:latin typeface="Open Sans" panose="020B0606030504020204" pitchFamily="34" charset="0"/>
                <a:ea typeface="Open Sans" panose="020B0606030504020204" pitchFamily="34" charset="0"/>
                <a:cs typeface="Open Sans" panose="020B0606030504020204" pitchFamily="34" charset="0"/>
              </a:rPr>
              <a:t>and</a:t>
            </a:r>
            <a:r>
              <a:rPr lang="en-US" spc="-305" dirty="0">
                <a:latin typeface="Open Sans" panose="020B0606030504020204" pitchFamily="34" charset="0"/>
                <a:ea typeface="Open Sans" panose="020B0606030504020204" pitchFamily="34" charset="0"/>
                <a:cs typeface="Open Sans" panose="020B0606030504020204" pitchFamily="34" charset="0"/>
              </a:rPr>
              <a:t> </a:t>
            </a:r>
            <a:r>
              <a:rPr lang="en-US" spc="-150" dirty="0">
                <a:latin typeface="Open Sans" panose="020B0606030504020204" pitchFamily="34" charset="0"/>
                <a:ea typeface="Open Sans" panose="020B0606030504020204" pitchFamily="34" charset="0"/>
                <a:cs typeface="Open Sans" panose="020B0606030504020204" pitchFamily="34" charset="0"/>
              </a:rPr>
              <a:t>Wellness</a:t>
            </a:r>
            <a:r>
              <a:rPr lang="en-US" spc="-310" dirty="0">
                <a:latin typeface="Open Sans" panose="020B0606030504020204" pitchFamily="34" charset="0"/>
                <a:ea typeface="Open Sans" panose="020B0606030504020204" pitchFamily="34" charset="0"/>
                <a:cs typeface="Open Sans" panose="020B0606030504020204" pitchFamily="34" charset="0"/>
              </a:rPr>
              <a:t> </a:t>
            </a:r>
            <a:r>
              <a:rPr lang="en-US" spc="-175" dirty="0">
                <a:latin typeface="Open Sans" panose="020B0606030504020204" pitchFamily="34" charset="0"/>
                <a:ea typeface="Open Sans" panose="020B0606030504020204" pitchFamily="34" charset="0"/>
                <a:cs typeface="Open Sans" panose="020B0606030504020204" pitchFamily="34" charset="0"/>
              </a:rPr>
              <a:t>for</a:t>
            </a:r>
            <a:r>
              <a:rPr lang="en-US" spc="-305" dirty="0">
                <a:latin typeface="Open Sans" panose="020B0606030504020204" pitchFamily="34" charset="0"/>
                <a:ea typeface="Open Sans" panose="020B0606030504020204" pitchFamily="34" charset="0"/>
                <a:cs typeface="Open Sans" panose="020B0606030504020204" pitchFamily="34" charset="0"/>
              </a:rPr>
              <a:t> </a:t>
            </a:r>
            <a:r>
              <a:rPr lang="en-US" spc="-200" dirty="0">
                <a:latin typeface="Open Sans" panose="020B0606030504020204" pitchFamily="34" charset="0"/>
                <a:ea typeface="Open Sans" panose="020B0606030504020204" pitchFamily="34" charset="0"/>
                <a:cs typeface="Open Sans" panose="020B0606030504020204" pitchFamily="34" charset="0"/>
              </a:rPr>
              <a:t>Early</a:t>
            </a:r>
            <a:r>
              <a:rPr lang="en-US" spc="-305" dirty="0">
                <a:latin typeface="Open Sans" panose="020B0606030504020204" pitchFamily="34" charset="0"/>
                <a:ea typeface="Open Sans" panose="020B0606030504020204" pitchFamily="34" charset="0"/>
                <a:cs typeface="Open Sans" panose="020B0606030504020204" pitchFamily="34" charset="0"/>
              </a:rPr>
              <a:t> </a:t>
            </a:r>
            <a:r>
              <a:rPr lang="en-US" spc="-140" dirty="0">
                <a:latin typeface="Open Sans" panose="020B0606030504020204" pitchFamily="34" charset="0"/>
                <a:ea typeface="Open Sans" panose="020B0606030504020204" pitchFamily="34" charset="0"/>
                <a:cs typeface="Open Sans" panose="020B0606030504020204" pitchFamily="34" charset="0"/>
              </a:rPr>
              <a:t>Adulthood</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BCC368FA-09AA-4E08-AB42-9176F5DEED1E}"/>
              </a:ext>
            </a:extLst>
          </p:cNvPr>
          <p:cNvSpPr>
            <a:spLocks noGrp="1"/>
          </p:cNvSpPr>
          <p:nvPr>
            <p:ph sz="half" idx="1"/>
          </p:nvPr>
        </p:nvSpPr>
        <p:spPr>
          <a:xfrm>
            <a:off x="740664" y="1420420"/>
            <a:ext cx="8599279" cy="4734318"/>
          </a:xfrm>
        </p:spPr>
        <p:txBody>
          <a:bodyPr/>
          <a:lstStyle/>
          <a:p>
            <a:pPr marL="469900" indent="-457200">
              <a:spcBef>
                <a:spcPts val="1870"/>
              </a:spcBef>
              <a:buClr>
                <a:schemeClr val="accent1"/>
              </a:buClr>
              <a:buFont typeface="Open Sans" panose="020B0606030504020204" pitchFamily="34" charset="0"/>
              <a:buChar char="&gt;"/>
              <a:tabLst>
                <a:tab pos="241300" algn="l"/>
              </a:tabLst>
            </a:pPr>
            <a:r>
              <a:rPr lang="en-US" dirty="0">
                <a:latin typeface="Open Sans" panose="020B0606030504020204" pitchFamily="34" charset="0"/>
                <a:ea typeface="Open Sans" panose="020B0606030504020204" pitchFamily="34" charset="0"/>
                <a:cs typeface="Open Sans" panose="020B0606030504020204" pitchFamily="34" charset="0"/>
              </a:rPr>
              <a:t>Avoid drugs and alcohol</a:t>
            </a:r>
          </a:p>
          <a:p>
            <a:pPr marL="469900" marR="4145915" indent="-457200">
              <a:lnSpc>
                <a:spcPts val="3890"/>
              </a:lnSpc>
              <a:spcBef>
                <a:spcPts val="1855"/>
              </a:spcBef>
              <a:buClr>
                <a:schemeClr val="accent1"/>
              </a:buClr>
              <a:buFont typeface="Open Sans" panose="020B0606030504020204" pitchFamily="34" charset="0"/>
              <a:buChar char="&gt;"/>
              <a:tabLst>
                <a:tab pos="241300" algn="l"/>
              </a:tabLst>
            </a:pPr>
            <a:r>
              <a:rPr lang="en-US" dirty="0">
                <a:latin typeface="Open Sans" panose="020B0606030504020204" pitchFamily="34" charset="0"/>
                <a:ea typeface="Open Sans" panose="020B0606030504020204" pitchFamily="34" charset="0"/>
                <a:cs typeface="Open Sans" panose="020B0606030504020204" pitchFamily="34" charset="0"/>
              </a:rPr>
              <a:t>Participate in physical  activity on a daily basis</a:t>
            </a:r>
          </a:p>
          <a:p>
            <a:pPr marL="469900" indent="-457200">
              <a:spcBef>
                <a:spcPts val="1310"/>
              </a:spcBef>
              <a:buClr>
                <a:schemeClr val="accent1"/>
              </a:buClr>
              <a:buFont typeface="Open Sans" panose="020B0606030504020204" pitchFamily="34" charset="0"/>
              <a:buChar char="&gt;"/>
              <a:tabLst>
                <a:tab pos="241300" algn="l"/>
              </a:tabLst>
            </a:pPr>
            <a:r>
              <a:rPr lang="en-US" dirty="0">
                <a:latin typeface="Open Sans" panose="020B0606030504020204" pitchFamily="34" charset="0"/>
                <a:ea typeface="Open Sans" panose="020B0606030504020204" pitchFamily="34" charset="0"/>
                <a:cs typeface="Open Sans" panose="020B0606030504020204" pitchFamily="34" charset="0"/>
              </a:rPr>
              <a:t>Eat balanced meals</a:t>
            </a:r>
          </a:p>
          <a:p>
            <a:endParaRPr lang="en-US" dirty="0"/>
          </a:p>
        </p:txBody>
      </p:sp>
      <p:sp>
        <p:nvSpPr>
          <p:cNvPr id="4" name="object 5">
            <a:extLst>
              <a:ext uri="{FF2B5EF4-FFF2-40B4-BE49-F238E27FC236}">
                <a16:creationId xmlns:a16="http://schemas.microsoft.com/office/drawing/2014/main" id="{CE29D06D-2BF5-4C83-9AC4-EFC8FAA23CFF}"/>
              </a:ext>
            </a:extLst>
          </p:cNvPr>
          <p:cNvSpPr/>
          <p:nvPr/>
        </p:nvSpPr>
        <p:spPr>
          <a:xfrm>
            <a:off x="5216184" y="1647121"/>
            <a:ext cx="6408420" cy="428091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29862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1FAFF-EA7E-4D8F-BA50-1835652B89CC}"/>
              </a:ext>
            </a:extLst>
          </p:cNvPr>
          <p:cNvSpPr>
            <a:spLocks noGrp="1"/>
          </p:cNvSpPr>
          <p:nvPr>
            <p:ph type="title"/>
          </p:nvPr>
        </p:nvSpPr>
        <p:spPr/>
        <p:txBody>
          <a:bodyPr/>
          <a:lstStyle/>
          <a:p>
            <a:r>
              <a:rPr lang="en-US" spc="0" dirty="0"/>
              <a:t>Health and Wellness for Middle Adulthood</a:t>
            </a:r>
          </a:p>
        </p:txBody>
      </p:sp>
      <p:sp>
        <p:nvSpPr>
          <p:cNvPr id="3" name="Content Placeholder 2">
            <a:extLst>
              <a:ext uri="{FF2B5EF4-FFF2-40B4-BE49-F238E27FC236}">
                <a16:creationId xmlns:a16="http://schemas.microsoft.com/office/drawing/2014/main" id="{238A0589-2E0D-41C7-8CFB-6E18AAFA7A53}"/>
              </a:ext>
            </a:extLst>
          </p:cNvPr>
          <p:cNvSpPr>
            <a:spLocks noGrp="1"/>
          </p:cNvSpPr>
          <p:nvPr>
            <p:ph sz="half" idx="1"/>
          </p:nvPr>
        </p:nvSpPr>
        <p:spPr>
          <a:xfrm>
            <a:off x="740664" y="1420420"/>
            <a:ext cx="4605777" cy="4734318"/>
          </a:xfrm>
        </p:spPr>
        <p:txBody>
          <a:bodyPr/>
          <a:lstStyle/>
          <a:p>
            <a:pPr marL="514350" indent="-514350">
              <a:buClr>
                <a:schemeClr val="accent1"/>
              </a:buClr>
              <a:buFont typeface="Open Sans" panose="020B0606030504020204" pitchFamily="34" charset="0"/>
              <a:buChar char="&gt;"/>
            </a:pPr>
            <a:r>
              <a:rPr lang="en-US" dirty="0">
                <a:latin typeface="Open Sans" panose="020B0606030504020204" pitchFamily="34" charset="0"/>
                <a:ea typeface="Open Sans" panose="020B0606030504020204" pitchFamily="34" charset="0"/>
                <a:cs typeface="Open Sans" panose="020B0606030504020204" pitchFamily="34" charset="0"/>
              </a:rPr>
              <a:t>The USDA Food Patterns suggest that people over 50 years old keep an eye on calories while choosing a variety of healthy foods from the five major food groups and limiting solid fats and added sugars.</a:t>
            </a:r>
          </a:p>
          <a:p>
            <a:endParaRPr lang="en-US" dirty="0"/>
          </a:p>
        </p:txBody>
      </p:sp>
      <p:sp>
        <p:nvSpPr>
          <p:cNvPr id="4" name="object 4">
            <a:extLst>
              <a:ext uri="{FF2B5EF4-FFF2-40B4-BE49-F238E27FC236}">
                <a16:creationId xmlns:a16="http://schemas.microsoft.com/office/drawing/2014/main" id="{39171BF1-EE9C-4C5E-90D0-89141FAD02E2}"/>
              </a:ext>
            </a:extLst>
          </p:cNvPr>
          <p:cNvSpPr/>
          <p:nvPr/>
        </p:nvSpPr>
        <p:spPr>
          <a:xfrm>
            <a:off x="5450322" y="1653217"/>
            <a:ext cx="6137147" cy="426872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23231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5A30-2568-456B-AABD-C74D1A3A0C5A}"/>
              </a:ext>
            </a:extLst>
          </p:cNvPr>
          <p:cNvSpPr>
            <a:spLocks noGrp="1"/>
          </p:cNvSpPr>
          <p:nvPr>
            <p:ph type="title"/>
          </p:nvPr>
        </p:nvSpPr>
        <p:spPr/>
        <p:txBody>
          <a:bodyPr/>
          <a:lstStyle/>
          <a:p>
            <a:r>
              <a:rPr lang="en-US" spc="0" dirty="0"/>
              <a:t>Health and Wellness for Later Adulthood</a:t>
            </a:r>
          </a:p>
        </p:txBody>
      </p:sp>
      <p:sp>
        <p:nvSpPr>
          <p:cNvPr id="3" name="Content Placeholder 2">
            <a:extLst>
              <a:ext uri="{FF2B5EF4-FFF2-40B4-BE49-F238E27FC236}">
                <a16:creationId xmlns:a16="http://schemas.microsoft.com/office/drawing/2014/main" id="{48DC459E-4EEC-49D1-8351-D944C15222DC}"/>
              </a:ext>
            </a:extLst>
          </p:cNvPr>
          <p:cNvSpPr>
            <a:spLocks noGrp="1"/>
          </p:cNvSpPr>
          <p:nvPr>
            <p:ph sz="half" idx="1"/>
          </p:nvPr>
        </p:nvSpPr>
        <p:spPr>
          <a:xfrm>
            <a:off x="740664" y="1420420"/>
            <a:ext cx="4745736" cy="4734318"/>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Most nutritionists recommend a well-balanced, low-fat diet for older adults and at least 30 minutes of physical activity.</a:t>
            </a:r>
          </a:p>
          <a:p>
            <a:endParaRPr lang="en-US" dirty="0"/>
          </a:p>
        </p:txBody>
      </p:sp>
      <p:sp>
        <p:nvSpPr>
          <p:cNvPr id="4" name="object 4">
            <a:extLst>
              <a:ext uri="{FF2B5EF4-FFF2-40B4-BE49-F238E27FC236}">
                <a16:creationId xmlns:a16="http://schemas.microsoft.com/office/drawing/2014/main" id="{F8E0ABCA-7ED7-49FE-A9AB-63435BFAE409}"/>
              </a:ext>
            </a:extLst>
          </p:cNvPr>
          <p:cNvSpPr/>
          <p:nvPr/>
        </p:nvSpPr>
        <p:spPr>
          <a:xfrm>
            <a:off x="6096000" y="1420420"/>
            <a:ext cx="4841364" cy="485141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57332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A114A-807F-4603-ABF3-1DB272622F5A}"/>
              </a:ext>
            </a:extLst>
          </p:cNvPr>
          <p:cNvSpPr>
            <a:spLocks noGrp="1"/>
          </p:cNvSpPr>
          <p:nvPr>
            <p:ph type="title"/>
          </p:nvPr>
        </p:nvSpPr>
        <p:spPr/>
        <p:txBody>
          <a:bodyPr/>
          <a:lstStyle/>
          <a:p>
            <a:r>
              <a:rPr lang="en-US" spc="0" dirty="0"/>
              <a:t>Senior Health</a:t>
            </a:r>
          </a:p>
        </p:txBody>
      </p:sp>
      <p:sp>
        <p:nvSpPr>
          <p:cNvPr id="4" name="object 3">
            <a:extLst>
              <a:ext uri="{FF2B5EF4-FFF2-40B4-BE49-F238E27FC236}">
                <a16:creationId xmlns:a16="http://schemas.microsoft.com/office/drawing/2014/main" id="{E5431404-940F-474A-8B6E-FF2D010E2D33}"/>
              </a:ext>
            </a:extLst>
          </p:cNvPr>
          <p:cNvSpPr/>
          <p:nvPr/>
        </p:nvSpPr>
        <p:spPr>
          <a:xfrm>
            <a:off x="2417064" y="1413308"/>
            <a:ext cx="7357871" cy="490728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50233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518A-8389-4A8E-8C63-A18BDC9549C4}"/>
              </a:ext>
            </a:extLst>
          </p:cNvPr>
          <p:cNvSpPr>
            <a:spLocks noGrp="1"/>
          </p:cNvSpPr>
          <p:nvPr>
            <p:ph type="title"/>
          </p:nvPr>
        </p:nvSpPr>
        <p:spPr/>
        <p:txBody>
          <a:bodyPr/>
          <a:lstStyle/>
          <a:p>
            <a:r>
              <a:rPr lang="en-US" spc="0" dirty="0"/>
              <a:t>Psychological Effects of Aging</a:t>
            </a:r>
          </a:p>
        </p:txBody>
      </p:sp>
      <p:sp>
        <p:nvSpPr>
          <p:cNvPr id="3" name="Content Placeholder 2">
            <a:extLst>
              <a:ext uri="{FF2B5EF4-FFF2-40B4-BE49-F238E27FC236}">
                <a16:creationId xmlns:a16="http://schemas.microsoft.com/office/drawing/2014/main" id="{DB122146-15B4-4432-9370-F1A85FAA0E5C}"/>
              </a:ext>
            </a:extLst>
          </p:cNvPr>
          <p:cNvSpPr>
            <a:spLocks noGrp="1"/>
          </p:cNvSpPr>
          <p:nvPr>
            <p:ph sz="half" idx="1"/>
          </p:nvPr>
        </p:nvSpPr>
        <p:spPr>
          <a:xfrm>
            <a:off x="740664" y="1420420"/>
            <a:ext cx="4447156" cy="4734318"/>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The physical and mental health of the aged is a  growing concern to the medical community.</a:t>
            </a:r>
          </a:p>
          <a:p>
            <a:endParaRPr lang="en-US" dirty="0"/>
          </a:p>
        </p:txBody>
      </p:sp>
      <p:sp>
        <p:nvSpPr>
          <p:cNvPr id="4" name="object 4">
            <a:extLst>
              <a:ext uri="{FF2B5EF4-FFF2-40B4-BE49-F238E27FC236}">
                <a16:creationId xmlns:a16="http://schemas.microsoft.com/office/drawing/2014/main" id="{0E01E99E-24BE-4951-87C5-210E52C44BA2}"/>
              </a:ext>
            </a:extLst>
          </p:cNvPr>
          <p:cNvSpPr/>
          <p:nvPr/>
        </p:nvSpPr>
        <p:spPr>
          <a:xfrm>
            <a:off x="4962144" y="1714500"/>
            <a:ext cx="6903720" cy="460552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51470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9F2E-0AB0-406D-B7A2-1D5F49310BD9}"/>
              </a:ext>
            </a:extLst>
          </p:cNvPr>
          <p:cNvSpPr>
            <a:spLocks noGrp="1"/>
          </p:cNvSpPr>
          <p:nvPr>
            <p:ph type="title"/>
          </p:nvPr>
        </p:nvSpPr>
        <p:spPr/>
        <p:txBody>
          <a:bodyPr/>
          <a:lstStyle/>
          <a:p>
            <a:r>
              <a:rPr lang="en-US" spc="0" dirty="0"/>
              <a:t>What is stress?</a:t>
            </a:r>
          </a:p>
        </p:txBody>
      </p:sp>
      <p:sp>
        <p:nvSpPr>
          <p:cNvPr id="4" name="object 4">
            <a:extLst>
              <a:ext uri="{FF2B5EF4-FFF2-40B4-BE49-F238E27FC236}">
                <a16:creationId xmlns:a16="http://schemas.microsoft.com/office/drawing/2014/main" id="{A085E094-14B9-4DBE-88D7-788A04F6C58A}"/>
              </a:ext>
            </a:extLst>
          </p:cNvPr>
          <p:cNvSpPr/>
          <p:nvPr/>
        </p:nvSpPr>
        <p:spPr>
          <a:xfrm>
            <a:off x="2348484" y="1417989"/>
            <a:ext cx="7495032" cy="494082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15120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C6C4-F6A9-4E9D-BDB9-BDC6639A9E8C}"/>
              </a:ext>
            </a:extLst>
          </p:cNvPr>
          <p:cNvSpPr>
            <a:spLocks noGrp="1"/>
          </p:cNvSpPr>
          <p:nvPr>
            <p:ph type="title"/>
          </p:nvPr>
        </p:nvSpPr>
        <p:spPr/>
        <p:txBody>
          <a:bodyPr/>
          <a:lstStyle/>
          <a:p>
            <a:r>
              <a:rPr lang="en-US" spc="0" dirty="0"/>
              <a:t>Stress Management Techniques</a:t>
            </a:r>
          </a:p>
        </p:txBody>
      </p:sp>
      <p:sp>
        <p:nvSpPr>
          <p:cNvPr id="4" name="object 4">
            <a:extLst>
              <a:ext uri="{FF2B5EF4-FFF2-40B4-BE49-F238E27FC236}">
                <a16:creationId xmlns:a16="http://schemas.microsoft.com/office/drawing/2014/main" id="{94864F36-81D5-4D09-BE59-DD468335E67A}"/>
              </a:ext>
            </a:extLst>
          </p:cNvPr>
          <p:cNvSpPr/>
          <p:nvPr/>
        </p:nvSpPr>
        <p:spPr>
          <a:xfrm>
            <a:off x="837908" y="1438798"/>
            <a:ext cx="2322313" cy="2432578"/>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C98ADB9A-A337-477D-AA73-6C837607734D}"/>
              </a:ext>
            </a:extLst>
          </p:cNvPr>
          <p:cNvSpPr/>
          <p:nvPr/>
        </p:nvSpPr>
        <p:spPr>
          <a:xfrm>
            <a:off x="3146126" y="3005629"/>
            <a:ext cx="2249423" cy="3363467"/>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40DE1297-90E7-4AB2-8262-FB04FA49A331}"/>
              </a:ext>
            </a:extLst>
          </p:cNvPr>
          <p:cNvSpPr/>
          <p:nvPr/>
        </p:nvSpPr>
        <p:spPr>
          <a:xfrm>
            <a:off x="5302587" y="1283509"/>
            <a:ext cx="3304032" cy="3137916"/>
          </a:xfrm>
          <a:prstGeom prst="rect">
            <a:avLst/>
          </a:prstGeom>
          <a:blipFill>
            <a:blip r:embed="rId4" cstate="print"/>
            <a:stretch>
              <a:fillRect/>
            </a:stretch>
          </a:blipFill>
        </p:spPr>
        <p:txBody>
          <a:bodyPr wrap="square" lIns="0" tIns="0" rIns="0" bIns="0" rtlCol="0"/>
          <a:lstStyle/>
          <a:p>
            <a:endParaRPr/>
          </a:p>
        </p:txBody>
      </p:sp>
      <p:sp>
        <p:nvSpPr>
          <p:cNvPr id="7" name="object 7">
            <a:extLst>
              <a:ext uri="{FF2B5EF4-FFF2-40B4-BE49-F238E27FC236}">
                <a16:creationId xmlns:a16="http://schemas.microsoft.com/office/drawing/2014/main" id="{B03776E9-FA8D-4E86-9829-08342A82D2B7}"/>
              </a:ext>
            </a:extLst>
          </p:cNvPr>
          <p:cNvSpPr/>
          <p:nvPr/>
        </p:nvSpPr>
        <p:spPr>
          <a:xfrm>
            <a:off x="8710251" y="3092497"/>
            <a:ext cx="3229355" cy="3229355"/>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33495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ECA88-BBA8-43C5-9742-A978B657D912}"/>
              </a:ext>
            </a:extLst>
          </p:cNvPr>
          <p:cNvSpPr>
            <a:spLocks noGrp="1"/>
          </p:cNvSpPr>
          <p:nvPr>
            <p:ph type="title"/>
          </p:nvPr>
        </p:nvSpPr>
        <p:spPr/>
        <p:txBody>
          <a:bodyPr/>
          <a:lstStyle/>
          <a:p>
            <a:r>
              <a:rPr lang="en-US" spc="0" dirty="0"/>
              <a:t>Review</a:t>
            </a:r>
          </a:p>
        </p:txBody>
      </p:sp>
      <p:sp>
        <p:nvSpPr>
          <p:cNvPr id="3" name="Content Placeholder 2">
            <a:extLst>
              <a:ext uri="{FF2B5EF4-FFF2-40B4-BE49-F238E27FC236}">
                <a16:creationId xmlns:a16="http://schemas.microsoft.com/office/drawing/2014/main" id="{F78154EA-8C9F-469E-9EA7-5AF3F5D9A035}"/>
              </a:ext>
            </a:extLst>
          </p:cNvPr>
          <p:cNvSpPr>
            <a:spLocks noGrp="1"/>
          </p:cNvSpPr>
          <p:nvPr>
            <p:ph sz="half" idx="1"/>
          </p:nvPr>
        </p:nvSpPr>
        <p:spPr>
          <a:xfrm>
            <a:off x="740664" y="1420420"/>
            <a:ext cx="11566414" cy="4734318"/>
          </a:xfrm>
        </p:spPr>
        <p:txBody>
          <a:bodyPr/>
          <a:lstStyle/>
          <a:p>
            <a:pPr marL="469900" marR="1555750" indent="-457200">
              <a:spcBef>
                <a:spcPts val="475"/>
              </a:spcBef>
              <a:buClr>
                <a:schemeClr val="accent1"/>
              </a:buClr>
              <a:buFont typeface="Open Sans" panose="020B0606030504020204" pitchFamily="34" charset="0"/>
              <a:buChar char="&gt;"/>
              <a:tabLst>
                <a:tab pos="241300" algn="l"/>
              </a:tabLst>
            </a:pPr>
            <a:r>
              <a:rPr lang="en-US" dirty="0">
                <a:latin typeface="Open Sans" panose="020B0606030504020204" pitchFamily="34" charset="0"/>
                <a:ea typeface="Open Sans" panose="020B0606030504020204" pitchFamily="34" charset="0"/>
                <a:cs typeface="Open Sans" panose="020B0606030504020204" pitchFamily="34" charset="0"/>
              </a:rPr>
              <a:t>How would you explain Erik Erikson’s concept of personalities on psychosocial development?</a:t>
            </a:r>
          </a:p>
          <a:p>
            <a:pPr marL="469900" marR="68580" indent="-457200">
              <a:spcBef>
                <a:spcPts val="1795"/>
              </a:spcBef>
              <a:buClr>
                <a:schemeClr val="accent1"/>
              </a:buClr>
              <a:buFont typeface="Open Sans" panose="020B0606030504020204" pitchFamily="34" charset="0"/>
              <a:buChar char="&gt;"/>
              <a:tabLst>
                <a:tab pos="241300" algn="l"/>
              </a:tabLst>
            </a:pPr>
            <a:r>
              <a:rPr lang="en-US" dirty="0">
                <a:latin typeface="Open Sans" panose="020B0606030504020204" pitchFamily="34" charset="0"/>
                <a:ea typeface="Open Sans" panose="020B0606030504020204" pitchFamily="34" charset="0"/>
                <a:cs typeface="Open Sans" panose="020B0606030504020204" pitchFamily="34" charset="0"/>
              </a:rPr>
              <a:t>How would you compare and contrast early childhood and later childhood psychosocial development?</a:t>
            </a:r>
          </a:p>
          <a:p>
            <a:pPr marL="469900" marR="5080" indent="-457200">
              <a:spcBef>
                <a:spcPts val="1810"/>
              </a:spcBef>
              <a:buClr>
                <a:schemeClr val="accent1"/>
              </a:buClr>
              <a:buFont typeface="Open Sans" panose="020B0606030504020204" pitchFamily="34" charset="0"/>
              <a:buChar char="&gt;"/>
              <a:tabLst>
                <a:tab pos="241300" algn="l"/>
              </a:tabLst>
            </a:pPr>
            <a:r>
              <a:rPr lang="en-US" dirty="0">
                <a:latin typeface="Open Sans" panose="020B0606030504020204" pitchFamily="34" charset="0"/>
                <a:ea typeface="Open Sans" panose="020B0606030504020204" pitchFamily="34" charset="0"/>
                <a:cs typeface="Open Sans" panose="020B0606030504020204" pitchFamily="34" charset="0"/>
              </a:rPr>
              <a:t>How would you compare and contrast early adulthood and later adulthood psychosocial development?</a:t>
            </a:r>
          </a:p>
          <a:p>
            <a:pPr marL="469900" marR="159385" indent="-457200">
              <a:spcBef>
                <a:spcPts val="1800"/>
              </a:spcBef>
              <a:buClr>
                <a:schemeClr val="accent1"/>
              </a:buClr>
              <a:buFont typeface="Open Sans" panose="020B0606030504020204" pitchFamily="34" charset="0"/>
              <a:buChar char="&gt;"/>
              <a:tabLst>
                <a:tab pos="241300" algn="l"/>
              </a:tabLst>
            </a:pPr>
            <a:r>
              <a:rPr lang="en-US" dirty="0">
                <a:latin typeface="Open Sans" panose="020B0606030504020204" pitchFamily="34" charset="0"/>
                <a:ea typeface="Open Sans" panose="020B0606030504020204" pitchFamily="34" charset="0"/>
                <a:cs typeface="Open Sans" panose="020B0606030504020204" pitchFamily="34" charset="0"/>
              </a:rPr>
              <a:t>What are five health and wellness tips for individuals over the age of 50?</a:t>
            </a:r>
          </a:p>
          <a:p>
            <a:pPr marL="469900" marR="28575" indent="-457200">
              <a:spcBef>
                <a:spcPts val="1800"/>
              </a:spcBef>
              <a:buClr>
                <a:schemeClr val="accent1"/>
              </a:buClr>
              <a:buFont typeface="Open Sans" panose="020B0606030504020204" pitchFamily="34" charset="0"/>
              <a:buChar char="&gt;"/>
              <a:tabLst>
                <a:tab pos="241300" algn="l"/>
              </a:tabLst>
            </a:pPr>
            <a:r>
              <a:rPr lang="en-US" dirty="0">
                <a:latin typeface="Open Sans" panose="020B0606030504020204" pitchFamily="34" charset="0"/>
                <a:ea typeface="Open Sans" panose="020B0606030504020204" pitchFamily="34" charset="0"/>
                <a:cs typeface="Open Sans" panose="020B0606030504020204" pitchFamily="34" charset="0"/>
              </a:rPr>
              <a:t>What approach would you use to reduce the level of stress in older adults?</a:t>
            </a:r>
          </a:p>
          <a:p>
            <a:endParaRPr lang="en-US" dirty="0"/>
          </a:p>
        </p:txBody>
      </p:sp>
    </p:spTree>
    <p:extLst>
      <p:ext uri="{BB962C8B-B14F-4D97-AF65-F5344CB8AC3E}">
        <p14:creationId xmlns:p14="http://schemas.microsoft.com/office/powerpoint/2010/main" val="3370985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3C05341-1637-4E57-A8D3-29363B0C9D04}"/>
              </a:ext>
            </a:extLst>
          </p:cNvPr>
          <p:cNvSpPr/>
          <p:nvPr/>
        </p:nvSpPr>
        <p:spPr>
          <a:xfrm>
            <a:off x="4078091" y="468782"/>
            <a:ext cx="4207896" cy="5680557"/>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43043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415B5-BA4F-412F-9B57-D46FAEDE1493}"/>
              </a:ext>
            </a:extLst>
          </p:cNvPr>
          <p:cNvSpPr>
            <a:spLocks noGrp="1"/>
          </p:cNvSpPr>
          <p:nvPr>
            <p:ph type="title"/>
          </p:nvPr>
        </p:nvSpPr>
        <p:spPr/>
        <p:txBody>
          <a:bodyPr/>
          <a:lstStyle/>
          <a:p>
            <a:r>
              <a:rPr lang="en-US" spc="0" dirty="0"/>
              <a:t>References and Resources</a:t>
            </a:r>
          </a:p>
        </p:txBody>
      </p:sp>
      <p:sp>
        <p:nvSpPr>
          <p:cNvPr id="3" name="Content Placeholder 2">
            <a:extLst>
              <a:ext uri="{FF2B5EF4-FFF2-40B4-BE49-F238E27FC236}">
                <a16:creationId xmlns:a16="http://schemas.microsoft.com/office/drawing/2014/main" id="{D6F677CA-33EF-4251-8279-E2C651B5469D}"/>
              </a:ext>
            </a:extLst>
          </p:cNvPr>
          <p:cNvSpPr>
            <a:spLocks noGrp="1"/>
          </p:cNvSpPr>
          <p:nvPr>
            <p:ph sz="half" idx="1"/>
          </p:nvPr>
        </p:nvSpPr>
        <p:spPr/>
        <p:txBody>
          <a:bodyPr/>
          <a:lstStyle/>
          <a:p>
            <a:pPr marL="12700">
              <a:spcBef>
                <a:spcPts val="95"/>
              </a:spcBef>
            </a:pPr>
            <a:r>
              <a:rPr lang="en-US" sz="1200" b="1" spc="-65" dirty="0">
                <a:latin typeface="Open Sans" panose="020B0606030504020204" pitchFamily="34" charset="0"/>
                <a:ea typeface="Open Sans" panose="020B0606030504020204" pitchFamily="34" charset="0"/>
                <a:cs typeface="Open Sans" panose="020B0606030504020204" pitchFamily="34" charset="0"/>
              </a:rPr>
              <a:t>Images:</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41300" indent="-228600">
              <a:buClr>
                <a:schemeClr val="accent1"/>
              </a:buClr>
              <a:buFont typeface="Open Sans" panose="020B0606030504020204" pitchFamily="34" charset="0"/>
              <a:buChar char="&gt;"/>
              <a:tabLst>
                <a:tab pos="240665" algn="l"/>
                <a:tab pos="241300" algn="l"/>
              </a:tabLst>
            </a:pPr>
            <a:r>
              <a:rPr lang="en-US" sz="1200" spc="-70" dirty="0">
                <a:latin typeface="Open Sans" panose="020B0606030504020204" pitchFamily="34" charset="0"/>
                <a:ea typeface="Open Sans" panose="020B0606030504020204" pitchFamily="34" charset="0"/>
                <a:cs typeface="Open Sans" panose="020B0606030504020204" pitchFamily="34" charset="0"/>
              </a:rPr>
              <a:t>Photos </a:t>
            </a:r>
            <a:r>
              <a:rPr lang="en-US" sz="1200" spc="-40" dirty="0">
                <a:latin typeface="Open Sans" panose="020B0606030504020204" pitchFamily="34" charset="0"/>
                <a:ea typeface="Open Sans" panose="020B0606030504020204" pitchFamily="34" charset="0"/>
                <a:cs typeface="Open Sans" panose="020B0606030504020204" pitchFamily="34" charset="0"/>
              </a:rPr>
              <a:t>obtained </a:t>
            </a:r>
            <a:r>
              <a:rPr lang="en-US" sz="1200" spc="-35" dirty="0">
                <a:latin typeface="Open Sans" panose="020B0606030504020204" pitchFamily="34" charset="0"/>
                <a:ea typeface="Open Sans" panose="020B0606030504020204" pitchFamily="34" charset="0"/>
                <a:cs typeface="Open Sans" panose="020B0606030504020204" pitchFamily="34" charset="0"/>
              </a:rPr>
              <a:t>through </a:t>
            </a:r>
            <a:r>
              <a:rPr lang="en-US" sz="1200" spc="-105" dirty="0">
                <a:latin typeface="Open Sans" panose="020B0606030504020204" pitchFamily="34" charset="0"/>
                <a:ea typeface="Open Sans" panose="020B0606030504020204" pitchFamily="34" charset="0"/>
                <a:cs typeface="Open Sans" panose="020B0606030504020204" pitchFamily="34" charset="0"/>
              </a:rPr>
              <a:t>a </a:t>
            </a:r>
            <a:r>
              <a:rPr lang="en-US" sz="1200" spc="-65" dirty="0">
                <a:latin typeface="Open Sans" panose="020B0606030504020204" pitchFamily="34" charset="0"/>
                <a:ea typeface="Open Sans" panose="020B0606030504020204" pitchFamily="34" charset="0"/>
                <a:cs typeface="Open Sans" panose="020B0606030504020204" pitchFamily="34" charset="0"/>
              </a:rPr>
              <a:t>license </a:t>
            </a:r>
            <a:r>
              <a:rPr lang="en-US" sz="1200" spc="5" dirty="0">
                <a:latin typeface="Open Sans" panose="020B0606030504020204" pitchFamily="34" charset="0"/>
                <a:ea typeface="Open Sans" panose="020B0606030504020204" pitchFamily="34" charset="0"/>
                <a:cs typeface="Open Sans" panose="020B0606030504020204" pitchFamily="34" charset="0"/>
              </a:rPr>
              <a:t>with</a:t>
            </a:r>
            <a:r>
              <a:rPr lang="en-US" sz="1200" spc="20" dirty="0">
                <a:latin typeface="Open Sans" panose="020B0606030504020204" pitchFamily="34" charset="0"/>
                <a:ea typeface="Open Sans" panose="020B0606030504020204" pitchFamily="34" charset="0"/>
                <a:cs typeface="Open Sans" panose="020B0606030504020204" pitchFamily="34" charset="0"/>
              </a:rPr>
              <a:t> </a:t>
            </a:r>
            <a:r>
              <a:rPr lang="en-US" sz="1200" spc="-75" dirty="0">
                <a:latin typeface="Open Sans" panose="020B0606030504020204" pitchFamily="34" charset="0"/>
                <a:ea typeface="Open Sans" panose="020B0606030504020204" pitchFamily="34" charset="0"/>
                <a:cs typeface="Open Sans" panose="020B0606030504020204" pitchFamily="34" charset="0"/>
              </a:rPr>
              <a:t>Shutterstock.com™.</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12700">
              <a:spcBef>
                <a:spcPts val="1335"/>
              </a:spcBef>
            </a:pPr>
            <a:r>
              <a:rPr lang="en-US" sz="1200" b="1" spc="-105" dirty="0">
                <a:latin typeface="Open Sans" panose="020B0606030504020204" pitchFamily="34" charset="0"/>
                <a:ea typeface="Open Sans" panose="020B0606030504020204" pitchFamily="34" charset="0"/>
                <a:cs typeface="Open Sans" panose="020B0606030504020204" pitchFamily="34" charset="0"/>
              </a:rPr>
              <a:t>Textbook:</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41300" indent="-228600">
              <a:spcBef>
                <a:spcPts val="5"/>
              </a:spcBef>
              <a:buClr>
                <a:schemeClr val="accent1"/>
              </a:buClr>
              <a:buFont typeface="Open Sans" panose="020B0606030504020204" pitchFamily="34" charset="0"/>
              <a:buChar char="&gt;"/>
              <a:tabLst>
                <a:tab pos="240665" algn="l"/>
                <a:tab pos="241300" algn="l"/>
              </a:tabLst>
            </a:pPr>
            <a:r>
              <a:rPr lang="en-US" sz="1200" spc="-100" dirty="0">
                <a:latin typeface="Open Sans" panose="020B0606030504020204" pitchFamily="34" charset="0"/>
                <a:ea typeface="Open Sans" panose="020B0606030504020204" pitchFamily="34" charset="0"/>
                <a:cs typeface="Open Sans" panose="020B0606030504020204" pitchFamily="34" charset="0"/>
              </a:rPr>
              <a:t>Ryder, </a:t>
            </a:r>
            <a:r>
              <a:rPr lang="en-US" sz="1200" spc="-70" dirty="0" err="1">
                <a:latin typeface="Open Sans" panose="020B0606030504020204" pitchFamily="34" charset="0"/>
                <a:ea typeface="Open Sans" panose="020B0606030504020204" pitchFamily="34" charset="0"/>
                <a:cs typeface="Open Sans" panose="020B0606030504020204" pitchFamily="34" charset="0"/>
              </a:rPr>
              <a:t>Verdene</a:t>
            </a:r>
            <a:r>
              <a:rPr lang="en-US" sz="1200" spc="-70" dirty="0">
                <a:latin typeface="Open Sans" panose="020B0606030504020204" pitchFamily="34" charset="0"/>
                <a:ea typeface="Open Sans" panose="020B0606030504020204" pitchFamily="34" charset="0"/>
                <a:cs typeface="Open Sans" panose="020B0606030504020204" pitchFamily="34" charset="0"/>
              </a:rPr>
              <a:t>, </a:t>
            </a:r>
            <a:r>
              <a:rPr lang="en-US" sz="1200" spc="-65" dirty="0">
                <a:latin typeface="Open Sans" panose="020B0606030504020204" pitchFamily="34" charset="0"/>
                <a:ea typeface="Open Sans" panose="020B0606030504020204" pitchFamily="34" charset="0"/>
                <a:cs typeface="Open Sans" panose="020B0606030504020204" pitchFamily="34" charset="0"/>
              </a:rPr>
              <a:t>and </a:t>
            </a:r>
            <a:r>
              <a:rPr lang="en-US" sz="1200" spc="-20" dirty="0">
                <a:latin typeface="Open Sans" panose="020B0606030504020204" pitchFamily="34" charset="0"/>
                <a:ea typeface="Open Sans" panose="020B0606030504020204" pitchFamily="34" charset="0"/>
                <a:cs typeface="Open Sans" panose="020B0606030504020204" pitchFamily="34" charset="0"/>
              </a:rPr>
              <a:t>Marjorie </a:t>
            </a:r>
            <a:r>
              <a:rPr lang="en-US" sz="1200" spc="-40" dirty="0">
                <a:latin typeface="Open Sans" panose="020B0606030504020204" pitchFamily="34" charset="0"/>
                <a:ea typeface="Open Sans" panose="020B0606030504020204" pitchFamily="34" charset="0"/>
                <a:cs typeface="Open Sans" panose="020B0606030504020204" pitchFamily="34" charset="0"/>
              </a:rPr>
              <a:t>Harter </a:t>
            </a:r>
            <a:r>
              <a:rPr lang="en-US" sz="1200" spc="-100" dirty="0">
                <a:latin typeface="Open Sans" panose="020B0606030504020204" pitchFamily="34" charset="0"/>
                <a:ea typeface="Open Sans" panose="020B0606030504020204" pitchFamily="34" charset="0"/>
                <a:cs typeface="Open Sans" panose="020B0606030504020204" pitchFamily="34" charset="0"/>
              </a:rPr>
              <a:t>B. </a:t>
            </a:r>
            <a:r>
              <a:rPr lang="en-US" sz="1200" i="1" spc="-70" dirty="0">
                <a:latin typeface="Open Sans" panose="020B0606030504020204" pitchFamily="34" charset="0"/>
                <a:ea typeface="Open Sans" panose="020B0606030504020204" pitchFamily="34" charset="0"/>
                <a:cs typeface="Open Sans" panose="020B0606030504020204" pitchFamily="34" charset="0"/>
              </a:rPr>
              <a:t>Contemporary </a:t>
            </a:r>
            <a:r>
              <a:rPr lang="en-US" sz="1200" i="1" spc="-65" dirty="0">
                <a:latin typeface="Open Sans" panose="020B0606030504020204" pitchFamily="34" charset="0"/>
                <a:ea typeface="Open Sans" panose="020B0606030504020204" pitchFamily="34" charset="0"/>
                <a:cs typeface="Open Sans" panose="020B0606030504020204" pitchFamily="34" charset="0"/>
              </a:rPr>
              <a:t>living</a:t>
            </a:r>
            <a:r>
              <a:rPr lang="en-US" sz="1200" spc="-65" dirty="0">
                <a:latin typeface="Open Sans" panose="020B0606030504020204" pitchFamily="34" charset="0"/>
                <a:ea typeface="Open Sans" panose="020B0606030504020204" pitchFamily="34" charset="0"/>
                <a:cs typeface="Open Sans" panose="020B0606030504020204" pitchFamily="34" charset="0"/>
              </a:rPr>
              <a:t>. </a:t>
            </a:r>
            <a:r>
              <a:rPr lang="en-US" sz="1200" spc="-60" dirty="0">
                <a:latin typeface="Open Sans" panose="020B0606030504020204" pitchFamily="34" charset="0"/>
                <a:ea typeface="Open Sans" panose="020B0606030504020204" pitchFamily="34" charset="0"/>
                <a:cs typeface="Open Sans" panose="020B0606030504020204" pitchFamily="34" charset="0"/>
              </a:rPr>
              <a:t>Tinley </a:t>
            </a:r>
            <a:r>
              <a:rPr lang="en-US" sz="1200" spc="-80" dirty="0">
                <a:latin typeface="Open Sans" panose="020B0606030504020204" pitchFamily="34" charset="0"/>
                <a:ea typeface="Open Sans" panose="020B0606030504020204" pitchFamily="34" charset="0"/>
                <a:cs typeface="Open Sans" panose="020B0606030504020204" pitchFamily="34" charset="0"/>
              </a:rPr>
              <a:t>Park, IL: </a:t>
            </a:r>
            <a:r>
              <a:rPr lang="en-US" sz="1200" spc="-50" dirty="0" err="1">
                <a:latin typeface="Open Sans" panose="020B0606030504020204" pitchFamily="34" charset="0"/>
                <a:ea typeface="Open Sans" panose="020B0606030504020204" pitchFamily="34" charset="0"/>
                <a:cs typeface="Open Sans" panose="020B0606030504020204" pitchFamily="34" charset="0"/>
              </a:rPr>
              <a:t>Goodheart</a:t>
            </a:r>
            <a:r>
              <a:rPr lang="en-US" sz="1200" spc="-50" dirty="0">
                <a:latin typeface="Open Sans" panose="020B0606030504020204" pitchFamily="34" charset="0"/>
                <a:ea typeface="Open Sans" panose="020B0606030504020204" pitchFamily="34" charset="0"/>
                <a:cs typeface="Open Sans" panose="020B0606030504020204" pitchFamily="34" charset="0"/>
              </a:rPr>
              <a:t>-Willcox, </a:t>
            </a:r>
            <a:r>
              <a:rPr lang="en-US" sz="1200" spc="-60" dirty="0">
                <a:latin typeface="Open Sans" panose="020B0606030504020204" pitchFamily="34" charset="0"/>
                <a:ea typeface="Open Sans" panose="020B0606030504020204" pitchFamily="34" charset="0"/>
                <a:cs typeface="Open Sans" panose="020B0606030504020204" pitchFamily="34" charset="0"/>
              </a:rPr>
              <a:t>2010.</a:t>
            </a:r>
            <a:r>
              <a:rPr lang="en-US" sz="1200" spc="75" dirty="0">
                <a:latin typeface="Open Sans" panose="020B0606030504020204" pitchFamily="34" charset="0"/>
                <a:ea typeface="Open Sans" panose="020B0606030504020204" pitchFamily="34" charset="0"/>
                <a:cs typeface="Open Sans" panose="020B0606030504020204" pitchFamily="34" charset="0"/>
              </a:rPr>
              <a:t> </a:t>
            </a:r>
            <a:r>
              <a:rPr lang="en-US" sz="1200" spc="-35" dirty="0">
                <a:latin typeface="Open Sans" panose="020B0606030504020204" pitchFamily="34" charset="0"/>
                <a:ea typeface="Open Sans" panose="020B0606030504020204" pitchFamily="34" charset="0"/>
                <a:cs typeface="Open Sans" panose="020B0606030504020204" pitchFamily="34" charset="0"/>
              </a:rPr>
              <a:t>Print.</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12700">
              <a:spcBef>
                <a:spcPts val="1330"/>
              </a:spcBef>
            </a:pPr>
            <a:r>
              <a:rPr lang="en-US" sz="1200" b="1" spc="-75" dirty="0">
                <a:latin typeface="Open Sans" panose="020B0606030504020204" pitchFamily="34" charset="0"/>
                <a:ea typeface="Open Sans" panose="020B0606030504020204" pitchFamily="34" charset="0"/>
                <a:cs typeface="Open Sans" panose="020B0606030504020204" pitchFamily="34" charset="0"/>
              </a:rPr>
              <a:t>Websites:</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41300" indent="-228600">
              <a:buClr>
                <a:schemeClr val="accent1"/>
              </a:buClr>
              <a:buFont typeface="Open Sans" panose="020B0606030504020204" pitchFamily="34" charset="0"/>
              <a:buChar char="&gt;"/>
              <a:tabLst>
                <a:tab pos="240665" algn="l"/>
                <a:tab pos="241300" algn="l"/>
              </a:tabLst>
            </a:pPr>
            <a:r>
              <a:rPr lang="en-US" sz="1200" spc="-65" dirty="0">
                <a:latin typeface="Open Sans" panose="020B0606030504020204" pitchFamily="34" charset="0"/>
                <a:ea typeface="Open Sans" panose="020B0606030504020204" pitchFamily="34" charset="0"/>
                <a:cs typeface="Open Sans" panose="020B0606030504020204" pitchFamily="34" charset="0"/>
              </a:rPr>
              <a:t>Adolescent</a:t>
            </a:r>
            <a:r>
              <a:rPr lang="en-US" sz="1200" spc="-35" dirty="0">
                <a:latin typeface="Open Sans" panose="020B0606030504020204" pitchFamily="34" charset="0"/>
                <a:ea typeface="Open Sans" panose="020B0606030504020204" pitchFamily="34" charset="0"/>
                <a:cs typeface="Open Sans" panose="020B0606030504020204" pitchFamily="34" charset="0"/>
              </a:rPr>
              <a:t> </a:t>
            </a:r>
            <a:r>
              <a:rPr lang="en-US" sz="1200" spc="-55" dirty="0">
                <a:latin typeface="Open Sans" panose="020B0606030504020204" pitchFamily="34" charset="0"/>
                <a:ea typeface="Open Sans" panose="020B0606030504020204" pitchFamily="34" charset="0"/>
                <a:cs typeface="Open Sans" panose="020B0606030504020204" pitchFamily="34" charset="0"/>
              </a:rPr>
              <a:t>Development</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41300" marR="3223260">
              <a:spcBef>
                <a:spcPts val="235"/>
              </a:spcBef>
            </a:pPr>
            <a:r>
              <a:rPr lang="en-US" sz="1200" spc="-45" dirty="0">
                <a:latin typeface="Open Sans" panose="020B0606030504020204" pitchFamily="34" charset="0"/>
                <a:ea typeface="Open Sans" panose="020B0606030504020204" pitchFamily="34" charset="0"/>
                <a:cs typeface="Open Sans" panose="020B0606030504020204" pitchFamily="34" charset="0"/>
              </a:rPr>
              <a:t>University </a:t>
            </a:r>
            <a:r>
              <a:rPr lang="en-US" sz="1200" spc="-10" dirty="0">
                <a:latin typeface="Open Sans" panose="020B0606030504020204" pitchFamily="34" charset="0"/>
                <a:ea typeface="Open Sans" panose="020B0606030504020204" pitchFamily="34" charset="0"/>
                <a:cs typeface="Open Sans" panose="020B0606030504020204" pitchFamily="34" charset="0"/>
              </a:rPr>
              <a:t>of </a:t>
            </a:r>
            <a:r>
              <a:rPr lang="en-US" sz="1200" spc="-40" dirty="0">
                <a:latin typeface="Open Sans" panose="020B0606030504020204" pitchFamily="34" charset="0"/>
                <a:ea typeface="Open Sans" panose="020B0606030504020204" pitchFamily="34" charset="0"/>
                <a:cs typeface="Open Sans" panose="020B0606030504020204" pitchFamily="34" charset="0"/>
              </a:rPr>
              <a:t>Maryland </a:t>
            </a:r>
            <a:r>
              <a:rPr lang="en-US" sz="1200" spc="-45" dirty="0">
                <a:latin typeface="Open Sans" panose="020B0606030504020204" pitchFamily="34" charset="0"/>
                <a:ea typeface="Open Sans" panose="020B0606030504020204" pitchFamily="34" charset="0"/>
                <a:cs typeface="Open Sans" panose="020B0606030504020204" pitchFamily="34" charset="0"/>
              </a:rPr>
              <a:t>Medical </a:t>
            </a:r>
            <a:r>
              <a:rPr lang="en-US" sz="1200" spc="-80" dirty="0">
                <a:latin typeface="Open Sans" panose="020B0606030504020204" pitchFamily="34" charset="0"/>
                <a:ea typeface="Open Sans" panose="020B0606030504020204" pitchFamily="34" charset="0"/>
                <a:cs typeface="Open Sans" panose="020B0606030504020204" pitchFamily="34" charset="0"/>
              </a:rPr>
              <a:t>Center. </a:t>
            </a:r>
            <a:r>
              <a:rPr lang="en-US" sz="1200" spc="-25" dirty="0">
                <a:latin typeface="Open Sans" panose="020B0606030504020204" pitchFamily="34" charset="0"/>
                <a:ea typeface="Open Sans" panose="020B0606030504020204" pitchFamily="34" charset="0"/>
                <a:cs typeface="Open Sans" panose="020B0606030504020204" pitchFamily="34" charset="0"/>
              </a:rPr>
              <a:t>Information </a:t>
            </a:r>
            <a:r>
              <a:rPr lang="en-US" sz="1200" spc="-45" dirty="0">
                <a:latin typeface="Open Sans" panose="020B0606030504020204" pitchFamily="34" charset="0"/>
                <a:ea typeface="Open Sans" panose="020B0606030504020204" pitchFamily="34" charset="0"/>
                <a:cs typeface="Open Sans" panose="020B0606030504020204" pitchFamily="34" charset="0"/>
              </a:rPr>
              <a:t>on </a:t>
            </a:r>
            <a:r>
              <a:rPr lang="en-US" sz="1200" spc="-60" dirty="0">
                <a:latin typeface="Open Sans" panose="020B0606030504020204" pitchFamily="34" charset="0"/>
                <a:ea typeface="Open Sans" panose="020B0606030504020204" pitchFamily="34" charset="0"/>
                <a:cs typeface="Open Sans" panose="020B0606030504020204" pitchFamily="34" charset="0"/>
              </a:rPr>
              <a:t>adolescent </a:t>
            </a:r>
            <a:r>
              <a:rPr lang="en-US" sz="1200" spc="-45" dirty="0">
                <a:latin typeface="Open Sans" panose="020B0606030504020204" pitchFamily="34" charset="0"/>
                <a:ea typeface="Open Sans" panose="020B0606030504020204" pitchFamily="34" charset="0"/>
                <a:cs typeface="Open Sans" panose="020B0606030504020204" pitchFamily="34" charset="0"/>
              </a:rPr>
              <a:t>development.  </a:t>
            </a:r>
            <a:r>
              <a:rPr lang="en-US" sz="1200" spc="-20" dirty="0">
                <a:latin typeface="Open Sans" panose="020B0606030504020204" pitchFamily="34" charset="0"/>
                <a:ea typeface="Open Sans" panose="020B0606030504020204" pitchFamily="34" charset="0"/>
                <a:cs typeface="Open Sans" panose="020B0606030504020204" pitchFamily="34" charset="0"/>
                <a:hlinkClick r:id="rId2"/>
              </a:rPr>
              <a:t>http://www.umm.edu/ency/article/002003.htm</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41300" indent="-228600">
              <a:buClr>
                <a:schemeClr val="accent1"/>
              </a:buClr>
              <a:buFont typeface="Open Sans" panose="020B0606030504020204" pitchFamily="34" charset="0"/>
              <a:buChar char="&gt;"/>
              <a:tabLst>
                <a:tab pos="240665" algn="l"/>
                <a:tab pos="241300" algn="l"/>
              </a:tabLst>
            </a:pPr>
            <a:r>
              <a:rPr lang="en-US" sz="1200" spc="-80" dirty="0">
                <a:latin typeface="Open Sans" panose="020B0606030504020204" pitchFamily="34" charset="0"/>
                <a:ea typeface="Open Sans" panose="020B0606030504020204" pitchFamily="34" charset="0"/>
                <a:cs typeface="Open Sans" panose="020B0606030504020204" pitchFamily="34" charset="0"/>
              </a:rPr>
              <a:t>Centers </a:t>
            </a:r>
            <a:r>
              <a:rPr lang="en-US" sz="1200" spc="-10" dirty="0">
                <a:latin typeface="Open Sans" panose="020B0606030504020204" pitchFamily="34" charset="0"/>
                <a:ea typeface="Open Sans" panose="020B0606030504020204" pitchFamily="34" charset="0"/>
                <a:cs typeface="Open Sans" panose="020B0606030504020204" pitchFamily="34" charset="0"/>
              </a:rPr>
              <a:t>for </a:t>
            </a:r>
            <a:r>
              <a:rPr lang="en-US" sz="1200" spc="-100" dirty="0">
                <a:latin typeface="Open Sans" panose="020B0606030504020204" pitchFamily="34" charset="0"/>
                <a:ea typeface="Open Sans" panose="020B0606030504020204" pitchFamily="34" charset="0"/>
                <a:cs typeface="Open Sans" panose="020B0606030504020204" pitchFamily="34" charset="0"/>
              </a:rPr>
              <a:t>Disease </a:t>
            </a:r>
            <a:r>
              <a:rPr lang="en-US" sz="1200" spc="-45" dirty="0">
                <a:latin typeface="Open Sans" panose="020B0606030504020204" pitchFamily="34" charset="0"/>
                <a:ea typeface="Open Sans" panose="020B0606030504020204" pitchFamily="34" charset="0"/>
                <a:cs typeface="Open Sans" panose="020B0606030504020204" pitchFamily="34" charset="0"/>
              </a:rPr>
              <a:t>Control </a:t>
            </a:r>
            <a:r>
              <a:rPr lang="en-US" sz="1200" spc="-65" dirty="0">
                <a:latin typeface="Open Sans" panose="020B0606030504020204" pitchFamily="34" charset="0"/>
                <a:ea typeface="Open Sans" panose="020B0606030504020204" pitchFamily="34" charset="0"/>
                <a:cs typeface="Open Sans" panose="020B0606030504020204" pitchFamily="34" charset="0"/>
              </a:rPr>
              <a:t>and</a:t>
            </a:r>
            <a:r>
              <a:rPr lang="en-US" sz="1200" spc="-40" dirty="0">
                <a:latin typeface="Open Sans" panose="020B0606030504020204" pitchFamily="34" charset="0"/>
                <a:ea typeface="Open Sans" panose="020B0606030504020204" pitchFamily="34" charset="0"/>
                <a:cs typeface="Open Sans" panose="020B0606030504020204" pitchFamily="34" charset="0"/>
              </a:rPr>
              <a:t> </a:t>
            </a:r>
            <a:r>
              <a:rPr lang="en-US" sz="1200" spc="-50" dirty="0">
                <a:latin typeface="Open Sans" panose="020B0606030504020204" pitchFamily="34" charset="0"/>
                <a:ea typeface="Open Sans" panose="020B0606030504020204" pitchFamily="34" charset="0"/>
                <a:cs typeface="Open Sans" panose="020B0606030504020204" pitchFamily="34" charset="0"/>
              </a:rPr>
              <a:t>Prevention</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41300" marR="1737360">
              <a:spcBef>
                <a:spcPts val="235"/>
              </a:spcBef>
            </a:pPr>
            <a:r>
              <a:rPr lang="en-US" sz="1200" spc="-75" dirty="0">
                <a:latin typeface="Open Sans" panose="020B0606030504020204" pitchFamily="34" charset="0"/>
                <a:ea typeface="Open Sans" panose="020B0606030504020204" pitchFamily="34" charset="0"/>
                <a:cs typeface="Open Sans" panose="020B0606030504020204" pitchFamily="34" charset="0"/>
              </a:rPr>
              <a:t>Easy-to-read schedules </a:t>
            </a:r>
            <a:r>
              <a:rPr lang="en-US" sz="1200" spc="-10" dirty="0">
                <a:latin typeface="Open Sans" panose="020B0606030504020204" pitchFamily="34" charset="0"/>
                <a:ea typeface="Open Sans" panose="020B0606030504020204" pitchFamily="34" charset="0"/>
                <a:cs typeface="Open Sans" panose="020B0606030504020204" pitchFamily="34" charset="0"/>
              </a:rPr>
              <a:t>for </a:t>
            </a:r>
            <a:r>
              <a:rPr lang="en-US" sz="1200" spc="-30" dirty="0">
                <a:latin typeface="Open Sans" panose="020B0606030504020204" pitchFamily="34" charset="0"/>
                <a:ea typeface="Open Sans" panose="020B0606030504020204" pitchFamily="34" charset="0"/>
                <a:cs typeface="Open Sans" panose="020B0606030504020204" pitchFamily="34" charset="0"/>
              </a:rPr>
              <a:t>all </a:t>
            </a:r>
            <a:r>
              <a:rPr lang="en-US" sz="1200" spc="-114" dirty="0">
                <a:latin typeface="Open Sans" panose="020B0606030504020204" pitchFamily="34" charset="0"/>
                <a:ea typeface="Open Sans" panose="020B0606030504020204" pitchFamily="34" charset="0"/>
                <a:cs typeface="Open Sans" panose="020B0606030504020204" pitchFamily="34" charset="0"/>
              </a:rPr>
              <a:t>ages </a:t>
            </a:r>
            <a:r>
              <a:rPr lang="en-US" sz="1200" spc="5" dirty="0">
                <a:latin typeface="Open Sans" panose="020B0606030504020204" pitchFamily="34" charset="0"/>
                <a:ea typeface="Open Sans" panose="020B0606030504020204" pitchFamily="34" charset="0"/>
                <a:cs typeface="Open Sans" panose="020B0606030504020204" pitchFamily="34" charset="0"/>
              </a:rPr>
              <a:t>to </a:t>
            </a:r>
            <a:r>
              <a:rPr lang="en-US" sz="1200" spc="-10" dirty="0">
                <a:latin typeface="Open Sans" panose="020B0606030504020204" pitchFamily="34" charset="0"/>
                <a:ea typeface="Open Sans" panose="020B0606030504020204" pitchFamily="34" charset="0"/>
                <a:cs typeface="Open Sans" panose="020B0606030504020204" pitchFamily="34" charset="0"/>
              </a:rPr>
              <a:t>print, </a:t>
            </a:r>
            <a:r>
              <a:rPr lang="en-US" sz="1200" spc="-35" dirty="0">
                <a:latin typeface="Open Sans" panose="020B0606030504020204" pitchFamily="34" charset="0"/>
                <a:ea typeface="Open Sans" panose="020B0606030504020204" pitchFamily="34" charset="0"/>
                <a:cs typeface="Open Sans" panose="020B0606030504020204" pitchFamily="34" charset="0"/>
              </a:rPr>
              <a:t>tools </a:t>
            </a:r>
            <a:r>
              <a:rPr lang="en-US" sz="1200" spc="5" dirty="0">
                <a:latin typeface="Open Sans" panose="020B0606030504020204" pitchFamily="34" charset="0"/>
                <a:ea typeface="Open Sans" panose="020B0606030504020204" pitchFamily="34" charset="0"/>
                <a:cs typeface="Open Sans" panose="020B0606030504020204" pitchFamily="34" charset="0"/>
              </a:rPr>
              <a:t>to </a:t>
            </a:r>
            <a:r>
              <a:rPr lang="en-US" sz="1200" spc="-40" dirty="0">
                <a:latin typeface="Open Sans" panose="020B0606030504020204" pitchFamily="34" charset="0"/>
                <a:ea typeface="Open Sans" panose="020B0606030504020204" pitchFamily="34" charset="0"/>
                <a:cs typeface="Open Sans" panose="020B0606030504020204" pitchFamily="34" charset="0"/>
              </a:rPr>
              <a:t>download </a:t>
            </a:r>
            <a:r>
              <a:rPr lang="en-US" sz="1200" spc="-65" dirty="0">
                <a:latin typeface="Open Sans" panose="020B0606030504020204" pitchFamily="34" charset="0"/>
                <a:ea typeface="Open Sans" panose="020B0606030504020204" pitchFamily="34" charset="0"/>
                <a:cs typeface="Open Sans" panose="020B0606030504020204" pitchFamily="34" charset="0"/>
              </a:rPr>
              <a:t>and </a:t>
            </a:r>
            <a:r>
              <a:rPr lang="en-US" sz="1200" spc="-95" dirty="0">
                <a:latin typeface="Open Sans" panose="020B0606030504020204" pitchFamily="34" charset="0"/>
                <a:ea typeface="Open Sans" panose="020B0606030504020204" pitchFamily="34" charset="0"/>
                <a:cs typeface="Open Sans" panose="020B0606030504020204" pitchFamily="34" charset="0"/>
              </a:rPr>
              <a:t>ways </a:t>
            </a:r>
            <a:r>
              <a:rPr lang="en-US" sz="1200" spc="5" dirty="0">
                <a:latin typeface="Open Sans" panose="020B0606030504020204" pitchFamily="34" charset="0"/>
                <a:ea typeface="Open Sans" panose="020B0606030504020204" pitchFamily="34" charset="0"/>
                <a:cs typeface="Open Sans" panose="020B0606030504020204" pitchFamily="34" charset="0"/>
              </a:rPr>
              <a:t>to </a:t>
            </a:r>
            <a:r>
              <a:rPr lang="en-US" sz="1200" spc="-50" dirty="0">
                <a:latin typeface="Open Sans" panose="020B0606030504020204" pitchFamily="34" charset="0"/>
                <a:ea typeface="Open Sans" panose="020B0606030504020204" pitchFamily="34" charset="0"/>
                <a:cs typeface="Open Sans" panose="020B0606030504020204" pitchFamily="34" charset="0"/>
              </a:rPr>
              <a:t>prepare </a:t>
            </a:r>
            <a:r>
              <a:rPr lang="en-US" sz="1200" spc="-10" dirty="0">
                <a:latin typeface="Open Sans" panose="020B0606030504020204" pitchFamily="34" charset="0"/>
                <a:ea typeface="Open Sans" panose="020B0606030504020204" pitchFamily="34" charset="0"/>
                <a:cs typeface="Open Sans" panose="020B0606030504020204" pitchFamily="34" charset="0"/>
              </a:rPr>
              <a:t>for </a:t>
            </a:r>
            <a:r>
              <a:rPr lang="en-US" sz="1200" spc="-40" dirty="0">
                <a:latin typeface="Open Sans" panose="020B0606030504020204" pitchFamily="34" charset="0"/>
                <a:ea typeface="Open Sans" panose="020B0606030504020204" pitchFamily="34" charset="0"/>
                <a:cs typeface="Open Sans" panose="020B0606030504020204" pitchFamily="34" charset="0"/>
              </a:rPr>
              <a:t>your </a:t>
            </a:r>
            <a:r>
              <a:rPr lang="en-US" sz="1200" spc="-30" dirty="0">
                <a:latin typeface="Open Sans" panose="020B0606030504020204" pitchFamily="34" charset="0"/>
                <a:ea typeface="Open Sans" panose="020B0606030504020204" pitchFamily="34" charset="0"/>
                <a:cs typeface="Open Sans" panose="020B0606030504020204" pitchFamily="34" charset="0"/>
              </a:rPr>
              <a:t>office visit.  </a:t>
            </a:r>
            <a:r>
              <a:rPr lang="en-US" sz="1200" spc="-35" dirty="0">
                <a:latin typeface="Open Sans" panose="020B0606030504020204" pitchFamily="34" charset="0"/>
                <a:ea typeface="Open Sans" panose="020B0606030504020204" pitchFamily="34" charset="0"/>
                <a:cs typeface="Open Sans" panose="020B0606030504020204" pitchFamily="34" charset="0"/>
                <a:hlinkClick r:id="rId3"/>
              </a:rPr>
              <a:t>http://www.cdc.gov/vaccines</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41300" indent="-228600">
              <a:buClr>
                <a:schemeClr val="accent1"/>
              </a:buClr>
              <a:buFont typeface="Open Sans" panose="020B0606030504020204" pitchFamily="34" charset="0"/>
              <a:buChar char="&gt;"/>
              <a:tabLst>
                <a:tab pos="240665" algn="l"/>
                <a:tab pos="241300" algn="l"/>
              </a:tabLst>
            </a:pPr>
            <a:r>
              <a:rPr lang="en-US" sz="1200" spc="-75" dirty="0">
                <a:latin typeface="Open Sans" panose="020B0606030504020204" pitchFamily="34" charset="0"/>
                <a:ea typeface="Open Sans" panose="020B0606030504020204" pitchFamily="34" charset="0"/>
                <a:cs typeface="Open Sans" panose="020B0606030504020204" pitchFamily="34" charset="0"/>
              </a:rPr>
              <a:t>ChooseMyPlate.gov</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41300" marR="5080">
              <a:spcBef>
                <a:spcPts val="235"/>
              </a:spcBef>
            </a:pPr>
            <a:r>
              <a:rPr lang="en-US" sz="1200" spc="-75" dirty="0">
                <a:latin typeface="Open Sans" panose="020B0606030504020204" pitchFamily="34" charset="0"/>
                <a:ea typeface="Open Sans" panose="020B0606030504020204" pitchFamily="34" charset="0"/>
                <a:cs typeface="Open Sans" panose="020B0606030504020204" pitchFamily="34" charset="0"/>
              </a:rPr>
              <a:t>ChooseMyPlate.gov </a:t>
            </a:r>
            <a:r>
              <a:rPr lang="en-US" sz="1200" spc="-55" dirty="0">
                <a:latin typeface="Open Sans" panose="020B0606030504020204" pitchFamily="34" charset="0"/>
                <a:ea typeface="Open Sans" panose="020B0606030504020204" pitchFamily="34" charset="0"/>
                <a:cs typeface="Open Sans" panose="020B0606030504020204" pitchFamily="34" charset="0"/>
              </a:rPr>
              <a:t>provides </a:t>
            </a:r>
            <a:r>
              <a:rPr lang="en-US" sz="1200" spc="-45" dirty="0">
                <a:latin typeface="Open Sans" panose="020B0606030504020204" pitchFamily="34" charset="0"/>
                <a:ea typeface="Open Sans" panose="020B0606030504020204" pitchFamily="34" charset="0"/>
                <a:cs typeface="Open Sans" panose="020B0606030504020204" pitchFamily="34" charset="0"/>
              </a:rPr>
              <a:t>practical </a:t>
            </a:r>
            <a:r>
              <a:rPr lang="en-US" sz="1200" spc="-25" dirty="0">
                <a:latin typeface="Open Sans" panose="020B0606030504020204" pitchFamily="34" charset="0"/>
                <a:ea typeface="Open Sans" panose="020B0606030504020204" pitchFamily="34" charset="0"/>
                <a:cs typeface="Open Sans" panose="020B0606030504020204" pitchFamily="34" charset="0"/>
              </a:rPr>
              <a:t>information </a:t>
            </a:r>
            <a:r>
              <a:rPr lang="en-US" sz="1200" spc="5" dirty="0">
                <a:latin typeface="Open Sans" panose="020B0606030504020204" pitchFamily="34" charset="0"/>
                <a:ea typeface="Open Sans" panose="020B0606030504020204" pitchFamily="34" charset="0"/>
                <a:cs typeface="Open Sans" panose="020B0606030504020204" pitchFamily="34" charset="0"/>
              </a:rPr>
              <a:t>to </a:t>
            </a:r>
            <a:r>
              <a:rPr lang="en-US" sz="1200" spc="-45" dirty="0">
                <a:latin typeface="Open Sans" panose="020B0606030504020204" pitchFamily="34" charset="0"/>
                <a:ea typeface="Open Sans" panose="020B0606030504020204" pitchFamily="34" charset="0"/>
                <a:cs typeface="Open Sans" panose="020B0606030504020204" pitchFamily="34" charset="0"/>
              </a:rPr>
              <a:t>individuals, </a:t>
            </a:r>
            <a:r>
              <a:rPr lang="en-US" sz="1200" spc="-35" dirty="0">
                <a:latin typeface="Open Sans" panose="020B0606030504020204" pitchFamily="34" charset="0"/>
                <a:ea typeface="Open Sans" panose="020B0606030504020204" pitchFamily="34" charset="0"/>
                <a:cs typeface="Open Sans" panose="020B0606030504020204" pitchFamily="34" charset="0"/>
              </a:rPr>
              <a:t>health </a:t>
            </a:r>
            <a:r>
              <a:rPr lang="en-US" sz="1200" spc="-60" dirty="0">
                <a:latin typeface="Open Sans" panose="020B0606030504020204" pitchFamily="34" charset="0"/>
                <a:ea typeface="Open Sans" panose="020B0606030504020204" pitchFamily="34" charset="0"/>
                <a:cs typeface="Open Sans" panose="020B0606030504020204" pitchFamily="34" charset="0"/>
              </a:rPr>
              <a:t>professionals, </a:t>
            </a:r>
            <a:r>
              <a:rPr lang="en-US" sz="1200" dirty="0">
                <a:latin typeface="Open Sans" panose="020B0606030504020204" pitchFamily="34" charset="0"/>
                <a:ea typeface="Open Sans" panose="020B0606030504020204" pitchFamily="34" charset="0"/>
                <a:cs typeface="Open Sans" panose="020B0606030504020204" pitchFamily="34" charset="0"/>
              </a:rPr>
              <a:t>nutrition </a:t>
            </a:r>
            <a:r>
              <a:rPr lang="en-US" sz="1200" spc="-60" dirty="0">
                <a:latin typeface="Open Sans" panose="020B0606030504020204" pitchFamily="34" charset="0"/>
                <a:ea typeface="Open Sans" panose="020B0606030504020204" pitchFamily="34" charset="0"/>
                <a:cs typeface="Open Sans" panose="020B0606030504020204" pitchFamily="34" charset="0"/>
              </a:rPr>
              <a:t>educators </a:t>
            </a:r>
            <a:r>
              <a:rPr lang="en-US" sz="1200" spc="-65" dirty="0">
                <a:latin typeface="Open Sans" panose="020B0606030504020204" pitchFamily="34" charset="0"/>
                <a:ea typeface="Open Sans" panose="020B0606030504020204" pitchFamily="34" charset="0"/>
                <a:cs typeface="Open Sans" panose="020B0606030504020204" pitchFamily="34" charset="0"/>
              </a:rPr>
              <a:t>and </a:t>
            </a:r>
            <a:r>
              <a:rPr lang="en-US" sz="1200" spc="-20" dirty="0">
                <a:latin typeface="Open Sans" panose="020B0606030504020204" pitchFamily="34" charset="0"/>
                <a:ea typeface="Open Sans" panose="020B0606030504020204" pitchFamily="34" charset="0"/>
                <a:cs typeface="Open Sans" panose="020B0606030504020204" pitchFamily="34" charset="0"/>
              </a:rPr>
              <a:t>the </a:t>
            </a:r>
            <a:r>
              <a:rPr lang="en-US" sz="1200" spc="-35" dirty="0">
                <a:latin typeface="Open Sans" panose="020B0606030504020204" pitchFamily="34" charset="0"/>
                <a:ea typeface="Open Sans" panose="020B0606030504020204" pitchFamily="34" charset="0"/>
                <a:cs typeface="Open Sans" panose="020B0606030504020204" pitchFamily="34" charset="0"/>
              </a:rPr>
              <a:t>food </a:t>
            </a:r>
            <a:r>
              <a:rPr lang="en-US" sz="1200" spc="-30" dirty="0">
                <a:latin typeface="Open Sans" panose="020B0606030504020204" pitchFamily="34" charset="0"/>
                <a:ea typeface="Open Sans" panose="020B0606030504020204" pitchFamily="34" charset="0"/>
                <a:cs typeface="Open Sans" panose="020B0606030504020204" pitchFamily="34" charset="0"/>
              </a:rPr>
              <a:t>industry  </a:t>
            </a:r>
            <a:r>
              <a:rPr lang="en-US" sz="1200" spc="5" dirty="0">
                <a:latin typeface="Open Sans" panose="020B0606030504020204" pitchFamily="34" charset="0"/>
                <a:ea typeface="Open Sans" panose="020B0606030504020204" pitchFamily="34" charset="0"/>
                <a:cs typeface="Open Sans" panose="020B0606030504020204" pitchFamily="34" charset="0"/>
              </a:rPr>
              <a:t>to </a:t>
            </a:r>
            <a:r>
              <a:rPr lang="en-US" sz="1200" spc="-40" dirty="0">
                <a:latin typeface="Open Sans" panose="020B0606030504020204" pitchFamily="34" charset="0"/>
                <a:ea typeface="Open Sans" panose="020B0606030504020204" pitchFamily="34" charset="0"/>
                <a:cs typeface="Open Sans" panose="020B0606030504020204" pitchFamily="34" charset="0"/>
              </a:rPr>
              <a:t>help </a:t>
            </a:r>
            <a:r>
              <a:rPr lang="en-US" sz="1200" spc="-80" dirty="0">
                <a:latin typeface="Open Sans" panose="020B0606030504020204" pitchFamily="34" charset="0"/>
                <a:ea typeface="Open Sans" panose="020B0606030504020204" pitchFamily="34" charset="0"/>
                <a:cs typeface="Open Sans" panose="020B0606030504020204" pitchFamily="34" charset="0"/>
              </a:rPr>
              <a:t>consumers </a:t>
            </a:r>
            <a:r>
              <a:rPr lang="en-US" sz="1200" spc="-25" dirty="0">
                <a:latin typeface="Open Sans" panose="020B0606030504020204" pitchFamily="34" charset="0"/>
                <a:ea typeface="Open Sans" panose="020B0606030504020204" pitchFamily="34" charset="0"/>
                <a:cs typeface="Open Sans" panose="020B0606030504020204" pitchFamily="34" charset="0"/>
              </a:rPr>
              <a:t>build </a:t>
            </a:r>
            <a:r>
              <a:rPr lang="en-US" sz="1200" spc="-30" dirty="0">
                <a:latin typeface="Open Sans" panose="020B0606030504020204" pitchFamily="34" charset="0"/>
                <a:ea typeface="Open Sans" panose="020B0606030504020204" pitchFamily="34" charset="0"/>
                <a:cs typeface="Open Sans" panose="020B0606030504020204" pitchFamily="34" charset="0"/>
              </a:rPr>
              <a:t>healthier </a:t>
            </a:r>
            <a:r>
              <a:rPr lang="en-US" sz="1200" spc="-40" dirty="0">
                <a:latin typeface="Open Sans" panose="020B0606030504020204" pitchFamily="34" charset="0"/>
                <a:ea typeface="Open Sans" panose="020B0606030504020204" pitchFamily="34" charset="0"/>
                <a:cs typeface="Open Sans" panose="020B0606030504020204" pitchFamily="34" charset="0"/>
              </a:rPr>
              <a:t>diets </a:t>
            </a:r>
            <a:r>
              <a:rPr lang="en-US" sz="1200" spc="5" dirty="0">
                <a:latin typeface="Open Sans" panose="020B0606030504020204" pitchFamily="34" charset="0"/>
                <a:ea typeface="Open Sans" panose="020B0606030504020204" pitchFamily="34" charset="0"/>
                <a:cs typeface="Open Sans" panose="020B0606030504020204" pitchFamily="34" charset="0"/>
              </a:rPr>
              <a:t>with </a:t>
            </a:r>
            <a:r>
              <a:rPr lang="en-US" sz="1200" spc="-70" dirty="0">
                <a:latin typeface="Open Sans" panose="020B0606030504020204" pitchFamily="34" charset="0"/>
                <a:ea typeface="Open Sans" panose="020B0606030504020204" pitchFamily="34" charset="0"/>
                <a:cs typeface="Open Sans" panose="020B0606030504020204" pitchFamily="34" charset="0"/>
              </a:rPr>
              <a:t>resources </a:t>
            </a:r>
            <a:r>
              <a:rPr lang="en-US" sz="1200" spc="-65" dirty="0">
                <a:latin typeface="Open Sans" panose="020B0606030504020204" pitchFamily="34" charset="0"/>
                <a:ea typeface="Open Sans" panose="020B0606030504020204" pitchFamily="34" charset="0"/>
                <a:cs typeface="Open Sans" panose="020B0606030504020204" pitchFamily="34" charset="0"/>
              </a:rPr>
              <a:t>and </a:t>
            </a:r>
            <a:r>
              <a:rPr lang="en-US" sz="1200" spc="-35" dirty="0">
                <a:latin typeface="Open Sans" panose="020B0606030504020204" pitchFamily="34" charset="0"/>
                <a:ea typeface="Open Sans" panose="020B0606030504020204" pitchFamily="34" charset="0"/>
                <a:cs typeface="Open Sans" panose="020B0606030504020204" pitchFamily="34" charset="0"/>
              </a:rPr>
              <a:t>tools </a:t>
            </a:r>
            <a:r>
              <a:rPr lang="en-US" sz="1200" spc="-10" dirty="0">
                <a:latin typeface="Open Sans" panose="020B0606030504020204" pitchFamily="34" charset="0"/>
                <a:ea typeface="Open Sans" panose="020B0606030504020204" pitchFamily="34" charset="0"/>
                <a:cs typeface="Open Sans" panose="020B0606030504020204" pitchFamily="34" charset="0"/>
              </a:rPr>
              <a:t>for </a:t>
            </a:r>
            <a:r>
              <a:rPr lang="en-US" sz="1200" spc="-30" dirty="0">
                <a:latin typeface="Open Sans" panose="020B0606030504020204" pitchFamily="34" charset="0"/>
                <a:ea typeface="Open Sans" panose="020B0606030504020204" pitchFamily="34" charset="0"/>
                <a:cs typeface="Open Sans" panose="020B0606030504020204" pitchFamily="34" charset="0"/>
              </a:rPr>
              <a:t>dietary </a:t>
            </a:r>
            <a:r>
              <a:rPr lang="en-US" sz="1200" spc="-85" dirty="0">
                <a:latin typeface="Open Sans" panose="020B0606030504020204" pitchFamily="34" charset="0"/>
                <a:ea typeface="Open Sans" panose="020B0606030504020204" pitchFamily="34" charset="0"/>
                <a:cs typeface="Open Sans" panose="020B0606030504020204" pitchFamily="34" charset="0"/>
              </a:rPr>
              <a:t>assessment, </a:t>
            </a:r>
            <a:r>
              <a:rPr lang="en-US" sz="1200" dirty="0">
                <a:latin typeface="Open Sans" panose="020B0606030504020204" pitchFamily="34" charset="0"/>
                <a:ea typeface="Open Sans" panose="020B0606030504020204" pitchFamily="34" charset="0"/>
                <a:cs typeface="Open Sans" panose="020B0606030504020204" pitchFamily="34" charset="0"/>
              </a:rPr>
              <a:t>nutrition </a:t>
            </a:r>
            <a:r>
              <a:rPr lang="en-US" sz="1200" spc="-45" dirty="0">
                <a:latin typeface="Open Sans" panose="020B0606030504020204" pitchFamily="34" charset="0"/>
                <a:ea typeface="Open Sans" panose="020B0606030504020204" pitchFamily="34" charset="0"/>
                <a:cs typeface="Open Sans" panose="020B0606030504020204" pitchFamily="34" charset="0"/>
              </a:rPr>
              <a:t>education, </a:t>
            </a:r>
            <a:r>
              <a:rPr lang="en-US" sz="1200" spc="-65" dirty="0">
                <a:latin typeface="Open Sans" panose="020B0606030504020204" pitchFamily="34" charset="0"/>
                <a:ea typeface="Open Sans" panose="020B0606030504020204" pitchFamily="34" charset="0"/>
                <a:cs typeface="Open Sans" panose="020B0606030504020204" pitchFamily="34" charset="0"/>
              </a:rPr>
              <a:t>and </a:t>
            </a:r>
            <a:r>
              <a:rPr lang="en-US" sz="1200" spc="-20" dirty="0">
                <a:latin typeface="Open Sans" panose="020B0606030504020204" pitchFamily="34" charset="0"/>
                <a:ea typeface="Open Sans" panose="020B0606030504020204" pitchFamily="34" charset="0"/>
                <a:cs typeface="Open Sans" panose="020B0606030504020204" pitchFamily="34" charset="0"/>
              </a:rPr>
              <a:t>other </a:t>
            </a:r>
            <a:r>
              <a:rPr lang="en-US" sz="1200" spc="-50" dirty="0">
                <a:latin typeface="Open Sans" panose="020B0606030504020204" pitchFamily="34" charset="0"/>
                <a:ea typeface="Open Sans" panose="020B0606030504020204" pitchFamily="34" charset="0"/>
                <a:cs typeface="Open Sans" panose="020B0606030504020204" pitchFamily="34" charset="0"/>
              </a:rPr>
              <a:t>user-  </a:t>
            </a:r>
            <a:r>
              <a:rPr lang="en-US" sz="1200" spc="-20" dirty="0">
                <a:latin typeface="Open Sans" panose="020B0606030504020204" pitchFamily="34" charset="0"/>
                <a:ea typeface="Open Sans" panose="020B0606030504020204" pitchFamily="34" charset="0"/>
                <a:cs typeface="Open Sans" panose="020B0606030504020204" pitchFamily="34" charset="0"/>
              </a:rPr>
              <a:t>friendly </a:t>
            </a:r>
            <a:r>
              <a:rPr lang="en-US" sz="1200" dirty="0">
                <a:latin typeface="Open Sans" panose="020B0606030504020204" pitchFamily="34" charset="0"/>
                <a:ea typeface="Open Sans" panose="020B0606030504020204" pitchFamily="34" charset="0"/>
                <a:cs typeface="Open Sans" panose="020B0606030504020204" pitchFamily="34" charset="0"/>
              </a:rPr>
              <a:t>nutrition</a:t>
            </a:r>
            <a:r>
              <a:rPr lang="en-US" sz="1200" spc="-85" dirty="0">
                <a:latin typeface="Open Sans" panose="020B0606030504020204" pitchFamily="34" charset="0"/>
                <a:ea typeface="Open Sans" panose="020B0606030504020204" pitchFamily="34" charset="0"/>
                <a:cs typeface="Open Sans" panose="020B0606030504020204" pitchFamily="34" charset="0"/>
              </a:rPr>
              <a:t> </a:t>
            </a:r>
            <a:r>
              <a:rPr lang="en-US" sz="1200" spc="-25" dirty="0">
                <a:latin typeface="Open Sans" panose="020B0606030504020204" pitchFamily="34" charset="0"/>
                <a:ea typeface="Open Sans" panose="020B0606030504020204" pitchFamily="34" charset="0"/>
                <a:cs typeface="Open Sans" panose="020B0606030504020204" pitchFamily="34" charset="0"/>
              </a:rPr>
              <a:t>information.</a:t>
            </a:r>
            <a:r>
              <a:rPr lang="en-US" sz="1200" dirty="0">
                <a:latin typeface="Open Sans" panose="020B0606030504020204" pitchFamily="34" charset="0"/>
                <a:ea typeface="Open Sans" panose="020B0606030504020204" pitchFamily="34" charset="0"/>
                <a:cs typeface="Open Sans" panose="020B0606030504020204" pitchFamily="34" charset="0"/>
              </a:rPr>
              <a:t> </a:t>
            </a:r>
            <a:r>
              <a:rPr lang="en-US" sz="1200" spc="-30" dirty="0">
                <a:latin typeface="Open Sans" panose="020B0606030504020204" pitchFamily="34" charset="0"/>
                <a:ea typeface="Open Sans" panose="020B0606030504020204" pitchFamily="34" charset="0"/>
                <a:cs typeface="Open Sans" panose="020B0606030504020204" pitchFamily="34" charset="0"/>
                <a:hlinkClick r:id="rId4"/>
              </a:rPr>
              <a:t>http://www.choosemyplate.gov/index.html</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41300" indent="-228600">
              <a:buClr>
                <a:schemeClr val="accent1"/>
              </a:buClr>
              <a:buFont typeface="Open Sans" panose="020B0606030504020204" pitchFamily="34" charset="0"/>
              <a:buChar char="&gt;"/>
              <a:tabLst>
                <a:tab pos="240665" algn="l"/>
                <a:tab pos="241300" algn="l"/>
              </a:tabLst>
            </a:pPr>
            <a:r>
              <a:rPr lang="en-US" sz="1200" spc="-65" dirty="0">
                <a:latin typeface="Open Sans" panose="020B0606030504020204" pitchFamily="34" charset="0"/>
                <a:ea typeface="Open Sans" panose="020B0606030504020204" pitchFamily="34" charset="0"/>
                <a:cs typeface="Open Sans" panose="020B0606030504020204" pitchFamily="34" charset="0"/>
              </a:rPr>
              <a:t>HealthyPeople.gov</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41300" marR="1287780">
              <a:spcBef>
                <a:spcPts val="234"/>
              </a:spcBef>
            </a:pPr>
            <a:r>
              <a:rPr lang="en-US" sz="1200" spc="-55" dirty="0">
                <a:latin typeface="Open Sans" panose="020B0606030504020204" pitchFamily="34" charset="0"/>
                <a:ea typeface="Open Sans" panose="020B0606030504020204" pitchFamily="34" charset="0"/>
                <a:cs typeface="Open Sans" panose="020B0606030504020204" pitchFamily="34" charset="0"/>
              </a:rPr>
              <a:t>Healthy </a:t>
            </a:r>
            <a:r>
              <a:rPr lang="en-US" sz="1200" spc="-75" dirty="0">
                <a:latin typeface="Open Sans" panose="020B0606030504020204" pitchFamily="34" charset="0"/>
                <a:ea typeface="Open Sans" panose="020B0606030504020204" pitchFamily="34" charset="0"/>
                <a:cs typeface="Open Sans" panose="020B0606030504020204" pitchFamily="34" charset="0"/>
              </a:rPr>
              <a:t>People </a:t>
            </a:r>
            <a:r>
              <a:rPr lang="en-US" sz="1200" spc="-55" dirty="0">
                <a:latin typeface="Open Sans" panose="020B0606030504020204" pitchFamily="34" charset="0"/>
                <a:ea typeface="Open Sans" panose="020B0606030504020204" pitchFamily="34" charset="0"/>
                <a:cs typeface="Open Sans" panose="020B0606030504020204" pitchFamily="34" charset="0"/>
              </a:rPr>
              <a:t>provides </a:t>
            </a:r>
            <a:r>
              <a:rPr lang="en-US" sz="1200" spc="-75" dirty="0">
                <a:latin typeface="Open Sans" panose="020B0606030504020204" pitchFamily="34" charset="0"/>
                <a:ea typeface="Open Sans" panose="020B0606030504020204" pitchFamily="34" charset="0"/>
                <a:cs typeface="Open Sans" panose="020B0606030504020204" pitchFamily="34" charset="0"/>
              </a:rPr>
              <a:t>science-based, </a:t>
            </a:r>
            <a:r>
              <a:rPr lang="en-US" sz="1200" spc="-60" dirty="0">
                <a:latin typeface="Open Sans" panose="020B0606030504020204" pitchFamily="34" charset="0"/>
                <a:ea typeface="Open Sans" panose="020B0606030504020204" pitchFamily="34" charset="0"/>
                <a:cs typeface="Open Sans" panose="020B0606030504020204" pitchFamily="34" charset="0"/>
              </a:rPr>
              <a:t>10-year </a:t>
            </a:r>
            <a:r>
              <a:rPr lang="en-US" sz="1200" spc="-35" dirty="0">
                <a:latin typeface="Open Sans" panose="020B0606030504020204" pitchFamily="34" charset="0"/>
                <a:ea typeface="Open Sans" panose="020B0606030504020204" pitchFamily="34" charset="0"/>
                <a:cs typeface="Open Sans" panose="020B0606030504020204" pitchFamily="34" charset="0"/>
              </a:rPr>
              <a:t>national </a:t>
            </a:r>
            <a:r>
              <a:rPr lang="en-US" sz="1200" spc="-50" dirty="0">
                <a:latin typeface="Open Sans" panose="020B0606030504020204" pitchFamily="34" charset="0"/>
                <a:ea typeface="Open Sans" panose="020B0606030504020204" pitchFamily="34" charset="0"/>
                <a:cs typeface="Open Sans" panose="020B0606030504020204" pitchFamily="34" charset="0"/>
              </a:rPr>
              <a:t>objectives </a:t>
            </a:r>
            <a:r>
              <a:rPr lang="en-US" sz="1200" spc="-10" dirty="0">
                <a:latin typeface="Open Sans" panose="020B0606030504020204" pitchFamily="34" charset="0"/>
                <a:ea typeface="Open Sans" panose="020B0606030504020204" pitchFamily="34" charset="0"/>
                <a:cs typeface="Open Sans" panose="020B0606030504020204" pitchFamily="34" charset="0"/>
              </a:rPr>
              <a:t>for </a:t>
            </a:r>
            <a:r>
              <a:rPr lang="en-US" sz="1200" spc="-40" dirty="0">
                <a:latin typeface="Open Sans" panose="020B0606030504020204" pitchFamily="34" charset="0"/>
                <a:ea typeface="Open Sans" panose="020B0606030504020204" pitchFamily="34" charset="0"/>
                <a:cs typeface="Open Sans" panose="020B0606030504020204" pitchFamily="34" charset="0"/>
              </a:rPr>
              <a:t>improving </a:t>
            </a:r>
            <a:r>
              <a:rPr lang="en-US" sz="1200" spc="-20" dirty="0">
                <a:latin typeface="Open Sans" panose="020B0606030504020204" pitchFamily="34" charset="0"/>
                <a:ea typeface="Open Sans" panose="020B0606030504020204" pitchFamily="34" charset="0"/>
                <a:cs typeface="Open Sans" panose="020B0606030504020204" pitchFamily="34" charset="0"/>
              </a:rPr>
              <a:t>the </a:t>
            </a:r>
            <a:r>
              <a:rPr lang="en-US" sz="1200" spc="-35" dirty="0">
                <a:latin typeface="Open Sans" panose="020B0606030504020204" pitchFamily="34" charset="0"/>
                <a:ea typeface="Open Sans" panose="020B0606030504020204" pitchFamily="34" charset="0"/>
                <a:cs typeface="Open Sans" panose="020B0606030504020204" pitchFamily="34" charset="0"/>
              </a:rPr>
              <a:t>health </a:t>
            </a:r>
            <a:r>
              <a:rPr lang="en-US" sz="1200" spc="-10" dirty="0">
                <a:latin typeface="Open Sans" panose="020B0606030504020204" pitchFamily="34" charset="0"/>
                <a:ea typeface="Open Sans" panose="020B0606030504020204" pitchFamily="34" charset="0"/>
                <a:cs typeface="Open Sans" panose="020B0606030504020204" pitchFamily="34" charset="0"/>
              </a:rPr>
              <a:t>of </a:t>
            </a:r>
            <a:r>
              <a:rPr lang="en-US" sz="1200" spc="-30" dirty="0">
                <a:latin typeface="Open Sans" panose="020B0606030504020204" pitchFamily="34" charset="0"/>
                <a:ea typeface="Open Sans" panose="020B0606030504020204" pitchFamily="34" charset="0"/>
                <a:cs typeface="Open Sans" panose="020B0606030504020204" pitchFamily="34" charset="0"/>
              </a:rPr>
              <a:t>all </a:t>
            </a:r>
            <a:r>
              <a:rPr lang="en-US" sz="1200" spc="-70" dirty="0">
                <a:latin typeface="Open Sans" panose="020B0606030504020204" pitchFamily="34" charset="0"/>
                <a:ea typeface="Open Sans" panose="020B0606030504020204" pitchFamily="34" charset="0"/>
                <a:cs typeface="Open Sans" panose="020B0606030504020204" pitchFamily="34" charset="0"/>
              </a:rPr>
              <a:t>Americans.  </a:t>
            </a:r>
            <a:r>
              <a:rPr lang="en-US" sz="1200" spc="-30" dirty="0">
                <a:latin typeface="Open Sans" panose="020B0606030504020204" pitchFamily="34" charset="0"/>
                <a:ea typeface="Open Sans" panose="020B0606030504020204" pitchFamily="34" charset="0"/>
                <a:cs typeface="Open Sans" panose="020B0606030504020204" pitchFamily="34" charset="0"/>
                <a:hlinkClick r:id="rId5"/>
              </a:rPr>
              <a:t>http://www.healthypeople.gov/2020/leading-health-indicators/2020-lhi-topics/Mental-Health/data</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41300" indent="-228600">
              <a:buClr>
                <a:schemeClr val="accent1"/>
              </a:buClr>
              <a:buFont typeface="Open Sans" panose="020B0606030504020204" pitchFamily="34" charset="0"/>
              <a:buChar char="&gt;"/>
              <a:tabLst>
                <a:tab pos="240665" algn="l"/>
                <a:tab pos="241300" algn="l"/>
              </a:tabLst>
            </a:pPr>
            <a:r>
              <a:rPr lang="en-US" sz="1200" spc="-55" dirty="0">
                <a:latin typeface="Open Sans" panose="020B0606030504020204" pitchFamily="34" charset="0"/>
                <a:ea typeface="Open Sans" panose="020B0606030504020204" pitchFamily="34" charset="0"/>
                <a:cs typeface="Open Sans" panose="020B0606030504020204" pitchFamily="34" charset="0"/>
              </a:rPr>
              <a:t>Helpguide.org</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41300" marR="3057525">
              <a:spcBef>
                <a:spcPts val="235"/>
              </a:spcBef>
            </a:pPr>
            <a:r>
              <a:rPr lang="en-US" sz="1200" spc="-95" dirty="0">
                <a:latin typeface="Open Sans" panose="020B0606030504020204" pitchFamily="34" charset="0"/>
                <a:ea typeface="Open Sans" panose="020B0606030504020204" pitchFamily="34" charset="0"/>
                <a:cs typeface="Open Sans" panose="020B0606030504020204" pitchFamily="34" charset="0"/>
              </a:rPr>
              <a:t>Stress </a:t>
            </a:r>
            <a:r>
              <a:rPr lang="en-US" sz="1200" spc="-65" dirty="0">
                <a:latin typeface="Open Sans" panose="020B0606030504020204" pitchFamily="34" charset="0"/>
                <a:ea typeface="Open Sans" panose="020B0606030504020204" pitchFamily="34" charset="0"/>
                <a:cs typeface="Open Sans" panose="020B0606030504020204" pitchFamily="34" charset="0"/>
              </a:rPr>
              <a:t>symptoms, </a:t>
            </a:r>
            <a:r>
              <a:rPr lang="en-US" sz="1200" spc="-90" dirty="0">
                <a:latin typeface="Open Sans" panose="020B0606030504020204" pitchFamily="34" charset="0"/>
                <a:ea typeface="Open Sans" panose="020B0606030504020204" pitchFamily="34" charset="0"/>
                <a:cs typeface="Open Sans" panose="020B0606030504020204" pitchFamily="34" charset="0"/>
              </a:rPr>
              <a:t>signs </a:t>
            </a:r>
            <a:r>
              <a:rPr lang="en-US" sz="1200" spc="-65" dirty="0">
                <a:latin typeface="Open Sans" panose="020B0606030504020204" pitchFamily="34" charset="0"/>
                <a:ea typeface="Open Sans" panose="020B0606030504020204" pitchFamily="34" charset="0"/>
                <a:cs typeface="Open Sans" panose="020B0606030504020204" pitchFamily="34" charset="0"/>
              </a:rPr>
              <a:t>and </a:t>
            </a:r>
            <a:r>
              <a:rPr lang="en-US" sz="1200" spc="-100" dirty="0">
                <a:latin typeface="Open Sans" panose="020B0606030504020204" pitchFamily="34" charset="0"/>
                <a:ea typeface="Open Sans" panose="020B0606030504020204" pitchFamily="34" charset="0"/>
                <a:cs typeface="Open Sans" panose="020B0606030504020204" pitchFamily="34" charset="0"/>
              </a:rPr>
              <a:t>causes.  </a:t>
            </a:r>
            <a:r>
              <a:rPr lang="en-US" sz="1200" spc="-40" dirty="0">
                <a:latin typeface="Open Sans" panose="020B0606030504020204" pitchFamily="34" charset="0"/>
                <a:ea typeface="Open Sans" panose="020B0606030504020204" pitchFamily="34" charset="0"/>
                <a:cs typeface="Open Sans" panose="020B0606030504020204" pitchFamily="34" charset="0"/>
                <a:hlinkClick r:id="rId6"/>
              </a:rPr>
              <a:t>http://www.helpguide.org/articles/stress/stress-symptoms-causes-and-effects.htm</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31355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2D60-AB4E-4004-A17B-DEDE5C5569F5}"/>
              </a:ext>
            </a:extLst>
          </p:cNvPr>
          <p:cNvSpPr>
            <a:spLocks noGrp="1"/>
          </p:cNvSpPr>
          <p:nvPr>
            <p:ph type="title"/>
          </p:nvPr>
        </p:nvSpPr>
        <p:spPr/>
        <p:txBody>
          <a:bodyPr/>
          <a:lstStyle/>
          <a:p>
            <a:r>
              <a:rPr lang="en-US" spc="0" dirty="0"/>
              <a:t>References and Resources</a:t>
            </a:r>
          </a:p>
        </p:txBody>
      </p:sp>
      <p:sp>
        <p:nvSpPr>
          <p:cNvPr id="3" name="Content Placeholder 2">
            <a:extLst>
              <a:ext uri="{FF2B5EF4-FFF2-40B4-BE49-F238E27FC236}">
                <a16:creationId xmlns:a16="http://schemas.microsoft.com/office/drawing/2014/main" id="{7834BAD2-4B96-4594-9F50-938F0168B355}"/>
              </a:ext>
            </a:extLst>
          </p:cNvPr>
          <p:cNvSpPr>
            <a:spLocks noGrp="1"/>
          </p:cNvSpPr>
          <p:nvPr>
            <p:ph sz="half" idx="1"/>
          </p:nvPr>
        </p:nvSpPr>
        <p:spPr>
          <a:xfrm>
            <a:off x="740664" y="1420420"/>
            <a:ext cx="11451336" cy="4734318"/>
          </a:xfrm>
        </p:spPr>
        <p:txBody>
          <a:bodyPr/>
          <a:lstStyle/>
          <a:p>
            <a:pPr marL="298450" indent="-285750">
              <a:spcBef>
                <a:spcPts val="105"/>
              </a:spcBef>
              <a:buClr>
                <a:schemeClr val="accent1"/>
              </a:buClr>
              <a:buFont typeface="Open Sans" panose="020B0606030504020204" pitchFamily="34" charset="0"/>
              <a:buChar char="&gt;"/>
              <a:tabLst>
                <a:tab pos="240665" algn="l"/>
                <a:tab pos="241300" algn="l"/>
              </a:tabLst>
            </a:pPr>
            <a:r>
              <a:rPr lang="en-US" sz="1400" spc="-50" dirty="0">
                <a:latin typeface="Open Sans" panose="020B0606030504020204" pitchFamily="34" charset="0"/>
                <a:ea typeface="Open Sans" panose="020B0606030504020204" pitchFamily="34" charset="0"/>
                <a:cs typeface="Open Sans" panose="020B0606030504020204" pitchFamily="34" charset="0"/>
              </a:rPr>
              <a:t>Infants </a:t>
            </a:r>
            <a:r>
              <a:rPr lang="en-US" sz="1400" spc="-70" dirty="0">
                <a:latin typeface="Open Sans" panose="020B0606030504020204" pitchFamily="34" charset="0"/>
                <a:ea typeface="Open Sans" panose="020B0606030504020204" pitchFamily="34" charset="0"/>
                <a:cs typeface="Open Sans" panose="020B0606030504020204" pitchFamily="34" charset="0"/>
              </a:rPr>
              <a:t>and</a:t>
            </a:r>
            <a:r>
              <a:rPr lang="en-US" sz="1400" spc="-100" dirty="0">
                <a:latin typeface="Open Sans" panose="020B0606030504020204" pitchFamily="34" charset="0"/>
                <a:ea typeface="Open Sans" panose="020B0606030504020204" pitchFamily="34" charset="0"/>
                <a:cs typeface="Open Sans" panose="020B0606030504020204" pitchFamily="34" charset="0"/>
              </a:rPr>
              <a:t> </a:t>
            </a:r>
            <a:r>
              <a:rPr lang="en-US" sz="1400" spc="-85" dirty="0">
                <a:latin typeface="Open Sans" panose="020B0606030504020204" pitchFamily="34" charset="0"/>
                <a:ea typeface="Open Sans" panose="020B0606030504020204" pitchFamily="34" charset="0"/>
                <a:cs typeface="Open Sans" panose="020B0606030504020204" pitchFamily="34" charset="0"/>
              </a:rPr>
              <a:t>Toddlers</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2700">
              <a:spcBef>
                <a:spcPts val="105"/>
              </a:spcBef>
              <a:buClr>
                <a:srgbClr val="222E7B"/>
              </a:buClr>
              <a:tabLst>
                <a:tab pos="240665" algn="l"/>
                <a:tab pos="241300" algn="l"/>
              </a:tabLst>
            </a:pPr>
            <a:r>
              <a:rPr lang="en-US" sz="1400" spc="-85" dirty="0">
                <a:latin typeface="Open Sans" panose="020B0606030504020204" pitchFamily="34" charset="0"/>
                <a:ea typeface="Open Sans" panose="020B0606030504020204" pitchFamily="34" charset="0"/>
                <a:cs typeface="Open Sans" panose="020B0606030504020204" pitchFamily="34" charset="0"/>
              </a:rPr>
              <a:t>       Source: Centers </a:t>
            </a:r>
            <a:r>
              <a:rPr lang="en-US" sz="1400" spc="-5" dirty="0">
                <a:latin typeface="Open Sans" panose="020B0606030504020204" pitchFamily="34" charset="0"/>
                <a:ea typeface="Open Sans" panose="020B0606030504020204" pitchFamily="34" charset="0"/>
                <a:cs typeface="Open Sans" panose="020B0606030504020204" pitchFamily="34" charset="0"/>
              </a:rPr>
              <a:t>for </a:t>
            </a:r>
            <a:r>
              <a:rPr lang="en-US" sz="1400" spc="-105" dirty="0">
                <a:latin typeface="Open Sans" panose="020B0606030504020204" pitchFamily="34" charset="0"/>
                <a:ea typeface="Open Sans" panose="020B0606030504020204" pitchFamily="34" charset="0"/>
                <a:cs typeface="Open Sans" panose="020B0606030504020204" pitchFamily="34" charset="0"/>
              </a:rPr>
              <a:t>Disease </a:t>
            </a:r>
            <a:r>
              <a:rPr lang="en-US" sz="1400" spc="-50" dirty="0">
                <a:latin typeface="Open Sans" panose="020B0606030504020204" pitchFamily="34" charset="0"/>
                <a:ea typeface="Open Sans" panose="020B0606030504020204" pitchFamily="34" charset="0"/>
                <a:cs typeface="Open Sans" panose="020B0606030504020204" pitchFamily="34" charset="0"/>
              </a:rPr>
              <a:t>Control </a:t>
            </a:r>
            <a:r>
              <a:rPr lang="en-US" sz="1400" spc="-70" dirty="0">
                <a:latin typeface="Open Sans" panose="020B0606030504020204" pitchFamily="34" charset="0"/>
                <a:ea typeface="Open Sans" panose="020B0606030504020204" pitchFamily="34" charset="0"/>
                <a:cs typeface="Open Sans" panose="020B0606030504020204" pitchFamily="34" charset="0"/>
              </a:rPr>
              <a:t>and</a:t>
            </a:r>
            <a:r>
              <a:rPr lang="en-US" sz="1400" spc="-145" dirty="0">
                <a:latin typeface="Open Sans" panose="020B0606030504020204" pitchFamily="34" charset="0"/>
                <a:ea typeface="Open Sans" panose="020B0606030504020204" pitchFamily="34" charset="0"/>
                <a:cs typeface="Open Sans" panose="020B0606030504020204" pitchFamily="34" charset="0"/>
              </a:rPr>
              <a:t> </a:t>
            </a:r>
            <a:r>
              <a:rPr lang="en-US" sz="1400" spc="-55" dirty="0">
                <a:latin typeface="Open Sans" panose="020B0606030504020204" pitchFamily="34" charset="0"/>
                <a:ea typeface="Open Sans" panose="020B0606030504020204" pitchFamily="34" charset="0"/>
                <a:cs typeface="Open Sans" panose="020B0606030504020204" pitchFamily="34" charset="0"/>
              </a:rPr>
              <a:t>Prevention</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41300" marR="3803650">
              <a:spcBef>
                <a:spcPts val="250"/>
              </a:spcBef>
            </a:pPr>
            <a:r>
              <a:rPr lang="en-US" sz="1400" spc="-70" dirty="0">
                <a:latin typeface="Open Sans" panose="020B0606030504020204" pitchFamily="34" charset="0"/>
                <a:ea typeface="Open Sans" panose="020B0606030504020204" pitchFamily="34" charset="0"/>
                <a:cs typeface="Open Sans" panose="020B0606030504020204" pitchFamily="34" charset="0"/>
              </a:rPr>
              <a:t>Parent </a:t>
            </a:r>
            <a:r>
              <a:rPr lang="en-US" sz="1400" spc="-20" dirty="0">
                <a:latin typeface="Open Sans" panose="020B0606030504020204" pitchFamily="34" charset="0"/>
                <a:ea typeface="Open Sans" panose="020B0606030504020204" pitchFamily="34" charset="0"/>
                <a:cs typeface="Open Sans" panose="020B0606030504020204" pitchFamily="34" charset="0"/>
              </a:rPr>
              <a:t>information </a:t>
            </a:r>
            <a:r>
              <a:rPr lang="en-US" sz="1400" spc="-60" dirty="0">
                <a:latin typeface="Open Sans" panose="020B0606030504020204" pitchFamily="34" charset="0"/>
                <a:ea typeface="Open Sans" panose="020B0606030504020204" pitchFamily="34" charset="0"/>
                <a:cs typeface="Open Sans" panose="020B0606030504020204" pitchFamily="34" charset="0"/>
              </a:rPr>
              <a:t>regarding </a:t>
            </a:r>
            <a:r>
              <a:rPr lang="en-US" sz="1400" spc="-55" dirty="0">
                <a:latin typeface="Open Sans" panose="020B0606030504020204" pitchFamily="34" charset="0"/>
                <a:ea typeface="Open Sans" panose="020B0606030504020204" pitchFamily="34" charset="0"/>
                <a:cs typeface="Open Sans" panose="020B0606030504020204" pitchFamily="34" charset="0"/>
              </a:rPr>
              <a:t>milestones </a:t>
            </a:r>
            <a:r>
              <a:rPr lang="en-US" sz="1400" spc="-70" dirty="0">
                <a:latin typeface="Open Sans" panose="020B0606030504020204" pitchFamily="34" charset="0"/>
                <a:ea typeface="Open Sans" panose="020B0606030504020204" pitchFamily="34" charset="0"/>
                <a:cs typeface="Open Sans" panose="020B0606030504020204" pitchFamily="34" charset="0"/>
              </a:rPr>
              <a:t>and </a:t>
            </a:r>
            <a:r>
              <a:rPr lang="en-US" sz="1400" spc="-80" dirty="0">
                <a:latin typeface="Open Sans" panose="020B0606030504020204" pitchFamily="34" charset="0"/>
                <a:ea typeface="Open Sans" panose="020B0606030504020204" pitchFamily="34" charset="0"/>
                <a:cs typeface="Open Sans" panose="020B0606030504020204" pitchFamily="34" charset="0"/>
              </a:rPr>
              <a:t>schedules </a:t>
            </a:r>
            <a:r>
              <a:rPr lang="en-US" sz="1400" spc="-15" dirty="0">
                <a:latin typeface="Open Sans" panose="020B0606030504020204" pitchFamily="34" charset="0"/>
                <a:ea typeface="Open Sans" panose="020B0606030504020204" pitchFamily="34" charset="0"/>
                <a:cs typeface="Open Sans" panose="020B0606030504020204" pitchFamily="34" charset="0"/>
              </a:rPr>
              <a:t>in</a:t>
            </a:r>
            <a:r>
              <a:rPr lang="en-US" sz="1400" spc="-170" dirty="0">
                <a:latin typeface="Open Sans" panose="020B0606030504020204" pitchFamily="34" charset="0"/>
                <a:ea typeface="Open Sans" panose="020B0606030504020204" pitchFamily="34" charset="0"/>
                <a:cs typeface="Open Sans" panose="020B0606030504020204" pitchFamily="34" charset="0"/>
              </a:rPr>
              <a:t> </a:t>
            </a:r>
            <a:r>
              <a:rPr lang="en-US" sz="1400" spc="-40" dirty="0">
                <a:latin typeface="Open Sans" panose="020B0606030504020204" pitchFamily="34" charset="0"/>
                <a:ea typeface="Open Sans" panose="020B0606030504020204" pitchFamily="34" charset="0"/>
                <a:cs typeface="Open Sans" panose="020B0606030504020204" pitchFamily="34" charset="0"/>
              </a:rPr>
              <a:t>children.  </a:t>
            </a:r>
            <a:r>
              <a:rPr lang="en-US" sz="1400" spc="-25" dirty="0">
                <a:latin typeface="Open Sans" panose="020B0606030504020204" pitchFamily="34" charset="0"/>
                <a:ea typeface="Open Sans" panose="020B0606030504020204" pitchFamily="34" charset="0"/>
                <a:cs typeface="Open Sans" panose="020B0606030504020204" pitchFamily="34" charset="0"/>
                <a:hlinkClick r:id="rId2"/>
              </a:rPr>
              <a:t>http://www.cdc.gov/parents/infants</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indent="-285750">
              <a:buClr>
                <a:schemeClr val="accent1"/>
              </a:buClr>
              <a:buFont typeface="Open Sans" panose="020B0606030504020204" pitchFamily="34" charset="0"/>
              <a:buChar char="&gt;"/>
              <a:tabLst>
                <a:tab pos="240665" algn="l"/>
                <a:tab pos="241300" algn="l"/>
              </a:tabLst>
            </a:pPr>
            <a:r>
              <a:rPr lang="en-US" sz="1400" spc="-40" dirty="0">
                <a:latin typeface="Open Sans" panose="020B0606030504020204" pitchFamily="34" charset="0"/>
                <a:ea typeface="Open Sans" panose="020B0606030504020204" pitchFamily="34" charset="0"/>
                <a:cs typeface="Open Sans" panose="020B0606030504020204" pitchFamily="34" charset="0"/>
              </a:rPr>
              <a:t>National </a:t>
            </a:r>
            <a:r>
              <a:rPr lang="en-US" sz="1400" spc="-20" dirty="0">
                <a:latin typeface="Open Sans" panose="020B0606030504020204" pitchFamily="34" charset="0"/>
                <a:ea typeface="Open Sans" panose="020B0606030504020204" pitchFamily="34" charset="0"/>
                <a:cs typeface="Open Sans" panose="020B0606030504020204" pitchFamily="34" charset="0"/>
              </a:rPr>
              <a:t>Institute </a:t>
            </a:r>
            <a:r>
              <a:rPr lang="en-US" sz="1400" spc="-45" dirty="0">
                <a:latin typeface="Open Sans" panose="020B0606030504020204" pitchFamily="34" charset="0"/>
                <a:ea typeface="Open Sans" panose="020B0606030504020204" pitchFamily="34" charset="0"/>
                <a:cs typeface="Open Sans" panose="020B0606030504020204" pitchFamily="34" charset="0"/>
              </a:rPr>
              <a:t>on </a:t>
            </a:r>
            <a:r>
              <a:rPr lang="en-US" sz="1400" spc="-80" dirty="0">
                <a:latin typeface="Open Sans" panose="020B0606030504020204" pitchFamily="34" charset="0"/>
                <a:ea typeface="Open Sans" panose="020B0606030504020204" pitchFamily="34" charset="0"/>
                <a:cs typeface="Open Sans" panose="020B0606030504020204" pitchFamily="34" charset="0"/>
              </a:rPr>
              <a:t>Aging</a:t>
            </a:r>
            <a:r>
              <a:rPr lang="en-US" sz="1400" spc="-185" dirty="0">
                <a:latin typeface="Open Sans" panose="020B0606030504020204" pitchFamily="34" charset="0"/>
                <a:ea typeface="Open Sans" panose="020B0606030504020204" pitchFamily="34" charset="0"/>
                <a:cs typeface="Open Sans" panose="020B0606030504020204" pitchFamily="34" charset="0"/>
              </a:rPr>
              <a:t> </a:t>
            </a:r>
            <a:r>
              <a:rPr lang="en-US" sz="1400" spc="-80" dirty="0">
                <a:latin typeface="Open Sans" panose="020B0606030504020204" pitchFamily="34" charset="0"/>
                <a:ea typeface="Open Sans" panose="020B0606030504020204" pitchFamily="34" charset="0"/>
                <a:cs typeface="Open Sans" panose="020B0606030504020204" pitchFamily="34" charset="0"/>
              </a:rPr>
              <a:t>(NIH)</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41300" marR="5080">
              <a:spcBef>
                <a:spcPts val="254"/>
              </a:spcBef>
            </a:pPr>
            <a:r>
              <a:rPr lang="en-US" sz="1400" spc="-105" dirty="0">
                <a:latin typeface="Open Sans" panose="020B0606030504020204" pitchFamily="34" charset="0"/>
                <a:ea typeface="Open Sans" panose="020B0606030504020204" pitchFamily="34" charset="0"/>
                <a:cs typeface="Open Sans" panose="020B0606030504020204" pitchFamily="34" charset="0"/>
              </a:rPr>
              <a:t>The </a:t>
            </a:r>
            <a:r>
              <a:rPr lang="en-US" sz="1400" spc="-45" dirty="0">
                <a:latin typeface="Open Sans" panose="020B0606030504020204" pitchFamily="34" charset="0"/>
                <a:ea typeface="Open Sans" panose="020B0606030504020204" pitchFamily="34" charset="0"/>
                <a:cs typeface="Open Sans" panose="020B0606030504020204" pitchFamily="34" charset="0"/>
              </a:rPr>
              <a:t>nation’s </a:t>
            </a:r>
            <a:r>
              <a:rPr lang="en-US" sz="1400" spc="-75" dirty="0">
                <a:latin typeface="Open Sans" panose="020B0606030504020204" pitchFamily="34" charset="0"/>
                <a:ea typeface="Open Sans" panose="020B0606030504020204" pitchFamily="34" charset="0"/>
                <a:cs typeface="Open Sans" panose="020B0606030504020204" pitchFamily="34" charset="0"/>
              </a:rPr>
              <a:t>research </a:t>
            </a:r>
            <a:r>
              <a:rPr lang="en-US" sz="1400" spc="-35" dirty="0">
                <a:latin typeface="Open Sans" panose="020B0606030504020204" pitchFamily="34" charset="0"/>
                <a:ea typeface="Open Sans" panose="020B0606030504020204" pitchFamily="34" charset="0"/>
                <a:cs typeface="Open Sans" panose="020B0606030504020204" pitchFamily="34" charset="0"/>
              </a:rPr>
              <a:t>activities </a:t>
            </a:r>
            <a:r>
              <a:rPr lang="en-US" sz="1400" spc="-55" dirty="0">
                <a:latin typeface="Open Sans" panose="020B0606030504020204" pitchFamily="34" charset="0"/>
                <a:ea typeface="Open Sans" panose="020B0606030504020204" pitchFamily="34" charset="0"/>
                <a:cs typeface="Open Sans" panose="020B0606030504020204" pitchFamily="34" charset="0"/>
              </a:rPr>
              <a:t>dedicated </a:t>
            </a:r>
            <a:r>
              <a:rPr lang="en-US" sz="1400" spc="10" dirty="0">
                <a:latin typeface="Open Sans" panose="020B0606030504020204" pitchFamily="34" charset="0"/>
                <a:ea typeface="Open Sans" panose="020B0606030504020204" pitchFamily="34" charset="0"/>
                <a:cs typeface="Open Sans" panose="020B0606030504020204" pitchFamily="34" charset="0"/>
              </a:rPr>
              <a:t>to </a:t>
            </a:r>
            <a:r>
              <a:rPr lang="en-US" sz="1400" spc="-55" dirty="0">
                <a:latin typeface="Open Sans" panose="020B0606030504020204" pitchFamily="34" charset="0"/>
                <a:ea typeface="Open Sans" panose="020B0606030504020204" pitchFamily="34" charset="0"/>
                <a:cs typeface="Open Sans" panose="020B0606030504020204" pitchFamily="34" charset="0"/>
              </a:rPr>
              <a:t>understanding </a:t>
            </a:r>
            <a:r>
              <a:rPr lang="en-US" sz="1400" spc="-20" dirty="0">
                <a:latin typeface="Open Sans" panose="020B0606030504020204" pitchFamily="34" charset="0"/>
                <a:ea typeface="Open Sans" panose="020B0606030504020204" pitchFamily="34" charset="0"/>
                <a:cs typeface="Open Sans" panose="020B0606030504020204" pitchFamily="34" charset="0"/>
              </a:rPr>
              <a:t>the </a:t>
            </a:r>
            <a:r>
              <a:rPr lang="en-US" sz="1400" spc="-40" dirty="0">
                <a:latin typeface="Open Sans" panose="020B0606030504020204" pitchFamily="34" charset="0"/>
                <a:ea typeface="Open Sans" panose="020B0606030504020204" pitchFamily="34" charset="0"/>
                <a:cs typeface="Open Sans" panose="020B0606030504020204" pitchFamily="34" charset="0"/>
              </a:rPr>
              <a:t>nature </a:t>
            </a:r>
            <a:r>
              <a:rPr lang="en-US" sz="1400" spc="-5" dirty="0">
                <a:latin typeface="Open Sans" panose="020B0606030504020204" pitchFamily="34" charset="0"/>
                <a:ea typeface="Open Sans" panose="020B0606030504020204" pitchFamily="34" charset="0"/>
                <a:cs typeface="Open Sans" panose="020B0606030504020204" pitchFamily="34" charset="0"/>
              </a:rPr>
              <a:t>of </a:t>
            </a:r>
            <a:r>
              <a:rPr lang="en-US" sz="1400" spc="-70" dirty="0">
                <a:latin typeface="Open Sans" panose="020B0606030504020204" pitchFamily="34" charset="0"/>
                <a:ea typeface="Open Sans" panose="020B0606030504020204" pitchFamily="34" charset="0"/>
                <a:cs typeface="Open Sans" panose="020B0606030504020204" pitchFamily="34" charset="0"/>
              </a:rPr>
              <a:t>aging, </a:t>
            </a:r>
            <a:r>
              <a:rPr lang="en-US" sz="1400" spc="-40" dirty="0">
                <a:latin typeface="Open Sans" panose="020B0606030504020204" pitchFamily="34" charset="0"/>
                <a:ea typeface="Open Sans" panose="020B0606030504020204" pitchFamily="34" charset="0"/>
                <a:cs typeface="Open Sans" panose="020B0606030504020204" pitchFamily="34" charset="0"/>
              </a:rPr>
              <a:t>supporting </a:t>
            </a:r>
            <a:r>
              <a:rPr lang="en-US" sz="1400" spc="-20" dirty="0">
                <a:latin typeface="Open Sans" panose="020B0606030504020204" pitchFamily="34" charset="0"/>
                <a:ea typeface="Open Sans" panose="020B0606030504020204" pitchFamily="34" charset="0"/>
                <a:cs typeface="Open Sans" panose="020B0606030504020204" pitchFamily="34" charset="0"/>
              </a:rPr>
              <a:t>the </a:t>
            </a:r>
            <a:r>
              <a:rPr lang="en-US" sz="1400" spc="-35" dirty="0">
                <a:latin typeface="Open Sans" panose="020B0606030504020204" pitchFamily="34" charset="0"/>
                <a:ea typeface="Open Sans" panose="020B0606030504020204" pitchFamily="34" charset="0"/>
                <a:cs typeface="Open Sans" panose="020B0606030504020204" pitchFamily="34" charset="0"/>
              </a:rPr>
              <a:t>health </a:t>
            </a:r>
            <a:r>
              <a:rPr lang="en-US" sz="1400" spc="-70" dirty="0">
                <a:latin typeface="Open Sans" panose="020B0606030504020204" pitchFamily="34" charset="0"/>
                <a:ea typeface="Open Sans" panose="020B0606030504020204" pitchFamily="34" charset="0"/>
                <a:cs typeface="Open Sans" panose="020B0606030504020204" pitchFamily="34" charset="0"/>
              </a:rPr>
              <a:t>and </a:t>
            </a:r>
            <a:r>
              <a:rPr lang="en-US" sz="1400" spc="-40" dirty="0">
                <a:latin typeface="Open Sans" panose="020B0606030504020204" pitchFamily="34" charset="0"/>
                <a:ea typeface="Open Sans" panose="020B0606030504020204" pitchFamily="34" charset="0"/>
                <a:cs typeface="Open Sans" panose="020B0606030504020204" pitchFamily="34" charset="0"/>
              </a:rPr>
              <a:t>well-being</a:t>
            </a:r>
            <a:r>
              <a:rPr lang="en-US" sz="1400" spc="-254" dirty="0">
                <a:latin typeface="Open Sans" panose="020B0606030504020204" pitchFamily="34" charset="0"/>
                <a:ea typeface="Open Sans" panose="020B0606030504020204" pitchFamily="34" charset="0"/>
                <a:cs typeface="Open Sans" panose="020B0606030504020204" pitchFamily="34" charset="0"/>
              </a:rPr>
              <a:t> </a:t>
            </a:r>
            <a:r>
              <a:rPr lang="en-US" sz="1400" dirty="0">
                <a:latin typeface="Open Sans" panose="020B0606030504020204" pitchFamily="34" charset="0"/>
                <a:ea typeface="Open Sans" panose="020B0606030504020204" pitchFamily="34" charset="0"/>
                <a:cs typeface="Open Sans" panose="020B0606030504020204" pitchFamily="34" charset="0"/>
              </a:rPr>
              <a:t>of  </a:t>
            </a:r>
            <a:r>
              <a:rPr lang="en-US" sz="1400" spc="-30" dirty="0">
                <a:latin typeface="Open Sans" panose="020B0606030504020204" pitchFamily="34" charset="0"/>
                <a:ea typeface="Open Sans" panose="020B0606030504020204" pitchFamily="34" charset="0"/>
                <a:cs typeface="Open Sans" panose="020B0606030504020204" pitchFamily="34" charset="0"/>
              </a:rPr>
              <a:t>older</a:t>
            </a:r>
            <a:r>
              <a:rPr lang="en-US" sz="1400" spc="-80" dirty="0">
                <a:latin typeface="Open Sans" panose="020B0606030504020204" pitchFamily="34" charset="0"/>
                <a:ea typeface="Open Sans" panose="020B0606030504020204" pitchFamily="34" charset="0"/>
                <a:cs typeface="Open Sans" panose="020B0606030504020204" pitchFamily="34" charset="0"/>
              </a:rPr>
              <a:t> </a:t>
            </a:r>
            <a:r>
              <a:rPr lang="en-US" sz="1400" spc="-45" dirty="0">
                <a:latin typeface="Open Sans" panose="020B0606030504020204" pitchFamily="34" charset="0"/>
                <a:ea typeface="Open Sans" panose="020B0606030504020204" pitchFamily="34" charset="0"/>
                <a:cs typeface="Open Sans" panose="020B0606030504020204" pitchFamily="34" charset="0"/>
              </a:rPr>
              <a:t>adults,</a:t>
            </a:r>
            <a:r>
              <a:rPr lang="en-US" sz="1400" spc="-55" dirty="0">
                <a:latin typeface="Open Sans" panose="020B0606030504020204" pitchFamily="34" charset="0"/>
                <a:ea typeface="Open Sans" panose="020B0606030504020204" pitchFamily="34" charset="0"/>
                <a:cs typeface="Open Sans" panose="020B0606030504020204" pitchFamily="34" charset="0"/>
              </a:rPr>
              <a:t> </a:t>
            </a:r>
            <a:r>
              <a:rPr lang="en-US" sz="1400" spc="-70" dirty="0">
                <a:latin typeface="Open Sans" panose="020B0606030504020204" pitchFamily="34" charset="0"/>
                <a:ea typeface="Open Sans" panose="020B0606030504020204" pitchFamily="34" charset="0"/>
                <a:cs typeface="Open Sans" panose="020B0606030504020204" pitchFamily="34" charset="0"/>
              </a:rPr>
              <a:t>and</a:t>
            </a:r>
            <a:r>
              <a:rPr lang="en-US" sz="1400" spc="-75" dirty="0">
                <a:latin typeface="Open Sans" panose="020B0606030504020204" pitchFamily="34" charset="0"/>
                <a:ea typeface="Open Sans" panose="020B0606030504020204" pitchFamily="34" charset="0"/>
                <a:cs typeface="Open Sans" panose="020B0606030504020204" pitchFamily="34" charset="0"/>
              </a:rPr>
              <a:t> </a:t>
            </a:r>
            <a:r>
              <a:rPr lang="en-US" sz="1400" spc="-55" dirty="0">
                <a:latin typeface="Open Sans" panose="020B0606030504020204" pitchFamily="34" charset="0"/>
                <a:ea typeface="Open Sans" panose="020B0606030504020204" pitchFamily="34" charset="0"/>
                <a:cs typeface="Open Sans" panose="020B0606030504020204" pitchFamily="34" charset="0"/>
              </a:rPr>
              <a:t>extending</a:t>
            </a:r>
            <a:r>
              <a:rPr lang="en-US" sz="1400" spc="-50" dirty="0">
                <a:latin typeface="Open Sans" panose="020B0606030504020204" pitchFamily="34" charset="0"/>
                <a:ea typeface="Open Sans" panose="020B0606030504020204" pitchFamily="34" charset="0"/>
                <a:cs typeface="Open Sans" panose="020B0606030504020204" pitchFamily="34" charset="0"/>
              </a:rPr>
              <a:t> </a:t>
            </a:r>
            <a:r>
              <a:rPr lang="en-US" sz="1400" spc="-55" dirty="0">
                <a:latin typeface="Open Sans" panose="020B0606030504020204" pitchFamily="34" charset="0"/>
                <a:ea typeface="Open Sans" panose="020B0606030504020204" pitchFamily="34" charset="0"/>
                <a:cs typeface="Open Sans" panose="020B0606030504020204" pitchFamily="34" charset="0"/>
              </a:rPr>
              <a:t>healthy,</a:t>
            </a:r>
            <a:r>
              <a:rPr lang="en-US" sz="1400" spc="-60" dirty="0">
                <a:latin typeface="Open Sans" panose="020B0606030504020204" pitchFamily="34" charset="0"/>
                <a:ea typeface="Open Sans" panose="020B0606030504020204" pitchFamily="34" charset="0"/>
                <a:cs typeface="Open Sans" panose="020B0606030504020204" pitchFamily="34" charset="0"/>
              </a:rPr>
              <a:t> </a:t>
            </a:r>
            <a:r>
              <a:rPr lang="en-US" sz="1400" spc="-50" dirty="0">
                <a:latin typeface="Open Sans" panose="020B0606030504020204" pitchFamily="34" charset="0"/>
                <a:ea typeface="Open Sans" panose="020B0606030504020204" pitchFamily="34" charset="0"/>
                <a:cs typeface="Open Sans" panose="020B0606030504020204" pitchFamily="34" charset="0"/>
              </a:rPr>
              <a:t>active</a:t>
            </a:r>
            <a:r>
              <a:rPr lang="en-US" sz="1400" spc="-60" dirty="0">
                <a:latin typeface="Open Sans" panose="020B0606030504020204" pitchFamily="34" charset="0"/>
                <a:ea typeface="Open Sans" panose="020B0606030504020204" pitchFamily="34" charset="0"/>
                <a:cs typeface="Open Sans" panose="020B0606030504020204" pitchFamily="34" charset="0"/>
              </a:rPr>
              <a:t> </a:t>
            </a:r>
            <a:r>
              <a:rPr lang="en-US" sz="1400" spc="-85" dirty="0">
                <a:latin typeface="Open Sans" panose="020B0606030504020204" pitchFamily="34" charset="0"/>
                <a:ea typeface="Open Sans" panose="020B0606030504020204" pitchFamily="34" charset="0"/>
                <a:cs typeface="Open Sans" panose="020B0606030504020204" pitchFamily="34" charset="0"/>
              </a:rPr>
              <a:t>years </a:t>
            </a:r>
            <a:r>
              <a:rPr lang="en-US" sz="1400" spc="-5" dirty="0">
                <a:latin typeface="Open Sans" panose="020B0606030504020204" pitchFamily="34" charset="0"/>
                <a:ea typeface="Open Sans" panose="020B0606030504020204" pitchFamily="34" charset="0"/>
                <a:cs typeface="Open Sans" panose="020B0606030504020204" pitchFamily="34" charset="0"/>
              </a:rPr>
              <a:t>of</a:t>
            </a:r>
            <a:r>
              <a:rPr lang="en-US" sz="1400" spc="-85" dirty="0">
                <a:latin typeface="Open Sans" panose="020B0606030504020204" pitchFamily="34" charset="0"/>
                <a:ea typeface="Open Sans" panose="020B0606030504020204" pitchFamily="34" charset="0"/>
                <a:cs typeface="Open Sans" panose="020B0606030504020204" pitchFamily="34" charset="0"/>
              </a:rPr>
              <a:t> </a:t>
            </a:r>
            <a:r>
              <a:rPr lang="en-US" sz="1400" spc="-15" dirty="0">
                <a:latin typeface="Open Sans" panose="020B0606030504020204" pitchFamily="34" charset="0"/>
                <a:ea typeface="Open Sans" panose="020B0606030504020204" pitchFamily="34" charset="0"/>
                <a:cs typeface="Open Sans" panose="020B0606030504020204" pitchFamily="34" charset="0"/>
              </a:rPr>
              <a:t>life</a:t>
            </a:r>
            <a:r>
              <a:rPr lang="en-US" sz="1400" spc="-80" dirty="0">
                <a:latin typeface="Open Sans" panose="020B0606030504020204" pitchFamily="34" charset="0"/>
                <a:ea typeface="Open Sans" panose="020B0606030504020204" pitchFamily="34" charset="0"/>
                <a:cs typeface="Open Sans" panose="020B0606030504020204" pitchFamily="34" charset="0"/>
              </a:rPr>
              <a:t> </a:t>
            </a:r>
            <a:r>
              <a:rPr lang="en-US" sz="1400" spc="-5" dirty="0">
                <a:latin typeface="Open Sans" panose="020B0606030504020204" pitchFamily="34" charset="0"/>
                <a:ea typeface="Open Sans" panose="020B0606030504020204" pitchFamily="34" charset="0"/>
                <a:cs typeface="Open Sans" panose="020B0606030504020204" pitchFamily="34" charset="0"/>
              </a:rPr>
              <a:t>for</a:t>
            </a:r>
            <a:r>
              <a:rPr lang="en-US" sz="1400" spc="-85" dirty="0">
                <a:latin typeface="Open Sans" panose="020B0606030504020204" pitchFamily="34" charset="0"/>
                <a:ea typeface="Open Sans" panose="020B0606030504020204" pitchFamily="34" charset="0"/>
                <a:cs typeface="Open Sans" panose="020B0606030504020204" pitchFamily="34" charset="0"/>
              </a:rPr>
              <a:t> </a:t>
            </a:r>
            <a:r>
              <a:rPr lang="en-US" sz="1400" spc="-45" dirty="0">
                <a:latin typeface="Open Sans" panose="020B0606030504020204" pitchFamily="34" charset="0"/>
                <a:ea typeface="Open Sans" panose="020B0606030504020204" pitchFamily="34" charset="0"/>
                <a:cs typeface="Open Sans" panose="020B0606030504020204" pitchFamily="34" charset="0"/>
              </a:rPr>
              <a:t>more</a:t>
            </a:r>
            <a:r>
              <a:rPr lang="en-US" sz="1400" spc="-95" dirty="0">
                <a:latin typeface="Open Sans" panose="020B0606030504020204" pitchFamily="34" charset="0"/>
                <a:ea typeface="Open Sans" panose="020B0606030504020204" pitchFamily="34" charset="0"/>
                <a:cs typeface="Open Sans" panose="020B0606030504020204" pitchFamily="34" charset="0"/>
              </a:rPr>
              <a:t> </a:t>
            </a:r>
            <a:r>
              <a:rPr lang="en-US" sz="1400" spc="-50" dirty="0">
                <a:latin typeface="Open Sans" panose="020B0606030504020204" pitchFamily="34" charset="0"/>
                <a:ea typeface="Open Sans" panose="020B0606030504020204" pitchFamily="34" charset="0"/>
                <a:cs typeface="Open Sans" panose="020B0606030504020204" pitchFamily="34" charset="0"/>
              </a:rPr>
              <a:t>people.</a:t>
            </a:r>
            <a:r>
              <a:rPr lang="en-US" sz="1400" dirty="0">
                <a:latin typeface="Open Sans" panose="020B0606030504020204" pitchFamily="34" charset="0"/>
                <a:ea typeface="Open Sans" panose="020B0606030504020204" pitchFamily="34" charset="0"/>
                <a:cs typeface="Open Sans" panose="020B0606030504020204" pitchFamily="34" charset="0"/>
              </a:rPr>
              <a:t> </a:t>
            </a:r>
            <a:r>
              <a:rPr lang="en-US" sz="1400" spc="-20" dirty="0">
                <a:latin typeface="Open Sans" panose="020B0606030504020204" pitchFamily="34" charset="0"/>
                <a:ea typeface="Open Sans" panose="020B0606030504020204" pitchFamily="34" charset="0"/>
                <a:cs typeface="Open Sans" panose="020B0606030504020204" pitchFamily="34" charset="0"/>
                <a:hlinkClick r:id="rId3"/>
              </a:rPr>
              <a:t>http://www.nia.nih.gov</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marR="5764530" indent="-285750">
              <a:buClr>
                <a:schemeClr val="accent1"/>
              </a:buClr>
              <a:buFont typeface="Open Sans" panose="020B0606030504020204" pitchFamily="34" charset="0"/>
              <a:buChar char="&gt;"/>
              <a:tabLst>
                <a:tab pos="240665" algn="l"/>
                <a:tab pos="241300" algn="l"/>
              </a:tabLst>
            </a:pPr>
            <a:r>
              <a:rPr lang="en-US" sz="1400" spc="-125" dirty="0">
                <a:latin typeface="Open Sans" panose="020B0606030504020204" pitchFamily="34" charset="0"/>
                <a:ea typeface="Open Sans" panose="020B0606030504020204" pitchFamily="34" charset="0"/>
                <a:cs typeface="Open Sans" panose="020B0606030504020204" pitchFamily="34" charset="0"/>
              </a:rPr>
              <a:t>U.S. </a:t>
            </a:r>
            <a:r>
              <a:rPr lang="en-US" sz="1400" spc="-45" dirty="0">
                <a:latin typeface="Open Sans" panose="020B0606030504020204" pitchFamily="34" charset="0"/>
                <a:ea typeface="Open Sans" panose="020B0606030504020204" pitchFamily="34" charset="0"/>
                <a:cs typeface="Open Sans" panose="020B0606030504020204" pitchFamily="34" charset="0"/>
              </a:rPr>
              <a:t>Department </a:t>
            </a:r>
            <a:r>
              <a:rPr lang="en-US" sz="1400" spc="-5" dirty="0">
                <a:latin typeface="Open Sans" panose="020B0606030504020204" pitchFamily="34" charset="0"/>
                <a:ea typeface="Open Sans" panose="020B0606030504020204" pitchFamily="34" charset="0"/>
                <a:cs typeface="Open Sans" panose="020B0606030504020204" pitchFamily="34" charset="0"/>
              </a:rPr>
              <a:t>of </a:t>
            </a:r>
            <a:r>
              <a:rPr lang="en-US" sz="1400" spc="-90" dirty="0">
                <a:latin typeface="Open Sans" panose="020B0606030504020204" pitchFamily="34" charset="0"/>
                <a:ea typeface="Open Sans" panose="020B0606030504020204" pitchFamily="34" charset="0"/>
                <a:cs typeface="Open Sans" panose="020B0606030504020204" pitchFamily="34" charset="0"/>
              </a:rPr>
              <a:t>Commerce  </a:t>
            </a:r>
            <a:r>
              <a:rPr lang="en-US" sz="1400" spc="-95" dirty="0">
                <a:latin typeface="Open Sans" panose="020B0606030504020204" pitchFamily="34" charset="0"/>
                <a:ea typeface="Open Sans" panose="020B0606030504020204" pitchFamily="34" charset="0"/>
                <a:cs typeface="Open Sans" panose="020B0606030504020204" pitchFamily="34" charset="0"/>
              </a:rPr>
              <a:t>Economics </a:t>
            </a:r>
            <a:r>
              <a:rPr lang="en-US" sz="1400" spc="-70" dirty="0">
                <a:latin typeface="Open Sans" panose="020B0606030504020204" pitchFamily="34" charset="0"/>
                <a:ea typeface="Open Sans" panose="020B0606030504020204" pitchFamily="34" charset="0"/>
                <a:cs typeface="Open Sans" panose="020B0606030504020204" pitchFamily="34" charset="0"/>
              </a:rPr>
              <a:t>and </a:t>
            </a:r>
            <a:r>
              <a:rPr lang="en-US" sz="1400" spc="-60" dirty="0">
                <a:latin typeface="Open Sans" panose="020B0606030504020204" pitchFamily="34" charset="0"/>
                <a:ea typeface="Open Sans" panose="020B0606030504020204" pitchFamily="34" charset="0"/>
                <a:cs typeface="Open Sans" panose="020B0606030504020204" pitchFamily="34" charset="0"/>
              </a:rPr>
              <a:t>Statistics</a:t>
            </a:r>
            <a:r>
              <a:rPr lang="en-US" sz="1400" spc="-80" dirty="0">
                <a:latin typeface="Open Sans" panose="020B0606030504020204" pitchFamily="34" charset="0"/>
                <a:ea typeface="Open Sans" panose="020B0606030504020204" pitchFamily="34" charset="0"/>
                <a:cs typeface="Open Sans" panose="020B0606030504020204" pitchFamily="34" charset="0"/>
              </a:rPr>
              <a:t> </a:t>
            </a:r>
            <a:r>
              <a:rPr lang="en-US" sz="1400" spc="-35" dirty="0">
                <a:latin typeface="Open Sans" panose="020B0606030504020204" pitchFamily="34" charset="0"/>
                <a:ea typeface="Open Sans" panose="020B0606030504020204" pitchFamily="34" charset="0"/>
                <a:cs typeface="Open Sans" panose="020B0606030504020204" pitchFamily="34" charset="0"/>
              </a:rPr>
              <a:t>Administration</a:t>
            </a:r>
            <a:r>
              <a:rPr lang="en-US" sz="1400" dirty="0">
                <a:latin typeface="Open Sans" panose="020B0606030504020204" pitchFamily="34" charset="0"/>
                <a:ea typeface="Open Sans" panose="020B0606030504020204" pitchFamily="34" charset="0"/>
                <a:cs typeface="Open Sans" panose="020B0606030504020204" pitchFamily="34" charset="0"/>
              </a:rPr>
              <a:t> </a:t>
            </a:r>
            <a:r>
              <a:rPr lang="en-US" sz="1400" spc="-125" dirty="0">
                <a:latin typeface="Open Sans" panose="020B0606030504020204" pitchFamily="34" charset="0"/>
                <a:ea typeface="Open Sans" panose="020B0606030504020204" pitchFamily="34" charset="0"/>
                <a:cs typeface="Open Sans" panose="020B0606030504020204" pitchFamily="34" charset="0"/>
              </a:rPr>
              <a:t>U.S. </a:t>
            </a:r>
            <a:r>
              <a:rPr lang="en-US" sz="1400" spc="-130" dirty="0">
                <a:latin typeface="Open Sans" panose="020B0606030504020204" pitchFamily="34" charset="0"/>
                <a:ea typeface="Open Sans" panose="020B0606030504020204" pitchFamily="34" charset="0"/>
                <a:cs typeface="Open Sans" panose="020B0606030504020204" pitchFamily="34" charset="0"/>
              </a:rPr>
              <a:t>Census </a:t>
            </a:r>
            <a:r>
              <a:rPr lang="en-US" sz="1400" spc="-75" dirty="0">
                <a:latin typeface="Open Sans" panose="020B0606030504020204" pitchFamily="34" charset="0"/>
                <a:ea typeface="Open Sans" panose="020B0606030504020204" pitchFamily="34" charset="0"/>
                <a:cs typeface="Open Sans" panose="020B0606030504020204" pitchFamily="34" charset="0"/>
              </a:rPr>
              <a:t>Bureau </a:t>
            </a:r>
            <a:r>
              <a:rPr lang="en-US" sz="1400" spc="-35" dirty="0">
                <a:latin typeface="Open Sans" panose="020B0606030504020204" pitchFamily="34" charset="0"/>
                <a:ea typeface="Open Sans" panose="020B0606030504020204" pitchFamily="34" charset="0"/>
                <a:cs typeface="Open Sans" panose="020B0606030504020204" pitchFamily="34" charset="0"/>
                <a:hlinkClick r:id="rId4"/>
              </a:rPr>
              <a:t>http://www.census.gov/prod/2014pubs/p25-1140.pdf</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2700"/>
            <a:r>
              <a:rPr lang="en-US" sz="1400" b="1" spc="-100" dirty="0">
                <a:latin typeface="Open Sans" panose="020B0606030504020204" pitchFamily="34" charset="0"/>
                <a:ea typeface="Open Sans" panose="020B0606030504020204" pitchFamily="34" charset="0"/>
                <a:cs typeface="Open Sans" panose="020B0606030504020204" pitchFamily="34" charset="0"/>
              </a:rPr>
              <a:t>YouTube™:</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indent="-285750">
              <a:buClr>
                <a:schemeClr val="accent1"/>
              </a:buClr>
              <a:buFont typeface="Open Sans" panose="020B0606030504020204" pitchFamily="34" charset="0"/>
              <a:buChar char="&gt;"/>
              <a:tabLst>
                <a:tab pos="240665" algn="l"/>
                <a:tab pos="241300" algn="l"/>
              </a:tabLst>
            </a:pPr>
            <a:r>
              <a:rPr lang="en-US" sz="1400" spc="-100" dirty="0">
                <a:latin typeface="Open Sans" panose="020B0606030504020204" pitchFamily="34" charset="0"/>
                <a:ea typeface="Open Sans" panose="020B0606030504020204" pitchFamily="34" charset="0"/>
                <a:cs typeface="Open Sans" panose="020B0606030504020204" pitchFamily="34" charset="0"/>
              </a:rPr>
              <a:t>NIH </a:t>
            </a:r>
            <a:r>
              <a:rPr lang="en-US" sz="1400" spc="-75" dirty="0">
                <a:latin typeface="Open Sans" panose="020B0606030504020204" pitchFamily="34" charset="0"/>
                <a:ea typeface="Open Sans" panose="020B0606030504020204" pitchFamily="34" charset="0"/>
                <a:cs typeface="Open Sans" panose="020B0606030504020204" pitchFamily="34" charset="0"/>
              </a:rPr>
              <a:t>Senior</a:t>
            </a:r>
            <a:r>
              <a:rPr lang="en-US" sz="1400" spc="-85" dirty="0">
                <a:latin typeface="Open Sans" panose="020B0606030504020204" pitchFamily="34" charset="0"/>
                <a:ea typeface="Open Sans" panose="020B0606030504020204" pitchFamily="34" charset="0"/>
                <a:cs typeface="Open Sans" panose="020B0606030504020204" pitchFamily="34" charset="0"/>
              </a:rPr>
              <a:t> </a:t>
            </a:r>
            <a:r>
              <a:rPr lang="en-US" sz="1400" spc="-55" dirty="0">
                <a:latin typeface="Open Sans" panose="020B0606030504020204" pitchFamily="34" charset="0"/>
                <a:ea typeface="Open Sans" panose="020B0606030504020204" pitchFamily="34" charset="0"/>
                <a:cs typeface="Open Sans" panose="020B0606030504020204" pitchFamily="34" charset="0"/>
              </a:rPr>
              <a:t>Health</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41300" marR="2157730">
              <a:spcBef>
                <a:spcPts val="250"/>
              </a:spcBef>
            </a:pPr>
            <a:r>
              <a:rPr lang="en-US" sz="1400" spc="-90" dirty="0">
                <a:latin typeface="Open Sans" panose="020B0606030504020204" pitchFamily="34" charset="0"/>
                <a:ea typeface="Open Sans" panose="020B0606030504020204" pitchFamily="34" charset="0"/>
                <a:cs typeface="Open Sans" panose="020B0606030504020204" pitchFamily="34" charset="0"/>
              </a:rPr>
              <a:t>Seniors</a:t>
            </a:r>
            <a:r>
              <a:rPr lang="en-US" sz="1400" spc="-85" dirty="0">
                <a:latin typeface="Open Sans" panose="020B0606030504020204" pitchFamily="34" charset="0"/>
                <a:ea typeface="Open Sans" panose="020B0606030504020204" pitchFamily="34" charset="0"/>
                <a:cs typeface="Open Sans" panose="020B0606030504020204" pitchFamily="34" charset="0"/>
              </a:rPr>
              <a:t> </a:t>
            </a:r>
            <a:r>
              <a:rPr lang="en-US" sz="1400" spc="-95" dirty="0">
                <a:latin typeface="Open Sans" panose="020B0606030504020204" pitchFamily="34" charset="0"/>
                <a:ea typeface="Open Sans" panose="020B0606030504020204" pitchFamily="34" charset="0"/>
                <a:cs typeface="Open Sans" panose="020B0606030504020204" pitchFamily="34" charset="0"/>
              </a:rPr>
              <a:t>can</a:t>
            </a:r>
            <a:r>
              <a:rPr lang="en-US" sz="1400" spc="-65" dirty="0">
                <a:latin typeface="Open Sans" panose="020B0606030504020204" pitchFamily="34" charset="0"/>
                <a:ea typeface="Open Sans" panose="020B0606030504020204" pitchFamily="34" charset="0"/>
                <a:cs typeface="Open Sans" panose="020B0606030504020204" pitchFamily="34" charset="0"/>
              </a:rPr>
              <a:t> </a:t>
            </a:r>
            <a:r>
              <a:rPr lang="en-US" sz="1400" spc="-15" dirty="0">
                <a:latin typeface="Open Sans" panose="020B0606030504020204" pitchFamily="34" charset="0"/>
                <a:ea typeface="Open Sans" panose="020B0606030504020204" pitchFamily="34" charset="0"/>
                <a:cs typeface="Open Sans" panose="020B0606030504020204" pitchFamily="34" charset="0"/>
              </a:rPr>
              <a:t>find</a:t>
            </a:r>
            <a:r>
              <a:rPr lang="en-US" sz="1400" spc="-80" dirty="0">
                <a:latin typeface="Open Sans" panose="020B0606030504020204" pitchFamily="34" charset="0"/>
                <a:ea typeface="Open Sans" panose="020B0606030504020204" pitchFamily="34" charset="0"/>
                <a:cs typeface="Open Sans" panose="020B0606030504020204" pitchFamily="34" charset="0"/>
              </a:rPr>
              <a:t> </a:t>
            </a:r>
            <a:r>
              <a:rPr lang="en-US" sz="1400" spc="-85" dirty="0">
                <a:latin typeface="Open Sans" panose="020B0606030504020204" pitchFamily="34" charset="0"/>
                <a:ea typeface="Open Sans" panose="020B0606030504020204" pitchFamily="34" charset="0"/>
                <a:cs typeface="Open Sans" panose="020B0606030504020204" pitchFamily="34" charset="0"/>
              </a:rPr>
              <a:t>answers</a:t>
            </a:r>
            <a:r>
              <a:rPr lang="en-US" sz="1400" spc="-65" dirty="0">
                <a:latin typeface="Open Sans" panose="020B0606030504020204" pitchFamily="34" charset="0"/>
                <a:ea typeface="Open Sans" panose="020B0606030504020204" pitchFamily="34" charset="0"/>
                <a:cs typeface="Open Sans" panose="020B0606030504020204" pitchFamily="34" charset="0"/>
              </a:rPr>
              <a:t> </a:t>
            </a:r>
            <a:r>
              <a:rPr lang="en-US" sz="1400" spc="10" dirty="0">
                <a:latin typeface="Open Sans" panose="020B0606030504020204" pitchFamily="34" charset="0"/>
                <a:ea typeface="Open Sans" panose="020B0606030504020204" pitchFamily="34" charset="0"/>
                <a:cs typeface="Open Sans" panose="020B0606030504020204" pitchFamily="34" charset="0"/>
              </a:rPr>
              <a:t>to</a:t>
            </a:r>
            <a:r>
              <a:rPr lang="en-US" sz="1400" spc="-65" dirty="0">
                <a:latin typeface="Open Sans" panose="020B0606030504020204" pitchFamily="34" charset="0"/>
                <a:ea typeface="Open Sans" panose="020B0606030504020204" pitchFamily="34" charset="0"/>
                <a:cs typeface="Open Sans" panose="020B0606030504020204" pitchFamily="34" charset="0"/>
              </a:rPr>
              <a:t> </a:t>
            </a:r>
            <a:r>
              <a:rPr lang="en-US" sz="1400" spc="-5" dirty="0">
                <a:latin typeface="Open Sans" panose="020B0606030504020204" pitchFamily="34" charset="0"/>
                <a:ea typeface="Open Sans" panose="020B0606030504020204" pitchFamily="34" charset="0"/>
                <a:cs typeface="Open Sans" panose="020B0606030504020204" pitchFamily="34" charset="0"/>
              </a:rPr>
              <a:t>their</a:t>
            </a:r>
            <a:r>
              <a:rPr lang="en-US" sz="1400" spc="-55" dirty="0">
                <a:latin typeface="Open Sans" panose="020B0606030504020204" pitchFamily="34" charset="0"/>
                <a:ea typeface="Open Sans" panose="020B0606030504020204" pitchFamily="34" charset="0"/>
                <a:cs typeface="Open Sans" panose="020B0606030504020204" pitchFamily="34" charset="0"/>
              </a:rPr>
              <a:t> </a:t>
            </a:r>
            <a:r>
              <a:rPr lang="en-US" sz="1400" spc="-60" dirty="0">
                <a:latin typeface="Open Sans" panose="020B0606030504020204" pitchFamily="34" charset="0"/>
                <a:ea typeface="Open Sans" panose="020B0606030504020204" pitchFamily="34" charset="0"/>
                <a:cs typeface="Open Sans" panose="020B0606030504020204" pitchFamily="34" charset="0"/>
              </a:rPr>
              <a:t>medical</a:t>
            </a:r>
            <a:r>
              <a:rPr lang="en-US" sz="1400" spc="-65" dirty="0">
                <a:latin typeface="Open Sans" panose="020B0606030504020204" pitchFamily="34" charset="0"/>
                <a:ea typeface="Open Sans" panose="020B0606030504020204" pitchFamily="34" charset="0"/>
                <a:cs typeface="Open Sans" panose="020B0606030504020204" pitchFamily="34" charset="0"/>
              </a:rPr>
              <a:t> </a:t>
            </a:r>
            <a:r>
              <a:rPr lang="en-US" sz="1400" spc="-55" dirty="0">
                <a:latin typeface="Open Sans" panose="020B0606030504020204" pitchFamily="34" charset="0"/>
                <a:ea typeface="Open Sans" panose="020B0606030504020204" pitchFamily="34" charset="0"/>
                <a:cs typeface="Open Sans" panose="020B0606030504020204" pitchFamily="34" charset="0"/>
              </a:rPr>
              <a:t>questions</a:t>
            </a:r>
            <a:r>
              <a:rPr lang="en-US" sz="1400" spc="-45" dirty="0">
                <a:latin typeface="Open Sans" panose="020B0606030504020204" pitchFamily="34" charset="0"/>
                <a:ea typeface="Open Sans" panose="020B0606030504020204" pitchFamily="34" charset="0"/>
                <a:cs typeface="Open Sans" panose="020B0606030504020204" pitchFamily="34" charset="0"/>
              </a:rPr>
              <a:t> </a:t>
            </a:r>
            <a:r>
              <a:rPr lang="en-US" sz="1400" spc="-15" dirty="0">
                <a:latin typeface="Open Sans" panose="020B0606030504020204" pitchFamily="34" charset="0"/>
                <a:ea typeface="Open Sans" panose="020B0606030504020204" pitchFamily="34" charset="0"/>
                <a:cs typeface="Open Sans" panose="020B0606030504020204" pitchFamily="34" charset="0"/>
              </a:rPr>
              <a:t>from</a:t>
            </a:r>
            <a:r>
              <a:rPr lang="en-US" sz="1400" spc="-95" dirty="0">
                <a:latin typeface="Open Sans" panose="020B0606030504020204" pitchFamily="34" charset="0"/>
                <a:ea typeface="Open Sans" panose="020B0606030504020204" pitchFamily="34" charset="0"/>
                <a:cs typeface="Open Sans" panose="020B0606030504020204" pitchFamily="34" charset="0"/>
              </a:rPr>
              <a:t> </a:t>
            </a:r>
            <a:r>
              <a:rPr lang="en-US" sz="1400" spc="-20" dirty="0">
                <a:latin typeface="Open Sans" panose="020B0606030504020204" pitchFamily="34" charset="0"/>
                <a:ea typeface="Open Sans" panose="020B0606030504020204" pitchFamily="34" charset="0"/>
                <a:cs typeface="Open Sans" panose="020B0606030504020204" pitchFamily="34" charset="0"/>
              </a:rPr>
              <a:t>the</a:t>
            </a:r>
            <a:r>
              <a:rPr lang="en-US" sz="1400" spc="-70" dirty="0">
                <a:latin typeface="Open Sans" panose="020B0606030504020204" pitchFamily="34" charset="0"/>
                <a:ea typeface="Open Sans" panose="020B0606030504020204" pitchFamily="34" charset="0"/>
                <a:cs typeface="Open Sans" panose="020B0606030504020204" pitchFamily="34" charset="0"/>
              </a:rPr>
              <a:t> </a:t>
            </a:r>
            <a:r>
              <a:rPr lang="en-US" sz="1400" spc="-25" dirty="0">
                <a:latin typeface="Open Sans" panose="020B0606030504020204" pitchFamily="34" charset="0"/>
                <a:ea typeface="Open Sans" panose="020B0606030504020204" pitchFamily="34" charset="0"/>
                <a:cs typeface="Open Sans" panose="020B0606030504020204" pitchFamily="34" charset="0"/>
              </a:rPr>
              <a:t>comfort</a:t>
            </a:r>
            <a:r>
              <a:rPr lang="en-US" sz="1400" spc="-85" dirty="0">
                <a:latin typeface="Open Sans" panose="020B0606030504020204" pitchFamily="34" charset="0"/>
                <a:ea typeface="Open Sans" panose="020B0606030504020204" pitchFamily="34" charset="0"/>
                <a:cs typeface="Open Sans" panose="020B0606030504020204" pitchFamily="34" charset="0"/>
              </a:rPr>
              <a:t> </a:t>
            </a:r>
            <a:r>
              <a:rPr lang="en-US" sz="1400" spc="-5" dirty="0">
                <a:latin typeface="Open Sans" panose="020B0606030504020204" pitchFamily="34" charset="0"/>
                <a:ea typeface="Open Sans" panose="020B0606030504020204" pitchFamily="34" charset="0"/>
                <a:cs typeface="Open Sans" panose="020B0606030504020204" pitchFamily="34" charset="0"/>
              </a:rPr>
              <a:t>of</a:t>
            </a:r>
            <a:r>
              <a:rPr lang="en-US" sz="1400" spc="-85" dirty="0">
                <a:latin typeface="Open Sans" panose="020B0606030504020204" pitchFamily="34" charset="0"/>
                <a:ea typeface="Open Sans" panose="020B0606030504020204" pitchFamily="34" charset="0"/>
                <a:cs typeface="Open Sans" panose="020B0606030504020204" pitchFamily="34" charset="0"/>
              </a:rPr>
              <a:t> </a:t>
            </a:r>
            <a:r>
              <a:rPr lang="en-US" sz="1400" spc="-5" dirty="0">
                <a:latin typeface="Open Sans" panose="020B0606030504020204" pitchFamily="34" charset="0"/>
                <a:ea typeface="Open Sans" panose="020B0606030504020204" pitchFamily="34" charset="0"/>
                <a:cs typeface="Open Sans" panose="020B0606030504020204" pitchFamily="34" charset="0"/>
              </a:rPr>
              <a:t>their</a:t>
            </a:r>
            <a:r>
              <a:rPr lang="en-US" sz="1400" spc="-50" dirty="0">
                <a:latin typeface="Open Sans" panose="020B0606030504020204" pitchFamily="34" charset="0"/>
                <a:ea typeface="Open Sans" panose="020B0606030504020204" pitchFamily="34" charset="0"/>
                <a:cs typeface="Open Sans" panose="020B0606030504020204" pitchFamily="34" charset="0"/>
              </a:rPr>
              <a:t> </a:t>
            </a:r>
            <a:r>
              <a:rPr lang="en-US" sz="1400" spc="-30" dirty="0">
                <a:latin typeface="Open Sans" panose="020B0606030504020204" pitchFamily="34" charset="0"/>
                <a:ea typeface="Open Sans" panose="020B0606030504020204" pitchFamily="34" charset="0"/>
                <a:cs typeface="Open Sans" panose="020B0606030504020204" pitchFamily="34" charset="0"/>
              </a:rPr>
              <a:t>own</a:t>
            </a:r>
            <a:r>
              <a:rPr lang="en-US" sz="1400" spc="-100" dirty="0">
                <a:latin typeface="Open Sans" panose="020B0606030504020204" pitchFamily="34" charset="0"/>
                <a:ea typeface="Open Sans" panose="020B0606030504020204" pitchFamily="34" charset="0"/>
                <a:cs typeface="Open Sans" panose="020B0606030504020204" pitchFamily="34" charset="0"/>
              </a:rPr>
              <a:t> </a:t>
            </a:r>
            <a:r>
              <a:rPr lang="en-US" sz="1400" spc="-75" dirty="0">
                <a:latin typeface="Open Sans" panose="020B0606030504020204" pitchFamily="34" charset="0"/>
                <a:ea typeface="Open Sans" panose="020B0606030504020204" pitchFamily="34" charset="0"/>
                <a:cs typeface="Open Sans" panose="020B0606030504020204" pitchFamily="34" charset="0"/>
              </a:rPr>
              <a:t>homes.  </a:t>
            </a:r>
            <a:r>
              <a:rPr lang="en-US" sz="1400" spc="-20" dirty="0">
                <a:latin typeface="Open Sans" panose="020B0606030504020204" pitchFamily="34" charset="0"/>
                <a:ea typeface="Open Sans" panose="020B0606030504020204" pitchFamily="34" charset="0"/>
                <a:cs typeface="Open Sans" panose="020B0606030504020204" pitchFamily="34" charset="0"/>
                <a:hlinkClick r:id="rId5"/>
              </a:rPr>
              <a:t>http://nihseniorhealth.gov/videolist.html</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298450" marR="5682615" indent="-285750">
              <a:spcBef>
                <a:spcPts val="5"/>
              </a:spcBef>
              <a:buClr>
                <a:schemeClr val="accent1"/>
              </a:buClr>
              <a:buFont typeface="Open Sans" panose="020B0606030504020204" pitchFamily="34" charset="0"/>
              <a:buChar char="&gt;"/>
              <a:tabLst>
                <a:tab pos="240665" algn="l"/>
                <a:tab pos="241300" algn="l"/>
              </a:tabLst>
            </a:pPr>
            <a:r>
              <a:rPr lang="en-US" sz="1400" spc="-5" dirty="0">
                <a:latin typeface="Open Sans" panose="020B0606030504020204" pitchFamily="34" charset="0"/>
                <a:ea typeface="Open Sans" panose="020B0606030504020204" pitchFamily="34" charset="0"/>
                <a:cs typeface="Open Sans" panose="020B0606030504020204" pitchFamily="34" charset="0"/>
              </a:rPr>
              <a:t>Nutrition for </a:t>
            </a:r>
            <a:r>
              <a:rPr lang="en-US" sz="1400" spc="-20" dirty="0">
                <a:latin typeface="Open Sans" panose="020B0606030504020204" pitchFamily="34" charset="0"/>
                <a:ea typeface="Open Sans" panose="020B0606030504020204" pitchFamily="34" charset="0"/>
                <a:cs typeface="Open Sans" panose="020B0606030504020204" pitchFamily="34" charset="0"/>
              </a:rPr>
              <a:t>the </a:t>
            </a:r>
            <a:r>
              <a:rPr lang="en-US" sz="1400" spc="-25" dirty="0">
                <a:latin typeface="Open Sans" panose="020B0606030504020204" pitchFamily="34" charset="0"/>
                <a:ea typeface="Open Sans" panose="020B0606030504020204" pitchFamily="34" charset="0"/>
                <a:cs typeface="Open Sans" panose="020B0606030504020204" pitchFamily="34" charset="0"/>
              </a:rPr>
              <a:t>Middle </a:t>
            </a:r>
            <a:r>
              <a:rPr lang="en-US" sz="1400" spc="-95" dirty="0">
                <a:latin typeface="Open Sans" panose="020B0606030504020204" pitchFamily="34" charset="0"/>
                <a:ea typeface="Open Sans" panose="020B0606030504020204" pitchFamily="34" charset="0"/>
                <a:cs typeface="Open Sans" panose="020B0606030504020204" pitchFamily="34" charset="0"/>
              </a:rPr>
              <a:t>Aged </a:t>
            </a:r>
            <a:r>
              <a:rPr lang="en-US" sz="1400" spc="-25" dirty="0">
                <a:latin typeface="Open Sans" panose="020B0606030504020204" pitchFamily="34" charset="0"/>
                <a:ea typeface="Open Sans" panose="020B0606030504020204" pitchFamily="34" charset="0"/>
                <a:cs typeface="Open Sans" panose="020B0606030504020204" pitchFamily="34" charset="0"/>
              </a:rPr>
              <a:t>Adult  </a:t>
            </a:r>
            <a:r>
              <a:rPr lang="en-US" sz="1400" spc="-85" dirty="0">
                <a:latin typeface="Open Sans" panose="020B0606030504020204" pitchFamily="34" charset="0"/>
                <a:ea typeface="Open Sans" panose="020B0606030504020204" pitchFamily="34" charset="0"/>
                <a:cs typeface="Open Sans" panose="020B0606030504020204" pitchFamily="34" charset="0"/>
              </a:rPr>
              <a:t>Learn </a:t>
            </a:r>
            <a:r>
              <a:rPr lang="en-US" sz="1400" spc="-35" dirty="0">
                <a:latin typeface="Open Sans" panose="020B0606030504020204" pitchFamily="34" charset="0"/>
                <a:ea typeface="Open Sans" panose="020B0606030504020204" pitchFamily="34" charset="0"/>
                <a:cs typeface="Open Sans" panose="020B0606030504020204" pitchFamily="34" charset="0"/>
              </a:rPr>
              <a:t>how </a:t>
            </a:r>
            <a:r>
              <a:rPr lang="en-US" sz="1400" spc="10" dirty="0">
                <a:latin typeface="Open Sans" panose="020B0606030504020204" pitchFamily="34" charset="0"/>
                <a:ea typeface="Open Sans" panose="020B0606030504020204" pitchFamily="34" charset="0"/>
                <a:cs typeface="Open Sans" panose="020B0606030504020204" pitchFamily="34" charset="0"/>
              </a:rPr>
              <a:t>to </a:t>
            </a:r>
            <a:r>
              <a:rPr lang="en-US" sz="1400" spc="-90" dirty="0">
                <a:latin typeface="Open Sans" panose="020B0606030504020204" pitchFamily="34" charset="0"/>
                <a:ea typeface="Open Sans" panose="020B0606030504020204" pitchFamily="34" charset="0"/>
                <a:cs typeface="Open Sans" panose="020B0606030504020204" pitchFamily="34" charset="0"/>
              </a:rPr>
              <a:t>make </a:t>
            </a:r>
            <a:r>
              <a:rPr lang="en-US" sz="1400" spc="-45" dirty="0">
                <a:latin typeface="Open Sans" panose="020B0606030504020204" pitchFamily="34" charset="0"/>
                <a:ea typeface="Open Sans" panose="020B0606030504020204" pitchFamily="34" charset="0"/>
                <a:cs typeface="Open Sans" panose="020B0606030504020204" pitchFamily="34" charset="0"/>
              </a:rPr>
              <a:t>healthy </a:t>
            </a:r>
            <a:r>
              <a:rPr lang="en-US" sz="1400" spc="-30" dirty="0">
                <a:latin typeface="Open Sans" panose="020B0606030504020204" pitchFamily="34" charset="0"/>
                <a:ea typeface="Open Sans" panose="020B0606030504020204" pitchFamily="34" charset="0"/>
                <a:cs typeface="Open Sans" panose="020B0606030504020204" pitchFamily="34" charset="0"/>
              </a:rPr>
              <a:t>food</a:t>
            </a:r>
            <a:r>
              <a:rPr lang="en-US" sz="1400" spc="-245" dirty="0">
                <a:latin typeface="Open Sans" panose="020B0606030504020204" pitchFamily="34" charset="0"/>
                <a:ea typeface="Open Sans" panose="020B0606030504020204" pitchFamily="34" charset="0"/>
                <a:cs typeface="Open Sans" panose="020B0606030504020204" pitchFamily="34" charset="0"/>
              </a:rPr>
              <a:t> </a:t>
            </a:r>
            <a:r>
              <a:rPr lang="en-US" sz="1400" spc="-75" dirty="0">
                <a:latin typeface="Open Sans" panose="020B0606030504020204" pitchFamily="34" charset="0"/>
                <a:ea typeface="Open Sans" panose="020B0606030504020204" pitchFamily="34" charset="0"/>
                <a:cs typeface="Open Sans" panose="020B0606030504020204" pitchFamily="34" charset="0"/>
              </a:rPr>
              <a:t>choices.  </a:t>
            </a:r>
            <a:r>
              <a:rPr lang="en-US" sz="1400" spc="-30" dirty="0">
                <a:latin typeface="Open Sans" panose="020B0606030504020204" pitchFamily="34" charset="0"/>
                <a:ea typeface="Open Sans" panose="020B0606030504020204" pitchFamily="34" charset="0"/>
                <a:cs typeface="Open Sans" panose="020B0606030504020204" pitchFamily="34" charset="0"/>
                <a:hlinkClick r:id="rId6"/>
              </a:rPr>
              <a:t>https://youtu.be/FXf-rfIU9Wk</a:t>
            </a:r>
            <a:r>
              <a:rPr lang="en-US" sz="1400" spc="-30" dirty="0">
                <a:latin typeface="Open Sans" panose="020B0606030504020204" pitchFamily="34" charset="0"/>
                <a:ea typeface="Open Sans" panose="020B0606030504020204" pitchFamily="34" charset="0"/>
                <a:cs typeface="Open Sans" panose="020B0606030504020204" pitchFamily="34" charset="0"/>
              </a:rPr>
              <a:t> </a:t>
            </a:r>
            <a:endParaRPr lang="en-US" sz="1400" dirty="0">
              <a:latin typeface="Open Sans" panose="020B0606030504020204" pitchFamily="34" charset="0"/>
              <a:ea typeface="Open Sans" panose="020B0606030504020204" pitchFamily="34" charset="0"/>
              <a:cs typeface="Open Sans" panose="020B0606030504020204" pitchFamily="34" charset="0"/>
            </a:endParaRPr>
          </a:p>
          <a:p>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56606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17F55-2086-4271-9273-6C7E028864FC}"/>
              </a:ext>
            </a:extLst>
          </p:cNvPr>
          <p:cNvSpPr>
            <a:spLocks noGrp="1"/>
          </p:cNvSpPr>
          <p:nvPr>
            <p:ph type="title"/>
          </p:nvPr>
        </p:nvSpPr>
        <p:spPr/>
        <p:txBody>
          <a:bodyPr/>
          <a:lstStyle/>
          <a:p>
            <a:r>
              <a:rPr lang="en-US" spc="0" dirty="0"/>
              <a:t>Human Development – Infancy to Geriatrics</a:t>
            </a:r>
          </a:p>
        </p:txBody>
      </p:sp>
      <p:sp>
        <p:nvSpPr>
          <p:cNvPr id="4" name="object 4">
            <a:extLst>
              <a:ext uri="{FF2B5EF4-FFF2-40B4-BE49-F238E27FC236}">
                <a16:creationId xmlns:a16="http://schemas.microsoft.com/office/drawing/2014/main" id="{AE302221-A594-47E5-AF92-DD580A4ED462}"/>
              </a:ext>
            </a:extLst>
          </p:cNvPr>
          <p:cNvSpPr/>
          <p:nvPr/>
        </p:nvSpPr>
        <p:spPr>
          <a:xfrm>
            <a:off x="811764" y="1283509"/>
            <a:ext cx="3048000" cy="2033016"/>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ED428638-69EF-4480-8EAE-36A39FD499DE}"/>
              </a:ext>
            </a:extLst>
          </p:cNvPr>
          <p:cNvSpPr/>
          <p:nvPr/>
        </p:nvSpPr>
        <p:spPr>
          <a:xfrm>
            <a:off x="4774164" y="1283509"/>
            <a:ext cx="3047999" cy="2033016"/>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C65C2796-EC04-4D3A-B88D-3187AAFE8794}"/>
              </a:ext>
            </a:extLst>
          </p:cNvPr>
          <p:cNvSpPr/>
          <p:nvPr/>
        </p:nvSpPr>
        <p:spPr>
          <a:xfrm>
            <a:off x="383183" y="3613705"/>
            <a:ext cx="2522090" cy="2598864"/>
          </a:xfrm>
          <a:prstGeom prst="rect">
            <a:avLst/>
          </a:prstGeom>
          <a:blipFill>
            <a:blip r:embed="rId4" cstate="print"/>
            <a:stretch>
              <a:fillRect/>
            </a:stretch>
          </a:blipFill>
        </p:spPr>
        <p:txBody>
          <a:bodyPr wrap="square" lIns="0" tIns="0" rIns="0" bIns="0" rtlCol="0"/>
          <a:lstStyle/>
          <a:p>
            <a:endParaRPr/>
          </a:p>
        </p:txBody>
      </p:sp>
      <p:sp>
        <p:nvSpPr>
          <p:cNvPr id="7" name="object 7">
            <a:extLst>
              <a:ext uri="{FF2B5EF4-FFF2-40B4-BE49-F238E27FC236}">
                <a16:creationId xmlns:a16="http://schemas.microsoft.com/office/drawing/2014/main" id="{9C9EBB56-B285-489A-AD03-F447CDB48D68}"/>
              </a:ext>
            </a:extLst>
          </p:cNvPr>
          <p:cNvSpPr/>
          <p:nvPr/>
        </p:nvSpPr>
        <p:spPr>
          <a:xfrm>
            <a:off x="2845838" y="4630213"/>
            <a:ext cx="2955036" cy="2033015"/>
          </a:xfrm>
          <a:prstGeom prst="rect">
            <a:avLst/>
          </a:prstGeom>
          <a:blipFill>
            <a:blip r:embed="rId5" cstate="print"/>
            <a:stretch>
              <a:fillRect/>
            </a:stretch>
          </a:blipFill>
        </p:spPr>
        <p:txBody>
          <a:bodyPr wrap="square" lIns="0" tIns="0" rIns="0" bIns="0" rtlCol="0"/>
          <a:lstStyle/>
          <a:p>
            <a:endParaRPr/>
          </a:p>
        </p:txBody>
      </p:sp>
      <p:sp>
        <p:nvSpPr>
          <p:cNvPr id="8" name="object 8">
            <a:extLst>
              <a:ext uri="{FF2B5EF4-FFF2-40B4-BE49-F238E27FC236}">
                <a16:creationId xmlns:a16="http://schemas.microsoft.com/office/drawing/2014/main" id="{AFF7A9BE-5EEC-438C-805F-1F8884B5A2B2}"/>
              </a:ext>
            </a:extLst>
          </p:cNvPr>
          <p:cNvSpPr/>
          <p:nvPr/>
        </p:nvSpPr>
        <p:spPr>
          <a:xfrm>
            <a:off x="5883696" y="3712112"/>
            <a:ext cx="2955036" cy="2033015"/>
          </a:xfrm>
          <a:prstGeom prst="rect">
            <a:avLst/>
          </a:prstGeom>
          <a:blipFill>
            <a:blip r:embed="rId6"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C511B2B7-F116-40A3-B850-451CCD189FBB}"/>
              </a:ext>
            </a:extLst>
          </p:cNvPr>
          <p:cNvSpPr/>
          <p:nvPr/>
        </p:nvSpPr>
        <p:spPr>
          <a:xfrm>
            <a:off x="8921554" y="4240772"/>
            <a:ext cx="3048000" cy="2033016"/>
          </a:xfrm>
          <a:prstGeom prst="rect">
            <a:avLst/>
          </a:prstGeom>
          <a:blipFill>
            <a:blip r:embed="rId7"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D3577030-8EAB-42C3-908F-6597A361D81D}"/>
              </a:ext>
            </a:extLst>
          </p:cNvPr>
          <p:cNvSpPr/>
          <p:nvPr/>
        </p:nvSpPr>
        <p:spPr>
          <a:xfrm>
            <a:off x="8736563" y="1297527"/>
            <a:ext cx="3048000" cy="2033015"/>
          </a:xfrm>
          <a:prstGeom prst="rect">
            <a:avLst/>
          </a:prstGeom>
          <a:blipFill>
            <a:blip r:embed="rId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35587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6ACF0-1940-45BD-8B74-659B77500AA8}"/>
              </a:ext>
            </a:extLst>
          </p:cNvPr>
          <p:cNvSpPr>
            <a:spLocks noGrp="1"/>
          </p:cNvSpPr>
          <p:nvPr>
            <p:ph type="title"/>
          </p:nvPr>
        </p:nvSpPr>
        <p:spPr>
          <a:xfrm>
            <a:off x="740664" y="407209"/>
            <a:ext cx="10288120" cy="876300"/>
          </a:xfrm>
        </p:spPr>
        <p:txBody>
          <a:bodyPr/>
          <a:lstStyle/>
          <a:p>
            <a:r>
              <a:rPr lang="en-US" spc="0" dirty="0"/>
              <a:t>Erik Erikson’s Stages of Psychosocial Development</a:t>
            </a:r>
          </a:p>
        </p:txBody>
      </p:sp>
      <p:sp>
        <p:nvSpPr>
          <p:cNvPr id="35" name="object 3">
            <a:extLst>
              <a:ext uri="{FF2B5EF4-FFF2-40B4-BE49-F238E27FC236}">
                <a16:creationId xmlns:a16="http://schemas.microsoft.com/office/drawing/2014/main" id="{C2D67F49-9961-4A8B-BE85-79394C1F8E0C}"/>
              </a:ext>
            </a:extLst>
          </p:cNvPr>
          <p:cNvSpPr/>
          <p:nvPr/>
        </p:nvSpPr>
        <p:spPr>
          <a:xfrm>
            <a:off x="5588508" y="940308"/>
            <a:ext cx="1574800" cy="1022985"/>
          </a:xfrm>
          <a:custGeom>
            <a:avLst/>
            <a:gdLst/>
            <a:ahLst/>
            <a:cxnLst/>
            <a:rect l="l" t="t" r="r" b="b"/>
            <a:pathLst>
              <a:path w="1574800" h="1022985">
                <a:moveTo>
                  <a:pt x="1403858" y="0"/>
                </a:moveTo>
                <a:lnTo>
                  <a:pt x="170433" y="0"/>
                </a:lnTo>
                <a:lnTo>
                  <a:pt x="125133" y="6089"/>
                </a:lnTo>
                <a:lnTo>
                  <a:pt x="84422" y="23273"/>
                </a:lnTo>
                <a:lnTo>
                  <a:pt x="49926" y="49926"/>
                </a:lnTo>
                <a:lnTo>
                  <a:pt x="23273" y="84422"/>
                </a:lnTo>
                <a:lnTo>
                  <a:pt x="6089" y="125133"/>
                </a:lnTo>
                <a:lnTo>
                  <a:pt x="0" y="170433"/>
                </a:lnTo>
                <a:lnTo>
                  <a:pt x="0" y="852169"/>
                </a:lnTo>
                <a:lnTo>
                  <a:pt x="6089" y="897470"/>
                </a:lnTo>
                <a:lnTo>
                  <a:pt x="23273" y="938181"/>
                </a:lnTo>
                <a:lnTo>
                  <a:pt x="49926" y="972677"/>
                </a:lnTo>
                <a:lnTo>
                  <a:pt x="84422" y="999330"/>
                </a:lnTo>
                <a:lnTo>
                  <a:pt x="125133" y="1016514"/>
                </a:lnTo>
                <a:lnTo>
                  <a:pt x="170433" y="1022603"/>
                </a:lnTo>
                <a:lnTo>
                  <a:pt x="1403858" y="1022603"/>
                </a:lnTo>
                <a:lnTo>
                  <a:pt x="1449158" y="1016514"/>
                </a:lnTo>
                <a:lnTo>
                  <a:pt x="1489869" y="999330"/>
                </a:lnTo>
                <a:lnTo>
                  <a:pt x="1524365" y="972677"/>
                </a:lnTo>
                <a:lnTo>
                  <a:pt x="1551018" y="938181"/>
                </a:lnTo>
                <a:lnTo>
                  <a:pt x="1568202" y="897470"/>
                </a:lnTo>
                <a:lnTo>
                  <a:pt x="1574291" y="852169"/>
                </a:lnTo>
                <a:lnTo>
                  <a:pt x="1574291" y="170433"/>
                </a:lnTo>
                <a:lnTo>
                  <a:pt x="1568202" y="125133"/>
                </a:lnTo>
                <a:lnTo>
                  <a:pt x="1551018" y="84422"/>
                </a:lnTo>
                <a:lnTo>
                  <a:pt x="1524365" y="49926"/>
                </a:lnTo>
                <a:lnTo>
                  <a:pt x="1489869" y="23273"/>
                </a:lnTo>
                <a:lnTo>
                  <a:pt x="1449158" y="6089"/>
                </a:lnTo>
                <a:lnTo>
                  <a:pt x="1403858" y="0"/>
                </a:lnTo>
                <a:close/>
              </a:path>
            </a:pathLst>
          </a:custGeom>
          <a:solidFill>
            <a:srgbClr val="222E7B"/>
          </a:solidFill>
        </p:spPr>
        <p:txBody>
          <a:bodyPr wrap="square" lIns="0" tIns="0" rIns="0" bIns="0" rtlCol="0"/>
          <a:lstStyle/>
          <a:p>
            <a:pPr algn="ct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6" name="object 4">
            <a:extLst>
              <a:ext uri="{FF2B5EF4-FFF2-40B4-BE49-F238E27FC236}">
                <a16:creationId xmlns:a16="http://schemas.microsoft.com/office/drawing/2014/main" id="{28E86FE5-07E3-44E4-8E3A-5AB67D4DF85C}"/>
              </a:ext>
            </a:extLst>
          </p:cNvPr>
          <p:cNvSpPr txBox="1"/>
          <p:nvPr/>
        </p:nvSpPr>
        <p:spPr>
          <a:xfrm>
            <a:off x="5731637" y="1160665"/>
            <a:ext cx="1329690" cy="629018"/>
          </a:xfrm>
          <a:prstGeom prst="rect">
            <a:avLst/>
          </a:prstGeom>
        </p:spPr>
        <p:txBody>
          <a:bodyPr vert="horz" wrap="square" lIns="0" tIns="13335" rIns="0" bIns="0" rtlCol="0">
            <a:spAutoFit/>
          </a:bodyPr>
          <a:lstStyle/>
          <a:p>
            <a:pPr marL="12700" algn="ctr">
              <a:lnSpc>
                <a:spcPct val="100000"/>
              </a:lnSpc>
              <a:spcBef>
                <a:spcPts val="105"/>
              </a:spcBef>
            </a:pPr>
            <a:r>
              <a:rPr sz="2000" spc="-120" dirty="0">
                <a:solidFill>
                  <a:srgbClr val="FFFFFF"/>
                </a:solidFill>
                <a:latin typeface="Open Sans" panose="020B0606030504020204" pitchFamily="34" charset="0"/>
                <a:ea typeface="Open Sans" panose="020B0606030504020204" pitchFamily="34" charset="0"/>
                <a:cs typeface="Open Sans" panose="020B0606030504020204" pitchFamily="34" charset="0"/>
              </a:rPr>
              <a:t>Early</a:t>
            </a:r>
            <a:r>
              <a:rPr sz="2000" spc="-16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sz="2000" spc="-75" dirty="0">
                <a:solidFill>
                  <a:srgbClr val="FFFFFF"/>
                </a:solidFill>
                <a:latin typeface="Open Sans" panose="020B0606030504020204" pitchFamily="34" charset="0"/>
                <a:ea typeface="Open Sans" panose="020B0606030504020204" pitchFamily="34" charset="0"/>
                <a:cs typeface="Open Sans" panose="020B0606030504020204" pitchFamily="34" charset="0"/>
              </a:rPr>
              <a:t>infancy</a:t>
            </a:r>
            <a:endParaRPr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object 5">
            <a:extLst>
              <a:ext uri="{FF2B5EF4-FFF2-40B4-BE49-F238E27FC236}">
                <a16:creationId xmlns:a16="http://schemas.microsoft.com/office/drawing/2014/main" id="{FFFC708E-901C-47E4-9EAB-DB2F639298BB}"/>
              </a:ext>
            </a:extLst>
          </p:cNvPr>
          <p:cNvSpPr/>
          <p:nvPr/>
        </p:nvSpPr>
        <p:spPr>
          <a:xfrm>
            <a:off x="7166609" y="1598802"/>
            <a:ext cx="406400" cy="233045"/>
          </a:xfrm>
          <a:custGeom>
            <a:avLst/>
            <a:gdLst/>
            <a:ahLst/>
            <a:cxnLst/>
            <a:rect l="l" t="t" r="r" b="b"/>
            <a:pathLst>
              <a:path w="406400" h="233044">
                <a:moveTo>
                  <a:pt x="0" y="0"/>
                </a:moveTo>
                <a:lnTo>
                  <a:pt x="47523" y="21555"/>
                </a:lnTo>
                <a:lnTo>
                  <a:pt x="94492" y="44218"/>
                </a:lnTo>
                <a:lnTo>
                  <a:pt x="140890" y="67977"/>
                </a:lnTo>
                <a:lnTo>
                  <a:pt x="186698" y="92822"/>
                </a:lnTo>
                <a:lnTo>
                  <a:pt x="231898" y="118740"/>
                </a:lnTo>
                <a:lnTo>
                  <a:pt x="276474" y="145720"/>
                </a:lnTo>
                <a:lnTo>
                  <a:pt x="320407" y="173751"/>
                </a:lnTo>
                <a:lnTo>
                  <a:pt x="363679" y="202820"/>
                </a:lnTo>
                <a:lnTo>
                  <a:pt x="406273" y="232918"/>
                </a:lnTo>
              </a:path>
            </a:pathLst>
          </a:custGeom>
          <a:ln w="6096">
            <a:solidFill>
              <a:srgbClr val="222E7B"/>
            </a:solidFill>
          </a:ln>
        </p:spPr>
        <p:txBody>
          <a:bodyPr wrap="square" lIns="0" tIns="0" rIns="0" bIns="0" rtlCol="0"/>
          <a:lstStyle/>
          <a:p>
            <a:pPr algn="ct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8" name="object 6">
            <a:extLst>
              <a:ext uri="{FF2B5EF4-FFF2-40B4-BE49-F238E27FC236}">
                <a16:creationId xmlns:a16="http://schemas.microsoft.com/office/drawing/2014/main" id="{415A4B2E-79A7-4E0A-8099-F647460D0781}"/>
              </a:ext>
            </a:extLst>
          </p:cNvPr>
          <p:cNvSpPr/>
          <p:nvPr/>
        </p:nvSpPr>
        <p:spPr>
          <a:xfrm>
            <a:off x="7333488" y="1834895"/>
            <a:ext cx="1572895" cy="1022985"/>
          </a:xfrm>
          <a:custGeom>
            <a:avLst/>
            <a:gdLst/>
            <a:ahLst/>
            <a:cxnLst/>
            <a:rect l="l" t="t" r="r" b="b"/>
            <a:pathLst>
              <a:path w="1572895" h="1022985">
                <a:moveTo>
                  <a:pt x="1402333" y="0"/>
                </a:moveTo>
                <a:lnTo>
                  <a:pt x="170433" y="0"/>
                </a:lnTo>
                <a:lnTo>
                  <a:pt x="125133" y="6089"/>
                </a:lnTo>
                <a:lnTo>
                  <a:pt x="84422" y="23273"/>
                </a:lnTo>
                <a:lnTo>
                  <a:pt x="49926" y="49926"/>
                </a:lnTo>
                <a:lnTo>
                  <a:pt x="23273" y="84422"/>
                </a:lnTo>
                <a:lnTo>
                  <a:pt x="6089" y="125133"/>
                </a:lnTo>
                <a:lnTo>
                  <a:pt x="0" y="170433"/>
                </a:lnTo>
                <a:lnTo>
                  <a:pt x="0" y="852169"/>
                </a:lnTo>
                <a:lnTo>
                  <a:pt x="6089" y="897470"/>
                </a:lnTo>
                <a:lnTo>
                  <a:pt x="23273" y="938181"/>
                </a:lnTo>
                <a:lnTo>
                  <a:pt x="49926" y="972677"/>
                </a:lnTo>
                <a:lnTo>
                  <a:pt x="84422" y="999330"/>
                </a:lnTo>
                <a:lnTo>
                  <a:pt x="125133" y="1016514"/>
                </a:lnTo>
                <a:lnTo>
                  <a:pt x="170433" y="1022603"/>
                </a:lnTo>
                <a:lnTo>
                  <a:pt x="1402333" y="1022603"/>
                </a:lnTo>
                <a:lnTo>
                  <a:pt x="1447634" y="1016514"/>
                </a:lnTo>
                <a:lnTo>
                  <a:pt x="1488345" y="999330"/>
                </a:lnTo>
                <a:lnTo>
                  <a:pt x="1522841" y="972677"/>
                </a:lnTo>
                <a:lnTo>
                  <a:pt x="1549494" y="938181"/>
                </a:lnTo>
                <a:lnTo>
                  <a:pt x="1566678" y="897470"/>
                </a:lnTo>
                <a:lnTo>
                  <a:pt x="1572767" y="852169"/>
                </a:lnTo>
                <a:lnTo>
                  <a:pt x="1572767" y="170433"/>
                </a:lnTo>
                <a:lnTo>
                  <a:pt x="1566678" y="125133"/>
                </a:lnTo>
                <a:lnTo>
                  <a:pt x="1549494" y="84422"/>
                </a:lnTo>
                <a:lnTo>
                  <a:pt x="1522841" y="49926"/>
                </a:lnTo>
                <a:lnTo>
                  <a:pt x="1488345" y="23273"/>
                </a:lnTo>
                <a:lnTo>
                  <a:pt x="1447634" y="6089"/>
                </a:lnTo>
                <a:lnTo>
                  <a:pt x="1402333" y="0"/>
                </a:lnTo>
                <a:close/>
              </a:path>
            </a:pathLst>
          </a:custGeom>
          <a:solidFill>
            <a:srgbClr val="222E7B"/>
          </a:solidFill>
        </p:spPr>
        <p:txBody>
          <a:bodyPr wrap="square" lIns="0" tIns="0" rIns="0" bIns="0" rtlCol="0"/>
          <a:lstStyle/>
          <a:p>
            <a:pPr algn="ct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9" name="object 7">
            <a:extLst>
              <a:ext uri="{FF2B5EF4-FFF2-40B4-BE49-F238E27FC236}">
                <a16:creationId xmlns:a16="http://schemas.microsoft.com/office/drawing/2014/main" id="{96BD3663-237C-48A0-8D0F-75B1987D5D11}"/>
              </a:ext>
            </a:extLst>
          </p:cNvPr>
          <p:cNvSpPr/>
          <p:nvPr/>
        </p:nvSpPr>
        <p:spPr>
          <a:xfrm>
            <a:off x="7333488" y="1834895"/>
            <a:ext cx="1572895" cy="1022985"/>
          </a:xfrm>
          <a:custGeom>
            <a:avLst/>
            <a:gdLst/>
            <a:ahLst/>
            <a:cxnLst/>
            <a:rect l="l" t="t" r="r" b="b"/>
            <a:pathLst>
              <a:path w="1572895" h="1022985">
                <a:moveTo>
                  <a:pt x="0" y="170433"/>
                </a:moveTo>
                <a:lnTo>
                  <a:pt x="6089" y="125133"/>
                </a:lnTo>
                <a:lnTo>
                  <a:pt x="23273" y="84422"/>
                </a:lnTo>
                <a:lnTo>
                  <a:pt x="49926" y="49926"/>
                </a:lnTo>
                <a:lnTo>
                  <a:pt x="84422" y="23273"/>
                </a:lnTo>
                <a:lnTo>
                  <a:pt x="125133" y="6089"/>
                </a:lnTo>
                <a:lnTo>
                  <a:pt x="170433" y="0"/>
                </a:lnTo>
                <a:lnTo>
                  <a:pt x="1402333" y="0"/>
                </a:lnTo>
                <a:lnTo>
                  <a:pt x="1447634" y="6089"/>
                </a:lnTo>
                <a:lnTo>
                  <a:pt x="1488345" y="23273"/>
                </a:lnTo>
                <a:lnTo>
                  <a:pt x="1522841" y="49926"/>
                </a:lnTo>
                <a:lnTo>
                  <a:pt x="1549494" y="84422"/>
                </a:lnTo>
                <a:lnTo>
                  <a:pt x="1566678" y="125133"/>
                </a:lnTo>
                <a:lnTo>
                  <a:pt x="1572767" y="170433"/>
                </a:lnTo>
                <a:lnTo>
                  <a:pt x="1572767" y="852169"/>
                </a:lnTo>
                <a:lnTo>
                  <a:pt x="1566678" y="897470"/>
                </a:lnTo>
                <a:lnTo>
                  <a:pt x="1549494" y="938181"/>
                </a:lnTo>
                <a:lnTo>
                  <a:pt x="1522841" y="972677"/>
                </a:lnTo>
                <a:lnTo>
                  <a:pt x="1488345" y="999330"/>
                </a:lnTo>
                <a:lnTo>
                  <a:pt x="1447634" y="1016514"/>
                </a:lnTo>
                <a:lnTo>
                  <a:pt x="1402333" y="1022603"/>
                </a:lnTo>
                <a:lnTo>
                  <a:pt x="170433" y="1022603"/>
                </a:lnTo>
                <a:lnTo>
                  <a:pt x="125133" y="1016514"/>
                </a:lnTo>
                <a:lnTo>
                  <a:pt x="84422" y="999330"/>
                </a:lnTo>
                <a:lnTo>
                  <a:pt x="49926" y="972677"/>
                </a:lnTo>
                <a:lnTo>
                  <a:pt x="23273" y="938181"/>
                </a:lnTo>
                <a:lnTo>
                  <a:pt x="6089" y="897470"/>
                </a:lnTo>
                <a:lnTo>
                  <a:pt x="0" y="852169"/>
                </a:lnTo>
                <a:lnTo>
                  <a:pt x="0" y="170433"/>
                </a:lnTo>
                <a:close/>
              </a:path>
            </a:pathLst>
          </a:custGeom>
          <a:ln w="12192">
            <a:solidFill>
              <a:srgbClr val="FFFFFF"/>
            </a:solidFill>
          </a:ln>
        </p:spPr>
        <p:txBody>
          <a:bodyPr wrap="square" lIns="0" tIns="0" rIns="0" bIns="0" rtlCol="0"/>
          <a:lstStyle/>
          <a:p>
            <a:pPr algn="ct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0" name="object 8">
            <a:extLst>
              <a:ext uri="{FF2B5EF4-FFF2-40B4-BE49-F238E27FC236}">
                <a16:creationId xmlns:a16="http://schemas.microsoft.com/office/drawing/2014/main" id="{FEB874CA-2149-4E15-A07D-4E003BFAF52B}"/>
              </a:ext>
            </a:extLst>
          </p:cNvPr>
          <p:cNvSpPr txBox="1"/>
          <p:nvPr/>
        </p:nvSpPr>
        <p:spPr>
          <a:xfrm>
            <a:off x="7480194" y="2030982"/>
            <a:ext cx="1348105" cy="629018"/>
          </a:xfrm>
          <a:prstGeom prst="rect">
            <a:avLst/>
          </a:prstGeom>
        </p:spPr>
        <p:txBody>
          <a:bodyPr vert="horz" wrap="square" lIns="0" tIns="13335" rIns="0" bIns="0" rtlCol="0">
            <a:spAutoFit/>
          </a:bodyPr>
          <a:lstStyle/>
          <a:p>
            <a:pPr marL="12700" algn="ctr">
              <a:lnSpc>
                <a:spcPct val="100000"/>
              </a:lnSpc>
              <a:spcBef>
                <a:spcPts val="105"/>
              </a:spcBef>
            </a:pPr>
            <a:r>
              <a:rPr sz="2000" spc="-90" dirty="0">
                <a:solidFill>
                  <a:srgbClr val="FFFFFF"/>
                </a:solidFill>
                <a:latin typeface="Open Sans" panose="020B0606030504020204" pitchFamily="34" charset="0"/>
                <a:ea typeface="Open Sans" panose="020B0606030504020204" pitchFamily="34" charset="0"/>
                <a:cs typeface="Open Sans" panose="020B0606030504020204" pitchFamily="34" charset="0"/>
              </a:rPr>
              <a:t>Later</a:t>
            </a:r>
            <a:r>
              <a:rPr sz="2000" spc="-17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sz="2000" spc="-75" dirty="0">
                <a:solidFill>
                  <a:srgbClr val="FFFFFF"/>
                </a:solidFill>
                <a:latin typeface="Open Sans" panose="020B0606030504020204" pitchFamily="34" charset="0"/>
                <a:ea typeface="Open Sans" panose="020B0606030504020204" pitchFamily="34" charset="0"/>
                <a:cs typeface="Open Sans" panose="020B0606030504020204" pitchFamily="34" charset="0"/>
              </a:rPr>
              <a:t>infancy</a:t>
            </a:r>
            <a:endParaRPr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object 9">
            <a:extLst>
              <a:ext uri="{FF2B5EF4-FFF2-40B4-BE49-F238E27FC236}">
                <a16:creationId xmlns:a16="http://schemas.microsoft.com/office/drawing/2014/main" id="{A43E513F-58C3-413E-9948-BE9CCB24EB5F}"/>
              </a:ext>
            </a:extLst>
          </p:cNvPr>
          <p:cNvSpPr/>
          <p:nvPr/>
        </p:nvSpPr>
        <p:spPr>
          <a:xfrm>
            <a:off x="8406130" y="2860039"/>
            <a:ext cx="110489" cy="279400"/>
          </a:xfrm>
          <a:custGeom>
            <a:avLst/>
            <a:gdLst/>
            <a:ahLst/>
            <a:cxnLst/>
            <a:rect l="l" t="t" r="r" b="b"/>
            <a:pathLst>
              <a:path w="110490" h="279400">
                <a:moveTo>
                  <a:pt x="0" y="0"/>
                </a:moveTo>
                <a:lnTo>
                  <a:pt x="21060" y="45505"/>
                </a:lnTo>
                <a:lnTo>
                  <a:pt x="41058" y="91458"/>
                </a:lnTo>
                <a:lnTo>
                  <a:pt x="59991" y="137842"/>
                </a:lnTo>
                <a:lnTo>
                  <a:pt x="77855" y="184639"/>
                </a:lnTo>
                <a:lnTo>
                  <a:pt x="94647" y="231830"/>
                </a:lnTo>
                <a:lnTo>
                  <a:pt x="110363" y="279400"/>
                </a:lnTo>
              </a:path>
            </a:pathLst>
          </a:custGeom>
          <a:ln w="6096">
            <a:solidFill>
              <a:srgbClr val="222E7B"/>
            </a:solidFill>
          </a:ln>
        </p:spPr>
        <p:txBody>
          <a:bodyPr wrap="square" lIns="0" tIns="0" rIns="0" bIns="0" rtlCol="0"/>
          <a:lstStyle/>
          <a:p>
            <a:pPr algn="ct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2" name="object 10">
            <a:extLst>
              <a:ext uri="{FF2B5EF4-FFF2-40B4-BE49-F238E27FC236}">
                <a16:creationId xmlns:a16="http://schemas.microsoft.com/office/drawing/2014/main" id="{070D3C49-F3AE-47F0-BD1B-B26EB26B93BF}"/>
              </a:ext>
            </a:extLst>
          </p:cNvPr>
          <p:cNvSpPr/>
          <p:nvPr/>
        </p:nvSpPr>
        <p:spPr>
          <a:xfrm>
            <a:off x="7790688" y="3142488"/>
            <a:ext cx="1574800" cy="1022985"/>
          </a:xfrm>
          <a:custGeom>
            <a:avLst/>
            <a:gdLst/>
            <a:ahLst/>
            <a:cxnLst/>
            <a:rect l="l" t="t" r="r" b="b"/>
            <a:pathLst>
              <a:path w="1574800" h="1022985">
                <a:moveTo>
                  <a:pt x="1403857" y="0"/>
                </a:moveTo>
                <a:lnTo>
                  <a:pt x="170433" y="0"/>
                </a:lnTo>
                <a:lnTo>
                  <a:pt x="125133" y="6089"/>
                </a:lnTo>
                <a:lnTo>
                  <a:pt x="84422" y="23273"/>
                </a:lnTo>
                <a:lnTo>
                  <a:pt x="49926" y="49926"/>
                </a:lnTo>
                <a:lnTo>
                  <a:pt x="23273" y="84422"/>
                </a:lnTo>
                <a:lnTo>
                  <a:pt x="6089" y="125133"/>
                </a:lnTo>
                <a:lnTo>
                  <a:pt x="0" y="170434"/>
                </a:lnTo>
                <a:lnTo>
                  <a:pt x="0" y="852169"/>
                </a:lnTo>
                <a:lnTo>
                  <a:pt x="6089" y="897470"/>
                </a:lnTo>
                <a:lnTo>
                  <a:pt x="23273" y="938181"/>
                </a:lnTo>
                <a:lnTo>
                  <a:pt x="49926" y="972677"/>
                </a:lnTo>
                <a:lnTo>
                  <a:pt x="84422" y="999330"/>
                </a:lnTo>
                <a:lnTo>
                  <a:pt x="125133" y="1016514"/>
                </a:lnTo>
                <a:lnTo>
                  <a:pt x="170433" y="1022604"/>
                </a:lnTo>
                <a:lnTo>
                  <a:pt x="1403857" y="1022604"/>
                </a:lnTo>
                <a:lnTo>
                  <a:pt x="1449158" y="1016514"/>
                </a:lnTo>
                <a:lnTo>
                  <a:pt x="1489869" y="999330"/>
                </a:lnTo>
                <a:lnTo>
                  <a:pt x="1524365" y="972677"/>
                </a:lnTo>
                <a:lnTo>
                  <a:pt x="1551018" y="938181"/>
                </a:lnTo>
                <a:lnTo>
                  <a:pt x="1568202" y="897470"/>
                </a:lnTo>
                <a:lnTo>
                  <a:pt x="1574291" y="852169"/>
                </a:lnTo>
                <a:lnTo>
                  <a:pt x="1574291" y="170434"/>
                </a:lnTo>
                <a:lnTo>
                  <a:pt x="1568202" y="125133"/>
                </a:lnTo>
                <a:lnTo>
                  <a:pt x="1551018" y="84422"/>
                </a:lnTo>
                <a:lnTo>
                  <a:pt x="1524365" y="49926"/>
                </a:lnTo>
                <a:lnTo>
                  <a:pt x="1489869" y="23273"/>
                </a:lnTo>
                <a:lnTo>
                  <a:pt x="1449158" y="6089"/>
                </a:lnTo>
                <a:lnTo>
                  <a:pt x="1403857" y="0"/>
                </a:lnTo>
                <a:close/>
              </a:path>
            </a:pathLst>
          </a:custGeom>
          <a:solidFill>
            <a:srgbClr val="222E7B"/>
          </a:solidFill>
        </p:spPr>
        <p:txBody>
          <a:bodyPr wrap="square" lIns="0" tIns="0" rIns="0" bIns="0" rtlCol="0"/>
          <a:lstStyle/>
          <a:p>
            <a:pPr algn="ct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3" name="object 11">
            <a:extLst>
              <a:ext uri="{FF2B5EF4-FFF2-40B4-BE49-F238E27FC236}">
                <a16:creationId xmlns:a16="http://schemas.microsoft.com/office/drawing/2014/main" id="{57CE8E04-FB76-429A-B6A0-93C8D9328A24}"/>
              </a:ext>
            </a:extLst>
          </p:cNvPr>
          <p:cNvSpPr/>
          <p:nvPr/>
        </p:nvSpPr>
        <p:spPr>
          <a:xfrm>
            <a:off x="7790688" y="3142488"/>
            <a:ext cx="1574800" cy="1022985"/>
          </a:xfrm>
          <a:custGeom>
            <a:avLst/>
            <a:gdLst/>
            <a:ahLst/>
            <a:cxnLst/>
            <a:rect l="l" t="t" r="r" b="b"/>
            <a:pathLst>
              <a:path w="1574800" h="1022985">
                <a:moveTo>
                  <a:pt x="0" y="170434"/>
                </a:moveTo>
                <a:lnTo>
                  <a:pt x="6089" y="125133"/>
                </a:lnTo>
                <a:lnTo>
                  <a:pt x="23273" y="84422"/>
                </a:lnTo>
                <a:lnTo>
                  <a:pt x="49926" y="49926"/>
                </a:lnTo>
                <a:lnTo>
                  <a:pt x="84422" y="23273"/>
                </a:lnTo>
                <a:lnTo>
                  <a:pt x="125133" y="6089"/>
                </a:lnTo>
                <a:lnTo>
                  <a:pt x="170433" y="0"/>
                </a:lnTo>
                <a:lnTo>
                  <a:pt x="1403857" y="0"/>
                </a:lnTo>
                <a:lnTo>
                  <a:pt x="1449158" y="6089"/>
                </a:lnTo>
                <a:lnTo>
                  <a:pt x="1489869" y="23273"/>
                </a:lnTo>
                <a:lnTo>
                  <a:pt x="1524365" y="49926"/>
                </a:lnTo>
                <a:lnTo>
                  <a:pt x="1551018" y="84422"/>
                </a:lnTo>
                <a:lnTo>
                  <a:pt x="1568202" y="125133"/>
                </a:lnTo>
                <a:lnTo>
                  <a:pt x="1574291" y="170434"/>
                </a:lnTo>
                <a:lnTo>
                  <a:pt x="1574291" y="852169"/>
                </a:lnTo>
                <a:lnTo>
                  <a:pt x="1568202" y="897470"/>
                </a:lnTo>
                <a:lnTo>
                  <a:pt x="1551018" y="938181"/>
                </a:lnTo>
                <a:lnTo>
                  <a:pt x="1524365" y="972677"/>
                </a:lnTo>
                <a:lnTo>
                  <a:pt x="1489869" y="999330"/>
                </a:lnTo>
                <a:lnTo>
                  <a:pt x="1449158" y="1016514"/>
                </a:lnTo>
                <a:lnTo>
                  <a:pt x="1403857" y="1022604"/>
                </a:lnTo>
                <a:lnTo>
                  <a:pt x="170433" y="1022604"/>
                </a:lnTo>
                <a:lnTo>
                  <a:pt x="125133" y="1016514"/>
                </a:lnTo>
                <a:lnTo>
                  <a:pt x="84422" y="999330"/>
                </a:lnTo>
                <a:lnTo>
                  <a:pt x="49926" y="972677"/>
                </a:lnTo>
                <a:lnTo>
                  <a:pt x="23273" y="938181"/>
                </a:lnTo>
                <a:lnTo>
                  <a:pt x="6089" y="897470"/>
                </a:lnTo>
                <a:lnTo>
                  <a:pt x="0" y="852169"/>
                </a:lnTo>
                <a:lnTo>
                  <a:pt x="0" y="170434"/>
                </a:lnTo>
                <a:close/>
              </a:path>
            </a:pathLst>
          </a:custGeom>
          <a:ln w="12192">
            <a:solidFill>
              <a:srgbClr val="FFFFFF"/>
            </a:solidFill>
          </a:ln>
        </p:spPr>
        <p:txBody>
          <a:bodyPr wrap="square" lIns="0" tIns="0" rIns="0" bIns="0" rtlCol="0"/>
          <a:lstStyle/>
          <a:p>
            <a:pPr algn="ct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4" name="object 12">
            <a:extLst>
              <a:ext uri="{FF2B5EF4-FFF2-40B4-BE49-F238E27FC236}">
                <a16:creationId xmlns:a16="http://schemas.microsoft.com/office/drawing/2014/main" id="{09C58E4B-3C39-4431-9B89-B8C3EB9FE581}"/>
              </a:ext>
            </a:extLst>
          </p:cNvPr>
          <p:cNvSpPr txBox="1"/>
          <p:nvPr/>
        </p:nvSpPr>
        <p:spPr>
          <a:xfrm>
            <a:off x="8051672" y="3318509"/>
            <a:ext cx="1232287" cy="607218"/>
          </a:xfrm>
          <a:prstGeom prst="rect">
            <a:avLst/>
          </a:prstGeom>
        </p:spPr>
        <p:txBody>
          <a:bodyPr vert="horz" wrap="square" lIns="0" tIns="42545" rIns="0" bIns="0" rtlCol="0">
            <a:spAutoFit/>
          </a:bodyPr>
          <a:lstStyle/>
          <a:p>
            <a:pPr marL="12700" marR="5080" indent="261620">
              <a:lnSpc>
                <a:spcPts val="2210"/>
              </a:lnSpc>
              <a:spcBef>
                <a:spcPts val="335"/>
              </a:spcBef>
            </a:pPr>
            <a:r>
              <a:rPr sz="2000" spc="-120" dirty="0">
                <a:solidFill>
                  <a:srgbClr val="FFFFFF"/>
                </a:solidFill>
                <a:latin typeface="Open Sans" panose="020B0606030504020204" pitchFamily="34" charset="0"/>
                <a:ea typeface="Open Sans" panose="020B0606030504020204" pitchFamily="34" charset="0"/>
                <a:cs typeface="Open Sans" panose="020B0606030504020204" pitchFamily="34" charset="0"/>
              </a:rPr>
              <a:t>Early  </a:t>
            </a:r>
            <a:r>
              <a:rPr sz="2000" spc="-105" dirty="0">
                <a:solidFill>
                  <a:srgbClr val="FFFFFF"/>
                </a:solidFill>
                <a:latin typeface="Open Sans" panose="020B0606030504020204" pitchFamily="34" charset="0"/>
                <a:ea typeface="Open Sans" panose="020B0606030504020204" pitchFamily="34" charset="0"/>
                <a:cs typeface="Open Sans" panose="020B0606030504020204" pitchFamily="34" charset="0"/>
              </a:rPr>
              <a:t>c</a:t>
            </a:r>
            <a:r>
              <a:rPr sz="2000" spc="-110" dirty="0">
                <a:solidFill>
                  <a:srgbClr val="FFFFFF"/>
                </a:solidFill>
                <a:latin typeface="Open Sans" panose="020B0606030504020204" pitchFamily="34" charset="0"/>
                <a:ea typeface="Open Sans" panose="020B0606030504020204" pitchFamily="34" charset="0"/>
                <a:cs typeface="Open Sans" panose="020B0606030504020204" pitchFamily="34" charset="0"/>
              </a:rPr>
              <a:t>h</a:t>
            </a:r>
            <a:r>
              <a:rPr sz="2000" spc="15" dirty="0">
                <a:solidFill>
                  <a:srgbClr val="FFFFFF"/>
                </a:solidFill>
                <a:latin typeface="Open Sans" panose="020B0606030504020204" pitchFamily="34" charset="0"/>
                <a:ea typeface="Open Sans" panose="020B0606030504020204" pitchFamily="34" charset="0"/>
                <a:cs typeface="Open Sans" panose="020B0606030504020204" pitchFamily="34" charset="0"/>
              </a:rPr>
              <a:t>i</a:t>
            </a:r>
            <a:r>
              <a:rPr sz="2000" spc="5" dirty="0">
                <a:solidFill>
                  <a:srgbClr val="FFFFFF"/>
                </a:solidFill>
                <a:latin typeface="Open Sans" panose="020B0606030504020204" pitchFamily="34" charset="0"/>
                <a:ea typeface="Open Sans" panose="020B0606030504020204" pitchFamily="34" charset="0"/>
                <a:cs typeface="Open Sans" panose="020B0606030504020204" pitchFamily="34" charset="0"/>
              </a:rPr>
              <a:t>l</a:t>
            </a:r>
            <a:r>
              <a:rPr sz="2000" spc="-65" dirty="0">
                <a:solidFill>
                  <a:srgbClr val="FFFFFF"/>
                </a:solidFill>
                <a:latin typeface="Open Sans" panose="020B0606030504020204" pitchFamily="34" charset="0"/>
                <a:ea typeface="Open Sans" panose="020B0606030504020204" pitchFamily="34" charset="0"/>
                <a:cs typeface="Open Sans" panose="020B0606030504020204" pitchFamily="34" charset="0"/>
              </a:rPr>
              <a:t>d</a:t>
            </a:r>
            <a:r>
              <a:rPr sz="2000" spc="-55" dirty="0">
                <a:solidFill>
                  <a:srgbClr val="FFFFFF"/>
                </a:solidFill>
                <a:latin typeface="Open Sans" panose="020B0606030504020204" pitchFamily="34" charset="0"/>
                <a:ea typeface="Open Sans" panose="020B0606030504020204" pitchFamily="34" charset="0"/>
                <a:cs typeface="Open Sans" panose="020B0606030504020204" pitchFamily="34" charset="0"/>
              </a:rPr>
              <a:t>h</a:t>
            </a:r>
            <a:r>
              <a:rPr sz="2000" spc="-65" dirty="0">
                <a:solidFill>
                  <a:srgbClr val="FFFFFF"/>
                </a:solidFill>
                <a:latin typeface="Open Sans" panose="020B0606030504020204" pitchFamily="34" charset="0"/>
                <a:ea typeface="Open Sans" panose="020B0606030504020204" pitchFamily="34" charset="0"/>
                <a:cs typeface="Open Sans" panose="020B0606030504020204" pitchFamily="34" charset="0"/>
              </a:rPr>
              <a:t>ood</a:t>
            </a:r>
            <a:endParaRPr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object 13">
            <a:extLst>
              <a:ext uri="{FF2B5EF4-FFF2-40B4-BE49-F238E27FC236}">
                <a16:creationId xmlns:a16="http://schemas.microsoft.com/office/drawing/2014/main" id="{0A953658-5693-4BF7-A258-6FA3931C61DE}"/>
              </a:ext>
            </a:extLst>
          </p:cNvPr>
          <p:cNvSpPr/>
          <p:nvPr/>
        </p:nvSpPr>
        <p:spPr>
          <a:xfrm>
            <a:off x="8454390" y="4169536"/>
            <a:ext cx="62865" cy="401955"/>
          </a:xfrm>
          <a:custGeom>
            <a:avLst/>
            <a:gdLst/>
            <a:ahLst/>
            <a:cxnLst/>
            <a:rect l="l" t="t" r="r" b="b"/>
            <a:pathLst>
              <a:path w="62865" h="401954">
                <a:moveTo>
                  <a:pt x="62483" y="0"/>
                </a:moveTo>
                <a:lnTo>
                  <a:pt x="58752" y="50759"/>
                </a:lnTo>
                <a:lnTo>
                  <a:pt x="53846" y="101393"/>
                </a:lnTo>
                <a:lnTo>
                  <a:pt x="47770" y="151885"/>
                </a:lnTo>
                <a:lnTo>
                  <a:pt x="40528" y="202215"/>
                </a:lnTo>
                <a:lnTo>
                  <a:pt x="32126" y="252367"/>
                </a:lnTo>
                <a:lnTo>
                  <a:pt x="22568" y="302323"/>
                </a:lnTo>
                <a:lnTo>
                  <a:pt x="11857" y="352064"/>
                </a:lnTo>
                <a:lnTo>
                  <a:pt x="0" y="401574"/>
                </a:lnTo>
              </a:path>
            </a:pathLst>
          </a:custGeom>
          <a:ln w="6095">
            <a:solidFill>
              <a:srgbClr val="222E7B"/>
            </a:solidFill>
          </a:ln>
        </p:spPr>
        <p:txBody>
          <a:bodyPr wrap="square" lIns="0" tIns="0" rIns="0" bIns="0" rtlCol="0"/>
          <a:lstStyle/>
          <a:p>
            <a:pPr algn="ct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6" name="object 14">
            <a:extLst>
              <a:ext uri="{FF2B5EF4-FFF2-40B4-BE49-F238E27FC236}">
                <a16:creationId xmlns:a16="http://schemas.microsoft.com/office/drawing/2014/main" id="{91532D92-54DC-4ED4-9DB2-CC028959C837}"/>
              </a:ext>
            </a:extLst>
          </p:cNvPr>
          <p:cNvSpPr/>
          <p:nvPr/>
        </p:nvSpPr>
        <p:spPr>
          <a:xfrm>
            <a:off x="7353300" y="4575047"/>
            <a:ext cx="1574800" cy="1022985"/>
          </a:xfrm>
          <a:custGeom>
            <a:avLst/>
            <a:gdLst/>
            <a:ahLst/>
            <a:cxnLst/>
            <a:rect l="l" t="t" r="r" b="b"/>
            <a:pathLst>
              <a:path w="1574800" h="1022985">
                <a:moveTo>
                  <a:pt x="1403857" y="0"/>
                </a:moveTo>
                <a:lnTo>
                  <a:pt x="170433" y="0"/>
                </a:lnTo>
                <a:lnTo>
                  <a:pt x="125133" y="6089"/>
                </a:lnTo>
                <a:lnTo>
                  <a:pt x="84422" y="23273"/>
                </a:lnTo>
                <a:lnTo>
                  <a:pt x="49926" y="49926"/>
                </a:lnTo>
                <a:lnTo>
                  <a:pt x="23273" y="84422"/>
                </a:lnTo>
                <a:lnTo>
                  <a:pt x="6089" y="125133"/>
                </a:lnTo>
                <a:lnTo>
                  <a:pt x="0" y="170433"/>
                </a:lnTo>
                <a:lnTo>
                  <a:pt x="0" y="852169"/>
                </a:lnTo>
                <a:lnTo>
                  <a:pt x="6089" y="897470"/>
                </a:lnTo>
                <a:lnTo>
                  <a:pt x="23273" y="938181"/>
                </a:lnTo>
                <a:lnTo>
                  <a:pt x="49926" y="972677"/>
                </a:lnTo>
                <a:lnTo>
                  <a:pt x="84422" y="999330"/>
                </a:lnTo>
                <a:lnTo>
                  <a:pt x="125133" y="1016514"/>
                </a:lnTo>
                <a:lnTo>
                  <a:pt x="170433" y="1022604"/>
                </a:lnTo>
                <a:lnTo>
                  <a:pt x="1403857" y="1022604"/>
                </a:lnTo>
                <a:lnTo>
                  <a:pt x="1449158" y="1016514"/>
                </a:lnTo>
                <a:lnTo>
                  <a:pt x="1489869" y="999330"/>
                </a:lnTo>
                <a:lnTo>
                  <a:pt x="1524365" y="972677"/>
                </a:lnTo>
                <a:lnTo>
                  <a:pt x="1551018" y="938181"/>
                </a:lnTo>
                <a:lnTo>
                  <a:pt x="1568202" y="897470"/>
                </a:lnTo>
                <a:lnTo>
                  <a:pt x="1574292" y="852169"/>
                </a:lnTo>
                <a:lnTo>
                  <a:pt x="1574292" y="170433"/>
                </a:lnTo>
                <a:lnTo>
                  <a:pt x="1568202" y="125133"/>
                </a:lnTo>
                <a:lnTo>
                  <a:pt x="1551018" y="84422"/>
                </a:lnTo>
                <a:lnTo>
                  <a:pt x="1524365" y="49926"/>
                </a:lnTo>
                <a:lnTo>
                  <a:pt x="1489869" y="23273"/>
                </a:lnTo>
                <a:lnTo>
                  <a:pt x="1449158" y="6089"/>
                </a:lnTo>
                <a:lnTo>
                  <a:pt x="1403857" y="0"/>
                </a:lnTo>
                <a:close/>
              </a:path>
            </a:pathLst>
          </a:custGeom>
          <a:solidFill>
            <a:srgbClr val="222E7B"/>
          </a:solidFill>
        </p:spPr>
        <p:txBody>
          <a:bodyPr wrap="square" lIns="0" tIns="0" rIns="0" bIns="0" rtlCol="0"/>
          <a:lstStyle/>
          <a:p>
            <a:pPr algn="ct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7" name="object 15">
            <a:extLst>
              <a:ext uri="{FF2B5EF4-FFF2-40B4-BE49-F238E27FC236}">
                <a16:creationId xmlns:a16="http://schemas.microsoft.com/office/drawing/2014/main" id="{590E3374-5281-4F6B-9C77-EB5D0F98796D}"/>
              </a:ext>
            </a:extLst>
          </p:cNvPr>
          <p:cNvSpPr/>
          <p:nvPr/>
        </p:nvSpPr>
        <p:spPr>
          <a:xfrm>
            <a:off x="7353300" y="4575047"/>
            <a:ext cx="1574800" cy="1022985"/>
          </a:xfrm>
          <a:custGeom>
            <a:avLst/>
            <a:gdLst/>
            <a:ahLst/>
            <a:cxnLst/>
            <a:rect l="l" t="t" r="r" b="b"/>
            <a:pathLst>
              <a:path w="1574800" h="1022985">
                <a:moveTo>
                  <a:pt x="0" y="170433"/>
                </a:moveTo>
                <a:lnTo>
                  <a:pt x="6089" y="125133"/>
                </a:lnTo>
                <a:lnTo>
                  <a:pt x="23273" y="84422"/>
                </a:lnTo>
                <a:lnTo>
                  <a:pt x="49926" y="49926"/>
                </a:lnTo>
                <a:lnTo>
                  <a:pt x="84422" y="23273"/>
                </a:lnTo>
                <a:lnTo>
                  <a:pt x="125133" y="6089"/>
                </a:lnTo>
                <a:lnTo>
                  <a:pt x="170433" y="0"/>
                </a:lnTo>
                <a:lnTo>
                  <a:pt x="1403857" y="0"/>
                </a:lnTo>
                <a:lnTo>
                  <a:pt x="1449158" y="6089"/>
                </a:lnTo>
                <a:lnTo>
                  <a:pt x="1489869" y="23273"/>
                </a:lnTo>
                <a:lnTo>
                  <a:pt x="1524365" y="49926"/>
                </a:lnTo>
                <a:lnTo>
                  <a:pt x="1551018" y="84422"/>
                </a:lnTo>
                <a:lnTo>
                  <a:pt x="1568202" y="125133"/>
                </a:lnTo>
                <a:lnTo>
                  <a:pt x="1574292" y="170433"/>
                </a:lnTo>
                <a:lnTo>
                  <a:pt x="1574292" y="852169"/>
                </a:lnTo>
                <a:lnTo>
                  <a:pt x="1568202" y="897470"/>
                </a:lnTo>
                <a:lnTo>
                  <a:pt x="1551018" y="938181"/>
                </a:lnTo>
                <a:lnTo>
                  <a:pt x="1524365" y="972677"/>
                </a:lnTo>
                <a:lnTo>
                  <a:pt x="1489869" y="999330"/>
                </a:lnTo>
                <a:lnTo>
                  <a:pt x="1449158" y="1016514"/>
                </a:lnTo>
                <a:lnTo>
                  <a:pt x="1403857" y="1022604"/>
                </a:lnTo>
                <a:lnTo>
                  <a:pt x="170433" y="1022604"/>
                </a:lnTo>
                <a:lnTo>
                  <a:pt x="125133" y="1016514"/>
                </a:lnTo>
                <a:lnTo>
                  <a:pt x="84422" y="999330"/>
                </a:lnTo>
                <a:lnTo>
                  <a:pt x="49926" y="972677"/>
                </a:lnTo>
                <a:lnTo>
                  <a:pt x="23273" y="938181"/>
                </a:lnTo>
                <a:lnTo>
                  <a:pt x="6089" y="897470"/>
                </a:lnTo>
                <a:lnTo>
                  <a:pt x="0" y="852169"/>
                </a:lnTo>
                <a:lnTo>
                  <a:pt x="0" y="170433"/>
                </a:lnTo>
                <a:close/>
              </a:path>
            </a:pathLst>
          </a:custGeom>
          <a:ln w="12192">
            <a:solidFill>
              <a:srgbClr val="FFFFFF"/>
            </a:solidFill>
          </a:ln>
        </p:spPr>
        <p:txBody>
          <a:bodyPr wrap="square" lIns="0" tIns="0" rIns="0" bIns="0" rtlCol="0"/>
          <a:lstStyle/>
          <a:p>
            <a:pPr algn="ct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8" name="object 16">
            <a:extLst>
              <a:ext uri="{FF2B5EF4-FFF2-40B4-BE49-F238E27FC236}">
                <a16:creationId xmlns:a16="http://schemas.microsoft.com/office/drawing/2014/main" id="{BFAEFB8D-B630-47C5-883F-5319558FFE99}"/>
              </a:ext>
            </a:extLst>
          </p:cNvPr>
          <p:cNvSpPr txBox="1"/>
          <p:nvPr/>
        </p:nvSpPr>
        <p:spPr>
          <a:xfrm>
            <a:off x="7614284" y="4751323"/>
            <a:ext cx="1181101" cy="607218"/>
          </a:xfrm>
          <a:prstGeom prst="rect">
            <a:avLst/>
          </a:prstGeom>
        </p:spPr>
        <p:txBody>
          <a:bodyPr vert="horz" wrap="square" lIns="0" tIns="42545" rIns="0" bIns="0" rtlCol="0">
            <a:spAutoFit/>
          </a:bodyPr>
          <a:lstStyle/>
          <a:p>
            <a:pPr marL="12700" marR="5080" indent="252729">
              <a:lnSpc>
                <a:spcPts val="2210"/>
              </a:lnSpc>
              <a:spcBef>
                <a:spcPts val="335"/>
              </a:spcBef>
            </a:pPr>
            <a:r>
              <a:rPr sz="2000" spc="-90" dirty="0">
                <a:solidFill>
                  <a:srgbClr val="FFFFFF"/>
                </a:solidFill>
                <a:latin typeface="Open Sans" panose="020B0606030504020204" pitchFamily="34" charset="0"/>
                <a:ea typeface="Open Sans" panose="020B0606030504020204" pitchFamily="34" charset="0"/>
                <a:cs typeface="Open Sans" panose="020B0606030504020204" pitchFamily="34" charset="0"/>
              </a:rPr>
              <a:t>Later  </a:t>
            </a:r>
            <a:r>
              <a:rPr sz="2000" spc="-105" dirty="0">
                <a:solidFill>
                  <a:srgbClr val="FFFFFF"/>
                </a:solidFill>
                <a:latin typeface="Open Sans" panose="020B0606030504020204" pitchFamily="34" charset="0"/>
                <a:ea typeface="Open Sans" panose="020B0606030504020204" pitchFamily="34" charset="0"/>
                <a:cs typeface="Open Sans" panose="020B0606030504020204" pitchFamily="34" charset="0"/>
              </a:rPr>
              <a:t>c</a:t>
            </a:r>
            <a:r>
              <a:rPr sz="2000" spc="-110" dirty="0">
                <a:solidFill>
                  <a:srgbClr val="FFFFFF"/>
                </a:solidFill>
                <a:latin typeface="Open Sans" panose="020B0606030504020204" pitchFamily="34" charset="0"/>
                <a:ea typeface="Open Sans" panose="020B0606030504020204" pitchFamily="34" charset="0"/>
                <a:cs typeface="Open Sans" panose="020B0606030504020204" pitchFamily="34" charset="0"/>
              </a:rPr>
              <a:t>h</a:t>
            </a:r>
            <a:r>
              <a:rPr sz="2000" spc="15" dirty="0">
                <a:solidFill>
                  <a:srgbClr val="FFFFFF"/>
                </a:solidFill>
                <a:latin typeface="Open Sans" panose="020B0606030504020204" pitchFamily="34" charset="0"/>
                <a:ea typeface="Open Sans" panose="020B0606030504020204" pitchFamily="34" charset="0"/>
                <a:cs typeface="Open Sans" panose="020B0606030504020204" pitchFamily="34" charset="0"/>
              </a:rPr>
              <a:t>i</a:t>
            </a:r>
            <a:r>
              <a:rPr sz="2000" spc="5" dirty="0">
                <a:solidFill>
                  <a:srgbClr val="FFFFFF"/>
                </a:solidFill>
                <a:latin typeface="Open Sans" panose="020B0606030504020204" pitchFamily="34" charset="0"/>
                <a:ea typeface="Open Sans" panose="020B0606030504020204" pitchFamily="34" charset="0"/>
                <a:cs typeface="Open Sans" panose="020B0606030504020204" pitchFamily="34" charset="0"/>
              </a:rPr>
              <a:t>l</a:t>
            </a:r>
            <a:r>
              <a:rPr sz="2000" spc="-65" dirty="0">
                <a:solidFill>
                  <a:srgbClr val="FFFFFF"/>
                </a:solidFill>
                <a:latin typeface="Open Sans" panose="020B0606030504020204" pitchFamily="34" charset="0"/>
                <a:ea typeface="Open Sans" panose="020B0606030504020204" pitchFamily="34" charset="0"/>
                <a:cs typeface="Open Sans" panose="020B0606030504020204" pitchFamily="34" charset="0"/>
              </a:rPr>
              <a:t>d</a:t>
            </a:r>
            <a:r>
              <a:rPr sz="2000" spc="-55" dirty="0">
                <a:solidFill>
                  <a:srgbClr val="FFFFFF"/>
                </a:solidFill>
                <a:latin typeface="Open Sans" panose="020B0606030504020204" pitchFamily="34" charset="0"/>
                <a:ea typeface="Open Sans" panose="020B0606030504020204" pitchFamily="34" charset="0"/>
                <a:cs typeface="Open Sans" panose="020B0606030504020204" pitchFamily="34" charset="0"/>
              </a:rPr>
              <a:t>h</a:t>
            </a:r>
            <a:r>
              <a:rPr sz="2000" spc="-65" dirty="0">
                <a:solidFill>
                  <a:srgbClr val="FFFFFF"/>
                </a:solidFill>
                <a:latin typeface="Open Sans" panose="020B0606030504020204" pitchFamily="34" charset="0"/>
                <a:ea typeface="Open Sans" panose="020B0606030504020204" pitchFamily="34" charset="0"/>
                <a:cs typeface="Open Sans" panose="020B0606030504020204" pitchFamily="34" charset="0"/>
              </a:rPr>
              <a:t>ood</a:t>
            </a:r>
            <a:endParaRPr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49" name="object 17">
            <a:extLst>
              <a:ext uri="{FF2B5EF4-FFF2-40B4-BE49-F238E27FC236}">
                <a16:creationId xmlns:a16="http://schemas.microsoft.com/office/drawing/2014/main" id="{E16F6415-1DFA-4845-B57B-868349FC3600}"/>
              </a:ext>
            </a:extLst>
          </p:cNvPr>
          <p:cNvSpPr/>
          <p:nvPr/>
        </p:nvSpPr>
        <p:spPr>
          <a:xfrm>
            <a:off x="7166102" y="5598642"/>
            <a:ext cx="384175" cy="111125"/>
          </a:xfrm>
          <a:custGeom>
            <a:avLst/>
            <a:gdLst/>
            <a:ahLst/>
            <a:cxnLst/>
            <a:rect l="l" t="t" r="r" b="b"/>
            <a:pathLst>
              <a:path w="384175" h="111125">
                <a:moveTo>
                  <a:pt x="383667" y="0"/>
                </a:moveTo>
                <a:lnTo>
                  <a:pt x="336891" y="17634"/>
                </a:lnTo>
                <a:lnTo>
                  <a:pt x="289732" y="34194"/>
                </a:lnTo>
                <a:lnTo>
                  <a:pt x="242214" y="49676"/>
                </a:lnTo>
                <a:lnTo>
                  <a:pt x="194357" y="64073"/>
                </a:lnTo>
                <a:lnTo>
                  <a:pt x="146185" y="77380"/>
                </a:lnTo>
                <a:lnTo>
                  <a:pt x="97720" y="89591"/>
                </a:lnTo>
                <a:lnTo>
                  <a:pt x="48984" y="100701"/>
                </a:lnTo>
                <a:lnTo>
                  <a:pt x="0" y="110705"/>
                </a:lnTo>
              </a:path>
            </a:pathLst>
          </a:custGeom>
          <a:ln w="6096">
            <a:solidFill>
              <a:srgbClr val="222E7B"/>
            </a:solidFill>
          </a:ln>
        </p:spPr>
        <p:txBody>
          <a:bodyPr wrap="square" lIns="0" tIns="0" rIns="0" bIns="0" rtlCol="0"/>
          <a:lstStyle/>
          <a:p>
            <a:pPr algn="ct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0" name="object 18">
            <a:extLst>
              <a:ext uri="{FF2B5EF4-FFF2-40B4-BE49-F238E27FC236}">
                <a16:creationId xmlns:a16="http://schemas.microsoft.com/office/drawing/2014/main" id="{73928423-57E3-4566-83B8-7EAE8EE44359}"/>
              </a:ext>
            </a:extLst>
          </p:cNvPr>
          <p:cNvSpPr/>
          <p:nvPr/>
        </p:nvSpPr>
        <p:spPr>
          <a:xfrm>
            <a:off x="5609082" y="5358541"/>
            <a:ext cx="1574800" cy="1022985"/>
          </a:xfrm>
          <a:custGeom>
            <a:avLst/>
            <a:gdLst/>
            <a:ahLst/>
            <a:cxnLst/>
            <a:rect l="l" t="t" r="r" b="b"/>
            <a:pathLst>
              <a:path w="1574800" h="1022985">
                <a:moveTo>
                  <a:pt x="1403858" y="0"/>
                </a:moveTo>
                <a:lnTo>
                  <a:pt x="170433" y="0"/>
                </a:lnTo>
                <a:lnTo>
                  <a:pt x="125133" y="6089"/>
                </a:lnTo>
                <a:lnTo>
                  <a:pt x="84422" y="23273"/>
                </a:lnTo>
                <a:lnTo>
                  <a:pt x="49926" y="49926"/>
                </a:lnTo>
                <a:lnTo>
                  <a:pt x="23273" y="84422"/>
                </a:lnTo>
                <a:lnTo>
                  <a:pt x="6089" y="125133"/>
                </a:lnTo>
                <a:lnTo>
                  <a:pt x="0" y="170433"/>
                </a:lnTo>
                <a:lnTo>
                  <a:pt x="0" y="852169"/>
                </a:lnTo>
                <a:lnTo>
                  <a:pt x="6089" y="897479"/>
                </a:lnTo>
                <a:lnTo>
                  <a:pt x="23273" y="938193"/>
                </a:lnTo>
                <a:lnTo>
                  <a:pt x="49926" y="972686"/>
                </a:lnTo>
                <a:lnTo>
                  <a:pt x="84422" y="999335"/>
                </a:lnTo>
                <a:lnTo>
                  <a:pt x="125133" y="1016516"/>
                </a:lnTo>
                <a:lnTo>
                  <a:pt x="170433" y="1022603"/>
                </a:lnTo>
                <a:lnTo>
                  <a:pt x="1403858" y="1022603"/>
                </a:lnTo>
                <a:lnTo>
                  <a:pt x="1449158" y="1016516"/>
                </a:lnTo>
                <a:lnTo>
                  <a:pt x="1489869" y="999335"/>
                </a:lnTo>
                <a:lnTo>
                  <a:pt x="1524365" y="972686"/>
                </a:lnTo>
                <a:lnTo>
                  <a:pt x="1551018" y="938193"/>
                </a:lnTo>
                <a:lnTo>
                  <a:pt x="1568202" y="897479"/>
                </a:lnTo>
                <a:lnTo>
                  <a:pt x="1574291" y="852169"/>
                </a:lnTo>
                <a:lnTo>
                  <a:pt x="1574291" y="170433"/>
                </a:lnTo>
                <a:lnTo>
                  <a:pt x="1568202" y="125133"/>
                </a:lnTo>
                <a:lnTo>
                  <a:pt x="1551018" y="84422"/>
                </a:lnTo>
                <a:lnTo>
                  <a:pt x="1524365" y="49926"/>
                </a:lnTo>
                <a:lnTo>
                  <a:pt x="1489869" y="23273"/>
                </a:lnTo>
                <a:lnTo>
                  <a:pt x="1449158" y="6089"/>
                </a:lnTo>
                <a:lnTo>
                  <a:pt x="1403858" y="0"/>
                </a:lnTo>
                <a:close/>
              </a:path>
            </a:pathLst>
          </a:custGeom>
          <a:solidFill>
            <a:srgbClr val="222E7B"/>
          </a:solidFill>
        </p:spPr>
        <p:txBody>
          <a:bodyPr wrap="square" lIns="0" tIns="0" rIns="0" bIns="0" rtlCol="0"/>
          <a:lstStyle/>
          <a:p>
            <a:pPr algn="ct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1" name="object 19">
            <a:extLst>
              <a:ext uri="{FF2B5EF4-FFF2-40B4-BE49-F238E27FC236}">
                <a16:creationId xmlns:a16="http://schemas.microsoft.com/office/drawing/2014/main" id="{394ECCE7-47A9-403B-BD45-6E50F72D5C30}"/>
              </a:ext>
            </a:extLst>
          </p:cNvPr>
          <p:cNvSpPr/>
          <p:nvPr/>
        </p:nvSpPr>
        <p:spPr>
          <a:xfrm>
            <a:off x="5588508" y="5344667"/>
            <a:ext cx="1574800" cy="1022985"/>
          </a:xfrm>
          <a:custGeom>
            <a:avLst/>
            <a:gdLst/>
            <a:ahLst/>
            <a:cxnLst/>
            <a:rect l="l" t="t" r="r" b="b"/>
            <a:pathLst>
              <a:path w="1574800" h="1022985">
                <a:moveTo>
                  <a:pt x="0" y="170433"/>
                </a:moveTo>
                <a:lnTo>
                  <a:pt x="6089" y="125133"/>
                </a:lnTo>
                <a:lnTo>
                  <a:pt x="23273" y="84422"/>
                </a:lnTo>
                <a:lnTo>
                  <a:pt x="49926" y="49926"/>
                </a:lnTo>
                <a:lnTo>
                  <a:pt x="84422" y="23273"/>
                </a:lnTo>
                <a:lnTo>
                  <a:pt x="125133" y="6089"/>
                </a:lnTo>
                <a:lnTo>
                  <a:pt x="170433" y="0"/>
                </a:lnTo>
                <a:lnTo>
                  <a:pt x="1403858" y="0"/>
                </a:lnTo>
                <a:lnTo>
                  <a:pt x="1449158" y="6089"/>
                </a:lnTo>
                <a:lnTo>
                  <a:pt x="1489869" y="23273"/>
                </a:lnTo>
                <a:lnTo>
                  <a:pt x="1524365" y="49926"/>
                </a:lnTo>
                <a:lnTo>
                  <a:pt x="1551018" y="84422"/>
                </a:lnTo>
                <a:lnTo>
                  <a:pt x="1568202" y="125133"/>
                </a:lnTo>
                <a:lnTo>
                  <a:pt x="1574291" y="170433"/>
                </a:lnTo>
                <a:lnTo>
                  <a:pt x="1574291" y="852169"/>
                </a:lnTo>
                <a:lnTo>
                  <a:pt x="1568202" y="897479"/>
                </a:lnTo>
                <a:lnTo>
                  <a:pt x="1551018" y="938193"/>
                </a:lnTo>
                <a:lnTo>
                  <a:pt x="1524365" y="972686"/>
                </a:lnTo>
                <a:lnTo>
                  <a:pt x="1489869" y="999335"/>
                </a:lnTo>
                <a:lnTo>
                  <a:pt x="1449158" y="1016516"/>
                </a:lnTo>
                <a:lnTo>
                  <a:pt x="1403858" y="1022603"/>
                </a:lnTo>
                <a:lnTo>
                  <a:pt x="170433" y="1022603"/>
                </a:lnTo>
                <a:lnTo>
                  <a:pt x="125133" y="1016516"/>
                </a:lnTo>
                <a:lnTo>
                  <a:pt x="84422" y="999335"/>
                </a:lnTo>
                <a:lnTo>
                  <a:pt x="49926" y="972686"/>
                </a:lnTo>
                <a:lnTo>
                  <a:pt x="23273" y="938193"/>
                </a:lnTo>
                <a:lnTo>
                  <a:pt x="6089" y="897479"/>
                </a:lnTo>
                <a:lnTo>
                  <a:pt x="0" y="852169"/>
                </a:lnTo>
                <a:lnTo>
                  <a:pt x="0" y="170433"/>
                </a:lnTo>
                <a:close/>
              </a:path>
            </a:pathLst>
          </a:custGeom>
          <a:ln w="12192">
            <a:solidFill>
              <a:srgbClr val="FFFFFF"/>
            </a:solidFill>
          </a:ln>
        </p:spPr>
        <p:txBody>
          <a:bodyPr wrap="square" lIns="0" tIns="0" rIns="0" bIns="0" rtlCol="0"/>
          <a:lstStyle/>
          <a:p>
            <a:pPr algn="ct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2" name="object 20">
            <a:extLst>
              <a:ext uri="{FF2B5EF4-FFF2-40B4-BE49-F238E27FC236}">
                <a16:creationId xmlns:a16="http://schemas.microsoft.com/office/drawing/2014/main" id="{8B12AEEE-390F-490F-A9EC-EACD2DC33AD4}"/>
              </a:ext>
            </a:extLst>
          </p:cNvPr>
          <p:cNvSpPr txBox="1"/>
          <p:nvPr/>
        </p:nvSpPr>
        <p:spPr>
          <a:xfrm>
            <a:off x="5605779" y="5521566"/>
            <a:ext cx="1439483" cy="607218"/>
          </a:xfrm>
          <a:prstGeom prst="rect">
            <a:avLst/>
          </a:prstGeom>
        </p:spPr>
        <p:txBody>
          <a:bodyPr vert="horz" wrap="square" lIns="0" tIns="42545" rIns="0" bIns="0" rtlCol="0">
            <a:spAutoFit/>
          </a:bodyPr>
          <a:lstStyle/>
          <a:p>
            <a:pPr marL="12700" marR="5080" indent="8890" algn="ctr">
              <a:lnSpc>
                <a:spcPts val="2210"/>
              </a:lnSpc>
              <a:spcBef>
                <a:spcPts val="335"/>
              </a:spcBef>
            </a:pPr>
            <a:r>
              <a:rPr sz="2000" spc="-70" dirty="0">
                <a:solidFill>
                  <a:srgbClr val="FFFFFF"/>
                </a:solidFill>
                <a:latin typeface="Open Sans" panose="020B0606030504020204" pitchFamily="34" charset="0"/>
                <a:ea typeface="Open Sans" panose="020B0606030504020204" pitchFamily="34" charset="0"/>
                <a:cs typeface="Open Sans" panose="020B0606030504020204" pitchFamily="34" charset="0"/>
              </a:rPr>
              <a:t>Puberty</a:t>
            </a:r>
            <a:r>
              <a:rPr sz="2000" spc="-185"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sz="2000" spc="-95" dirty="0">
                <a:solidFill>
                  <a:srgbClr val="FFFFFF"/>
                </a:solidFill>
                <a:latin typeface="Open Sans" panose="020B0606030504020204" pitchFamily="34" charset="0"/>
                <a:ea typeface="Open Sans" panose="020B0606030504020204" pitchFamily="34" charset="0"/>
                <a:cs typeface="Open Sans" panose="020B0606030504020204" pitchFamily="34" charset="0"/>
              </a:rPr>
              <a:t>and  </a:t>
            </a:r>
            <a:r>
              <a:rPr sz="2000" spc="-100" dirty="0">
                <a:solidFill>
                  <a:srgbClr val="FFFFFF"/>
                </a:solidFill>
                <a:latin typeface="Open Sans" panose="020B0606030504020204" pitchFamily="34" charset="0"/>
                <a:ea typeface="Open Sans" panose="020B0606030504020204" pitchFamily="34" charset="0"/>
                <a:cs typeface="Open Sans" panose="020B0606030504020204" pitchFamily="34" charset="0"/>
              </a:rPr>
              <a:t>adole</a:t>
            </a:r>
            <a:r>
              <a:rPr sz="2000" spc="-110" dirty="0">
                <a:solidFill>
                  <a:srgbClr val="FFFFFF"/>
                </a:solidFill>
                <a:latin typeface="Open Sans" panose="020B0606030504020204" pitchFamily="34" charset="0"/>
                <a:ea typeface="Open Sans" panose="020B0606030504020204" pitchFamily="34" charset="0"/>
                <a:cs typeface="Open Sans" panose="020B0606030504020204" pitchFamily="34" charset="0"/>
              </a:rPr>
              <a:t>scen</a:t>
            </a:r>
            <a:r>
              <a:rPr sz="2000" spc="-135" dirty="0">
                <a:solidFill>
                  <a:srgbClr val="FFFFFF"/>
                </a:solidFill>
                <a:latin typeface="Open Sans" panose="020B0606030504020204" pitchFamily="34" charset="0"/>
                <a:ea typeface="Open Sans" panose="020B0606030504020204" pitchFamily="34" charset="0"/>
                <a:cs typeface="Open Sans" panose="020B0606030504020204" pitchFamily="34" charset="0"/>
              </a:rPr>
              <a:t>ce</a:t>
            </a:r>
            <a:endParaRPr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53" name="object 21">
            <a:extLst>
              <a:ext uri="{FF2B5EF4-FFF2-40B4-BE49-F238E27FC236}">
                <a16:creationId xmlns:a16="http://schemas.microsoft.com/office/drawing/2014/main" id="{A68CDE64-8847-4A52-9938-D13BA8E948EA}"/>
              </a:ext>
            </a:extLst>
          </p:cNvPr>
          <p:cNvSpPr/>
          <p:nvPr/>
        </p:nvSpPr>
        <p:spPr>
          <a:xfrm>
            <a:off x="5253735" y="5578475"/>
            <a:ext cx="331470" cy="131445"/>
          </a:xfrm>
          <a:custGeom>
            <a:avLst/>
            <a:gdLst/>
            <a:ahLst/>
            <a:cxnLst/>
            <a:rect l="l" t="t" r="r" b="b"/>
            <a:pathLst>
              <a:path w="331470" h="131445">
                <a:moveTo>
                  <a:pt x="331088" y="131127"/>
                </a:moveTo>
                <a:lnTo>
                  <a:pt x="282557" y="115704"/>
                </a:lnTo>
                <a:lnTo>
                  <a:pt x="234403" y="99167"/>
                </a:lnTo>
                <a:lnTo>
                  <a:pt x="186647" y="81523"/>
                </a:lnTo>
                <a:lnTo>
                  <a:pt x="139309" y="62778"/>
                </a:lnTo>
                <a:lnTo>
                  <a:pt x="92408" y="42938"/>
                </a:lnTo>
                <a:lnTo>
                  <a:pt x="45965" y="22010"/>
                </a:lnTo>
                <a:lnTo>
                  <a:pt x="0" y="0"/>
                </a:lnTo>
              </a:path>
            </a:pathLst>
          </a:custGeom>
          <a:ln w="6096">
            <a:solidFill>
              <a:srgbClr val="222E7B"/>
            </a:solidFill>
          </a:ln>
        </p:spPr>
        <p:txBody>
          <a:bodyPr wrap="square" lIns="0" tIns="0" rIns="0" bIns="0" rtlCol="0"/>
          <a:lstStyle/>
          <a:p>
            <a:pPr algn="ct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4" name="object 22">
            <a:extLst>
              <a:ext uri="{FF2B5EF4-FFF2-40B4-BE49-F238E27FC236}">
                <a16:creationId xmlns:a16="http://schemas.microsoft.com/office/drawing/2014/main" id="{3F899C59-3C11-4F97-9F87-CB9C7E817CEE}"/>
              </a:ext>
            </a:extLst>
          </p:cNvPr>
          <p:cNvSpPr/>
          <p:nvPr/>
        </p:nvSpPr>
        <p:spPr>
          <a:xfrm>
            <a:off x="3864864" y="4553711"/>
            <a:ext cx="1574800" cy="1022985"/>
          </a:xfrm>
          <a:custGeom>
            <a:avLst/>
            <a:gdLst/>
            <a:ahLst/>
            <a:cxnLst/>
            <a:rect l="l" t="t" r="r" b="b"/>
            <a:pathLst>
              <a:path w="1574800" h="1022985">
                <a:moveTo>
                  <a:pt x="1403858" y="0"/>
                </a:moveTo>
                <a:lnTo>
                  <a:pt x="170434" y="0"/>
                </a:lnTo>
                <a:lnTo>
                  <a:pt x="125133" y="6089"/>
                </a:lnTo>
                <a:lnTo>
                  <a:pt x="84422" y="23273"/>
                </a:lnTo>
                <a:lnTo>
                  <a:pt x="49926" y="49926"/>
                </a:lnTo>
                <a:lnTo>
                  <a:pt x="23273" y="84422"/>
                </a:lnTo>
                <a:lnTo>
                  <a:pt x="6089" y="125133"/>
                </a:lnTo>
                <a:lnTo>
                  <a:pt x="0" y="170433"/>
                </a:lnTo>
                <a:lnTo>
                  <a:pt x="0" y="852169"/>
                </a:lnTo>
                <a:lnTo>
                  <a:pt x="6089" y="897470"/>
                </a:lnTo>
                <a:lnTo>
                  <a:pt x="23273" y="938181"/>
                </a:lnTo>
                <a:lnTo>
                  <a:pt x="49926" y="972677"/>
                </a:lnTo>
                <a:lnTo>
                  <a:pt x="84422" y="999330"/>
                </a:lnTo>
                <a:lnTo>
                  <a:pt x="125133" y="1016514"/>
                </a:lnTo>
                <a:lnTo>
                  <a:pt x="170434" y="1022604"/>
                </a:lnTo>
                <a:lnTo>
                  <a:pt x="1403858" y="1022604"/>
                </a:lnTo>
                <a:lnTo>
                  <a:pt x="1449158" y="1016514"/>
                </a:lnTo>
                <a:lnTo>
                  <a:pt x="1489869" y="999330"/>
                </a:lnTo>
                <a:lnTo>
                  <a:pt x="1524365" y="972677"/>
                </a:lnTo>
                <a:lnTo>
                  <a:pt x="1551018" y="938181"/>
                </a:lnTo>
                <a:lnTo>
                  <a:pt x="1568202" y="897470"/>
                </a:lnTo>
                <a:lnTo>
                  <a:pt x="1574291" y="852169"/>
                </a:lnTo>
                <a:lnTo>
                  <a:pt x="1574291" y="170433"/>
                </a:lnTo>
                <a:lnTo>
                  <a:pt x="1568202" y="125133"/>
                </a:lnTo>
                <a:lnTo>
                  <a:pt x="1551018" y="84422"/>
                </a:lnTo>
                <a:lnTo>
                  <a:pt x="1524365" y="49926"/>
                </a:lnTo>
                <a:lnTo>
                  <a:pt x="1489869" y="23273"/>
                </a:lnTo>
                <a:lnTo>
                  <a:pt x="1449158" y="6089"/>
                </a:lnTo>
                <a:lnTo>
                  <a:pt x="1403858" y="0"/>
                </a:lnTo>
                <a:close/>
              </a:path>
            </a:pathLst>
          </a:custGeom>
          <a:solidFill>
            <a:srgbClr val="222E7B"/>
          </a:solidFill>
        </p:spPr>
        <p:txBody>
          <a:bodyPr wrap="square" lIns="0" tIns="0" rIns="0" bIns="0" rtlCol="0"/>
          <a:lstStyle/>
          <a:p>
            <a:pPr algn="ct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5" name="object 23">
            <a:extLst>
              <a:ext uri="{FF2B5EF4-FFF2-40B4-BE49-F238E27FC236}">
                <a16:creationId xmlns:a16="http://schemas.microsoft.com/office/drawing/2014/main" id="{9AC9EE44-F130-4981-AEC4-653BAA066A50}"/>
              </a:ext>
            </a:extLst>
          </p:cNvPr>
          <p:cNvSpPr/>
          <p:nvPr/>
        </p:nvSpPr>
        <p:spPr>
          <a:xfrm>
            <a:off x="3864864" y="4553711"/>
            <a:ext cx="1574800" cy="1022985"/>
          </a:xfrm>
          <a:custGeom>
            <a:avLst/>
            <a:gdLst/>
            <a:ahLst/>
            <a:cxnLst/>
            <a:rect l="l" t="t" r="r" b="b"/>
            <a:pathLst>
              <a:path w="1574800" h="1022985">
                <a:moveTo>
                  <a:pt x="0" y="170433"/>
                </a:moveTo>
                <a:lnTo>
                  <a:pt x="6089" y="125133"/>
                </a:lnTo>
                <a:lnTo>
                  <a:pt x="23273" y="84422"/>
                </a:lnTo>
                <a:lnTo>
                  <a:pt x="49926" y="49926"/>
                </a:lnTo>
                <a:lnTo>
                  <a:pt x="84422" y="23273"/>
                </a:lnTo>
                <a:lnTo>
                  <a:pt x="125133" y="6089"/>
                </a:lnTo>
                <a:lnTo>
                  <a:pt x="170434" y="0"/>
                </a:lnTo>
                <a:lnTo>
                  <a:pt x="1403858" y="0"/>
                </a:lnTo>
                <a:lnTo>
                  <a:pt x="1449158" y="6089"/>
                </a:lnTo>
                <a:lnTo>
                  <a:pt x="1489869" y="23273"/>
                </a:lnTo>
                <a:lnTo>
                  <a:pt x="1524365" y="49926"/>
                </a:lnTo>
                <a:lnTo>
                  <a:pt x="1551018" y="84422"/>
                </a:lnTo>
                <a:lnTo>
                  <a:pt x="1568202" y="125133"/>
                </a:lnTo>
                <a:lnTo>
                  <a:pt x="1574291" y="170433"/>
                </a:lnTo>
                <a:lnTo>
                  <a:pt x="1574291" y="852169"/>
                </a:lnTo>
                <a:lnTo>
                  <a:pt x="1568202" y="897470"/>
                </a:lnTo>
                <a:lnTo>
                  <a:pt x="1551018" y="938181"/>
                </a:lnTo>
                <a:lnTo>
                  <a:pt x="1524365" y="972677"/>
                </a:lnTo>
                <a:lnTo>
                  <a:pt x="1489869" y="999330"/>
                </a:lnTo>
                <a:lnTo>
                  <a:pt x="1449158" y="1016514"/>
                </a:lnTo>
                <a:lnTo>
                  <a:pt x="1403858" y="1022604"/>
                </a:lnTo>
                <a:lnTo>
                  <a:pt x="170434" y="1022604"/>
                </a:lnTo>
                <a:lnTo>
                  <a:pt x="125133" y="1016514"/>
                </a:lnTo>
                <a:lnTo>
                  <a:pt x="84422" y="999330"/>
                </a:lnTo>
                <a:lnTo>
                  <a:pt x="49926" y="972677"/>
                </a:lnTo>
                <a:lnTo>
                  <a:pt x="23273" y="938181"/>
                </a:lnTo>
                <a:lnTo>
                  <a:pt x="6089" y="897470"/>
                </a:lnTo>
                <a:lnTo>
                  <a:pt x="0" y="852169"/>
                </a:lnTo>
                <a:lnTo>
                  <a:pt x="0" y="170433"/>
                </a:lnTo>
                <a:close/>
              </a:path>
            </a:pathLst>
          </a:custGeom>
          <a:ln w="12192">
            <a:solidFill>
              <a:srgbClr val="FFFFFF"/>
            </a:solidFill>
          </a:ln>
        </p:spPr>
        <p:txBody>
          <a:bodyPr wrap="square" lIns="0" tIns="0" rIns="0" bIns="0" rtlCol="0"/>
          <a:lstStyle/>
          <a:p>
            <a:pPr algn="ct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6" name="object 24">
            <a:extLst>
              <a:ext uri="{FF2B5EF4-FFF2-40B4-BE49-F238E27FC236}">
                <a16:creationId xmlns:a16="http://schemas.microsoft.com/office/drawing/2014/main" id="{6D239F97-13A8-4F57-8146-3B0D96C117CA}"/>
              </a:ext>
            </a:extLst>
          </p:cNvPr>
          <p:cNvSpPr txBox="1"/>
          <p:nvPr/>
        </p:nvSpPr>
        <p:spPr>
          <a:xfrm>
            <a:off x="4103878" y="4730622"/>
            <a:ext cx="1315212" cy="607218"/>
          </a:xfrm>
          <a:prstGeom prst="rect">
            <a:avLst/>
          </a:prstGeom>
        </p:spPr>
        <p:txBody>
          <a:bodyPr vert="horz" wrap="square" lIns="0" tIns="42545" rIns="0" bIns="0" rtlCol="0">
            <a:spAutoFit/>
          </a:bodyPr>
          <a:lstStyle/>
          <a:p>
            <a:pPr marL="12700" marR="5080" indent="283210">
              <a:lnSpc>
                <a:spcPts val="2210"/>
              </a:lnSpc>
              <a:spcBef>
                <a:spcPts val="335"/>
              </a:spcBef>
            </a:pPr>
            <a:r>
              <a:rPr sz="2000" spc="-120" dirty="0">
                <a:solidFill>
                  <a:srgbClr val="FFFFFF"/>
                </a:solidFill>
                <a:latin typeface="Open Sans" panose="020B0606030504020204" pitchFamily="34" charset="0"/>
                <a:ea typeface="Open Sans" panose="020B0606030504020204" pitchFamily="34" charset="0"/>
                <a:cs typeface="Open Sans" panose="020B0606030504020204" pitchFamily="34" charset="0"/>
              </a:rPr>
              <a:t>Early  </a:t>
            </a:r>
            <a:r>
              <a:rPr sz="2000" spc="-95" dirty="0">
                <a:solidFill>
                  <a:srgbClr val="FFFFFF"/>
                </a:solidFill>
                <a:latin typeface="Open Sans" panose="020B0606030504020204" pitchFamily="34" charset="0"/>
                <a:ea typeface="Open Sans" panose="020B0606030504020204" pitchFamily="34" charset="0"/>
                <a:cs typeface="Open Sans" panose="020B0606030504020204" pitchFamily="34" charset="0"/>
              </a:rPr>
              <a:t>ad</a:t>
            </a:r>
            <a:r>
              <a:rPr sz="2000" spc="-90" dirty="0">
                <a:solidFill>
                  <a:srgbClr val="FFFFFF"/>
                </a:solidFill>
                <a:latin typeface="Open Sans" panose="020B0606030504020204" pitchFamily="34" charset="0"/>
                <a:ea typeface="Open Sans" panose="020B0606030504020204" pitchFamily="34" charset="0"/>
                <a:cs typeface="Open Sans" panose="020B0606030504020204" pitchFamily="34" charset="0"/>
              </a:rPr>
              <a:t>u</a:t>
            </a:r>
            <a:r>
              <a:rPr sz="2000" spc="-20" dirty="0">
                <a:solidFill>
                  <a:srgbClr val="FFFFFF"/>
                </a:solidFill>
                <a:latin typeface="Open Sans" panose="020B0606030504020204" pitchFamily="34" charset="0"/>
                <a:ea typeface="Open Sans" panose="020B0606030504020204" pitchFamily="34" charset="0"/>
                <a:cs typeface="Open Sans" panose="020B0606030504020204" pitchFamily="34" charset="0"/>
              </a:rPr>
              <a:t>lthood</a:t>
            </a:r>
            <a:endParaRPr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57" name="object 25">
            <a:extLst>
              <a:ext uri="{FF2B5EF4-FFF2-40B4-BE49-F238E27FC236}">
                <a16:creationId xmlns:a16="http://schemas.microsoft.com/office/drawing/2014/main" id="{05501BE5-B7B9-4AE0-A69A-4EC8FA97B31A}"/>
              </a:ext>
            </a:extLst>
          </p:cNvPr>
          <p:cNvSpPr/>
          <p:nvPr/>
        </p:nvSpPr>
        <p:spPr>
          <a:xfrm>
            <a:off x="4234179" y="4169028"/>
            <a:ext cx="102235" cy="381635"/>
          </a:xfrm>
          <a:custGeom>
            <a:avLst/>
            <a:gdLst/>
            <a:ahLst/>
            <a:cxnLst/>
            <a:rect l="l" t="t" r="r" b="b"/>
            <a:pathLst>
              <a:path w="102235" h="381635">
                <a:moveTo>
                  <a:pt x="102108" y="381254"/>
                </a:moveTo>
                <a:lnTo>
                  <a:pt x="85630" y="334685"/>
                </a:lnTo>
                <a:lnTo>
                  <a:pt x="70205" y="287768"/>
                </a:lnTo>
                <a:lnTo>
                  <a:pt x="55836" y="240519"/>
                </a:lnTo>
                <a:lnTo>
                  <a:pt x="42529" y="192960"/>
                </a:lnTo>
                <a:lnTo>
                  <a:pt x="30287" y="145109"/>
                </a:lnTo>
                <a:lnTo>
                  <a:pt x="19115" y="96986"/>
                </a:lnTo>
                <a:lnTo>
                  <a:pt x="9018" y="48609"/>
                </a:lnTo>
                <a:lnTo>
                  <a:pt x="0" y="0"/>
                </a:lnTo>
              </a:path>
            </a:pathLst>
          </a:custGeom>
          <a:ln w="6096">
            <a:solidFill>
              <a:srgbClr val="222E7B"/>
            </a:solidFill>
          </a:ln>
        </p:spPr>
        <p:txBody>
          <a:bodyPr wrap="square" lIns="0" tIns="0" rIns="0" bIns="0" rtlCol="0"/>
          <a:lstStyle/>
          <a:p>
            <a:pPr algn="ct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8" name="object 26">
            <a:extLst>
              <a:ext uri="{FF2B5EF4-FFF2-40B4-BE49-F238E27FC236}">
                <a16:creationId xmlns:a16="http://schemas.microsoft.com/office/drawing/2014/main" id="{9BD8EBAB-F1C2-428B-B07A-AE979A1A385A}"/>
              </a:ext>
            </a:extLst>
          </p:cNvPr>
          <p:cNvSpPr/>
          <p:nvPr/>
        </p:nvSpPr>
        <p:spPr>
          <a:xfrm>
            <a:off x="3386328" y="3142488"/>
            <a:ext cx="1572895" cy="1022985"/>
          </a:xfrm>
          <a:custGeom>
            <a:avLst/>
            <a:gdLst/>
            <a:ahLst/>
            <a:cxnLst/>
            <a:rect l="l" t="t" r="r" b="b"/>
            <a:pathLst>
              <a:path w="1572895" h="1022985">
                <a:moveTo>
                  <a:pt x="1402334" y="0"/>
                </a:moveTo>
                <a:lnTo>
                  <a:pt x="170434" y="0"/>
                </a:lnTo>
                <a:lnTo>
                  <a:pt x="125133" y="6089"/>
                </a:lnTo>
                <a:lnTo>
                  <a:pt x="84422" y="23273"/>
                </a:lnTo>
                <a:lnTo>
                  <a:pt x="49926" y="49926"/>
                </a:lnTo>
                <a:lnTo>
                  <a:pt x="23273" y="84422"/>
                </a:lnTo>
                <a:lnTo>
                  <a:pt x="6089" y="125133"/>
                </a:lnTo>
                <a:lnTo>
                  <a:pt x="0" y="170434"/>
                </a:lnTo>
                <a:lnTo>
                  <a:pt x="0" y="852169"/>
                </a:lnTo>
                <a:lnTo>
                  <a:pt x="6089" y="897470"/>
                </a:lnTo>
                <a:lnTo>
                  <a:pt x="23273" y="938181"/>
                </a:lnTo>
                <a:lnTo>
                  <a:pt x="49926" y="972677"/>
                </a:lnTo>
                <a:lnTo>
                  <a:pt x="84422" y="999330"/>
                </a:lnTo>
                <a:lnTo>
                  <a:pt x="125133" y="1016514"/>
                </a:lnTo>
                <a:lnTo>
                  <a:pt x="170434" y="1022604"/>
                </a:lnTo>
                <a:lnTo>
                  <a:pt x="1402334" y="1022604"/>
                </a:lnTo>
                <a:lnTo>
                  <a:pt x="1447634" y="1016514"/>
                </a:lnTo>
                <a:lnTo>
                  <a:pt x="1488345" y="999330"/>
                </a:lnTo>
                <a:lnTo>
                  <a:pt x="1522841" y="972677"/>
                </a:lnTo>
                <a:lnTo>
                  <a:pt x="1549494" y="938181"/>
                </a:lnTo>
                <a:lnTo>
                  <a:pt x="1566678" y="897470"/>
                </a:lnTo>
                <a:lnTo>
                  <a:pt x="1572768" y="852169"/>
                </a:lnTo>
                <a:lnTo>
                  <a:pt x="1572768" y="170434"/>
                </a:lnTo>
                <a:lnTo>
                  <a:pt x="1566678" y="125133"/>
                </a:lnTo>
                <a:lnTo>
                  <a:pt x="1549494" y="84422"/>
                </a:lnTo>
                <a:lnTo>
                  <a:pt x="1522841" y="49926"/>
                </a:lnTo>
                <a:lnTo>
                  <a:pt x="1488345" y="23273"/>
                </a:lnTo>
                <a:lnTo>
                  <a:pt x="1447634" y="6089"/>
                </a:lnTo>
                <a:lnTo>
                  <a:pt x="1402334" y="0"/>
                </a:lnTo>
                <a:close/>
              </a:path>
            </a:pathLst>
          </a:custGeom>
          <a:solidFill>
            <a:srgbClr val="222E7B"/>
          </a:solidFill>
        </p:spPr>
        <p:txBody>
          <a:bodyPr wrap="square" lIns="0" tIns="0" rIns="0" bIns="0" rtlCol="0"/>
          <a:lstStyle/>
          <a:p>
            <a:pPr algn="ct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9" name="object 27">
            <a:extLst>
              <a:ext uri="{FF2B5EF4-FFF2-40B4-BE49-F238E27FC236}">
                <a16:creationId xmlns:a16="http://schemas.microsoft.com/office/drawing/2014/main" id="{7B92173B-C385-47C8-B887-FB967BF4C6FA}"/>
              </a:ext>
            </a:extLst>
          </p:cNvPr>
          <p:cNvSpPr/>
          <p:nvPr/>
        </p:nvSpPr>
        <p:spPr>
          <a:xfrm>
            <a:off x="3386328" y="3142488"/>
            <a:ext cx="1572895" cy="1022985"/>
          </a:xfrm>
          <a:custGeom>
            <a:avLst/>
            <a:gdLst/>
            <a:ahLst/>
            <a:cxnLst/>
            <a:rect l="l" t="t" r="r" b="b"/>
            <a:pathLst>
              <a:path w="1572895" h="1022985">
                <a:moveTo>
                  <a:pt x="0" y="170434"/>
                </a:moveTo>
                <a:lnTo>
                  <a:pt x="6089" y="125133"/>
                </a:lnTo>
                <a:lnTo>
                  <a:pt x="23273" y="84422"/>
                </a:lnTo>
                <a:lnTo>
                  <a:pt x="49926" y="49926"/>
                </a:lnTo>
                <a:lnTo>
                  <a:pt x="84422" y="23273"/>
                </a:lnTo>
                <a:lnTo>
                  <a:pt x="125133" y="6089"/>
                </a:lnTo>
                <a:lnTo>
                  <a:pt x="170434" y="0"/>
                </a:lnTo>
                <a:lnTo>
                  <a:pt x="1402334" y="0"/>
                </a:lnTo>
                <a:lnTo>
                  <a:pt x="1447634" y="6089"/>
                </a:lnTo>
                <a:lnTo>
                  <a:pt x="1488345" y="23273"/>
                </a:lnTo>
                <a:lnTo>
                  <a:pt x="1522841" y="49926"/>
                </a:lnTo>
                <a:lnTo>
                  <a:pt x="1549494" y="84422"/>
                </a:lnTo>
                <a:lnTo>
                  <a:pt x="1566678" y="125133"/>
                </a:lnTo>
                <a:lnTo>
                  <a:pt x="1572768" y="170434"/>
                </a:lnTo>
                <a:lnTo>
                  <a:pt x="1572768" y="852169"/>
                </a:lnTo>
                <a:lnTo>
                  <a:pt x="1566678" y="897470"/>
                </a:lnTo>
                <a:lnTo>
                  <a:pt x="1549494" y="938181"/>
                </a:lnTo>
                <a:lnTo>
                  <a:pt x="1522841" y="972677"/>
                </a:lnTo>
                <a:lnTo>
                  <a:pt x="1488345" y="999330"/>
                </a:lnTo>
                <a:lnTo>
                  <a:pt x="1447634" y="1016514"/>
                </a:lnTo>
                <a:lnTo>
                  <a:pt x="1402334" y="1022604"/>
                </a:lnTo>
                <a:lnTo>
                  <a:pt x="170434" y="1022604"/>
                </a:lnTo>
                <a:lnTo>
                  <a:pt x="125133" y="1016514"/>
                </a:lnTo>
                <a:lnTo>
                  <a:pt x="84422" y="999330"/>
                </a:lnTo>
                <a:lnTo>
                  <a:pt x="49926" y="972677"/>
                </a:lnTo>
                <a:lnTo>
                  <a:pt x="23273" y="938181"/>
                </a:lnTo>
                <a:lnTo>
                  <a:pt x="6089" y="897470"/>
                </a:lnTo>
                <a:lnTo>
                  <a:pt x="0" y="852169"/>
                </a:lnTo>
                <a:lnTo>
                  <a:pt x="0" y="170434"/>
                </a:lnTo>
                <a:close/>
              </a:path>
            </a:pathLst>
          </a:custGeom>
          <a:ln w="12192">
            <a:solidFill>
              <a:srgbClr val="FFFFFF"/>
            </a:solidFill>
          </a:ln>
        </p:spPr>
        <p:txBody>
          <a:bodyPr wrap="square" lIns="0" tIns="0" rIns="0" bIns="0" rtlCol="0"/>
          <a:lstStyle/>
          <a:p>
            <a:pPr algn="ct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60" name="object 28">
            <a:extLst>
              <a:ext uri="{FF2B5EF4-FFF2-40B4-BE49-F238E27FC236}">
                <a16:creationId xmlns:a16="http://schemas.microsoft.com/office/drawing/2014/main" id="{24BDF6F0-18B2-4A79-AFF5-7FC97D6BA0D8}"/>
              </a:ext>
            </a:extLst>
          </p:cNvPr>
          <p:cNvSpPr txBox="1"/>
          <p:nvPr/>
        </p:nvSpPr>
        <p:spPr>
          <a:xfrm>
            <a:off x="3489649" y="3318509"/>
            <a:ext cx="1231449" cy="607218"/>
          </a:xfrm>
          <a:prstGeom prst="rect">
            <a:avLst/>
          </a:prstGeom>
        </p:spPr>
        <p:txBody>
          <a:bodyPr vert="horz" wrap="square" lIns="0" tIns="42545" rIns="0" bIns="0" rtlCol="0">
            <a:spAutoFit/>
          </a:bodyPr>
          <a:lstStyle/>
          <a:p>
            <a:pPr marL="12700" marR="5080" indent="170180">
              <a:lnSpc>
                <a:spcPts val="2210"/>
              </a:lnSpc>
              <a:spcBef>
                <a:spcPts val="335"/>
              </a:spcBef>
            </a:pPr>
            <a:r>
              <a:rPr sz="2000" spc="-30" dirty="0">
                <a:solidFill>
                  <a:srgbClr val="FFFFFF"/>
                </a:solidFill>
                <a:latin typeface="Open Sans" panose="020B0606030504020204" pitchFamily="34" charset="0"/>
                <a:ea typeface="Open Sans" panose="020B0606030504020204" pitchFamily="34" charset="0"/>
                <a:cs typeface="Open Sans" panose="020B0606030504020204" pitchFamily="34" charset="0"/>
              </a:rPr>
              <a:t>Middle  </a:t>
            </a:r>
            <a:r>
              <a:rPr sz="2000" spc="-95" dirty="0">
                <a:solidFill>
                  <a:srgbClr val="FFFFFF"/>
                </a:solidFill>
                <a:latin typeface="Open Sans" panose="020B0606030504020204" pitchFamily="34" charset="0"/>
                <a:ea typeface="Open Sans" panose="020B0606030504020204" pitchFamily="34" charset="0"/>
                <a:cs typeface="Open Sans" panose="020B0606030504020204" pitchFamily="34" charset="0"/>
              </a:rPr>
              <a:t>ad</a:t>
            </a:r>
            <a:r>
              <a:rPr sz="2000" spc="-90" dirty="0">
                <a:solidFill>
                  <a:srgbClr val="FFFFFF"/>
                </a:solidFill>
                <a:latin typeface="Open Sans" panose="020B0606030504020204" pitchFamily="34" charset="0"/>
                <a:ea typeface="Open Sans" panose="020B0606030504020204" pitchFamily="34" charset="0"/>
                <a:cs typeface="Open Sans" panose="020B0606030504020204" pitchFamily="34" charset="0"/>
              </a:rPr>
              <a:t>u</a:t>
            </a:r>
            <a:r>
              <a:rPr sz="2000" spc="-20" dirty="0">
                <a:solidFill>
                  <a:srgbClr val="FFFFFF"/>
                </a:solidFill>
                <a:latin typeface="Open Sans" panose="020B0606030504020204" pitchFamily="34" charset="0"/>
                <a:ea typeface="Open Sans" panose="020B0606030504020204" pitchFamily="34" charset="0"/>
                <a:cs typeface="Open Sans" panose="020B0606030504020204" pitchFamily="34" charset="0"/>
              </a:rPr>
              <a:t>lthood</a:t>
            </a:r>
            <a:endParaRPr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61" name="object 29">
            <a:extLst>
              <a:ext uri="{FF2B5EF4-FFF2-40B4-BE49-F238E27FC236}">
                <a16:creationId xmlns:a16="http://schemas.microsoft.com/office/drawing/2014/main" id="{451570DD-8AF5-4F49-A241-574334FBDF2C}"/>
              </a:ext>
            </a:extLst>
          </p:cNvPr>
          <p:cNvSpPr/>
          <p:nvPr/>
        </p:nvSpPr>
        <p:spPr>
          <a:xfrm>
            <a:off x="4224570" y="2819400"/>
            <a:ext cx="8890" cy="320040"/>
          </a:xfrm>
          <a:custGeom>
            <a:avLst/>
            <a:gdLst/>
            <a:ahLst/>
            <a:cxnLst/>
            <a:rect l="l" t="t" r="r" b="b"/>
            <a:pathLst>
              <a:path w="8889" h="320039">
                <a:moveTo>
                  <a:pt x="8720" y="320039"/>
                </a:moveTo>
                <a:lnTo>
                  <a:pt x="4603" y="266788"/>
                </a:lnTo>
                <a:lnTo>
                  <a:pt x="1777" y="213472"/>
                </a:lnTo>
                <a:lnTo>
                  <a:pt x="243" y="160115"/>
                </a:lnTo>
                <a:lnTo>
                  <a:pt x="0" y="106736"/>
                </a:lnTo>
                <a:lnTo>
                  <a:pt x="1047" y="53357"/>
                </a:lnTo>
                <a:lnTo>
                  <a:pt x="3386" y="0"/>
                </a:lnTo>
              </a:path>
            </a:pathLst>
          </a:custGeom>
          <a:ln w="6096">
            <a:solidFill>
              <a:srgbClr val="222E7B"/>
            </a:solidFill>
          </a:ln>
        </p:spPr>
        <p:txBody>
          <a:bodyPr wrap="square" lIns="0" tIns="0" rIns="0" bIns="0" rtlCol="0"/>
          <a:lstStyle/>
          <a:p>
            <a:pPr algn="ct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62" name="object 30">
            <a:extLst>
              <a:ext uri="{FF2B5EF4-FFF2-40B4-BE49-F238E27FC236}">
                <a16:creationId xmlns:a16="http://schemas.microsoft.com/office/drawing/2014/main" id="{75C5F03F-03BF-4B3A-978B-56D513EF8B0D}"/>
              </a:ext>
            </a:extLst>
          </p:cNvPr>
          <p:cNvSpPr/>
          <p:nvPr/>
        </p:nvSpPr>
        <p:spPr>
          <a:xfrm>
            <a:off x="3720084" y="1792223"/>
            <a:ext cx="1572895" cy="1022985"/>
          </a:xfrm>
          <a:custGeom>
            <a:avLst/>
            <a:gdLst/>
            <a:ahLst/>
            <a:cxnLst/>
            <a:rect l="l" t="t" r="r" b="b"/>
            <a:pathLst>
              <a:path w="1572895" h="1022985">
                <a:moveTo>
                  <a:pt x="1402333" y="0"/>
                </a:moveTo>
                <a:lnTo>
                  <a:pt x="170433" y="0"/>
                </a:lnTo>
                <a:lnTo>
                  <a:pt x="125133" y="6089"/>
                </a:lnTo>
                <a:lnTo>
                  <a:pt x="84422" y="23273"/>
                </a:lnTo>
                <a:lnTo>
                  <a:pt x="49926" y="49926"/>
                </a:lnTo>
                <a:lnTo>
                  <a:pt x="23273" y="84422"/>
                </a:lnTo>
                <a:lnTo>
                  <a:pt x="6089" y="125133"/>
                </a:lnTo>
                <a:lnTo>
                  <a:pt x="0" y="170434"/>
                </a:lnTo>
                <a:lnTo>
                  <a:pt x="0" y="852170"/>
                </a:lnTo>
                <a:lnTo>
                  <a:pt x="6089" y="897470"/>
                </a:lnTo>
                <a:lnTo>
                  <a:pt x="23273" y="938181"/>
                </a:lnTo>
                <a:lnTo>
                  <a:pt x="49926" y="972677"/>
                </a:lnTo>
                <a:lnTo>
                  <a:pt x="84422" y="999330"/>
                </a:lnTo>
                <a:lnTo>
                  <a:pt x="125133" y="1016514"/>
                </a:lnTo>
                <a:lnTo>
                  <a:pt x="170433" y="1022603"/>
                </a:lnTo>
                <a:lnTo>
                  <a:pt x="1402333" y="1022603"/>
                </a:lnTo>
                <a:lnTo>
                  <a:pt x="1447634" y="1016514"/>
                </a:lnTo>
                <a:lnTo>
                  <a:pt x="1488345" y="999330"/>
                </a:lnTo>
                <a:lnTo>
                  <a:pt x="1522841" y="972677"/>
                </a:lnTo>
                <a:lnTo>
                  <a:pt x="1549494" y="938181"/>
                </a:lnTo>
                <a:lnTo>
                  <a:pt x="1566678" y="897470"/>
                </a:lnTo>
                <a:lnTo>
                  <a:pt x="1572767" y="852170"/>
                </a:lnTo>
                <a:lnTo>
                  <a:pt x="1572767" y="170434"/>
                </a:lnTo>
                <a:lnTo>
                  <a:pt x="1566678" y="125133"/>
                </a:lnTo>
                <a:lnTo>
                  <a:pt x="1549494" y="84422"/>
                </a:lnTo>
                <a:lnTo>
                  <a:pt x="1522841" y="49926"/>
                </a:lnTo>
                <a:lnTo>
                  <a:pt x="1488345" y="23273"/>
                </a:lnTo>
                <a:lnTo>
                  <a:pt x="1447634" y="6089"/>
                </a:lnTo>
                <a:lnTo>
                  <a:pt x="1402333" y="0"/>
                </a:lnTo>
                <a:close/>
              </a:path>
            </a:pathLst>
          </a:custGeom>
          <a:solidFill>
            <a:srgbClr val="222E7B"/>
          </a:solidFill>
        </p:spPr>
        <p:txBody>
          <a:bodyPr wrap="square" lIns="0" tIns="0" rIns="0" bIns="0" rtlCol="0"/>
          <a:lstStyle/>
          <a:p>
            <a:pPr algn="ct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63" name="object 31">
            <a:extLst>
              <a:ext uri="{FF2B5EF4-FFF2-40B4-BE49-F238E27FC236}">
                <a16:creationId xmlns:a16="http://schemas.microsoft.com/office/drawing/2014/main" id="{A1D1ED13-EAE3-4231-A43E-178DB5ABF467}"/>
              </a:ext>
            </a:extLst>
          </p:cNvPr>
          <p:cNvSpPr/>
          <p:nvPr/>
        </p:nvSpPr>
        <p:spPr>
          <a:xfrm>
            <a:off x="3720084" y="1792223"/>
            <a:ext cx="1572895" cy="1022985"/>
          </a:xfrm>
          <a:custGeom>
            <a:avLst/>
            <a:gdLst/>
            <a:ahLst/>
            <a:cxnLst/>
            <a:rect l="l" t="t" r="r" b="b"/>
            <a:pathLst>
              <a:path w="1572895" h="1022985">
                <a:moveTo>
                  <a:pt x="0" y="170434"/>
                </a:moveTo>
                <a:lnTo>
                  <a:pt x="6089" y="125133"/>
                </a:lnTo>
                <a:lnTo>
                  <a:pt x="23273" y="84422"/>
                </a:lnTo>
                <a:lnTo>
                  <a:pt x="49926" y="49926"/>
                </a:lnTo>
                <a:lnTo>
                  <a:pt x="84422" y="23273"/>
                </a:lnTo>
                <a:lnTo>
                  <a:pt x="125133" y="6089"/>
                </a:lnTo>
                <a:lnTo>
                  <a:pt x="170433" y="0"/>
                </a:lnTo>
                <a:lnTo>
                  <a:pt x="1402333" y="0"/>
                </a:lnTo>
                <a:lnTo>
                  <a:pt x="1447634" y="6089"/>
                </a:lnTo>
                <a:lnTo>
                  <a:pt x="1488345" y="23273"/>
                </a:lnTo>
                <a:lnTo>
                  <a:pt x="1522841" y="49926"/>
                </a:lnTo>
                <a:lnTo>
                  <a:pt x="1549494" y="84422"/>
                </a:lnTo>
                <a:lnTo>
                  <a:pt x="1566678" y="125133"/>
                </a:lnTo>
                <a:lnTo>
                  <a:pt x="1572767" y="170434"/>
                </a:lnTo>
                <a:lnTo>
                  <a:pt x="1572767" y="852170"/>
                </a:lnTo>
                <a:lnTo>
                  <a:pt x="1566678" y="897470"/>
                </a:lnTo>
                <a:lnTo>
                  <a:pt x="1549494" y="938181"/>
                </a:lnTo>
                <a:lnTo>
                  <a:pt x="1522841" y="972677"/>
                </a:lnTo>
                <a:lnTo>
                  <a:pt x="1488345" y="999330"/>
                </a:lnTo>
                <a:lnTo>
                  <a:pt x="1447634" y="1016514"/>
                </a:lnTo>
                <a:lnTo>
                  <a:pt x="1402333" y="1022603"/>
                </a:lnTo>
                <a:lnTo>
                  <a:pt x="170433" y="1022603"/>
                </a:lnTo>
                <a:lnTo>
                  <a:pt x="125133" y="1016514"/>
                </a:lnTo>
                <a:lnTo>
                  <a:pt x="84422" y="999330"/>
                </a:lnTo>
                <a:lnTo>
                  <a:pt x="49926" y="972677"/>
                </a:lnTo>
                <a:lnTo>
                  <a:pt x="23273" y="938181"/>
                </a:lnTo>
                <a:lnTo>
                  <a:pt x="6089" y="897470"/>
                </a:lnTo>
                <a:lnTo>
                  <a:pt x="0" y="852170"/>
                </a:lnTo>
                <a:lnTo>
                  <a:pt x="0" y="170434"/>
                </a:lnTo>
                <a:close/>
              </a:path>
            </a:pathLst>
          </a:custGeom>
          <a:ln w="12192">
            <a:solidFill>
              <a:srgbClr val="FFFFFF"/>
            </a:solidFill>
          </a:ln>
        </p:spPr>
        <p:txBody>
          <a:bodyPr wrap="square" lIns="0" tIns="0" rIns="0" bIns="0" rtlCol="0"/>
          <a:lstStyle/>
          <a:p>
            <a:pPr algn="ct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64" name="object 32">
            <a:extLst>
              <a:ext uri="{FF2B5EF4-FFF2-40B4-BE49-F238E27FC236}">
                <a16:creationId xmlns:a16="http://schemas.microsoft.com/office/drawing/2014/main" id="{C9665DF9-579A-4F5E-82B6-09116E61695E}"/>
              </a:ext>
            </a:extLst>
          </p:cNvPr>
          <p:cNvSpPr txBox="1"/>
          <p:nvPr/>
        </p:nvSpPr>
        <p:spPr>
          <a:xfrm>
            <a:off x="3785871" y="1968195"/>
            <a:ext cx="1268348" cy="603370"/>
          </a:xfrm>
          <a:prstGeom prst="rect">
            <a:avLst/>
          </a:prstGeom>
        </p:spPr>
        <p:txBody>
          <a:bodyPr vert="horz" wrap="square" lIns="0" tIns="13335" rIns="0" bIns="0" rtlCol="0">
            <a:spAutoFit/>
          </a:bodyPr>
          <a:lstStyle/>
          <a:p>
            <a:pPr marL="2540" algn="ctr">
              <a:lnSpc>
                <a:spcPts val="2305"/>
              </a:lnSpc>
              <a:spcBef>
                <a:spcPts val="105"/>
              </a:spcBef>
            </a:pPr>
            <a:r>
              <a:rPr sz="2000" spc="-90" dirty="0">
                <a:solidFill>
                  <a:srgbClr val="FFFFFF"/>
                </a:solidFill>
                <a:latin typeface="Open Sans" panose="020B0606030504020204" pitchFamily="34" charset="0"/>
                <a:ea typeface="Open Sans" panose="020B0606030504020204" pitchFamily="34" charset="0"/>
                <a:cs typeface="Open Sans" panose="020B0606030504020204" pitchFamily="34" charset="0"/>
              </a:rPr>
              <a:t>Later</a:t>
            </a:r>
            <a:endParaRPr sz="2000" dirty="0">
              <a:latin typeface="Open Sans" panose="020B0606030504020204" pitchFamily="34" charset="0"/>
              <a:ea typeface="Open Sans" panose="020B0606030504020204" pitchFamily="34" charset="0"/>
              <a:cs typeface="Open Sans" panose="020B0606030504020204" pitchFamily="34" charset="0"/>
            </a:endParaRPr>
          </a:p>
          <a:p>
            <a:pPr algn="ctr">
              <a:lnSpc>
                <a:spcPts val="2305"/>
              </a:lnSpc>
            </a:pPr>
            <a:r>
              <a:rPr sz="2000" spc="-45" dirty="0">
                <a:solidFill>
                  <a:srgbClr val="FFFFFF"/>
                </a:solidFill>
                <a:latin typeface="Open Sans" panose="020B0606030504020204" pitchFamily="34" charset="0"/>
                <a:ea typeface="Open Sans" panose="020B0606030504020204" pitchFamily="34" charset="0"/>
                <a:cs typeface="Open Sans" panose="020B0606030504020204" pitchFamily="34" charset="0"/>
              </a:rPr>
              <a:t>adulthood</a:t>
            </a:r>
            <a:endParaRPr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65" name="object 33">
            <a:extLst>
              <a:ext uri="{FF2B5EF4-FFF2-40B4-BE49-F238E27FC236}">
                <a16:creationId xmlns:a16="http://schemas.microsoft.com/office/drawing/2014/main" id="{FA639745-01DD-43F4-A97C-700BB7C03DE5}"/>
              </a:ext>
            </a:extLst>
          </p:cNvPr>
          <p:cNvSpPr/>
          <p:nvPr/>
        </p:nvSpPr>
        <p:spPr>
          <a:xfrm>
            <a:off x="5020945" y="1597278"/>
            <a:ext cx="562610" cy="192405"/>
          </a:xfrm>
          <a:custGeom>
            <a:avLst/>
            <a:gdLst/>
            <a:ahLst/>
            <a:cxnLst/>
            <a:rect l="l" t="t" r="r" b="b"/>
            <a:pathLst>
              <a:path w="562610" h="192405">
                <a:moveTo>
                  <a:pt x="0" y="192278"/>
                </a:moveTo>
                <a:lnTo>
                  <a:pt x="44714" y="170471"/>
                </a:lnTo>
                <a:lnTo>
                  <a:pt x="89880" y="149698"/>
                </a:lnTo>
                <a:lnTo>
                  <a:pt x="135481" y="129962"/>
                </a:lnTo>
                <a:lnTo>
                  <a:pt x="181497" y="111270"/>
                </a:lnTo>
                <a:lnTo>
                  <a:pt x="227909" y="93628"/>
                </a:lnTo>
                <a:lnTo>
                  <a:pt x="274700" y="77041"/>
                </a:lnTo>
                <a:lnTo>
                  <a:pt x="321851" y="61515"/>
                </a:lnTo>
                <a:lnTo>
                  <a:pt x="369344" y="47055"/>
                </a:lnTo>
                <a:lnTo>
                  <a:pt x="417159" y="33668"/>
                </a:lnTo>
                <a:lnTo>
                  <a:pt x="465278" y="21360"/>
                </a:lnTo>
                <a:lnTo>
                  <a:pt x="513683" y="10135"/>
                </a:lnTo>
                <a:lnTo>
                  <a:pt x="562355" y="0"/>
                </a:lnTo>
              </a:path>
            </a:pathLst>
          </a:custGeom>
          <a:ln w="6096">
            <a:solidFill>
              <a:srgbClr val="222E7B"/>
            </a:solidFill>
          </a:ln>
        </p:spPr>
        <p:txBody>
          <a:bodyPr wrap="square" lIns="0" tIns="0" rIns="0" bIns="0" rtlCol="0"/>
          <a:lstStyle/>
          <a:p>
            <a:pPr algn="ctr"/>
            <a:endParaRPr>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66106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7F787-6369-4BEA-9BAA-6F9E23D153FF}"/>
              </a:ext>
            </a:extLst>
          </p:cNvPr>
          <p:cNvSpPr>
            <a:spLocks noGrp="1"/>
          </p:cNvSpPr>
          <p:nvPr>
            <p:ph type="title"/>
          </p:nvPr>
        </p:nvSpPr>
        <p:spPr/>
        <p:txBody>
          <a:bodyPr/>
          <a:lstStyle/>
          <a:p>
            <a:r>
              <a:rPr lang="en-US" spc="-190" dirty="0"/>
              <a:t>Early</a:t>
            </a:r>
            <a:r>
              <a:rPr lang="en-US" spc="-355" dirty="0"/>
              <a:t> </a:t>
            </a:r>
            <a:r>
              <a:rPr lang="en-US" spc="-175" dirty="0"/>
              <a:t>Infancy</a:t>
            </a:r>
            <a:endParaRPr lang="en-US" dirty="0"/>
          </a:p>
        </p:txBody>
      </p:sp>
      <p:sp>
        <p:nvSpPr>
          <p:cNvPr id="4" name="object 3">
            <a:extLst>
              <a:ext uri="{FF2B5EF4-FFF2-40B4-BE49-F238E27FC236}">
                <a16:creationId xmlns:a16="http://schemas.microsoft.com/office/drawing/2014/main" id="{BA574279-D80E-44C6-9B16-62D58EDA0CD1}"/>
              </a:ext>
            </a:extLst>
          </p:cNvPr>
          <p:cNvSpPr/>
          <p:nvPr/>
        </p:nvSpPr>
        <p:spPr>
          <a:xfrm>
            <a:off x="2304879" y="1454798"/>
            <a:ext cx="7582242" cy="499599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36723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BD71F-267B-4826-A7C2-49D0BC9DC33C}"/>
              </a:ext>
            </a:extLst>
          </p:cNvPr>
          <p:cNvSpPr>
            <a:spLocks noGrp="1"/>
          </p:cNvSpPr>
          <p:nvPr>
            <p:ph type="title"/>
          </p:nvPr>
        </p:nvSpPr>
        <p:spPr/>
        <p:txBody>
          <a:bodyPr/>
          <a:lstStyle/>
          <a:p>
            <a:r>
              <a:rPr lang="en-US" spc="-210" dirty="0"/>
              <a:t>Later</a:t>
            </a:r>
            <a:r>
              <a:rPr lang="en-US" spc="-365" dirty="0"/>
              <a:t> </a:t>
            </a:r>
            <a:r>
              <a:rPr lang="en-US" spc="-175" dirty="0"/>
              <a:t>Infancy</a:t>
            </a:r>
            <a:endParaRPr lang="en-US" dirty="0"/>
          </a:p>
        </p:txBody>
      </p:sp>
      <p:sp>
        <p:nvSpPr>
          <p:cNvPr id="4" name="object 3">
            <a:extLst>
              <a:ext uri="{FF2B5EF4-FFF2-40B4-BE49-F238E27FC236}">
                <a16:creationId xmlns:a16="http://schemas.microsoft.com/office/drawing/2014/main" id="{82514C5D-06D2-4371-A09E-517938720D06}"/>
              </a:ext>
            </a:extLst>
          </p:cNvPr>
          <p:cNvSpPr/>
          <p:nvPr/>
        </p:nvSpPr>
        <p:spPr>
          <a:xfrm>
            <a:off x="4056788" y="0"/>
            <a:ext cx="4078423" cy="685799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2313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F7428-28BF-4095-BAFC-A9209E01DCE5}"/>
              </a:ext>
            </a:extLst>
          </p:cNvPr>
          <p:cNvSpPr>
            <a:spLocks noGrp="1"/>
          </p:cNvSpPr>
          <p:nvPr>
            <p:ph type="title"/>
          </p:nvPr>
        </p:nvSpPr>
        <p:spPr/>
        <p:txBody>
          <a:bodyPr/>
          <a:lstStyle/>
          <a:p>
            <a:r>
              <a:rPr lang="en-US" spc="-190" dirty="0"/>
              <a:t>Early</a:t>
            </a:r>
            <a:r>
              <a:rPr lang="en-US" spc="-335" dirty="0"/>
              <a:t> </a:t>
            </a:r>
            <a:r>
              <a:rPr lang="en-US" spc="-145" dirty="0"/>
              <a:t>Childhood</a:t>
            </a:r>
            <a:endParaRPr lang="en-US" dirty="0"/>
          </a:p>
        </p:txBody>
      </p:sp>
      <p:sp>
        <p:nvSpPr>
          <p:cNvPr id="4" name="object 3">
            <a:extLst>
              <a:ext uri="{FF2B5EF4-FFF2-40B4-BE49-F238E27FC236}">
                <a16:creationId xmlns:a16="http://schemas.microsoft.com/office/drawing/2014/main" id="{57A1A445-2F43-4CA7-9334-CBA9ED544078}"/>
              </a:ext>
            </a:extLst>
          </p:cNvPr>
          <p:cNvSpPr/>
          <p:nvPr/>
        </p:nvSpPr>
        <p:spPr>
          <a:xfrm>
            <a:off x="2591049" y="1409700"/>
            <a:ext cx="7009901" cy="504109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65602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B5712-BFA6-4D5C-ABAB-885B6446857A}"/>
              </a:ext>
            </a:extLst>
          </p:cNvPr>
          <p:cNvSpPr>
            <a:spLocks noGrp="1"/>
          </p:cNvSpPr>
          <p:nvPr>
            <p:ph type="title"/>
          </p:nvPr>
        </p:nvSpPr>
        <p:spPr/>
        <p:txBody>
          <a:bodyPr/>
          <a:lstStyle/>
          <a:p>
            <a:r>
              <a:rPr lang="en-US" spc="-210" dirty="0"/>
              <a:t>Later</a:t>
            </a:r>
            <a:r>
              <a:rPr lang="en-US" spc="-360" dirty="0"/>
              <a:t> </a:t>
            </a:r>
            <a:r>
              <a:rPr lang="en-US" spc="-145" dirty="0"/>
              <a:t>Childhood</a:t>
            </a:r>
            <a:endParaRPr lang="en-US" dirty="0"/>
          </a:p>
        </p:txBody>
      </p:sp>
      <p:sp>
        <p:nvSpPr>
          <p:cNvPr id="4" name="object 5">
            <a:extLst>
              <a:ext uri="{FF2B5EF4-FFF2-40B4-BE49-F238E27FC236}">
                <a16:creationId xmlns:a16="http://schemas.microsoft.com/office/drawing/2014/main" id="{D18913D6-92AC-460A-BAD7-C2506472821E}"/>
              </a:ext>
            </a:extLst>
          </p:cNvPr>
          <p:cNvSpPr/>
          <p:nvPr/>
        </p:nvSpPr>
        <p:spPr>
          <a:xfrm>
            <a:off x="2089930" y="1253642"/>
            <a:ext cx="7360919" cy="519714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06300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78578-E87A-40DB-A23F-254A8995B9E0}"/>
              </a:ext>
            </a:extLst>
          </p:cNvPr>
          <p:cNvSpPr>
            <a:spLocks noGrp="1"/>
          </p:cNvSpPr>
          <p:nvPr>
            <p:ph type="title"/>
          </p:nvPr>
        </p:nvSpPr>
        <p:spPr/>
        <p:txBody>
          <a:bodyPr/>
          <a:lstStyle/>
          <a:p>
            <a:r>
              <a:rPr lang="en-US" spc="0" dirty="0"/>
              <a:t>Puberty and Adolescence</a:t>
            </a:r>
          </a:p>
        </p:txBody>
      </p:sp>
      <p:sp>
        <p:nvSpPr>
          <p:cNvPr id="4" name="object 4">
            <a:extLst>
              <a:ext uri="{FF2B5EF4-FFF2-40B4-BE49-F238E27FC236}">
                <a16:creationId xmlns:a16="http://schemas.microsoft.com/office/drawing/2014/main" id="{C69397E1-A115-453F-B82F-1351375432E5}"/>
              </a:ext>
            </a:extLst>
          </p:cNvPr>
          <p:cNvSpPr/>
          <p:nvPr/>
        </p:nvSpPr>
        <p:spPr>
          <a:xfrm>
            <a:off x="2497743" y="1418575"/>
            <a:ext cx="7196513" cy="494490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20592657"/>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05d88611-e516-4d1a-b12e-39107e78b3d0"/>
    <ds:schemaRef ds:uri="http://schemas.microsoft.com/office/2006/documentManagement/types"/>
    <ds:schemaRef ds:uri="http://purl.org/dc/elements/1.1/"/>
    <ds:schemaRef ds:uri="http://schemas.microsoft.com/sharepoint/v3"/>
    <ds:schemaRef ds:uri="http://www.w3.org/XML/1998/namespace"/>
    <ds:schemaRef ds:uri="http://schemas.microsoft.com/office/infopath/2007/PartnerControls"/>
    <ds:schemaRef ds:uri="http://schemas.microsoft.com/office/2006/metadata/properties"/>
    <ds:schemaRef ds:uri="http://purl.org/dc/dcmitype/"/>
    <ds:schemaRef ds:uri="http://purl.org/dc/terms/"/>
    <ds:schemaRef ds:uri="http://schemas.openxmlformats.org/package/2006/metadata/core-properties"/>
    <ds:schemaRef ds:uri="56ea17bb-c96d-4826-b465-01eec0dd23d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62</TotalTime>
  <Words>750</Words>
  <Application>Microsoft Office PowerPoint</Application>
  <PresentationFormat>Widescreen</PresentationFormat>
  <Paragraphs>86</Paragraphs>
  <Slides>27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.AppleSystemUIFont</vt:lpstr>
      <vt:lpstr>Arial</vt:lpstr>
      <vt:lpstr>Calibri</vt:lpstr>
      <vt:lpstr>Open Sans</vt:lpstr>
      <vt:lpstr>Open Sans SemiBold</vt:lpstr>
      <vt:lpstr>2_Office Theme</vt:lpstr>
      <vt:lpstr>3_Office Theme</vt:lpstr>
      <vt:lpstr>Health and Wellness Throughout the Lifespan  Counseling and Mental Health</vt:lpstr>
      <vt:lpstr>PowerPoint Presentation</vt:lpstr>
      <vt:lpstr>Human Development – Infancy to Geriatrics</vt:lpstr>
      <vt:lpstr>Erik Erikson’s Stages of Psychosocial Development</vt:lpstr>
      <vt:lpstr>Early Infancy</vt:lpstr>
      <vt:lpstr>Later Infancy</vt:lpstr>
      <vt:lpstr>Early Childhood</vt:lpstr>
      <vt:lpstr>Later Childhood</vt:lpstr>
      <vt:lpstr>Puberty and Adolescence</vt:lpstr>
      <vt:lpstr>Early Adulthood</vt:lpstr>
      <vt:lpstr>Middle Adulthood</vt:lpstr>
      <vt:lpstr>Late Adulthood</vt:lpstr>
      <vt:lpstr>Geriatrics</vt:lpstr>
      <vt:lpstr>Health and Wellness for Early Infancy through Early Childhood</vt:lpstr>
      <vt:lpstr>Health and Wellness for Later Childhood</vt:lpstr>
      <vt:lpstr>Health and Wellness for Puberty and Adolescence</vt:lpstr>
      <vt:lpstr>Health and Wellness for Early Adulthood</vt:lpstr>
      <vt:lpstr>Health and Wellness for Middle Adulthood</vt:lpstr>
      <vt:lpstr>Health and Wellness for Later Adulthood</vt:lpstr>
      <vt:lpstr>Senior Health</vt:lpstr>
      <vt:lpstr>Psychological Effects of Aging</vt:lpstr>
      <vt:lpstr>What is stress?</vt:lpstr>
      <vt:lpstr>Stress Management Techniques</vt:lpstr>
      <vt:lpstr>Review</vt:lpstr>
      <vt:lpstr>PowerPoint Presentation</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7</cp:revision>
  <cp:lastPrinted>2017-07-07T16:17:37Z</cp:lastPrinted>
  <dcterms:created xsi:type="dcterms:W3CDTF">2017-07-11T23:58:30Z</dcterms:created>
  <dcterms:modified xsi:type="dcterms:W3CDTF">2018-01-15T18:33:16Z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