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23" autoAdjust="0"/>
  </p:normalViewPr>
  <p:slideViewPr>
    <p:cSldViewPr snapToGrid="0">
      <p:cViewPr varScale="1">
        <p:scale>
          <a:sx n="78" d="100"/>
          <a:sy n="78" d="100"/>
        </p:scale>
        <p:origin x="878" y="72"/>
      </p:cViewPr>
      <p:guideLst>
        <p:guide pos="3840"/>
        <p:guide orient="horz" pos="2160"/>
      </p:guideLst>
    </p:cSldViewPr>
  </p:slideViewPr>
  <p:notesTextViewPr>
    <p:cViewPr>
      <p:scale>
        <a:sx n="1" d="1"/>
        <a:sy n="1" d="1"/>
      </p:scale>
      <p:origin x="0" y="-173"/>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CFD56D1A-B31F-4832-8566-ADDF8F61C4D8}" type="presOf" srcId="{33478769-96D9-46B3-9F09-5B31AFFE806B}" destId="{C019320E-42CC-4C96-8DB6-3B96745D5D8C}" srcOrd="1"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FEC9CC2E-9F67-4707-A469-230E31BB6ADA}" type="presOf" srcId="{C0FC83E9-6CD4-4678-93B9-AF23DC40C746}" destId="{D9A00B94-41DF-4DC0-B4FC-8F93D8DFD440}" srcOrd="0" destOrd="0" presId="urn:microsoft.com/office/officeart/2005/8/layout/bProcess3"/>
    <dgm:cxn modelId="{11C59B31-55E6-4F6D-BDA4-156B53F5FBBF}" type="presOf" srcId="{2AF475B9-3889-4D54-BA72-7AC24163276D}" destId="{AB63E640-68AE-407F-BF35-156CCFB6F801}" srcOrd="1" destOrd="0" presId="urn:microsoft.com/office/officeart/2005/8/layout/bProcess3"/>
    <dgm:cxn modelId="{A6575337-4E40-49AD-89B8-E5EB989DBA58}" type="presOf" srcId="{2AF475B9-3889-4D54-BA72-7AC24163276D}" destId="{EAC28208-0BBD-417E-A296-BF188DCC1447}" srcOrd="0" destOrd="0" presId="urn:microsoft.com/office/officeart/2005/8/layout/bProcess3"/>
    <dgm:cxn modelId="{E475FD37-02F0-4DC6-94F5-55542BA7C0DC}" srcId="{928E3336-3996-4F53-B1B8-7BE7E5AB5A7E}" destId="{ABE69A03-5451-4125-BFF5-4348BE6B2A4C}" srcOrd="3" destOrd="0" parTransId="{F09F3918-A43A-4071-B777-C8EBCA1049E6}" sibTransId="{9A9A2094-8A25-465B-80C2-6AC88CC93707}"/>
    <dgm:cxn modelId="{C424415E-91E1-4433-9D22-DA1B0ACB048A}" type="presOf" srcId="{9A9A2094-8A25-465B-80C2-6AC88CC93707}" destId="{68424F5E-3300-4E46-93E5-AC7860D3AEC2}" srcOrd="0" destOrd="0" presId="urn:microsoft.com/office/officeart/2005/8/layout/bProcess3"/>
    <dgm:cxn modelId="{63EDBB64-1A3F-4E27-AC09-88750AA787EF}" srcId="{928E3336-3996-4F53-B1B8-7BE7E5AB5A7E}" destId="{252A8E0B-13A5-4E2A-82A7-F2C0AFCBD3E1}" srcOrd="1" destOrd="0" parTransId="{11D0C572-CE05-4119-AA3E-F1ED4CF6ADD8}" sibTransId="{C5147C9C-92DB-41F8-A4FB-6A239E00F44B}"/>
    <dgm:cxn modelId="{CF25EF54-039C-47A9-A81F-388B025CAE2A}" type="presOf" srcId="{5273953B-0811-4D6F-9EB3-142584769E42}" destId="{FC6D5501-CF46-43F6-9C43-B5D986145533}" srcOrd="0"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D2705558-ED6E-4EA7-8084-677A77398951}" type="presOf" srcId="{5273953B-0811-4D6F-9EB3-142584769E42}" destId="{46542210-BFD6-4250-8E5C-05C496F240E0}" srcOrd="1" destOrd="0" presId="urn:microsoft.com/office/officeart/2005/8/layout/bProcess3"/>
    <dgm:cxn modelId="{B2AE127A-A7FC-42FF-BEF6-54B0922BAB7D}" srcId="{928E3336-3996-4F53-B1B8-7BE7E5AB5A7E}" destId="{B1481C5A-EC9C-4BF0-A0DE-D260E7D3092F}" srcOrd="6" destOrd="0" parTransId="{D92E20EB-0C92-40E0-8E1A-1FA140EAFB48}" sibTransId="{2AF475B9-3889-4D54-BA72-7AC24163276D}"/>
    <dgm:cxn modelId="{149D3085-698E-4B3F-87D4-1AD7A596D879}" type="presOf" srcId="{C5147C9C-92DB-41F8-A4FB-6A239E00F44B}" destId="{1EEC347A-3589-49A5-BD4A-A31F45307035}" srcOrd="1" destOrd="0" presId="urn:microsoft.com/office/officeart/2005/8/layout/bProcess3"/>
    <dgm:cxn modelId="{389E9C90-32DF-4556-86CD-360E7FDB109A}" srcId="{928E3336-3996-4F53-B1B8-7BE7E5AB5A7E}" destId="{A94C412E-3939-4F81-9206-498FC2F9413A}" srcOrd="2" destOrd="0" parTransId="{ACA344BE-FFD8-4B9F-B4D4-8D3A525E56F2}" sibTransId="{5273953B-0811-4D6F-9EB3-142584769E42}"/>
    <dgm:cxn modelId="{61E2F494-31C2-444F-A674-D501FDCF4BD8}" type="presOf" srcId="{33478769-96D9-46B3-9F09-5B31AFFE806B}" destId="{106836C0-DD67-420F-A0E1-B7C18B5E0192}" srcOrd="0" destOrd="0" presId="urn:microsoft.com/office/officeart/2005/8/layout/bProcess3"/>
    <dgm:cxn modelId="{5E3F3F95-DCD5-41AE-9B3B-3B8691E81EAB}" type="presOf" srcId="{A94C412E-3939-4F81-9206-498FC2F9413A}" destId="{ACE5BDD7-BC8A-4C38-BFCB-028841953DC8}" srcOrd="0" destOrd="0" presId="urn:microsoft.com/office/officeart/2005/8/layout/bProcess3"/>
    <dgm:cxn modelId="{89070196-539D-4A21-8807-1D4245BF6A52}" type="presOf" srcId="{1591F05D-4C6A-4FC7-BB6E-12BA53CE9192}" destId="{BB7200B2-1D55-434A-A659-E422DF530DAF}" srcOrd="0" destOrd="0" presId="urn:microsoft.com/office/officeart/2005/8/layout/bProcess3"/>
    <dgm:cxn modelId="{A5892E9D-EF93-4202-93DB-BFD51E535034}" type="presOf" srcId="{A08A59FC-A5A2-467A-A9E9-12233C8DA203}" destId="{EAD1E265-CD09-47F8-B0AE-E5904C4D63A8}" srcOrd="0" destOrd="0" presId="urn:microsoft.com/office/officeart/2005/8/layout/bProcess3"/>
    <dgm:cxn modelId="{9D7C689E-6DF1-4BAE-8BEA-B34D2252DE17}" type="presOf" srcId="{4F3DB631-C636-4D16-86EC-F77692958D86}" destId="{24BE950F-118F-4095-B4F5-2D631BA63A91}" srcOrd="1" destOrd="0" presId="urn:microsoft.com/office/officeart/2005/8/layout/bProcess3"/>
    <dgm:cxn modelId="{B1C7B9A0-D0A8-44F9-8C81-39D6A101B8A9}" type="presOf" srcId="{B1481C5A-EC9C-4BF0-A0DE-D260E7D3092F}" destId="{4F2E4D4B-F7A1-4D6B-8FCA-4D0B6920571E}" srcOrd="0" destOrd="0" presId="urn:microsoft.com/office/officeart/2005/8/layout/bProcess3"/>
    <dgm:cxn modelId="{E8D1EEA0-CE66-4103-8A89-B8A67AA71F0D}" srcId="{928E3336-3996-4F53-B1B8-7BE7E5AB5A7E}" destId="{C0FC83E9-6CD4-4678-93B9-AF23DC40C746}" srcOrd="4" destOrd="0" parTransId="{A29E5CE6-C86D-4B0B-8CFC-1500EB2BAF09}" sibTransId="{4F3DB631-C636-4D16-86EC-F77692958D86}"/>
    <dgm:cxn modelId="{2522F1A3-8C9B-4DDB-8036-6F47F48B4E93}" type="presOf" srcId="{928E3336-3996-4F53-B1B8-7BE7E5AB5A7E}" destId="{6EE0DF46-50B1-4943-BECB-4DF37ADD1019}" srcOrd="0" destOrd="0" presId="urn:microsoft.com/office/officeart/2005/8/layout/bProcess3"/>
    <dgm:cxn modelId="{50D4D2AB-D1F9-4F1D-BDEE-45693757E342}" type="presOf" srcId="{3177DDC5-C1F2-45C6-80D3-28022B890499}" destId="{68D88EBF-7326-4BB7-A6A8-218C8D937FC2}" srcOrd="0" destOrd="0" presId="urn:microsoft.com/office/officeart/2005/8/layout/bProcess3"/>
    <dgm:cxn modelId="{603F49AE-CB6F-4578-9898-A60509097E79}" srcId="{928E3336-3996-4F53-B1B8-7BE7E5AB5A7E}" destId="{A08A59FC-A5A2-467A-A9E9-12233C8DA203}" srcOrd="5" destOrd="0" parTransId="{AC5173BD-F1E2-46BF-8685-30113147B89A}" sibTransId="{3177DDC5-C1F2-45C6-80D3-28022B890499}"/>
    <dgm:cxn modelId="{8F93A3CA-D3E0-40F9-984E-CB23B1376F79}" type="presOf" srcId="{ABE69A03-5451-4125-BFF5-4348BE6B2A4C}" destId="{7545814F-0993-4F55-9A76-EE2770B00236}" srcOrd="0" destOrd="0" presId="urn:microsoft.com/office/officeart/2005/8/layout/bProcess3"/>
    <dgm:cxn modelId="{883A93CC-73AE-4104-A394-3D036BD4275E}" type="presOf" srcId="{C5147C9C-92DB-41F8-A4FB-6A239E00F44B}" destId="{3A7526FF-8E47-43A6-BBCE-CC3B540CCC47}" srcOrd="0" destOrd="0" presId="urn:microsoft.com/office/officeart/2005/8/layout/bProcess3"/>
    <dgm:cxn modelId="{92C68CD6-1131-4DF3-9DF0-EFCC90A5DE06}" type="presOf" srcId="{4F3DB631-C636-4D16-86EC-F77692958D86}" destId="{460C40BD-BA30-4C28-BD9E-4B573E9E8EB7}" srcOrd="0" destOrd="0" presId="urn:microsoft.com/office/officeart/2005/8/layout/bProcess3"/>
    <dgm:cxn modelId="{A058E4D8-1204-42D8-B4FD-470E74FCC7D1}" type="presOf" srcId="{BEED8B2C-F022-460E-84BA-9CC0522DC652}" destId="{495F60DD-5163-4F3E-9B2E-3B490083A48B}" srcOrd="0" destOrd="0" presId="urn:microsoft.com/office/officeart/2005/8/layout/bProcess3"/>
    <dgm:cxn modelId="{D99E19EB-8AB0-49FC-942F-028E81E8E1A4}" type="presOf" srcId="{9A9A2094-8A25-465B-80C2-6AC88CC93707}" destId="{B71685CB-88ED-487D-934B-D0285F701360}" srcOrd="1" destOrd="0" presId="urn:microsoft.com/office/officeart/2005/8/layout/bProcess3"/>
    <dgm:cxn modelId="{C3A9D6EE-49AE-4521-B337-1F1894C9697B}" type="presOf" srcId="{252A8E0B-13A5-4E2A-82A7-F2C0AFCBD3E1}" destId="{A8D5E4E9-43DF-44AF-8E08-C57786542117}" srcOrd="0" destOrd="0" presId="urn:microsoft.com/office/officeart/2005/8/layout/bProcess3"/>
    <dgm:cxn modelId="{816F49FB-CA1F-4E47-9E28-89D858AAFECB}" type="presOf" srcId="{3177DDC5-C1F2-45C6-80D3-28022B890499}" destId="{6443B1C1-1FF4-48A6-846E-98934F252FD5}" srcOrd="1" destOrd="0" presId="urn:microsoft.com/office/officeart/2005/8/layout/bProcess3"/>
    <dgm:cxn modelId="{9ED9FA1D-D4FE-4EE6-A727-2C81337B275F}" type="presParOf" srcId="{6EE0DF46-50B1-4943-BECB-4DF37ADD1019}" destId="{495F60DD-5163-4F3E-9B2E-3B490083A48B}" srcOrd="0" destOrd="0" presId="urn:microsoft.com/office/officeart/2005/8/layout/bProcess3"/>
    <dgm:cxn modelId="{E5E0F8D1-A756-4A4A-9C88-3C9D05458863}" type="presParOf" srcId="{6EE0DF46-50B1-4943-BECB-4DF37ADD1019}" destId="{106836C0-DD67-420F-A0E1-B7C18B5E0192}" srcOrd="1" destOrd="0" presId="urn:microsoft.com/office/officeart/2005/8/layout/bProcess3"/>
    <dgm:cxn modelId="{332D470A-6CDC-450F-B3F6-97EB2D429FF3}" type="presParOf" srcId="{106836C0-DD67-420F-A0E1-B7C18B5E0192}" destId="{C019320E-42CC-4C96-8DB6-3B96745D5D8C}" srcOrd="0" destOrd="0" presId="urn:microsoft.com/office/officeart/2005/8/layout/bProcess3"/>
    <dgm:cxn modelId="{56B2B8C2-8373-4C7F-BF1C-E65F956B8C0E}" type="presParOf" srcId="{6EE0DF46-50B1-4943-BECB-4DF37ADD1019}" destId="{A8D5E4E9-43DF-44AF-8E08-C57786542117}" srcOrd="2" destOrd="0" presId="urn:microsoft.com/office/officeart/2005/8/layout/bProcess3"/>
    <dgm:cxn modelId="{4EC74EA5-B4AE-415A-ACD4-E63754435925}" type="presParOf" srcId="{6EE0DF46-50B1-4943-BECB-4DF37ADD1019}" destId="{3A7526FF-8E47-43A6-BBCE-CC3B540CCC47}" srcOrd="3" destOrd="0" presId="urn:microsoft.com/office/officeart/2005/8/layout/bProcess3"/>
    <dgm:cxn modelId="{C940B143-FFD9-4BA5-B440-117937154D39}" type="presParOf" srcId="{3A7526FF-8E47-43A6-BBCE-CC3B540CCC47}" destId="{1EEC347A-3589-49A5-BD4A-A31F45307035}" srcOrd="0" destOrd="0" presId="urn:microsoft.com/office/officeart/2005/8/layout/bProcess3"/>
    <dgm:cxn modelId="{A8B7BF36-6C82-4814-8714-852BEBACE555}" type="presParOf" srcId="{6EE0DF46-50B1-4943-BECB-4DF37ADD1019}" destId="{ACE5BDD7-BC8A-4C38-BFCB-028841953DC8}" srcOrd="4" destOrd="0" presId="urn:microsoft.com/office/officeart/2005/8/layout/bProcess3"/>
    <dgm:cxn modelId="{16B2A30E-F762-4C3D-BB73-D70EF4719ADA}" type="presParOf" srcId="{6EE0DF46-50B1-4943-BECB-4DF37ADD1019}" destId="{FC6D5501-CF46-43F6-9C43-B5D986145533}" srcOrd="5" destOrd="0" presId="urn:microsoft.com/office/officeart/2005/8/layout/bProcess3"/>
    <dgm:cxn modelId="{22897414-76DD-4FFD-AA9C-FC61C6889E82}" type="presParOf" srcId="{FC6D5501-CF46-43F6-9C43-B5D986145533}" destId="{46542210-BFD6-4250-8E5C-05C496F240E0}" srcOrd="0" destOrd="0" presId="urn:microsoft.com/office/officeart/2005/8/layout/bProcess3"/>
    <dgm:cxn modelId="{C58F5809-D639-4D6A-8C06-8C6227557C3C}" type="presParOf" srcId="{6EE0DF46-50B1-4943-BECB-4DF37ADD1019}" destId="{7545814F-0993-4F55-9A76-EE2770B00236}" srcOrd="6" destOrd="0" presId="urn:microsoft.com/office/officeart/2005/8/layout/bProcess3"/>
    <dgm:cxn modelId="{33F6C922-BCCA-4B40-AA3C-2551D33382DB}" type="presParOf" srcId="{6EE0DF46-50B1-4943-BECB-4DF37ADD1019}" destId="{68424F5E-3300-4E46-93E5-AC7860D3AEC2}" srcOrd="7" destOrd="0" presId="urn:microsoft.com/office/officeart/2005/8/layout/bProcess3"/>
    <dgm:cxn modelId="{C1700828-59E8-42FE-90C1-413A4D1BE42A}" type="presParOf" srcId="{68424F5E-3300-4E46-93E5-AC7860D3AEC2}" destId="{B71685CB-88ED-487D-934B-D0285F701360}" srcOrd="0" destOrd="0" presId="urn:microsoft.com/office/officeart/2005/8/layout/bProcess3"/>
    <dgm:cxn modelId="{87E10A5D-DB67-4F41-A062-3A03E372CDA2}" type="presParOf" srcId="{6EE0DF46-50B1-4943-BECB-4DF37ADD1019}" destId="{D9A00B94-41DF-4DC0-B4FC-8F93D8DFD440}" srcOrd="8" destOrd="0" presId="urn:microsoft.com/office/officeart/2005/8/layout/bProcess3"/>
    <dgm:cxn modelId="{6EC396E9-EC91-4A8E-85E1-B5659EE2C361}" type="presParOf" srcId="{6EE0DF46-50B1-4943-BECB-4DF37ADD1019}" destId="{460C40BD-BA30-4C28-BD9E-4B573E9E8EB7}" srcOrd="9" destOrd="0" presId="urn:microsoft.com/office/officeart/2005/8/layout/bProcess3"/>
    <dgm:cxn modelId="{EBCBEB60-3AB0-4D64-B975-023302DC786B}" type="presParOf" srcId="{460C40BD-BA30-4C28-BD9E-4B573E9E8EB7}" destId="{24BE950F-118F-4095-B4F5-2D631BA63A91}" srcOrd="0" destOrd="0" presId="urn:microsoft.com/office/officeart/2005/8/layout/bProcess3"/>
    <dgm:cxn modelId="{62C7928F-C50A-47AD-B428-0F56F56664B9}" type="presParOf" srcId="{6EE0DF46-50B1-4943-BECB-4DF37ADD1019}" destId="{EAD1E265-CD09-47F8-B0AE-E5904C4D63A8}" srcOrd="10" destOrd="0" presId="urn:microsoft.com/office/officeart/2005/8/layout/bProcess3"/>
    <dgm:cxn modelId="{A8BDC217-ACA0-4813-843D-3EC3F2EE043A}" type="presParOf" srcId="{6EE0DF46-50B1-4943-BECB-4DF37ADD1019}" destId="{68D88EBF-7326-4BB7-A6A8-218C8D937FC2}" srcOrd="11" destOrd="0" presId="urn:microsoft.com/office/officeart/2005/8/layout/bProcess3"/>
    <dgm:cxn modelId="{EA3622D7-0313-45D7-A1FB-2D295DABEA95}" type="presParOf" srcId="{68D88EBF-7326-4BB7-A6A8-218C8D937FC2}" destId="{6443B1C1-1FF4-48A6-846E-98934F252FD5}" srcOrd="0" destOrd="0" presId="urn:microsoft.com/office/officeart/2005/8/layout/bProcess3"/>
    <dgm:cxn modelId="{4ABFB4D4-D790-467A-BB28-A6AE692BDCE7}" type="presParOf" srcId="{6EE0DF46-50B1-4943-BECB-4DF37ADD1019}" destId="{4F2E4D4B-F7A1-4D6B-8FCA-4D0B6920571E}" srcOrd="12" destOrd="0" presId="urn:microsoft.com/office/officeart/2005/8/layout/bProcess3"/>
    <dgm:cxn modelId="{2CE51C70-12E7-44B0-8027-DB8306738696}" type="presParOf" srcId="{6EE0DF46-50B1-4943-BECB-4DF37ADD1019}" destId="{EAC28208-0BBD-417E-A296-BF188DCC1447}" srcOrd="13" destOrd="0" presId="urn:microsoft.com/office/officeart/2005/8/layout/bProcess3"/>
    <dgm:cxn modelId="{43294E20-5642-42AA-B962-F9C938A4A81C}" type="presParOf" srcId="{EAC28208-0BBD-417E-A296-BF188DCC1447}" destId="{AB63E640-68AE-407F-BF35-156CCFB6F801}" srcOrd="0" destOrd="0" presId="urn:microsoft.com/office/officeart/2005/8/layout/bProcess3"/>
    <dgm:cxn modelId="{DF9BA7D5-67A4-4210-9107-D70228106EFF}"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3319805" y="595037"/>
          <a:ext cx="459668" cy="91440"/>
        </a:xfrm>
        <a:custGeom>
          <a:avLst/>
          <a:gdLst/>
          <a:ahLst/>
          <a:cxnLst/>
          <a:rect l="0" t="0" r="0" b="0"/>
          <a:pathLst>
            <a:path>
              <a:moveTo>
                <a:pt x="0" y="45720"/>
              </a:moveTo>
              <a:lnTo>
                <a:pt x="459668"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638306"/>
        <a:ext cx="24513" cy="4902"/>
      </dsp:txXfrm>
    </dsp:sp>
    <dsp:sp modelId="{495F60DD-5163-4F3E-9B2E-3B490083A48B}">
      <dsp:nvSpPr>
        <dsp:cNvPr id="0" name=""/>
        <dsp:cNvSpPr/>
      </dsp:nvSpPr>
      <dsp:spPr>
        <a:xfrm>
          <a:off x="1190004" y="1277"/>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on time</a:t>
          </a:r>
        </a:p>
      </dsp:txBody>
      <dsp:txXfrm>
        <a:off x="1190004" y="1277"/>
        <a:ext cx="2131600" cy="1278960"/>
      </dsp:txXfrm>
    </dsp:sp>
    <dsp:sp modelId="{3A7526FF-8E47-43A6-BBCE-CC3B540CCC47}">
      <dsp:nvSpPr>
        <dsp:cNvPr id="0" name=""/>
        <dsp:cNvSpPr/>
      </dsp:nvSpPr>
      <dsp:spPr>
        <a:xfrm>
          <a:off x="5941674" y="595037"/>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638306"/>
        <a:ext cx="24513" cy="4902"/>
      </dsp:txXfrm>
    </dsp:sp>
    <dsp:sp modelId="{A8D5E4E9-43DF-44AF-8E08-C57786542117}">
      <dsp:nvSpPr>
        <dsp:cNvPr id="0" name=""/>
        <dsp:cNvSpPr/>
      </dsp:nvSpPr>
      <dsp:spPr>
        <a:xfrm>
          <a:off x="3811873" y="1277"/>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at work every day</a:t>
          </a:r>
        </a:p>
      </dsp:txBody>
      <dsp:txXfrm>
        <a:off x="3811873" y="1277"/>
        <a:ext cx="2131600" cy="1278960"/>
      </dsp:txXfrm>
    </dsp:sp>
    <dsp:sp modelId="{FC6D5501-CF46-43F6-9C43-B5D986145533}">
      <dsp:nvSpPr>
        <dsp:cNvPr id="0" name=""/>
        <dsp:cNvSpPr/>
      </dsp:nvSpPr>
      <dsp:spPr>
        <a:xfrm>
          <a:off x="2255805" y="1278438"/>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1505820"/>
        <a:ext cx="263330" cy="4902"/>
      </dsp:txXfrm>
    </dsp:sp>
    <dsp:sp modelId="{ACE5BDD7-BC8A-4C38-BFCB-028841953DC8}">
      <dsp:nvSpPr>
        <dsp:cNvPr id="0" name=""/>
        <dsp:cNvSpPr/>
      </dsp:nvSpPr>
      <dsp:spPr>
        <a:xfrm>
          <a:off x="6433742" y="1277"/>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Call your supervisor immediately if you become ill and must miss work</a:t>
          </a:r>
        </a:p>
      </dsp:txBody>
      <dsp:txXfrm>
        <a:off x="6433742" y="1277"/>
        <a:ext cx="2131600" cy="1278960"/>
      </dsp:txXfrm>
    </dsp:sp>
    <dsp:sp modelId="{68424F5E-3300-4E46-93E5-AC7860D3AEC2}">
      <dsp:nvSpPr>
        <dsp:cNvPr id="0" name=""/>
        <dsp:cNvSpPr/>
      </dsp:nvSpPr>
      <dsp:spPr>
        <a:xfrm>
          <a:off x="3319805" y="2364266"/>
          <a:ext cx="459668" cy="91440"/>
        </a:xfrm>
        <a:custGeom>
          <a:avLst/>
          <a:gdLst/>
          <a:ahLst/>
          <a:cxnLst/>
          <a:rect l="0" t="0" r="0" b="0"/>
          <a:pathLst>
            <a:path>
              <a:moveTo>
                <a:pt x="0" y="45720"/>
              </a:moveTo>
              <a:lnTo>
                <a:pt x="459668"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2407535"/>
        <a:ext cx="24513" cy="4902"/>
      </dsp:txXfrm>
    </dsp:sp>
    <dsp:sp modelId="{7545814F-0993-4F55-9A76-EE2770B00236}">
      <dsp:nvSpPr>
        <dsp:cNvPr id="0" name=""/>
        <dsp:cNvSpPr/>
      </dsp:nvSpPr>
      <dsp:spPr>
        <a:xfrm>
          <a:off x="1190004" y="1770506"/>
          <a:ext cx="2131600" cy="127896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Complete all work in a timely fashion</a:t>
          </a:r>
        </a:p>
      </dsp:txBody>
      <dsp:txXfrm>
        <a:off x="1190004" y="1770506"/>
        <a:ext cx="2131600" cy="1278960"/>
      </dsp:txXfrm>
    </dsp:sp>
    <dsp:sp modelId="{460C40BD-BA30-4C28-BD9E-4B573E9E8EB7}">
      <dsp:nvSpPr>
        <dsp:cNvPr id="0" name=""/>
        <dsp:cNvSpPr/>
      </dsp:nvSpPr>
      <dsp:spPr>
        <a:xfrm>
          <a:off x="5941674" y="2364266"/>
          <a:ext cx="459668" cy="91440"/>
        </a:xfrm>
        <a:custGeom>
          <a:avLst/>
          <a:gdLst/>
          <a:ahLst/>
          <a:cxnLst/>
          <a:rect l="0" t="0" r="0" b="0"/>
          <a:pathLst>
            <a:path>
              <a:moveTo>
                <a:pt x="0" y="45720"/>
              </a:moveTo>
              <a:lnTo>
                <a:pt x="459668"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9251" y="2407535"/>
        <a:ext cx="24513" cy="4902"/>
      </dsp:txXfrm>
    </dsp:sp>
    <dsp:sp modelId="{D9A00B94-41DF-4DC0-B4FC-8F93D8DFD440}">
      <dsp:nvSpPr>
        <dsp:cNvPr id="0" name=""/>
        <dsp:cNvSpPr/>
      </dsp:nvSpPr>
      <dsp:spPr>
        <a:xfrm>
          <a:off x="3811873" y="1770506"/>
          <a:ext cx="2131600" cy="127896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Keep your work area neat and organized</a:t>
          </a:r>
        </a:p>
      </dsp:txBody>
      <dsp:txXfrm>
        <a:off x="3811873" y="1770506"/>
        <a:ext cx="2131600" cy="1278960"/>
      </dsp:txXfrm>
    </dsp:sp>
    <dsp:sp modelId="{68D88EBF-7326-4BB7-A6A8-218C8D937FC2}">
      <dsp:nvSpPr>
        <dsp:cNvPr id="0" name=""/>
        <dsp:cNvSpPr/>
      </dsp:nvSpPr>
      <dsp:spPr>
        <a:xfrm>
          <a:off x="2255805" y="3047666"/>
          <a:ext cx="5243737" cy="459668"/>
        </a:xfrm>
        <a:custGeom>
          <a:avLst/>
          <a:gdLst/>
          <a:ahLst/>
          <a:cxnLst/>
          <a:rect l="0" t="0" r="0" b="0"/>
          <a:pathLst>
            <a:path>
              <a:moveTo>
                <a:pt x="5243737" y="0"/>
              </a:moveTo>
              <a:lnTo>
                <a:pt x="5243737" y="246934"/>
              </a:lnTo>
              <a:lnTo>
                <a:pt x="0" y="246934"/>
              </a:lnTo>
              <a:lnTo>
                <a:pt x="0" y="459668"/>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6008" y="3275049"/>
        <a:ext cx="263330" cy="4902"/>
      </dsp:txXfrm>
    </dsp:sp>
    <dsp:sp modelId="{EAD1E265-CD09-47F8-B0AE-E5904C4D63A8}">
      <dsp:nvSpPr>
        <dsp:cNvPr id="0" name=""/>
        <dsp:cNvSpPr/>
      </dsp:nvSpPr>
      <dsp:spPr>
        <a:xfrm>
          <a:off x="6433742" y="1770506"/>
          <a:ext cx="2131600" cy="127896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Be accurate</a:t>
          </a:r>
        </a:p>
      </dsp:txBody>
      <dsp:txXfrm>
        <a:off x="6433742" y="1770506"/>
        <a:ext cx="2131600" cy="1278960"/>
      </dsp:txXfrm>
    </dsp:sp>
    <dsp:sp modelId="{EAC28208-0BBD-417E-A296-BF188DCC1447}">
      <dsp:nvSpPr>
        <dsp:cNvPr id="0" name=""/>
        <dsp:cNvSpPr/>
      </dsp:nvSpPr>
      <dsp:spPr>
        <a:xfrm>
          <a:off x="3319805" y="4133495"/>
          <a:ext cx="459668" cy="91440"/>
        </a:xfrm>
        <a:custGeom>
          <a:avLst/>
          <a:gdLst/>
          <a:ahLst/>
          <a:cxnLst/>
          <a:rect l="0" t="0" r="0" b="0"/>
          <a:pathLst>
            <a:path>
              <a:moveTo>
                <a:pt x="0" y="45720"/>
              </a:moveTo>
              <a:lnTo>
                <a:pt x="459668"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7382" y="4176763"/>
        <a:ext cx="24513" cy="4902"/>
      </dsp:txXfrm>
    </dsp:sp>
    <dsp:sp modelId="{4F2E4D4B-F7A1-4D6B-8FCA-4D0B6920571E}">
      <dsp:nvSpPr>
        <dsp:cNvPr id="0" name=""/>
        <dsp:cNvSpPr/>
      </dsp:nvSpPr>
      <dsp:spPr>
        <a:xfrm>
          <a:off x="1190004" y="3539734"/>
          <a:ext cx="2131600" cy="127896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Report mistakes or problems to your supervisor immediately</a:t>
          </a:r>
        </a:p>
      </dsp:txBody>
      <dsp:txXfrm>
        <a:off x="1190004" y="3539734"/>
        <a:ext cx="2131600" cy="1278960"/>
      </dsp:txXfrm>
    </dsp:sp>
    <dsp:sp modelId="{BB7200B2-1D55-434A-A659-E422DF530DAF}">
      <dsp:nvSpPr>
        <dsp:cNvPr id="0" name=""/>
        <dsp:cNvSpPr/>
      </dsp:nvSpPr>
      <dsp:spPr>
        <a:xfrm>
          <a:off x="3811873" y="3539734"/>
          <a:ext cx="2131600" cy="127896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dirty="0"/>
            <a:t>Do not make personal calls from work</a:t>
          </a:r>
        </a:p>
      </dsp:txBody>
      <dsp:txXfrm>
        <a:off x="3811873" y="3539734"/>
        <a:ext cx="2131600" cy="127896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6039D5-9119-4C2A-87C5-029C8B6BFFEF}" type="slidenum">
              <a:rPr lang="en-US" smtClean="0"/>
              <a:t>1</a:t>
            </a:fld>
            <a:endParaRPr lang="en-US" dirty="0"/>
          </a:p>
        </p:txBody>
      </p:sp>
    </p:spTree>
    <p:extLst>
      <p:ext uri="{BB962C8B-B14F-4D97-AF65-F5344CB8AC3E}">
        <p14:creationId xmlns:p14="http://schemas.microsoft.com/office/powerpoint/2010/main" val="420507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secure all of the work samples, the following will be needed:</a:t>
            </a:r>
            <a:endParaRPr lang="en-US" dirty="0"/>
          </a:p>
          <a:p>
            <a:pPr marL="171450" indent="-171450">
              <a:buFont typeface="Arial" panose="020B0604020202020204" pitchFamily="34" charset="0"/>
              <a:buChar char="•"/>
            </a:pPr>
            <a:r>
              <a:rPr lang="en-US" dirty="0"/>
              <a:t>three</a:t>
            </a:r>
            <a:r>
              <a:rPr lang="en-US" baseline="0" dirty="0"/>
              <a:t> ring binder</a:t>
            </a:r>
          </a:p>
          <a:p>
            <a:pPr marL="171450" indent="-171450">
              <a:buFont typeface="Arial" panose="020B0604020202020204" pitchFamily="34" charset="0"/>
              <a:buChar char="•"/>
            </a:pPr>
            <a:r>
              <a:rPr lang="en-US" baseline="0" dirty="0"/>
              <a:t>clear sheet protectors</a:t>
            </a:r>
          </a:p>
          <a:p>
            <a:pPr marL="171450" indent="-171450">
              <a:buFont typeface="Arial" panose="020B0604020202020204" pitchFamily="34" charset="0"/>
              <a:buChar char="•"/>
            </a:pPr>
            <a:r>
              <a:rPr lang="en-US" baseline="0" dirty="0"/>
              <a:t>dividers</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10</a:t>
            </a:fld>
            <a:endParaRPr lang="en-US" dirty="0"/>
          </a:p>
        </p:txBody>
      </p:sp>
    </p:spTree>
    <p:extLst>
      <p:ext uri="{BB962C8B-B14F-4D97-AF65-F5344CB8AC3E}">
        <p14:creationId xmlns:p14="http://schemas.microsoft.com/office/powerpoint/2010/main" val="704186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Refer to handout Career Portfolio Sections (see</a:t>
            </a:r>
            <a:r>
              <a:rPr lang="en-US" sz="1200" b="0" kern="1200" baseline="0" dirty="0">
                <a:solidFill>
                  <a:schemeClr val="tx1"/>
                </a:solidFill>
                <a:effectLst/>
                <a:latin typeface="+mn-lt"/>
                <a:ea typeface="+mn-ea"/>
                <a:cs typeface="+mn-cs"/>
              </a:rPr>
              <a:t> All Lesson Attachments tab) for reference.</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Most portfolios include some of the following components: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Cover letter</a:t>
            </a:r>
            <a:r>
              <a:rPr lang="en-US" sz="1200" kern="1200" dirty="0">
                <a:solidFill>
                  <a:schemeClr val="tx1"/>
                </a:solidFill>
                <a:effectLst/>
                <a:latin typeface="+mn-lt"/>
                <a:ea typeface="+mn-ea"/>
                <a:cs typeface="+mn-cs"/>
              </a:rPr>
              <a:t> - A document sent with your resume to provide additional information on your skills and experience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Table of contents</a:t>
            </a:r>
            <a:r>
              <a:rPr lang="en-US" sz="1200" kern="1200" dirty="0">
                <a:solidFill>
                  <a:schemeClr val="tx1"/>
                </a:solidFill>
                <a:effectLst/>
                <a:latin typeface="+mn-lt"/>
                <a:ea typeface="+mn-ea"/>
                <a:cs typeface="+mn-cs"/>
              </a:rPr>
              <a:t> - A list of the sections of a book or </a:t>
            </a:r>
            <a:r>
              <a:rPr lang="en-US" sz="1200" u="none" kern="1200" dirty="0">
                <a:solidFill>
                  <a:schemeClr val="tx1"/>
                </a:solidFill>
                <a:effectLst/>
                <a:latin typeface="+mn-lt"/>
                <a:ea typeface="+mn-ea"/>
                <a:cs typeface="+mn-cs"/>
              </a:rPr>
              <a:t>document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organized in the order in which the sections appear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Résumé</a:t>
            </a:r>
            <a:r>
              <a:rPr lang="en-US" sz="1200" kern="1200" dirty="0">
                <a:solidFill>
                  <a:schemeClr val="tx1"/>
                </a:solidFill>
                <a:effectLst/>
                <a:latin typeface="+mn-lt"/>
                <a:ea typeface="+mn-ea"/>
                <a:cs typeface="+mn-cs"/>
              </a:rPr>
              <a:t> - A brief history of a person’s education, work experience and other qualifications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Employability skills</a:t>
            </a:r>
            <a:r>
              <a:rPr lang="en-US" sz="1200" kern="1200" dirty="0">
                <a:solidFill>
                  <a:schemeClr val="tx1"/>
                </a:solidFill>
                <a:effectLst/>
                <a:latin typeface="+mn-lt"/>
                <a:ea typeface="+mn-ea"/>
                <a:cs typeface="+mn-cs"/>
              </a:rPr>
              <a:t> - General skills required for success in the labor market at all employment levels and for all sectors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Licenses and/or certificates</a:t>
            </a:r>
            <a:r>
              <a:rPr lang="en-US" sz="1200" kern="1200" dirty="0">
                <a:solidFill>
                  <a:schemeClr val="tx1"/>
                </a:solidFill>
                <a:effectLst/>
                <a:latin typeface="+mn-lt"/>
                <a:ea typeface="+mn-ea"/>
                <a:cs typeface="+mn-cs"/>
              </a:rPr>
              <a:t> - A permit from an authority to do a particular thing or carry on a trade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 A prize or other mark of recognition given in honor of an achievement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Goals and plans for the future</a:t>
            </a:r>
            <a:r>
              <a:rPr lang="en-US" sz="1200" kern="1200" dirty="0">
                <a:solidFill>
                  <a:schemeClr val="tx1"/>
                </a:solidFill>
                <a:effectLst/>
                <a:latin typeface="+mn-lt"/>
                <a:ea typeface="+mn-ea"/>
                <a:cs typeface="+mn-cs"/>
              </a:rPr>
              <a:t> - The object of a person's ambition or effort; an aim or desired result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Transcripts</a:t>
            </a:r>
            <a:r>
              <a:rPr lang="en-US" sz="1200" kern="1200" dirty="0">
                <a:solidFill>
                  <a:schemeClr val="tx1"/>
                </a:solidFill>
                <a:effectLst/>
                <a:latin typeface="+mn-lt"/>
                <a:ea typeface="+mn-ea"/>
                <a:cs typeface="+mn-cs"/>
              </a:rPr>
              <a:t> - An inventory of the courses taken and grades earned of a student throughout a course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Work samples</a:t>
            </a:r>
            <a:r>
              <a:rPr lang="en-US" sz="1200" kern="1200" dirty="0">
                <a:solidFill>
                  <a:schemeClr val="tx1"/>
                </a:solidFill>
                <a:effectLst/>
                <a:latin typeface="+mn-lt"/>
                <a:ea typeface="+mn-ea"/>
                <a:cs typeface="+mn-cs"/>
              </a:rPr>
              <a:t> - Examples of your best work specifically related to the job you seek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Service Learning/Volunteer Log</a:t>
            </a:r>
            <a:r>
              <a:rPr lang="en-US" sz="1200" kern="1200" dirty="0">
                <a:solidFill>
                  <a:schemeClr val="tx1"/>
                </a:solidFill>
                <a:effectLst/>
                <a:latin typeface="+mn-lt"/>
                <a:ea typeface="+mn-ea"/>
                <a:cs typeface="+mn-cs"/>
              </a:rPr>
              <a:t> – Documentation of community service/volunteer hours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Employment evaluations</a:t>
            </a:r>
            <a:r>
              <a:rPr lang="en-US" sz="1200" kern="1200" dirty="0">
                <a:solidFill>
                  <a:schemeClr val="tx1"/>
                </a:solidFill>
                <a:effectLst/>
                <a:latin typeface="+mn-lt"/>
                <a:ea typeface="+mn-ea"/>
                <a:cs typeface="+mn-cs"/>
              </a:rPr>
              <a:t> (if available) - The assessment and review of a worker's job performance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Letters of recommendation</a:t>
            </a:r>
            <a:r>
              <a:rPr lang="en-US" sz="1200" kern="1200" dirty="0">
                <a:solidFill>
                  <a:schemeClr val="tx1"/>
                </a:solidFill>
                <a:effectLst/>
                <a:latin typeface="+mn-lt"/>
                <a:ea typeface="+mn-ea"/>
                <a:cs typeface="+mn-cs"/>
              </a:rPr>
              <a:t> (2) - The writer assesses the qualities, characteristics and capabilities of the person being recommended in terms of that individual's ability to perform a particular task or function</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11</a:t>
            </a:fld>
            <a:endParaRPr lang="en-US" dirty="0"/>
          </a:p>
        </p:txBody>
      </p:sp>
    </p:spTree>
    <p:extLst>
      <p:ext uri="{BB962C8B-B14F-4D97-AF65-F5344CB8AC3E}">
        <p14:creationId xmlns:p14="http://schemas.microsoft.com/office/powerpoint/2010/main" val="898066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will be fortunate</a:t>
            </a:r>
            <a:r>
              <a:rPr lang="en-US" baseline="0" dirty="0"/>
              <a:t> to secure an interview with a potential employer.</a:t>
            </a:r>
          </a:p>
          <a:p>
            <a:endParaRPr lang="en-US" baseline="0" dirty="0"/>
          </a:p>
          <a:p>
            <a:r>
              <a:rPr lang="en-US" baseline="0" dirty="0"/>
              <a:t>Knowing what to do at the interview, will be key as to whether or not you “Get That Job!”</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12</a:t>
            </a:fld>
            <a:endParaRPr lang="en-US" dirty="0"/>
          </a:p>
        </p:txBody>
      </p:sp>
    </p:spTree>
    <p:extLst>
      <p:ext uri="{BB962C8B-B14F-4D97-AF65-F5344CB8AC3E}">
        <p14:creationId xmlns:p14="http://schemas.microsoft.com/office/powerpoint/2010/main" val="419175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interview is probably the most important step in getting a job.</a:t>
            </a:r>
          </a:p>
          <a:p>
            <a:endParaRPr lang="en-US" baseline="0" dirty="0"/>
          </a:p>
          <a:p>
            <a:r>
              <a:rPr lang="en-US" baseline="0" dirty="0"/>
              <a:t>Be prepared with the following tips:</a:t>
            </a:r>
          </a:p>
          <a:p>
            <a:pPr marL="171450" indent="-171450">
              <a:buFont typeface="Arial" panose="020B0604020202020204" pitchFamily="34" charset="0"/>
              <a:buChar char="•"/>
            </a:pPr>
            <a:r>
              <a:rPr lang="en-US" baseline="0" dirty="0"/>
              <a:t>Learn about the employer and the job</a:t>
            </a:r>
          </a:p>
          <a:p>
            <a:pPr marL="171450" indent="-171450">
              <a:buFont typeface="Arial" panose="020B0604020202020204" pitchFamily="34" charset="0"/>
              <a:buChar char="•"/>
            </a:pPr>
            <a:r>
              <a:rPr lang="en-US" baseline="0" dirty="0"/>
              <a:t>Make a list of questions to ask</a:t>
            </a:r>
          </a:p>
          <a:p>
            <a:pPr marL="171450" indent="-171450">
              <a:buFont typeface="Arial" panose="020B0604020202020204" pitchFamily="34" charset="0"/>
              <a:buChar char="•"/>
            </a:pPr>
            <a:r>
              <a:rPr lang="en-US" baseline="0" dirty="0"/>
              <a:t>List the materials to take with you</a:t>
            </a:r>
          </a:p>
          <a:p>
            <a:pPr marL="171450" indent="-171450">
              <a:buFont typeface="Arial" panose="020B0604020202020204" pitchFamily="34" charset="0"/>
              <a:buChar char="•"/>
            </a:pPr>
            <a:r>
              <a:rPr lang="en-US" baseline="0" dirty="0"/>
              <a:t>Decide what to wear</a:t>
            </a:r>
          </a:p>
          <a:p>
            <a:pPr marL="171450" indent="-171450">
              <a:buFont typeface="Arial" panose="020B0604020202020204" pitchFamily="34" charset="0"/>
              <a:buChar char="•"/>
            </a:pPr>
            <a:r>
              <a:rPr lang="en-US" baseline="0" dirty="0"/>
              <a:t>Be prepared for questions</a:t>
            </a:r>
          </a:p>
          <a:p>
            <a:pPr marL="171450" indent="-171450">
              <a:buFont typeface="Arial" panose="020B0604020202020204" pitchFamily="34" charset="0"/>
              <a:buChar char="•"/>
            </a:pPr>
            <a:r>
              <a:rPr lang="en-US" baseline="0" dirty="0"/>
              <a:t>Practice for the interview</a:t>
            </a:r>
          </a:p>
          <a:p>
            <a:pPr marL="171450" indent="-171450">
              <a:buFont typeface="Arial" panose="020B0604020202020204" pitchFamily="34" charset="0"/>
              <a:buChar char="•"/>
            </a:pPr>
            <a:r>
              <a:rPr lang="en-US" baseline="0" dirty="0"/>
              <a:t>Know where to go for the interview</a:t>
            </a:r>
            <a:endParaRPr lang="en-US" dirty="0"/>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13</a:t>
            </a:fld>
            <a:endParaRPr lang="en-US" dirty="0"/>
          </a:p>
        </p:txBody>
      </p:sp>
    </p:spTree>
    <p:extLst>
      <p:ext uri="{BB962C8B-B14F-4D97-AF65-F5344CB8AC3E}">
        <p14:creationId xmlns:p14="http://schemas.microsoft.com/office/powerpoint/2010/main" val="3106330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TED-Ed Talk: Put those smartphones away: Great tips for making your job interview count – Anna Post</a:t>
            </a:r>
          </a:p>
          <a:p>
            <a:r>
              <a:rPr lang="en-US" dirty="0">
                <a:effectLst/>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endParaRPr lang="en-US" dirty="0"/>
          </a:p>
          <a:p>
            <a:r>
              <a:rPr lang="en-US" dirty="0"/>
              <a:t>http://youtu.be/NKBlWanXzGE</a:t>
            </a:r>
          </a:p>
          <a:p>
            <a:endParaRPr lang="en-US" dirty="0"/>
          </a:p>
          <a:p>
            <a:r>
              <a:rPr lang="en-US" b="1" dirty="0">
                <a:effectLst/>
              </a:rPr>
              <a:t>Seven No-brainers for Job Interviews</a:t>
            </a:r>
          </a:p>
          <a:p>
            <a:r>
              <a:rPr lang="en-US" dirty="0">
                <a:effectLst/>
              </a:rPr>
              <a:t>A job interview can be intimidating, and you only have a short amount of time to make a good impression on the interviewer. There are definitely some tricks to having a good job interview and giving yourself the best chance to be hired.</a:t>
            </a:r>
          </a:p>
          <a:p>
            <a:r>
              <a:rPr lang="en-US" dirty="0"/>
              <a:t>http://www.emilypost.com/getting-the-job/the-interview/212-seven-no-brainers-for-job-interviews</a:t>
            </a: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14</a:t>
            </a:fld>
            <a:endParaRPr lang="en-US" dirty="0"/>
          </a:p>
        </p:txBody>
      </p:sp>
    </p:spTree>
    <p:extLst>
      <p:ext uri="{BB962C8B-B14F-4D97-AF65-F5344CB8AC3E}">
        <p14:creationId xmlns:p14="http://schemas.microsoft.com/office/powerpoint/2010/main" val="3720403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15</a:t>
            </a:fld>
            <a:endParaRPr lang="en-US" dirty="0"/>
          </a:p>
        </p:txBody>
      </p:sp>
    </p:spTree>
    <p:extLst>
      <p:ext uri="{BB962C8B-B14F-4D97-AF65-F5344CB8AC3E}">
        <p14:creationId xmlns:p14="http://schemas.microsoft.com/office/powerpoint/2010/main" val="129004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5105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616727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Etiquette is proper behavior in social situations and</a:t>
            </a:r>
            <a:r>
              <a:rPr lang="en-US" baseline="0" dirty="0"/>
              <a:t> is sometimes called manners.</a:t>
            </a:r>
          </a:p>
          <a:p>
            <a:endParaRPr lang="en-US" baseline="0" dirty="0"/>
          </a:p>
          <a:p>
            <a:r>
              <a:rPr lang="en-US" baseline="0" dirty="0"/>
              <a:t>Business etiquette is proper behavior in business situations. </a:t>
            </a:r>
          </a:p>
          <a:p>
            <a:endParaRPr lang="en-US" baseline="0" dirty="0"/>
          </a:p>
          <a:p>
            <a:r>
              <a:rPr lang="en-US" baseline="0" dirty="0"/>
              <a:t>Many people in management take special courses in etiquette.</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18</a:t>
            </a:fld>
            <a:endParaRPr lang="en-US" dirty="0"/>
          </a:p>
        </p:txBody>
      </p:sp>
    </p:spTree>
    <p:extLst>
      <p:ext uri="{BB962C8B-B14F-4D97-AF65-F5344CB8AC3E}">
        <p14:creationId xmlns:p14="http://schemas.microsoft.com/office/powerpoint/2010/main" val="383169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20</a:t>
            </a:fld>
            <a:endParaRPr lang="en-US" dirty="0"/>
          </a:p>
        </p:txBody>
      </p:sp>
    </p:spTree>
    <p:extLst>
      <p:ext uri="{BB962C8B-B14F-4D97-AF65-F5344CB8AC3E}">
        <p14:creationId xmlns:p14="http://schemas.microsoft.com/office/powerpoint/2010/main" val="177605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322CDD-9D6C-4F63-9EC2-648226624108}" type="slidenum">
              <a:rPr lang="en-US" smtClean="0"/>
              <a:t>2</a:t>
            </a:fld>
            <a:endParaRPr lang="en-US"/>
          </a:p>
        </p:txBody>
      </p:sp>
    </p:spTree>
    <p:extLst>
      <p:ext uri="{BB962C8B-B14F-4D97-AF65-F5344CB8AC3E}">
        <p14:creationId xmlns:p14="http://schemas.microsoft.com/office/powerpoint/2010/main" val="301931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strike="noStrike" kern="1200" dirty="0">
                <a:solidFill>
                  <a:schemeClr val="tx1"/>
                </a:solidFill>
                <a:effectLst/>
                <a:latin typeface="+mn-lt"/>
                <a:ea typeface="+mn-ea"/>
                <a:cs typeface="+mn-cs"/>
              </a:rPr>
              <a:t>Many teens become more responsible at home and school because of the values that they learn at their jobs. They will likely be more prepared for college, too, where they may have to balance work, school and activities.</a:t>
            </a:r>
            <a:br>
              <a:rPr lang="en-US" sz="1200" u="none" strike="noStrike" kern="1200" dirty="0">
                <a:solidFill>
                  <a:schemeClr val="tx1"/>
                </a:solidFill>
                <a:effectLst/>
                <a:latin typeface="+mn-lt"/>
                <a:ea typeface="+mn-ea"/>
                <a:cs typeface="+mn-cs"/>
              </a:rPr>
            </a:b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Benefits</a:t>
            </a:r>
            <a:r>
              <a:rPr lang="en-US" sz="1200" u="none" strike="noStrike" kern="1200" baseline="0" dirty="0">
                <a:solidFill>
                  <a:schemeClr val="tx1"/>
                </a:solidFill>
                <a:effectLst/>
                <a:latin typeface="+mn-lt"/>
                <a:ea typeface="+mn-ea"/>
                <a:cs typeface="+mn-cs"/>
              </a:rPr>
              <a:t> include:</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Values </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Financial responsibility</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Teamwork</a:t>
            </a:r>
          </a:p>
          <a:p>
            <a:pPr marL="171450" indent="-171450">
              <a:buFont typeface="Arial" panose="020B0604020202020204" pitchFamily="34" charset="0"/>
              <a:buChar char="•"/>
            </a:pPr>
            <a:r>
              <a:rPr lang="en-US" sz="1200" u="none" strike="noStrike" kern="1200" baseline="0" dirty="0">
                <a:solidFill>
                  <a:schemeClr val="tx1"/>
                </a:solidFill>
                <a:effectLst/>
                <a:latin typeface="+mn-lt"/>
                <a:ea typeface="+mn-ea"/>
                <a:cs typeface="+mn-cs"/>
              </a:rPr>
              <a:t>Work skills</a:t>
            </a:r>
          </a:p>
          <a:p>
            <a:pPr marL="171450" indent="-171450">
              <a:buFont typeface="Arial" panose="020B0604020202020204" pitchFamily="34" charset="0"/>
              <a:buChar char="•"/>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Can you name any other reasons to work?</a:t>
            </a:r>
          </a:p>
          <a:p>
            <a:pPr marL="0" indent="0">
              <a:buFont typeface="Arial" panose="020B0604020202020204" pitchFamily="34" charset="0"/>
              <a:buNone/>
            </a:pPr>
            <a:endParaRPr lang="en-US" sz="1200" u="none"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1200" u="none" strike="noStrike" kern="1200" baseline="0" dirty="0">
                <a:solidFill>
                  <a:schemeClr val="tx1"/>
                </a:solidFill>
                <a:effectLst/>
                <a:latin typeface="+mn-lt"/>
                <a:ea typeface="+mn-ea"/>
                <a:cs typeface="+mn-cs"/>
              </a:rPr>
              <a:t>Source:</a:t>
            </a:r>
          </a:p>
          <a:p>
            <a:pPr marL="0" indent="0">
              <a:buFont typeface="Arial" panose="020B0604020202020204" pitchFamily="34" charset="0"/>
              <a:buNone/>
            </a:pPr>
            <a:r>
              <a:rPr lang="en-US" sz="1200" b="1" u="none" strike="noStrike" kern="1200" dirty="0">
                <a:solidFill>
                  <a:schemeClr val="tx1"/>
                </a:solidFill>
                <a:effectLst/>
                <a:latin typeface="+mn-lt"/>
                <a:ea typeface="+mn-ea"/>
                <a:cs typeface="+mn-cs"/>
              </a:rPr>
              <a:t>What Are the Benefits of Teenagers Having Jobs?</a:t>
            </a:r>
            <a:br>
              <a:rPr lang="en-US" sz="1200" b="1"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http://www.ehow.com/about_5103914_benefits-teenagers-having-jobs.html</a:t>
            </a:r>
          </a:p>
          <a:p>
            <a:pPr marL="0" indent="0">
              <a:buFont typeface="Arial" panose="020B0604020202020204" pitchFamily="34" charset="0"/>
              <a:buNone/>
            </a:pPr>
            <a:endParaRPr lang="en-US" sz="1200" u="none" strike="noStrike" kern="1200" dirty="0">
              <a:solidFill>
                <a:schemeClr val="tx1"/>
              </a:solidFill>
              <a:effectLst/>
              <a:latin typeface="+mn-lt"/>
              <a:ea typeface="+mn-ea"/>
              <a:cs typeface="+mn-cs"/>
            </a:endParaRPr>
          </a:p>
          <a:p>
            <a:pPr marL="0" indent="0">
              <a:buFont typeface="Arial" panose="020B0604020202020204" pitchFamily="34" charset="0"/>
              <a:buNone/>
            </a:pPr>
            <a:br>
              <a:rPr lang="en-US" sz="1200" u="none" strike="noStrike" kern="1200" dirty="0">
                <a:solidFill>
                  <a:schemeClr val="tx1"/>
                </a:solidFill>
                <a:effectLst/>
                <a:latin typeface="+mn-lt"/>
                <a:ea typeface="+mn-ea"/>
                <a:cs typeface="+mn-cs"/>
              </a:rPr>
            </a:br>
            <a:endParaRPr lang="en-US" baseline="0" dirty="0"/>
          </a:p>
        </p:txBody>
      </p:sp>
      <p:sp>
        <p:nvSpPr>
          <p:cNvPr id="4" name="Slide Number Placeholder 3"/>
          <p:cNvSpPr>
            <a:spLocks noGrp="1"/>
          </p:cNvSpPr>
          <p:nvPr>
            <p:ph type="sldNum" sz="quarter" idx="10"/>
          </p:nvPr>
        </p:nvSpPr>
        <p:spPr/>
        <p:txBody>
          <a:bodyPr/>
          <a:lstStyle/>
          <a:p>
            <a:fld id="{EB6039D5-9119-4C2A-87C5-029C8B6BFFEF}" type="slidenum">
              <a:rPr lang="en-US" smtClean="0"/>
              <a:t>3</a:t>
            </a:fld>
            <a:endParaRPr lang="en-US" dirty="0"/>
          </a:p>
        </p:txBody>
      </p:sp>
    </p:spTree>
    <p:extLst>
      <p:ext uri="{BB962C8B-B14F-4D97-AF65-F5344CB8AC3E}">
        <p14:creationId xmlns:p14="http://schemas.microsoft.com/office/powerpoint/2010/main" val="1812777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jobs available in</a:t>
            </a:r>
            <a:r>
              <a:rPr lang="en-US" baseline="0" dirty="0"/>
              <a:t> Restaurant Management. A few jobs are listed.</a:t>
            </a:r>
          </a:p>
          <a:p>
            <a:endParaRPr lang="en-US" baseline="0" dirty="0"/>
          </a:p>
          <a:p>
            <a:r>
              <a:rPr lang="en-US" baseline="0" dirty="0"/>
              <a:t>Which job would interest you?</a:t>
            </a:r>
            <a:endParaRPr lang="en-US" dirty="0"/>
          </a:p>
          <a:p>
            <a:endParaRPr lang="en-US" dirty="0"/>
          </a:p>
          <a:p>
            <a:r>
              <a:rPr lang="en-US" dirty="0"/>
              <a:t>Sources:</a:t>
            </a:r>
            <a:endParaRPr lang="en-US" baseline="0" dirty="0"/>
          </a:p>
          <a:p>
            <a:r>
              <a:rPr lang="en-US" b="1" dirty="0">
                <a:effectLst/>
              </a:rPr>
              <a:t>Careers in the Restaurant Industry: Connecting Education and Employment</a:t>
            </a:r>
            <a:endParaRPr lang="en-US" b="1" baseline="0" dirty="0"/>
          </a:p>
          <a:p>
            <a:r>
              <a:rPr lang="en-US" dirty="0">
                <a:effectLst/>
              </a:rPr>
              <a:t>Whether eating out or buying carry-out, Americans are consuming more and more of their calories from full-service and fast-food restaurants. What type of personality does it take to work in a restaurant? Are you interested in a career in the restaurant industry? This lesson will provide you with an opportunity to learn about the types of skills and training needed to seek employment in this career field. Let’s get started!</a:t>
            </a:r>
          </a:p>
          <a:p>
            <a:r>
              <a:rPr lang="en-US" dirty="0"/>
              <a:t>http://cte.sfasu.edu/lesson-plans/careers-in-the-restaurant-industry-connecting-education-and-employment/</a:t>
            </a:r>
          </a:p>
          <a:p>
            <a:endParaRPr lang="en-US" dirty="0"/>
          </a:p>
          <a:p>
            <a:r>
              <a:rPr lang="en-US" b="1" dirty="0"/>
              <a:t>Occupational Outlook</a:t>
            </a:r>
            <a:r>
              <a:rPr lang="en-US" b="1" baseline="0" dirty="0"/>
              <a:t> Handbook</a:t>
            </a:r>
          </a:p>
          <a:p>
            <a:r>
              <a:rPr lang="en-US" dirty="0"/>
              <a:t>The Bureau of Labor Statistics of the U.S. Department of Labor is the principal Federal agency responsible for measuring labor market activity, working conditions, and price changes in the economy. Its mission is to collect, analyze, and disseminate essential economic information to support public and private decision-making. As an independent statistical agency, BLS serves its diverse user communities by providing products and services that are objective, timely, accurate, and relevant.</a:t>
            </a:r>
          </a:p>
          <a:p>
            <a:r>
              <a:rPr lang="en-US" dirty="0"/>
              <a:t>http://www.bls.gov/ooh/</a:t>
            </a:r>
          </a:p>
        </p:txBody>
      </p:sp>
      <p:sp>
        <p:nvSpPr>
          <p:cNvPr id="4" name="Slide Number Placeholder 3"/>
          <p:cNvSpPr>
            <a:spLocks noGrp="1"/>
          </p:cNvSpPr>
          <p:nvPr>
            <p:ph type="sldNum" sz="quarter" idx="10"/>
          </p:nvPr>
        </p:nvSpPr>
        <p:spPr/>
        <p:txBody>
          <a:bodyPr/>
          <a:lstStyle/>
          <a:p>
            <a:fld id="{EB6039D5-9119-4C2A-87C5-029C8B6BFFEF}" type="slidenum">
              <a:rPr lang="en-US" smtClean="0"/>
              <a:t>4</a:t>
            </a:fld>
            <a:endParaRPr lang="en-US" dirty="0"/>
          </a:p>
        </p:txBody>
      </p:sp>
    </p:spTree>
    <p:extLst>
      <p:ext uri="{BB962C8B-B14F-4D97-AF65-F5344CB8AC3E}">
        <p14:creationId xmlns:p14="http://schemas.microsoft.com/office/powerpoint/2010/main" val="2650026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decide on the type of job you want, you can begin looking for one.</a:t>
            </a:r>
          </a:p>
          <a:p>
            <a:endParaRPr lang="en-US" baseline="0" dirty="0"/>
          </a:p>
          <a:p>
            <a:r>
              <a:rPr lang="en-US" baseline="0" dirty="0"/>
              <a:t>Places to search:</a:t>
            </a:r>
          </a:p>
          <a:p>
            <a:pPr marL="171450" indent="-171450">
              <a:buFont typeface="Arial" panose="020B0604020202020204" pitchFamily="34" charset="0"/>
              <a:buChar char="•"/>
            </a:pPr>
            <a:r>
              <a:rPr lang="en-US" b="1" baseline="0" dirty="0"/>
              <a:t>Businesses</a:t>
            </a:r>
            <a:r>
              <a:rPr lang="en-US" baseline="0" dirty="0"/>
              <a:t> – have job applications available to walk in and pick up</a:t>
            </a:r>
          </a:p>
          <a:p>
            <a:pPr marL="171450" indent="-171450">
              <a:buFont typeface="Arial" panose="020B0604020202020204" pitchFamily="34" charset="0"/>
              <a:buChar char="•"/>
            </a:pPr>
            <a:r>
              <a:rPr lang="en-US" b="1" baseline="0" dirty="0"/>
              <a:t>Internet</a:t>
            </a:r>
            <a:r>
              <a:rPr lang="en-US" baseline="0" dirty="0"/>
              <a:t> – many businesses now have their own websites and may include a section for career opportunities</a:t>
            </a:r>
          </a:p>
          <a:p>
            <a:pPr marL="171450" indent="-171450">
              <a:buFont typeface="Arial" panose="020B0604020202020204" pitchFamily="34" charset="0"/>
              <a:buChar char="•"/>
            </a:pPr>
            <a:r>
              <a:rPr lang="en-US" b="1" baseline="0" dirty="0"/>
              <a:t>Networking</a:t>
            </a:r>
            <a:r>
              <a:rPr lang="en-US" baseline="0" dirty="0"/>
              <a:t> – communicating with family and friends may result in a job prospect</a:t>
            </a:r>
          </a:p>
          <a:p>
            <a:pPr marL="171450" indent="-171450">
              <a:buFont typeface="Arial" panose="020B0604020202020204" pitchFamily="34" charset="0"/>
              <a:buChar char="•"/>
            </a:pPr>
            <a:r>
              <a:rPr lang="en-US" b="1" baseline="0" dirty="0"/>
              <a:t>Want ads </a:t>
            </a:r>
            <a:r>
              <a:rPr lang="en-US" baseline="0" dirty="0"/>
              <a:t>– located in the classified section of a newspaper</a:t>
            </a:r>
          </a:p>
        </p:txBody>
      </p:sp>
      <p:sp>
        <p:nvSpPr>
          <p:cNvPr id="4" name="Slide Number Placeholder 3"/>
          <p:cNvSpPr>
            <a:spLocks noGrp="1"/>
          </p:cNvSpPr>
          <p:nvPr>
            <p:ph type="sldNum" sz="quarter" idx="10"/>
          </p:nvPr>
        </p:nvSpPr>
        <p:spPr/>
        <p:txBody>
          <a:bodyPr/>
          <a:lstStyle/>
          <a:p>
            <a:fld id="{EB6039D5-9119-4C2A-87C5-029C8B6BFFEF}" type="slidenum">
              <a:rPr lang="en-US" smtClean="0"/>
              <a:t>5</a:t>
            </a:fld>
            <a:endParaRPr lang="en-US" dirty="0"/>
          </a:p>
        </p:txBody>
      </p:sp>
    </p:spTree>
    <p:extLst>
      <p:ext uri="{BB962C8B-B14F-4D97-AF65-F5344CB8AC3E}">
        <p14:creationId xmlns:p14="http://schemas.microsoft.com/office/powerpoint/2010/main" val="120877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résumé, portfolio and interview skills are needed to secure a job.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be learning how to acquire these skills in this lesson.</a:t>
            </a:r>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6</a:t>
            </a:fld>
            <a:endParaRPr lang="en-US" dirty="0"/>
          </a:p>
        </p:txBody>
      </p:sp>
    </p:spTree>
    <p:extLst>
      <p:ext uri="{BB962C8B-B14F-4D97-AF65-F5344CB8AC3E}">
        <p14:creationId xmlns:p14="http://schemas.microsoft.com/office/powerpoint/2010/main" val="381897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résumé provides a quic</a:t>
            </a:r>
            <a:r>
              <a:rPr lang="en-US" baseline="0" dirty="0"/>
              <a:t>k way for an employer to learn about your qualifications.</a:t>
            </a:r>
          </a:p>
          <a:p>
            <a:endParaRPr lang="en-US" baseline="0" dirty="0"/>
          </a:p>
          <a:p>
            <a:r>
              <a:rPr lang="en-US" baseline="0" dirty="0"/>
              <a:t>Does anyone in this class already have a </a:t>
            </a:r>
            <a:r>
              <a:rPr lang="en-US" dirty="0"/>
              <a:t>résumé?</a:t>
            </a:r>
          </a:p>
        </p:txBody>
      </p:sp>
      <p:sp>
        <p:nvSpPr>
          <p:cNvPr id="4" name="Slide Number Placeholder 3"/>
          <p:cNvSpPr>
            <a:spLocks noGrp="1"/>
          </p:cNvSpPr>
          <p:nvPr>
            <p:ph type="sldNum" sz="quarter" idx="10"/>
          </p:nvPr>
        </p:nvSpPr>
        <p:spPr/>
        <p:txBody>
          <a:bodyPr/>
          <a:lstStyle/>
          <a:p>
            <a:fld id="{EB6039D5-9119-4C2A-87C5-029C8B6BFFEF}" type="slidenum">
              <a:rPr lang="en-US" smtClean="0"/>
              <a:t>7</a:t>
            </a:fld>
            <a:endParaRPr lang="en-US" dirty="0"/>
          </a:p>
        </p:txBody>
      </p:sp>
    </p:spTree>
    <p:extLst>
      <p:ext uri="{BB962C8B-B14F-4D97-AF65-F5344CB8AC3E}">
        <p14:creationId xmlns:p14="http://schemas.microsoft.com/office/powerpoint/2010/main" val="1433778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Refer</a:t>
            </a:r>
            <a:r>
              <a:rPr lang="en-US" sz="1200" b="0" kern="1200" baseline="0" dirty="0">
                <a:solidFill>
                  <a:schemeClr val="tx1"/>
                </a:solidFill>
                <a:effectLst/>
                <a:latin typeface="+mn-lt"/>
                <a:ea typeface="+mn-ea"/>
                <a:cs typeface="+mn-cs"/>
              </a:rPr>
              <a:t> to handout </a:t>
            </a:r>
            <a:r>
              <a:rPr lang="en-US" sz="1200" b="1" kern="1200" dirty="0">
                <a:solidFill>
                  <a:schemeClr val="tx1"/>
                </a:solidFill>
                <a:effectLst/>
                <a:latin typeface="+mn-lt"/>
                <a:ea typeface="+mn-ea"/>
                <a:cs typeface="+mn-cs"/>
              </a:rPr>
              <a:t>Basic Information for Writing a Résumé</a:t>
            </a:r>
            <a:r>
              <a:rPr lang="en-US" sz="1200" b="0" kern="1200" baseline="0" dirty="0">
                <a:solidFill>
                  <a:schemeClr val="tx1"/>
                </a:solidFill>
                <a:effectLst/>
                <a:latin typeface="+mn-lt"/>
                <a:ea typeface="+mn-ea"/>
                <a:cs typeface="+mn-cs"/>
              </a:rPr>
              <a:t> (see All Lesson Attachments tab) for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Heading</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Includes your formal name (not nickname) and personal information such as address, phone number and email address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Objective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one sentence explanation of the type of job you are seeking.  It should be fairly specific.  If you are uncertain about specific positions available, note your areas of interest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Education</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Schools attended. </a:t>
            </a:r>
            <a:r>
              <a:rPr lang="en-US" sz="1200" kern="1200" dirty="0">
                <a:solidFill>
                  <a:schemeClr val="tx1"/>
                </a:solidFill>
                <a:effectLst/>
                <a:latin typeface="+mn-lt"/>
                <a:ea typeface="+mn-ea"/>
                <a:cs typeface="+mn-cs"/>
              </a:rPr>
              <a:t>Be sure to specify dates of attendance. You may also list classes that might contribute to your employability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Experience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 previous employers, dates of employment and your job title.  Be sure to include duties performed and responsibilities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Activities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List any special activities, clubs, organization or service learning you have participated in. Include dates of participation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Honors</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nclude awards</a:t>
            </a:r>
            <a:r>
              <a:rPr lang="en-US" sz="1200" kern="1200" baseline="0" dirty="0">
                <a:solidFill>
                  <a:schemeClr val="tx1"/>
                </a:solidFill>
                <a:effectLst/>
                <a:latin typeface="+mn-lt"/>
                <a:ea typeface="+mn-ea"/>
                <a:cs typeface="+mn-cs"/>
              </a:rPr>
              <a:t>, certifications and achievements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References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Make sure to ask permission before you include anyone as a reference. Two or three references are usually sufficient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Click on hyperlink</a:t>
            </a:r>
            <a:r>
              <a:rPr lang="en-US" sz="1200" kern="1200" baseline="0" dirty="0">
                <a:solidFill>
                  <a:schemeClr val="tx1"/>
                </a:solidFill>
                <a:effectLst/>
                <a:latin typeface="+mn-lt"/>
                <a:ea typeface="+mn-ea"/>
                <a:cs typeface="+mn-cs"/>
              </a:rPr>
              <a:t> to view video: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How to Write an Error-Free Résumé</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Your résumé is often your first impression on a potential employer. With some careful planning you can make sure it’s a good one.</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http://www.howcast.com/videos/307328-How-to-Write-an-ErrorFree-Resume#</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B6039D5-9119-4C2A-87C5-029C8B6BFFEF}" type="slidenum">
              <a:rPr lang="en-US" smtClean="0"/>
              <a:t>8</a:t>
            </a:fld>
            <a:endParaRPr lang="en-US" dirty="0"/>
          </a:p>
        </p:txBody>
      </p:sp>
    </p:spTree>
    <p:extLst>
      <p:ext uri="{BB962C8B-B14F-4D97-AF65-F5344CB8AC3E}">
        <p14:creationId xmlns:p14="http://schemas.microsoft.com/office/powerpoint/2010/main" val="1417507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cover letter introduces you, highlights your strengths and asks for an interview.</a:t>
            </a:r>
            <a:endParaRPr lang="en-US" b="0" dirty="0"/>
          </a:p>
          <a:p>
            <a:endParaRPr lang="en-US" b="0" dirty="0"/>
          </a:p>
          <a:p>
            <a:r>
              <a:rPr lang="en-US" b="0" dirty="0"/>
              <a:t>Click on hyperlink</a:t>
            </a:r>
            <a:r>
              <a:rPr lang="en-US" b="0" baseline="0" dirty="0"/>
              <a:t> to view video:</a:t>
            </a:r>
            <a:endParaRPr lang="en-US" b="0" dirty="0"/>
          </a:p>
          <a:p>
            <a:r>
              <a:rPr lang="en-US" sz="1200" b="1" i="0" kern="1200" dirty="0">
                <a:solidFill>
                  <a:schemeClr val="tx1"/>
                </a:solidFill>
                <a:effectLst/>
                <a:latin typeface="+mn-lt"/>
                <a:ea typeface="+mn-ea"/>
                <a:cs typeface="+mn-cs"/>
              </a:rPr>
              <a:t>How to Avoid Writing an Awful Cover Letter</a:t>
            </a:r>
          </a:p>
          <a:p>
            <a:r>
              <a:rPr lang="en-US" sz="1200" b="0" i="0" kern="1200" dirty="0">
                <a:solidFill>
                  <a:schemeClr val="tx1"/>
                </a:solidFill>
                <a:effectLst/>
                <a:latin typeface="+mn-lt"/>
                <a:ea typeface="+mn-ea"/>
                <a:cs typeface="+mn-cs"/>
              </a:rPr>
              <a:t>Your cover letter is the first contact that a potential employer has with you. To make a great impression, there are several cover letter mistakes that you should avoid if you'd like to hear the words "you're hired."</a:t>
            </a:r>
          </a:p>
          <a:p>
            <a:r>
              <a:rPr lang="en-US" b="0" dirty="0"/>
              <a:t>http://www.howcast.com/videos/432521-How-to-Avoid-Writing-an-Awful-Cover-Letter#</a:t>
            </a:r>
          </a:p>
        </p:txBody>
      </p:sp>
      <p:sp>
        <p:nvSpPr>
          <p:cNvPr id="4" name="Slide Number Placeholder 3"/>
          <p:cNvSpPr>
            <a:spLocks noGrp="1"/>
          </p:cNvSpPr>
          <p:nvPr>
            <p:ph type="sldNum" sz="quarter" idx="10"/>
          </p:nvPr>
        </p:nvSpPr>
        <p:spPr/>
        <p:txBody>
          <a:bodyPr/>
          <a:lstStyle/>
          <a:p>
            <a:fld id="{EB6039D5-9119-4C2A-87C5-029C8B6BFFEF}" type="slidenum">
              <a:rPr lang="en-US" smtClean="0"/>
              <a:t>9</a:t>
            </a:fld>
            <a:endParaRPr lang="en-US" dirty="0"/>
          </a:p>
        </p:txBody>
      </p:sp>
    </p:spTree>
    <p:extLst>
      <p:ext uri="{BB962C8B-B14F-4D97-AF65-F5344CB8AC3E}">
        <p14:creationId xmlns:p14="http://schemas.microsoft.com/office/powerpoint/2010/main" val="1982342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11" name="Rectangle 10"/>
          <p:cNvSpPr/>
          <p:nvPr/>
        </p:nvSpPr>
        <p:spPr>
          <a:xfrm>
            <a:off x="0" y="0"/>
            <a:ext cx="12192127" cy="6172200"/>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12" name="Rectangle 11"/>
          <p:cNvSpPr/>
          <p:nvPr/>
        </p:nvSpPr>
        <p:spPr>
          <a:xfrm>
            <a:off x="0" y="4"/>
            <a:ext cx="5181361" cy="6172197"/>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a:xfrm>
            <a:off x="0" y="6172200"/>
            <a:ext cx="12192127" cy="685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ctrTitle"/>
          </p:nvPr>
        </p:nvSpPr>
        <p:spPr>
          <a:xfrm>
            <a:off x="608172" y="914400"/>
            <a:ext cx="4192091" cy="3886200"/>
          </a:xfrm>
        </p:spPr>
        <p:txBody>
          <a:bodyPr>
            <a:normAutofit/>
          </a:bodyPr>
          <a:lstStyle>
            <a:lvl1pPr>
              <a:lnSpc>
                <a:spcPct val="80000"/>
              </a:lnSpc>
              <a:defRPr sz="6000">
                <a:solidFill>
                  <a:schemeClr val="bg1"/>
                </a:solidFill>
                <a:effectLst>
                  <a:outerShdw blurRad="88900" algn="ctr" rotWithShape="0">
                    <a:prstClr val="black">
                      <a:alpha val="35000"/>
                    </a:prstClr>
                  </a:outerShdw>
                </a:effectLst>
              </a:defRPr>
            </a:lvl1pPr>
          </a:lstStyle>
          <a:p>
            <a:r>
              <a:rPr lang="en-US"/>
              <a:t>Click to edit Master title style</a:t>
            </a:r>
            <a:endParaRPr/>
          </a:p>
        </p:txBody>
      </p:sp>
      <p:sp>
        <p:nvSpPr>
          <p:cNvPr id="3" name="Subtitle 2"/>
          <p:cNvSpPr>
            <a:spLocks noGrp="1"/>
          </p:cNvSpPr>
          <p:nvPr>
            <p:ph type="subTitle" idx="1"/>
          </p:nvPr>
        </p:nvSpPr>
        <p:spPr>
          <a:xfrm>
            <a:off x="597955" y="4953001"/>
            <a:ext cx="4202307" cy="990599"/>
          </a:xfrm>
        </p:spPr>
        <p:txBody>
          <a:bodyPr anchor="t">
            <a:normAutofit/>
          </a:bodyPr>
          <a:lstStyle>
            <a:lvl1pPr marL="0" indent="0" algn="l">
              <a:spcBef>
                <a:spcPts val="0"/>
              </a:spcBef>
              <a:buNone/>
              <a:defRPr sz="2000">
                <a:solidFill>
                  <a:schemeClr val="accent1">
                    <a:lumMod val="20000"/>
                    <a:lumOff val="8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0D89D099-4E32-4B50-9684-36B892F1E9EB}" type="datetime1">
              <a:rPr lang="en-US" smtClean="0"/>
              <a:t>2/6/2018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
        <p:nvSpPr>
          <p:cNvPr id="14" name="Picture Placeholder 4"/>
          <p:cNvSpPr>
            <a:spLocks noGrp="1"/>
          </p:cNvSpPr>
          <p:nvPr>
            <p:ph type="pic" sz="quarter" idx="13"/>
          </p:nvPr>
        </p:nvSpPr>
        <p:spPr>
          <a:xfrm>
            <a:off x="5181362" y="228600"/>
            <a:ext cx="6783567" cy="5715000"/>
          </a:xfrm>
          <a:prstGeom prst="round1Rect">
            <a:avLst>
              <a:gd name="adj" fmla="val 5636"/>
            </a:avLst>
          </a:prstGeom>
          <a:solidFill>
            <a:schemeClr val="bg2"/>
          </a:solidFill>
        </p:spPr>
        <p:txBody>
          <a:bodyPr tIns="91440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20716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NKBlWanXzGE"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wcast.com/videos/432521-How-to-Avoid-Writing-an-Awful-Cover-Letter"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howcast.com/videos/307328-How-to-Write-an-ErrorFree-Resum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milypost.com/getting-the-job/the-interview/212-seven-no-brainers-for-job-interviews" TargetMode="External"/><Relationship Id="rId2" Type="http://schemas.openxmlformats.org/officeDocument/2006/relationships/hyperlink" Target="http://www.bls.gov/ooh/" TargetMode="External"/><Relationship Id="rId1" Type="http://schemas.openxmlformats.org/officeDocument/2006/relationships/slideLayout" Target="../slideLayouts/slideLayout2.xml"/><Relationship Id="rId5" Type="http://schemas.openxmlformats.org/officeDocument/2006/relationships/hyperlink" Target="http://youtu.be/NKBlWanXzGE" TargetMode="External"/><Relationship Id="rId4" Type="http://schemas.openxmlformats.org/officeDocument/2006/relationships/hyperlink" Target="http://www.ehow.com/about_5103914_benefits-teenagers-having-job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howcast.com/videos/432521-How-to-Avoid-Writing-an-Awful-Cover-Lette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dirty="0"/>
              <a:t>Get that job! Résumés, Portfolios and Interview skills</a:t>
            </a:r>
          </a:p>
        </p:txBody>
      </p:sp>
      <p:sp>
        <p:nvSpPr>
          <p:cNvPr id="3" name="Subtitle 2"/>
          <p:cNvSpPr>
            <a:spLocks noGrp="1"/>
          </p:cNvSpPr>
          <p:nvPr>
            <p:ph type="subTitle" idx="1"/>
          </p:nvPr>
        </p:nvSpPr>
        <p:spPr>
          <a:xfrm>
            <a:off x="1066800" y="5427672"/>
            <a:ext cx="10058400" cy="365760"/>
          </a:xfrm>
        </p:spPr>
        <p:txBody>
          <a:bodyPr>
            <a:normAutofit fontScale="85000" lnSpcReduction="20000"/>
          </a:bodyPr>
          <a:lstStyle/>
          <a:p>
            <a:pPr algn="ctr"/>
            <a:r>
              <a:rPr lang="en-US" sz="2800" dirty="0"/>
              <a:t>HOTEL Management</a:t>
            </a:r>
          </a:p>
        </p:txBody>
      </p:sp>
      <p:pic>
        <p:nvPicPr>
          <p:cNvPr id="9" name="Picture 8" descr="A store in a brick building&#10;&#10;Description generated with very high confidence">
            <a:extLst>
              <a:ext uri="{FF2B5EF4-FFF2-40B4-BE49-F238E27FC236}">
                <a16:creationId xmlns:a16="http://schemas.microsoft.com/office/drawing/2014/main" id="{A966E2D2-7D69-461F-81CA-20C198D5A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206" y="444504"/>
            <a:ext cx="8347587" cy="3655992"/>
          </a:xfrm>
          <a:prstGeom prst="rect">
            <a:avLst/>
          </a:prstGeom>
        </p:spPr>
      </p:pic>
    </p:spTree>
    <p:extLst>
      <p:ext uri="{BB962C8B-B14F-4D97-AF65-F5344CB8AC3E}">
        <p14:creationId xmlns:p14="http://schemas.microsoft.com/office/powerpoint/2010/main" val="256818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573" y="914400"/>
            <a:ext cx="4192091" cy="2245659"/>
          </a:xfrm>
        </p:spPr>
        <p:txBody>
          <a:bodyPr>
            <a:normAutofit/>
          </a:bodyPr>
          <a:lstStyle/>
          <a:p>
            <a:pPr algn="ctr"/>
            <a:r>
              <a:rPr lang="en-US" sz="4800" dirty="0"/>
              <a:t>Portfolio</a:t>
            </a:r>
          </a:p>
        </p:txBody>
      </p:sp>
      <p:sp>
        <p:nvSpPr>
          <p:cNvPr id="3" name="Subtitle 2"/>
          <p:cNvSpPr>
            <a:spLocks noGrp="1"/>
          </p:cNvSpPr>
          <p:nvPr>
            <p:ph type="subTitle" idx="1"/>
          </p:nvPr>
        </p:nvSpPr>
        <p:spPr>
          <a:xfrm>
            <a:off x="382802" y="3086100"/>
            <a:ext cx="4202307" cy="990599"/>
          </a:xfrm>
        </p:spPr>
        <p:txBody>
          <a:bodyPr/>
          <a:lstStyle/>
          <a:p>
            <a:pPr algn="ctr"/>
            <a:r>
              <a:rPr lang="en-US" dirty="0">
                <a:solidFill>
                  <a:schemeClr val="tx1"/>
                </a:solidFill>
              </a:rPr>
              <a:t>A collection of work samples that support job qualifications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10</a:t>
            </a:fld>
            <a:endParaRPr lang="en-US"/>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7875" b="7875"/>
          <a:stretch>
            <a:fillRect/>
          </a:stretch>
        </p:blipFill>
        <p:spPr/>
      </p:pic>
      <p:sp>
        <p:nvSpPr>
          <p:cNvPr id="6" name="TextBox 5"/>
          <p:cNvSpPr txBox="1"/>
          <p:nvPr/>
        </p:nvSpPr>
        <p:spPr>
          <a:xfrm rot="200825">
            <a:off x="8404411" y="1745885"/>
            <a:ext cx="1314784" cy="461665"/>
          </a:xfrm>
          <a:prstGeom prst="rect">
            <a:avLst/>
          </a:prstGeom>
          <a:noFill/>
          <a:ln>
            <a:noFill/>
          </a:ln>
        </p:spPr>
        <p:txBody>
          <a:bodyPr wrap="none" rtlCol="0" anchor="ctr" anchorCtr="1">
            <a:spAutoFit/>
          </a:bodyPr>
          <a:lstStyle/>
          <a:p>
            <a:r>
              <a:rPr lang="en-US" sz="2400" dirty="0"/>
              <a:t>Portfolio</a:t>
            </a:r>
          </a:p>
        </p:txBody>
      </p:sp>
      <p:sp>
        <p:nvSpPr>
          <p:cNvPr id="7" name="Rectangle 6"/>
          <p:cNvSpPr/>
          <p:nvPr/>
        </p:nvSpPr>
        <p:spPr>
          <a:xfrm>
            <a:off x="4202693" y="6613864"/>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297439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Portfolio components</a:t>
            </a:r>
          </a:p>
        </p:txBody>
      </p:sp>
      <p:sp>
        <p:nvSpPr>
          <p:cNvPr id="2" name="Content Placeholder 1"/>
          <p:cNvSpPr>
            <a:spLocks noGrp="1"/>
          </p:cNvSpPr>
          <p:nvPr>
            <p:ph sz="half" idx="1"/>
          </p:nvPr>
        </p:nvSpPr>
        <p:spPr/>
        <p:txBody>
          <a:bodyPr>
            <a:normAutofit fontScale="92500"/>
          </a:bodyPr>
          <a:lstStyle/>
          <a:p>
            <a:r>
              <a:rPr lang="en-US" sz="2800" dirty="0"/>
              <a:t>Cover letter</a:t>
            </a:r>
          </a:p>
          <a:p>
            <a:r>
              <a:rPr lang="en-US" sz="2800" dirty="0"/>
              <a:t>Table of contents</a:t>
            </a:r>
          </a:p>
          <a:p>
            <a:r>
              <a:rPr lang="en-US" sz="2800" dirty="0"/>
              <a:t>Résumé</a:t>
            </a:r>
          </a:p>
          <a:p>
            <a:r>
              <a:rPr lang="en-US" sz="2800" dirty="0"/>
              <a:t>Employability skills</a:t>
            </a:r>
          </a:p>
          <a:p>
            <a:r>
              <a:rPr lang="en-US" sz="2800" dirty="0"/>
              <a:t>Licenses and/or certificates</a:t>
            </a:r>
          </a:p>
          <a:p>
            <a:r>
              <a:rPr lang="en-US" sz="2800" dirty="0"/>
              <a:t>Awards</a:t>
            </a:r>
          </a:p>
          <a:p>
            <a:r>
              <a:rPr lang="en-US" sz="2800" dirty="0"/>
              <a:t>Goals and plans for the future</a:t>
            </a:r>
          </a:p>
          <a:p>
            <a:endParaRPr lang="en-US" dirty="0"/>
          </a:p>
          <a:p>
            <a:endParaRPr lang="en-US" dirty="0"/>
          </a:p>
        </p:txBody>
      </p:sp>
      <p:sp>
        <p:nvSpPr>
          <p:cNvPr id="4" name="Content Placeholder 3"/>
          <p:cNvSpPr>
            <a:spLocks noGrp="1"/>
          </p:cNvSpPr>
          <p:nvPr>
            <p:ph sz="half" idx="2"/>
          </p:nvPr>
        </p:nvSpPr>
        <p:spPr/>
        <p:txBody>
          <a:bodyPr>
            <a:normAutofit fontScale="92500"/>
          </a:bodyPr>
          <a:lstStyle/>
          <a:p>
            <a:r>
              <a:rPr lang="en-US" sz="2800" dirty="0"/>
              <a:t>Transcripts</a:t>
            </a:r>
          </a:p>
          <a:p>
            <a:r>
              <a:rPr lang="en-US" sz="2800" dirty="0"/>
              <a:t>Work samples</a:t>
            </a:r>
          </a:p>
          <a:p>
            <a:r>
              <a:rPr lang="en-US" sz="2800" dirty="0"/>
              <a:t>Service learning/Volunteer log</a:t>
            </a:r>
          </a:p>
          <a:p>
            <a:r>
              <a:rPr lang="en-US" sz="2800" dirty="0"/>
              <a:t>Employment evaluations</a:t>
            </a:r>
          </a:p>
          <a:p>
            <a:r>
              <a:rPr lang="en-US" sz="2800" dirty="0"/>
              <a:t>Letters of recommendations</a:t>
            </a:r>
          </a:p>
        </p:txBody>
      </p:sp>
      <p:sp>
        <p:nvSpPr>
          <p:cNvPr id="6" name="Slide Number Placeholder 5"/>
          <p:cNvSpPr>
            <a:spLocks noGrp="1"/>
          </p:cNvSpPr>
          <p:nvPr>
            <p:ph type="sldNum" sz="quarter" idx="12"/>
          </p:nvPr>
        </p:nvSpPr>
        <p:spPr/>
        <p:txBody>
          <a:bodyPr/>
          <a:lstStyle/>
          <a:p>
            <a:fld id="{401CF334-2D5C-4859-84A6-CA7E6E43FAEB}" type="slidenum">
              <a:rPr lang="en-US" smtClean="0"/>
              <a:t>11</a:t>
            </a:fld>
            <a:endParaRPr lang="en-US" dirty="0"/>
          </a:p>
        </p:txBody>
      </p:sp>
      <p:sp>
        <p:nvSpPr>
          <p:cNvPr id="5" name="Rectangle 4"/>
          <p:cNvSpPr/>
          <p:nvPr/>
        </p:nvSpPr>
        <p:spPr>
          <a:xfrm>
            <a:off x="4216978" y="6611779"/>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24649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573" y="914400"/>
            <a:ext cx="4192091" cy="2514600"/>
          </a:xfrm>
        </p:spPr>
        <p:txBody>
          <a:bodyPr>
            <a:normAutofit/>
          </a:bodyPr>
          <a:lstStyle/>
          <a:p>
            <a:pPr algn="ctr"/>
            <a:r>
              <a:rPr lang="en-US" sz="4800" dirty="0"/>
              <a:t>Interview Skills</a:t>
            </a:r>
          </a:p>
        </p:txBody>
      </p:sp>
      <p:sp>
        <p:nvSpPr>
          <p:cNvPr id="5" name="Text Placeholder 4"/>
          <p:cNvSpPr>
            <a:spLocks noGrp="1"/>
          </p:cNvSpPr>
          <p:nvPr>
            <p:ph type="subTitle" idx="1"/>
          </p:nvPr>
        </p:nvSpPr>
        <p:spPr>
          <a:xfrm>
            <a:off x="260915" y="3366254"/>
            <a:ext cx="4431772" cy="1585308"/>
          </a:xfrm>
        </p:spPr>
        <p:txBody>
          <a:bodyPr>
            <a:normAutofit/>
          </a:bodyPr>
          <a:lstStyle/>
          <a:p>
            <a:pPr algn="ctr"/>
            <a:r>
              <a:rPr lang="en-US" dirty="0">
                <a:solidFill>
                  <a:schemeClr val="tx1"/>
                </a:solidFill>
              </a:rPr>
              <a:t>How to talk to people in an interview situation, answering questions correctly and knowing the right questions to ask</a:t>
            </a:r>
          </a:p>
        </p:txBody>
      </p:sp>
      <p:sp>
        <p:nvSpPr>
          <p:cNvPr id="3" name="Rectangle 2"/>
          <p:cNvSpPr/>
          <p:nvPr/>
        </p:nvSpPr>
        <p:spPr>
          <a:xfrm>
            <a:off x="4202693" y="6600411"/>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6935" y="1292776"/>
            <a:ext cx="4046923" cy="4146956"/>
          </a:xfrm>
          <a:prstGeom prst="rect">
            <a:avLst/>
          </a:prstGeom>
        </p:spPr>
      </p:pic>
      <p:sp>
        <p:nvSpPr>
          <p:cNvPr id="2" name="Slide Number Placeholder 1"/>
          <p:cNvSpPr>
            <a:spLocks noGrp="1"/>
          </p:cNvSpPr>
          <p:nvPr>
            <p:ph type="sldNum" sz="quarter" idx="12"/>
          </p:nvPr>
        </p:nvSpPr>
        <p:spPr/>
        <p:txBody>
          <a:bodyPr/>
          <a:lstStyle/>
          <a:p>
            <a:fld id="{DF28FB93-0A08-4E7D-8E63-9EFA29F1E093}" type="slidenum">
              <a:rPr lang="en-US" smtClean="0"/>
              <a:pPr/>
              <a:t>12</a:t>
            </a:fld>
            <a:endParaRPr lang="en-US"/>
          </a:p>
        </p:txBody>
      </p:sp>
    </p:spTree>
    <p:extLst>
      <p:ext uri="{BB962C8B-B14F-4D97-AF65-F5344CB8AC3E}">
        <p14:creationId xmlns:p14="http://schemas.microsoft.com/office/powerpoint/2010/main" val="248037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a:t>
            </a:r>
          </a:p>
        </p:txBody>
      </p:sp>
      <p:sp>
        <p:nvSpPr>
          <p:cNvPr id="3" name="Content Placeholder 2"/>
          <p:cNvSpPr>
            <a:spLocks noGrp="1"/>
          </p:cNvSpPr>
          <p:nvPr>
            <p:ph sz="half" idx="1"/>
          </p:nvPr>
        </p:nvSpPr>
        <p:spPr/>
        <p:txBody>
          <a:bodyPr/>
          <a:lstStyle/>
          <a:p>
            <a:r>
              <a:rPr lang="en-US" sz="2800" dirty="0"/>
              <a:t>A formal meeting between two or more people</a:t>
            </a:r>
          </a:p>
          <a:p>
            <a:r>
              <a:rPr lang="en-US" sz="2800" dirty="0"/>
              <a:t>An opportunity to:</a:t>
            </a:r>
          </a:p>
          <a:p>
            <a:pPr lvl="1"/>
            <a:r>
              <a:rPr lang="en-US" sz="2800" dirty="0"/>
              <a:t>Impress the employer</a:t>
            </a:r>
          </a:p>
          <a:p>
            <a:pPr lvl="1"/>
            <a:r>
              <a:rPr lang="en-US" sz="2800" dirty="0"/>
              <a:t>Learn more about the job</a:t>
            </a:r>
          </a:p>
          <a:p>
            <a:pPr lvl="1"/>
            <a:r>
              <a:rPr lang="en-US" sz="2800" dirty="0"/>
              <a:t>Decide if the job is right for you</a:t>
            </a:r>
          </a:p>
          <a:p>
            <a:pPr lvl="1"/>
            <a:endParaRPr lang="en-US" dirty="0"/>
          </a:p>
          <a:p>
            <a:pPr lvl="1"/>
            <a:endParaRPr lang="en-US" dirty="0"/>
          </a:p>
          <a:p>
            <a:endParaRPr lang="en-US" dirty="0"/>
          </a:p>
        </p:txBody>
      </p:sp>
      <p:sp>
        <p:nvSpPr>
          <p:cNvPr id="9" name="Content Placeholder 8"/>
          <p:cNvSpPr>
            <a:spLocks noGrp="1"/>
          </p:cNvSpPr>
          <p:nvPr>
            <p:ph sz="half" idx="2"/>
          </p:nvPr>
        </p:nvSpPr>
        <p:spPr/>
        <p:txBody>
          <a:bodyPr>
            <a:normAutofit/>
          </a:bodyPr>
          <a:lstStyle/>
          <a:p>
            <a:r>
              <a:rPr lang="en-US" sz="2800" dirty="0"/>
              <a:t>The employer will:</a:t>
            </a:r>
          </a:p>
          <a:p>
            <a:pPr lvl="1"/>
            <a:r>
              <a:rPr lang="en-US" sz="2800" dirty="0"/>
              <a:t>Become familiar with you</a:t>
            </a:r>
          </a:p>
          <a:p>
            <a:pPr lvl="1"/>
            <a:r>
              <a:rPr lang="en-US" sz="2800" dirty="0"/>
              <a:t>Evaluate your skills</a:t>
            </a:r>
          </a:p>
          <a:p>
            <a:pPr lvl="1"/>
            <a:r>
              <a:rPr lang="en-US" sz="2800" dirty="0"/>
              <a:t>Find out if you will work well with other employees</a:t>
            </a:r>
          </a:p>
        </p:txBody>
      </p:sp>
      <p:sp>
        <p:nvSpPr>
          <p:cNvPr id="5" name="Slide Number Placeholder 4"/>
          <p:cNvSpPr>
            <a:spLocks noGrp="1"/>
          </p:cNvSpPr>
          <p:nvPr>
            <p:ph type="sldNum" sz="quarter" idx="12"/>
          </p:nvPr>
        </p:nvSpPr>
        <p:spPr/>
        <p:txBody>
          <a:bodyPr/>
          <a:lstStyle/>
          <a:p>
            <a:fld id="{401CF334-2D5C-4859-84A6-CA7E6E43FAEB}" type="slidenum">
              <a:rPr lang="en-US" smtClean="0"/>
              <a:t>13</a:t>
            </a:fld>
            <a:endParaRPr lang="en-US" dirty="0"/>
          </a:p>
        </p:txBody>
      </p:sp>
      <p:sp>
        <p:nvSpPr>
          <p:cNvPr id="4" name="Rectangle 3"/>
          <p:cNvSpPr/>
          <p:nvPr/>
        </p:nvSpPr>
        <p:spPr>
          <a:xfrm>
            <a:off x="4202693" y="6593943"/>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37755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0" y="318995"/>
            <a:ext cx="3474720" cy="1600200"/>
          </a:xfrm>
        </p:spPr>
        <p:txBody>
          <a:bodyPr/>
          <a:lstStyle/>
          <a:p>
            <a:pPr algn="ctr"/>
            <a:r>
              <a:rPr lang="en-US" sz="2400" b="1" dirty="0"/>
              <a:t>Seven No-brainers for Job Interviews – Anna Post</a:t>
            </a:r>
            <a:br>
              <a:rPr lang="en-US" sz="1800" dirty="0"/>
            </a:br>
            <a:endParaRPr lang="en-US" sz="1800" dirty="0"/>
          </a:p>
        </p:txBody>
      </p:sp>
      <p:sp>
        <p:nvSpPr>
          <p:cNvPr id="3" name="Content Placeholder 2"/>
          <p:cNvSpPr>
            <a:spLocks noGrp="1"/>
          </p:cNvSpPr>
          <p:nvPr>
            <p:ph idx="1"/>
          </p:nvPr>
        </p:nvSpPr>
        <p:spPr/>
        <p:txBody>
          <a:bodyPr/>
          <a:lstStyle/>
          <a:p>
            <a:pPr marL="45720" indent="0">
              <a:buNone/>
            </a:pPr>
            <a:endParaRPr lang="en-US" dirty="0">
              <a:hlinkClick r:id="rId3"/>
            </a:endParaRPr>
          </a:p>
          <a:p>
            <a:pPr marL="45720" indent="0">
              <a:buNone/>
            </a:pPr>
            <a:endParaRPr lang="en-US" dirty="0">
              <a:hlinkClick r:id="rId3"/>
            </a:endParaRPr>
          </a:p>
          <a:p>
            <a:pPr marL="45720" indent="0">
              <a:buNone/>
            </a:pPr>
            <a:endParaRPr lang="en-US" dirty="0">
              <a:hlinkClick r:id="rId3"/>
            </a:endParaRPr>
          </a:p>
          <a:p>
            <a:pPr marL="45720" indent="0">
              <a:buNone/>
            </a:pPr>
            <a:endParaRPr lang="en-US" dirty="0">
              <a:hlinkClick r:id="rId3"/>
            </a:endParaRPr>
          </a:p>
          <a:p>
            <a:pPr marL="45720" indent="0">
              <a:buNone/>
            </a:pPr>
            <a:endParaRPr lang="en-US" dirty="0">
              <a:hlinkClick r:id="rId3"/>
            </a:endParaRPr>
          </a:p>
          <a:p>
            <a:pPr marL="45720" indent="0" algn="ctr">
              <a:buNone/>
            </a:pPr>
            <a:endParaRPr lang="en-US" dirty="0">
              <a:hlinkClick r:id="rId3"/>
            </a:endParaRPr>
          </a:p>
          <a:p>
            <a:pPr marL="45720" indent="0" algn="ctr">
              <a:buNone/>
            </a:pPr>
            <a:r>
              <a:rPr lang="en-US" sz="2400" dirty="0">
                <a:hlinkClick r:id="rId3"/>
              </a:rPr>
              <a:t>TED-Ed Talk: Put those smartphones away: Great tips for making your job interview count - Anna Post</a:t>
            </a:r>
            <a:endParaRPr lang="en-US" sz="2400" dirty="0"/>
          </a:p>
        </p:txBody>
      </p:sp>
      <p:sp>
        <p:nvSpPr>
          <p:cNvPr id="8" name="Text Placeholder 7"/>
          <p:cNvSpPr>
            <a:spLocks noGrp="1"/>
          </p:cNvSpPr>
          <p:nvPr>
            <p:ph type="body" sz="half" idx="2"/>
          </p:nvPr>
        </p:nvSpPr>
        <p:spPr>
          <a:xfrm>
            <a:off x="8229600" y="1748118"/>
            <a:ext cx="3474720" cy="4545106"/>
          </a:xfrm>
        </p:spPr>
        <p:txBody>
          <a:bodyPr>
            <a:normAutofit/>
          </a:bodyPr>
          <a:lstStyle/>
          <a:p>
            <a:r>
              <a:rPr lang="en-US" sz="2000" dirty="0"/>
              <a:t>1. Be prepared</a:t>
            </a:r>
          </a:p>
          <a:p>
            <a:r>
              <a:rPr lang="en-US" sz="2000" dirty="0"/>
              <a:t>2. Be early</a:t>
            </a:r>
          </a:p>
          <a:p>
            <a:pPr marL="288925" indent="-288925"/>
            <a:r>
              <a:rPr lang="en-US" sz="2000" dirty="0"/>
              <a:t>3. Dress   appropriately</a:t>
            </a:r>
          </a:p>
          <a:p>
            <a:pPr marL="288925" indent="-288925"/>
            <a:r>
              <a:rPr lang="en-US" sz="2000" dirty="0"/>
              <a:t>4. Speak clearly and make eye contact</a:t>
            </a:r>
          </a:p>
          <a:p>
            <a:pPr marL="288925" indent="-288925"/>
            <a:r>
              <a:rPr lang="en-US" sz="2000" dirty="0"/>
              <a:t>5. Address the interviewer by name</a:t>
            </a:r>
          </a:p>
          <a:p>
            <a:pPr marL="336550" indent="-336550"/>
            <a:r>
              <a:rPr lang="en-US" sz="2000" dirty="0"/>
              <a:t>6. Shake hands  twice</a:t>
            </a:r>
          </a:p>
          <a:p>
            <a:pPr marL="336550" indent="-336550"/>
            <a:r>
              <a:rPr lang="en-US" sz="2000" dirty="0"/>
              <a:t>7. Thank them twice</a:t>
            </a:r>
          </a:p>
        </p:txBody>
      </p:sp>
      <p:sp>
        <p:nvSpPr>
          <p:cNvPr id="2" name="Slide Number Placeholder 1"/>
          <p:cNvSpPr>
            <a:spLocks noGrp="1"/>
          </p:cNvSpPr>
          <p:nvPr>
            <p:ph type="sldNum" sz="quarter" idx="12"/>
          </p:nvPr>
        </p:nvSpPr>
        <p:spPr/>
        <p:txBody>
          <a:bodyPr/>
          <a:lstStyle/>
          <a:p>
            <a:fld id="{401CF334-2D5C-4859-84A6-CA7E6E43FAEB}" type="slidenum">
              <a:rPr lang="en-US" smtClean="0"/>
              <a:t>14</a:t>
            </a:fld>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9565" y="533169"/>
            <a:ext cx="4001492" cy="2923990"/>
          </a:xfrm>
          <a:prstGeom prst="rect">
            <a:avLst/>
          </a:prstGeom>
        </p:spPr>
      </p:pic>
      <p:sp>
        <p:nvSpPr>
          <p:cNvPr id="7" name="Rectangle 6"/>
          <p:cNvSpPr/>
          <p:nvPr/>
        </p:nvSpPr>
        <p:spPr>
          <a:xfrm>
            <a:off x="4202693" y="6611646"/>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
        <p:nvSpPr>
          <p:cNvPr id="9" name="TextBox 8"/>
          <p:cNvSpPr txBox="1"/>
          <p:nvPr/>
        </p:nvSpPr>
        <p:spPr>
          <a:xfrm>
            <a:off x="4621696" y="3401347"/>
            <a:ext cx="1170513" cy="246221"/>
          </a:xfrm>
          <a:prstGeom prst="rect">
            <a:avLst/>
          </a:prstGeom>
          <a:noFill/>
          <a:ln>
            <a:noFill/>
          </a:ln>
        </p:spPr>
        <p:txBody>
          <a:bodyPr wrap="none" rtlCol="0" anchor="ctr" anchorCtr="1">
            <a:spAutoFit/>
          </a:bodyPr>
          <a:lstStyle/>
          <a:p>
            <a:r>
              <a:rPr lang="en-US" sz="1000" dirty="0"/>
              <a:t>Image from video</a:t>
            </a:r>
          </a:p>
        </p:txBody>
      </p:sp>
      <p:sp>
        <p:nvSpPr>
          <p:cNvPr id="10" name="TextBox 9"/>
          <p:cNvSpPr txBox="1"/>
          <p:nvPr/>
        </p:nvSpPr>
        <p:spPr>
          <a:xfrm>
            <a:off x="2684329" y="4741183"/>
            <a:ext cx="1518364" cy="369332"/>
          </a:xfrm>
          <a:prstGeom prst="rect">
            <a:avLst/>
          </a:prstGeom>
          <a:noFill/>
          <a:ln>
            <a:noFill/>
          </a:ln>
        </p:spPr>
        <p:txBody>
          <a:bodyPr wrap="none" rtlCol="0" anchor="ctr" anchorCtr="1">
            <a:spAutoFit/>
          </a:bodyPr>
          <a:lstStyle/>
          <a:p>
            <a:r>
              <a:rPr lang="en-US" dirty="0"/>
              <a:t>(click on link)</a:t>
            </a:r>
          </a:p>
        </p:txBody>
      </p:sp>
    </p:spTree>
    <p:extLst>
      <p:ext uri="{BB962C8B-B14F-4D97-AF65-F5344CB8AC3E}">
        <p14:creationId xmlns:p14="http://schemas.microsoft.com/office/powerpoint/2010/main" val="99521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0979573" y="6355080"/>
            <a:ext cx="777288" cy="274320"/>
          </a:xfrm>
          <a:prstGeom prst="rect">
            <a:avLst/>
          </a:prstGeom>
        </p:spPr>
        <p:txBody>
          <a:bodyPr/>
          <a:lstStyle/>
          <a:p>
            <a:fld id="{401CF334-2D5C-4859-84A6-CA7E6E43FAEB}" type="slidenum">
              <a:rPr lang="en-US" smtClean="0"/>
              <a:t>15</a:t>
            </a:fld>
            <a:endParaRPr lang="en-US" dirty="0"/>
          </a:p>
        </p:txBody>
      </p:sp>
      <p:sp>
        <p:nvSpPr>
          <p:cNvPr id="3" name="Text Placeholder 2"/>
          <p:cNvSpPr>
            <a:spLocks noGrp="1"/>
          </p:cNvSpPr>
          <p:nvPr>
            <p:ph type="body" idx="1"/>
          </p:nvPr>
        </p:nvSpPr>
        <p:spPr>
          <a:xfrm>
            <a:off x="9025965" y="1284610"/>
            <a:ext cx="2377141" cy="3690802"/>
          </a:xfrm>
        </p:spPr>
        <p:txBody>
          <a:bodyPr>
            <a:noAutofit/>
          </a:bodyPr>
          <a:lstStyle/>
          <a:p>
            <a:pPr algn="ctr"/>
            <a:r>
              <a:rPr lang="en-US" sz="2800" dirty="0"/>
              <a:t>Positive Attitude</a:t>
            </a:r>
          </a:p>
          <a:p>
            <a:pPr algn="ctr"/>
            <a:r>
              <a:rPr lang="en-US" sz="2800" dirty="0"/>
              <a:t>--</a:t>
            </a:r>
          </a:p>
          <a:p>
            <a:pPr algn="ctr"/>
            <a:r>
              <a:rPr lang="en-US" sz="2800" dirty="0"/>
              <a:t>Good Work Habits</a:t>
            </a:r>
          </a:p>
          <a:p>
            <a:pPr algn="ctr"/>
            <a:r>
              <a:rPr lang="en-US" sz="2800" dirty="0"/>
              <a:t>--</a:t>
            </a:r>
          </a:p>
          <a:p>
            <a:pPr algn="ctr"/>
            <a:r>
              <a:rPr lang="en-US" sz="2800" dirty="0"/>
              <a:t>Business Etiquette</a:t>
            </a:r>
          </a:p>
        </p:txBody>
      </p:sp>
      <p:sp>
        <p:nvSpPr>
          <p:cNvPr id="4" name="Title 3"/>
          <p:cNvSpPr>
            <a:spLocks noGrp="1"/>
          </p:cNvSpPr>
          <p:nvPr>
            <p:ph type="title"/>
          </p:nvPr>
        </p:nvSpPr>
        <p:spPr/>
        <p:txBody>
          <a:bodyPr>
            <a:normAutofit/>
          </a:bodyPr>
          <a:lstStyle/>
          <a:p>
            <a:r>
              <a:rPr lang="en-US" sz="3600" dirty="0"/>
              <a:t>Self-responsibility and self-management</a:t>
            </a:r>
            <a:br>
              <a:rPr lang="en-US" sz="3600" dirty="0"/>
            </a:br>
            <a:br>
              <a:rPr lang="en-US" sz="3600" dirty="0"/>
            </a:br>
            <a:br>
              <a:rPr lang="en-US" sz="3600" dirty="0"/>
            </a:br>
            <a:br>
              <a:rPr lang="en-US" sz="3600" dirty="0"/>
            </a:br>
            <a:br>
              <a:rPr lang="en-US" sz="3600" dirty="0"/>
            </a:br>
            <a:endParaRPr lang="en-US" sz="3600" dirty="0"/>
          </a:p>
        </p:txBody>
      </p:sp>
      <p:sp>
        <p:nvSpPr>
          <p:cNvPr id="5" name="Rectangle 4"/>
          <p:cNvSpPr/>
          <p:nvPr/>
        </p:nvSpPr>
        <p:spPr>
          <a:xfrm>
            <a:off x="4145543" y="6590954"/>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14956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020" y="914400"/>
            <a:ext cx="4192091" cy="2294499"/>
          </a:xfrm>
        </p:spPr>
        <p:txBody>
          <a:bodyPr>
            <a:normAutofit/>
          </a:bodyPr>
          <a:lstStyle/>
          <a:p>
            <a:pPr algn="ctr"/>
            <a:r>
              <a:rPr lang="en-US" sz="3600" dirty="0"/>
              <a:t>Positive Attitudes</a:t>
            </a:r>
            <a:br>
              <a:rPr lang="en-US" sz="3600" dirty="0"/>
            </a:br>
            <a:endParaRPr lang="en-US" sz="3600" dirty="0"/>
          </a:p>
        </p:txBody>
      </p:sp>
      <p:sp>
        <p:nvSpPr>
          <p:cNvPr id="4" name="Content Placeholder 3"/>
          <p:cNvSpPr>
            <a:spLocks noGrp="1"/>
          </p:cNvSpPr>
          <p:nvPr>
            <p:ph type="subTitle" idx="1"/>
          </p:nvPr>
        </p:nvSpPr>
        <p:spPr>
          <a:xfrm>
            <a:off x="352679" y="3208899"/>
            <a:ext cx="4202307" cy="2500221"/>
          </a:xfrm>
        </p:spPr>
        <p:txBody>
          <a:bodyPr>
            <a:normAutofit/>
          </a:bodyPr>
          <a:lstStyle/>
          <a:p>
            <a:pPr algn="ctr"/>
            <a:r>
              <a:rPr lang="en-US" sz="3200" b="1" dirty="0">
                <a:solidFill>
                  <a:schemeClr val="tx1"/>
                </a:solidFill>
              </a:rPr>
              <a:t>Friendliness</a:t>
            </a:r>
          </a:p>
          <a:p>
            <a:pPr algn="ctr"/>
            <a:r>
              <a:rPr lang="en-US" sz="3200" b="1" dirty="0">
                <a:solidFill>
                  <a:schemeClr val="tx1"/>
                </a:solidFill>
              </a:rPr>
              <a:t>Self-motivation</a:t>
            </a:r>
          </a:p>
          <a:p>
            <a:pPr algn="ctr"/>
            <a:r>
              <a:rPr lang="en-US" sz="3200" b="1" dirty="0">
                <a:solidFill>
                  <a:schemeClr val="tx1"/>
                </a:solidFill>
              </a:rPr>
              <a:t>Teamwork</a:t>
            </a:r>
          </a:p>
          <a:p>
            <a:pPr algn="ctr"/>
            <a:r>
              <a:rPr lang="en-US" sz="3200" b="1" dirty="0">
                <a:solidFill>
                  <a:schemeClr val="tx1"/>
                </a:solidFill>
              </a:rPr>
              <a:t>Adaptability</a:t>
            </a:r>
          </a:p>
          <a:p>
            <a:endParaRPr lang="en-US" dirty="0"/>
          </a:p>
        </p:txBody>
      </p:sp>
      <p:sp>
        <p:nvSpPr>
          <p:cNvPr id="3" name="Slide Number Placeholder 2"/>
          <p:cNvSpPr>
            <a:spLocks noGrp="1"/>
          </p:cNvSpPr>
          <p:nvPr>
            <p:ph type="sldNum" sz="quarter" idx="12"/>
          </p:nvPr>
        </p:nvSpPr>
        <p:spPr>
          <a:prstGeom prst="rect">
            <a:avLst/>
          </a:prstGeom>
        </p:spPr>
        <p:txBody>
          <a:bodyPr>
            <a:noAutofit/>
          </a:bodyPr>
          <a:lstStyle/>
          <a:p>
            <a:fld id="{1AD93096-5B34-4342-9326-69289CEAE4C2}" type="slidenum">
              <a:rPr lang="en-US" sz="1000" smtClean="0"/>
              <a:pPr/>
              <a:t>16</a:t>
            </a:fld>
            <a:endParaRPr lang="en-US" sz="1000" dirty="0">
              <a:solidFill>
                <a:srgbClr val="FFFFFF"/>
              </a:solidFill>
            </a:endParaRPr>
          </a:p>
        </p:txBody>
      </p:sp>
      <p:pic>
        <p:nvPicPr>
          <p:cNvPr id="6" name="Content Placeholder 5"/>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tretch>
            <a:fillRect/>
          </a:stretch>
        </p:blipFill>
        <p:spPr>
          <a:xfrm>
            <a:off x="5296320" y="228600"/>
            <a:ext cx="6553650" cy="5715000"/>
          </a:xfrm>
        </p:spPr>
      </p:pic>
      <p:sp>
        <p:nvSpPr>
          <p:cNvPr id="5" name="Rectangle 4"/>
          <p:cNvSpPr/>
          <p:nvPr/>
        </p:nvSpPr>
        <p:spPr>
          <a:xfrm>
            <a:off x="4214386" y="6603312"/>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a:t>
            </a:r>
            <a:r>
              <a:rPr lang="en-US" sz="1000" dirty="0">
                <a:latin typeface="Arial" pitchFamily="34" charset="0"/>
                <a:cs typeface="Arial" pitchFamily="34" charset="0"/>
              </a:rPr>
              <a:t>2014. All rights reserved.</a:t>
            </a:r>
          </a:p>
        </p:txBody>
      </p:sp>
    </p:spTree>
    <p:extLst>
      <p:ext uri="{BB962C8B-B14F-4D97-AF65-F5344CB8AC3E}">
        <p14:creationId xmlns:p14="http://schemas.microsoft.com/office/powerpoint/2010/main" val="41979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Good Work Habits</a:t>
            </a:r>
            <a:br>
              <a:rPr lang="en-US" sz="3600" b="1" dirty="0"/>
            </a:br>
            <a:endParaRPr lang="en-US" sz="36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3595103"/>
              </p:ext>
            </p:extLst>
          </p:nvPr>
        </p:nvGraphicFramePr>
        <p:xfrm>
          <a:off x="1141251" y="1114005"/>
          <a:ext cx="9755348" cy="4819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noAutofit/>
          </a:bodyPr>
          <a:lstStyle/>
          <a:p>
            <a:fld id="{1AD93096-5B34-4342-9326-69289CEAE4C2}" type="slidenum">
              <a:rPr lang="en-US" sz="1000" smtClean="0"/>
              <a:pPr/>
              <a:t>17</a:t>
            </a:fld>
            <a:endParaRPr lang="en-US" sz="1000" dirty="0">
              <a:solidFill>
                <a:srgbClr val="FFFFFF"/>
              </a:solidFill>
            </a:endParaRPr>
          </a:p>
        </p:txBody>
      </p:sp>
      <p:sp>
        <p:nvSpPr>
          <p:cNvPr id="4" name="Rectangle 3"/>
          <p:cNvSpPr/>
          <p:nvPr/>
        </p:nvSpPr>
        <p:spPr>
          <a:xfrm>
            <a:off x="4191000" y="6599695"/>
            <a:ext cx="3786614" cy="246221"/>
          </a:xfrm>
          <a:prstGeom prst="rect">
            <a:avLst/>
          </a:prstGeom>
        </p:spPr>
        <p:txBody>
          <a:bodyPr wrap="none">
            <a:spAutoFit/>
          </a:bodyPr>
          <a:lstStyle/>
          <a:p>
            <a:pPr lvl="0" algn="ctr"/>
            <a:r>
              <a:rPr lang="en-US" sz="1000">
                <a:solidFill>
                  <a:prstClr val="black"/>
                </a:solidFill>
                <a:latin typeface="Arial" pitchFamily="34" charset="0"/>
                <a:cs typeface="Arial" pitchFamily="34" charset="0"/>
              </a:rPr>
              <a:t>Copyright © Texas Education Agency, 2014. All rights reserved.</a:t>
            </a:r>
            <a:endParaRPr lang="en-US" sz="1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64526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18</a:t>
            </a:fld>
            <a:endParaRPr lang="en-US" dirty="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10121" y="1524000"/>
            <a:ext cx="3650510" cy="3427918"/>
          </a:xfrm>
        </p:spPr>
      </p:pic>
      <p:sp>
        <p:nvSpPr>
          <p:cNvPr id="3" name="Content Placeholder 2"/>
          <p:cNvSpPr>
            <a:spLocks noGrp="1"/>
          </p:cNvSpPr>
          <p:nvPr>
            <p:ph sz="half" idx="1"/>
          </p:nvPr>
        </p:nvSpPr>
        <p:spPr/>
        <p:txBody>
          <a:bodyPr>
            <a:normAutofit fontScale="85000" lnSpcReduction="10000"/>
          </a:bodyPr>
          <a:lstStyle/>
          <a:p>
            <a:r>
              <a:rPr lang="en-US" sz="2800" dirty="0"/>
              <a:t>Proper behavior for business situations</a:t>
            </a:r>
          </a:p>
          <a:p>
            <a:r>
              <a:rPr lang="en-US" sz="2800" dirty="0"/>
              <a:t>Can make a difference in making a sale or receiving a promotion</a:t>
            </a:r>
          </a:p>
          <a:p>
            <a:r>
              <a:rPr lang="en-US" sz="2800" dirty="0"/>
              <a:t>Examples:</a:t>
            </a:r>
          </a:p>
          <a:p>
            <a:pPr lvl="1"/>
            <a:r>
              <a:rPr lang="en-US" sz="2800" dirty="0"/>
              <a:t>Confident handshakes</a:t>
            </a:r>
          </a:p>
          <a:p>
            <a:pPr lvl="1"/>
            <a:r>
              <a:rPr lang="en-US" sz="2800" dirty="0"/>
              <a:t>Introducing people correctly</a:t>
            </a:r>
          </a:p>
          <a:p>
            <a:pPr lvl="1"/>
            <a:r>
              <a:rPr lang="en-US" sz="2800" dirty="0"/>
              <a:t>Wearing appropriate clothes to a business meeting</a:t>
            </a:r>
          </a:p>
          <a:p>
            <a:pPr marL="365125" lvl="1" indent="-365125">
              <a:buNone/>
            </a:pPr>
            <a:endParaRPr lang="en-US" dirty="0"/>
          </a:p>
        </p:txBody>
      </p:sp>
      <p:sp>
        <p:nvSpPr>
          <p:cNvPr id="4" name="Title 3"/>
          <p:cNvSpPr>
            <a:spLocks noGrp="1"/>
          </p:cNvSpPr>
          <p:nvPr>
            <p:ph type="title"/>
          </p:nvPr>
        </p:nvSpPr>
        <p:spPr/>
        <p:txBody>
          <a:bodyPr/>
          <a:lstStyle/>
          <a:p>
            <a:r>
              <a:rPr lang="en-US" dirty="0"/>
              <a:t>Business etiquette</a:t>
            </a:r>
          </a:p>
        </p:txBody>
      </p:sp>
      <p:sp>
        <p:nvSpPr>
          <p:cNvPr id="9" name="Rectangle 8"/>
          <p:cNvSpPr/>
          <p:nvPr/>
        </p:nvSpPr>
        <p:spPr>
          <a:xfrm>
            <a:off x="4237261" y="6611779"/>
            <a:ext cx="3751348" cy="246221"/>
          </a:xfrm>
          <a:prstGeom prst="rect">
            <a:avLst/>
          </a:prstGeom>
        </p:spPr>
        <p:txBody>
          <a:bodyPr wrap="none">
            <a:spAutoFit/>
          </a:bodyPr>
          <a:lstStyle/>
          <a:p>
            <a:r>
              <a:rPr lang="en-US" sz="1000" dirty="0">
                <a:solidFill>
                  <a:prstClr val="black"/>
                </a:solidFill>
                <a:latin typeface="Arial" pitchFamily="34" charset="0"/>
                <a:cs typeface="Arial" pitchFamily="34" charset="0"/>
              </a:rPr>
              <a:t>Copyright © Texas Education Agency, 2014. All rights reserved</a:t>
            </a:r>
            <a:endParaRPr lang="en-US" dirty="0"/>
          </a:p>
        </p:txBody>
      </p:sp>
    </p:spTree>
    <p:extLst>
      <p:ext uri="{BB962C8B-B14F-4D97-AF65-F5344CB8AC3E}">
        <p14:creationId xmlns:p14="http://schemas.microsoft.com/office/powerpoint/2010/main" val="222668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401CF334-2D5C-4859-84A6-CA7E6E43FAEB}" type="slidenum">
              <a:rPr lang="en-US" smtClean="0"/>
              <a:pPr/>
              <a:t>19</a:t>
            </a:fld>
            <a:endParaRPr lang="en-US"/>
          </a:p>
        </p:txBody>
      </p:sp>
      <p:sp>
        <p:nvSpPr>
          <p:cNvPr id="4" name="Title 3"/>
          <p:cNvSpPr>
            <a:spLocks noGrp="1"/>
          </p:cNvSpPr>
          <p:nvPr>
            <p:ph type="title"/>
          </p:nvPr>
        </p:nvSpPr>
        <p:spPr/>
        <p:txBody>
          <a:bodyPr/>
          <a:lstStyle/>
          <a:p>
            <a:r>
              <a:rPr lang="en-US" dirty="0"/>
              <a:t>Questions?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02924" y="2337444"/>
            <a:ext cx="3268093" cy="2334352"/>
          </a:xfrm>
          <a:prstGeom prst="rect">
            <a:avLst/>
          </a:prstGeom>
          <a:noFill/>
          <a:ln w="9525">
            <a:noFill/>
            <a:miter lim="800000"/>
            <a:headEnd/>
            <a:tailEnd/>
          </a:ln>
          <a:effectLst/>
        </p:spPr>
      </p:pic>
      <p:sp>
        <p:nvSpPr>
          <p:cNvPr id="6" name="Rectangle 5"/>
          <p:cNvSpPr/>
          <p:nvPr/>
        </p:nvSpPr>
        <p:spPr>
          <a:xfrm>
            <a:off x="3822471" y="6629639"/>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286203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sp>
        <p:nvSpPr>
          <p:cNvPr id="5" name="Rectangle 2"/>
          <p:cNvSpPr>
            <a:spLocks noGrp="1" noChangeArrowheads="1"/>
          </p:cNvSpPr>
          <p:nvPr>
            <p:ph idx="1"/>
          </p:nvPr>
        </p:nvSpPr>
        <p:spPr>
          <a:xfrm>
            <a:off x="1295400" y="1524000"/>
            <a:ext cx="9601200" cy="4419600"/>
          </a:xfrm>
        </p:spPr>
        <p:txBody>
          <a:bodyPr>
            <a:normAutofit fontScale="92500" lnSpcReduction="10000"/>
          </a:bodyPr>
          <a:lstStyle/>
          <a:p>
            <a:pPr marL="0" indent="0">
              <a:lnSpc>
                <a:spcPct val="110000"/>
              </a:lnSpc>
              <a:spcBef>
                <a:spcPts val="0"/>
              </a:spcBef>
              <a:buNone/>
            </a:pPr>
            <a:r>
              <a:rPr lang="en-US" sz="1600" b="1" dirty="0">
                <a:solidFill>
                  <a:schemeClr val="accent6"/>
                </a:solidFill>
              </a:rPr>
              <a:t>Copyright © Texas Education Agency, 2014. </a:t>
            </a:r>
            <a:r>
              <a:rPr lang="en-US" sz="1600" dirty="0">
                <a:solidFill>
                  <a:schemeClr val="accent6"/>
                </a:solidFill>
              </a:rPr>
              <a:t>These Materials are copyrighted © and trademarked ™ as the property of the Texas Education Agency (TEA) and may not be reproduced without the express written permission of TEA, except under the following conditions:</a:t>
            </a:r>
          </a:p>
          <a:p>
            <a:pPr marL="457200" indent="-277813">
              <a:lnSpc>
                <a:spcPct val="110000"/>
              </a:lnSpc>
              <a:spcBef>
                <a:spcPts val="0"/>
              </a:spcBef>
              <a:buNone/>
            </a:pPr>
            <a:r>
              <a:rPr lang="en-US" sz="1600" dirty="0">
                <a:solidFill>
                  <a:schemeClr val="accent6"/>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10000"/>
              </a:lnSpc>
              <a:spcBef>
                <a:spcPts val="0"/>
              </a:spcBef>
              <a:buNone/>
            </a:pPr>
            <a:r>
              <a:rPr lang="en-US" sz="1600" dirty="0">
                <a:solidFill>
                  <a:schemeClr val="accent6"/>
                </a:solidFill>
              </a:rPr>
              <a:t>2)  Residents of the state of Texas may reproduce and use copies of the Materials and Related Materials for individual personal use only, without obtaining written permission of TEA.</a:t>
            </a:r>
          </a:p>
          <a:p>
            <a:pPr marL="457200" indent="-277813">
              <a:lnSpc>
                <a:spcPct val="110000"/>
              </a:lnSpc>
              <a:spcBef>
                <a:spcPts val="0"/>
              </a:spcBef>
              <a:buNone/>
            </a:pPr>
            <a:r>
              <a:rPr lang="en-US" sz="1600" dirty="0">
                <a:solidFill>
                  <a:schemeClr val="accent6"/>
                </a:solidFill>
              </a:rPr>
              <a:t>3)  Any portion reproduced must be reproduced in its entirety and remain unedited, unaltered and unchanged in any way.</a:t>
            </a:r>
          </a:p>
          <a:p>
            <a:pPr marL="457200" indent="-277813">
              <a:lnSpc>
                <a:spcPct val="110000"/>
              </a:lnSpc>
              <a:spcBef>
                <a:spcPts val="0"/>
              </a:spcBef>
              <a:buNone/>
            </a:pPr>
            <a:r>
              <a:rPr lang="en-US" sz="1600" dirty="0">
                <a:solidFill>
                  <a:schemeClr val="accent6"/>
                </a:solidFill>
              </a:rPr>
              <a:t>4)  No monetary charge can be made for the reproduced materials or any document containing them; however, a reasonable charge to cover only the cost of reproduction and distribution may be charged.</a:t>
            </a:r>
          </a:p>
          <a:p>
            <a:pPr marL="0" indent="0">
              <a:lnSpc>
                <a:spcPct val="110000"/>
              </a:lnSpc>
              <a:spcBef>
                <a:spcPts val="0"/>
              </a:spcBef>
              <a:buNone/>
            </a:pPr>
            <a:r>
              <a:rPr lang="en-US" sz="1600" dirty="0">
                <a:solidFill>
                  <a:schemeClr val="accent6"/>
                </a:solidFill>
              </a:rPr>
              <a:t>Private entities or persons located in Texas that are </a:t>
            </a:r>
            <a:r>
              <a:rPr lang="en-US" sz="1600" b="1" dirty="0">
                <a:solidFill>
                  <a:schemeClr val="accent6"/>
                </a:solidFill>
              </a:rPr>
              <a:t>not</a:t>
            </a:r>
            <a:r>
              <a:rPr lang="en-US" sz="1600" dirty="0">
                <a:solidFill>
                  <a:schemeClr val="accent6"/>
                </a:solidFill>
              </a:rPr>
              <a:t> Texas public school districts, Texas Education Service Centers, or Texas charter schools or any entity, whether public or private, educational or non-educational, located </a:t>
            </a:r>
            <a:r>
              <a:rPr lang="en-US" sz="1600" b="1" dirty="0">
                <a:solidFill>
                  <a:schemeClr val="accent6"/>
                </a:solidFill>
              </a:rPr>
              <a:t>outside the state of Texas</a:t>
            </a:r>
            <a:r>
              <a:rPr lang="en-US" sz="1600" dirty="0">
                <a:solidFill>
                  <a:schemeClr val="accent6"/>
                </a:solidFill>
              </a:rPr>
              <a:t> </a:t>
            </a:r>
            <a:r>
              <a:rPr lang="en-US" sz="1600" i="1" dirty="0">
                <a:solidFill>
                  <a:schemeClr val="accent6"/>
                </a:solidFill>
              </a:rPr>
              <a:t>MUST</a:t>
            </a:r>
            <a:r>
              <a:rPr lang="en-US" sz="1600" dirty="0">
                <a:solidFill>
                  <a:schemeClr val="accent6"/>
                </a:solidFill>
              </a:rPr>
              <a:t> obtain written approval from TEA and will be required to enter into a license agreement that may involve the payment of a licensing fee or a royalty.</a:t>
            </a:r>
          </a:p>
          <a:p>
            <a:pPr marL="0" indent="0">
              <a:lnSpc>
                <a:spcPct val="110000"/>
              </a:lnSpc>
              <a:spcBef>
                <a:spcPts val="0"/>
              </a:spcBef>
              <a:buNone/>
            </a:pPr>
            <a:r>
              <a:rPr lang="en-US" sz="1600" dirty="0">
                <a:solidFill>
                  <a:schemeClr val="accent6"/>
                </a:solidFill>
              </a:rPr>
              <a:t>For information contact: Office of Copyrights, Trademarks, License Agreements, and Royalties, Texas Education Agency, 1701 N. Congress Ave., Austin, TX  78701-1494; phone 512-463-7004; email: </a:t>
            </a:r>
            <a:r>
              <a:rPr lang="en-US" sz="1600" dirty="0">
                <a:solidFill>
                  <a:schemeClr val="accent6"/>
                </a:solidFill>
                <a:hlinkClick r:id="rId3"/>
              </a:rPr>
              <a:t>copyrights@tea.state.tx.us</a:t>
            </a:r>
            <a:r>
              <a:rPr lang="en-US" sz="1600" dirty="0">
                <a:solidFill>
                  <a:schemeClr val="accent6"/>
                </a:solidFill>
              </a:rPr>
              <a:t>.</a:t>
            </a:r>
          </a:p>
        </p:txBody>
      </p:sp>
      <p:sp>
        <p:nvSpPr>
          <p:cNvPr id="3" name="Slide Number Placeholder 2"/>
          <p:cNvSpPr>
            <a:spLocks noGrp="1"/>
          </p:cNvSpPr>
          <p:nvPr>
            <p:ph type="sldNum" sz="quarter" idx="12"/>
          </p:nvPr>
        </p:nvSpPr>
        <p:spPr/>
        <p:txBody>
          <a:bodyPr/>
          <a:lstStyle/>
          <a:p>
            <a:fld id="{401CF334-2D5C-4859-84A6-CA7E6E43FAEB}" type="slidenum">
              <a:rPr lang="en-US" smtClean="0"/>
              <a:t>2</a:t>
            </a:fld>
            <a:endParaRPr lang="en-US" dirty="0"/>
          </a:p>
        </p:txBody>
      </p:sp>
      <p:sp>
        <p:nvSpPr>
          <p:cNvPr id="8" name="Rectangle 7"/>
          <p:cNvSpPr/>
          <p:nvPr/>
        </p:nvSpPr>
        <p:spPr>
          <a:xfrm>
            <a:off x="3822471" y="6595773"/>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255170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4" name="Content Placeholder 3"/>
          <p:cNvSpPr>
            <a:spLocks noGrp="1"/>
          </p:cNvSpPr>
          <p:nvPr>
            <p:ph idx="1"/>
          </p:nvPr>
        </p:nvSpPr>
        <p:spPr>
          <a:xfrm>
            <a:off x="1295399" y="1524000"/>
            <a:ext cx="9601200" cy="4114800"/>
          </a:xfrm>
        </p:spPr>
        <p:txBody>
          <a:bodyPr>
            <a:normAutofit/>
          </a:bodyPr>
          <a:lstStyle/>
          <a:p>
            <a:pPr>
              <a:lnSpc>
                <a:spcPct val="120000"/>
              </a:lnSpc>
              <a:spcBef>
                <a:spcPts val="0"/>
              </a:spcBef>
              <a:buNone/>
            </a:pPr>
            <a:r>
              <a:rPr lang="en-US" sz="1200" dirty="0"/>
              <a:t>Images:</a:t>
            </a:r>
          </a:p>
          <a:p>
            <a:pPr>
              <a:lnSpc>
                <a:spcPct val="120000"/>
              </a:lnSpc>
              <a:spcBef>
                <a:spcPts val="0"/>
              </a:spcBef>
            </a:pPr>
            <a:r>
              <a:rPr lang="en-US" sz="1200" dirty="0"/>
              <a:t>Microsoft Office Clip Art: Used with permission from Microsoft.</a:t>
            </a:r>
          </a:p>
          <a:p>
            <a:pPr marL="0" indent="0">
              <a:lnSpc>
                <a:spcPct val="120000"/>
              </a:lnSpc>
              <a:spcBef>
                <a:spcPts val="0"/>
              </a:spcBef>
              <a:buNone/>
            </a:pPr>
            <a:endParaRPr lang="en-US" sz="1200" dirty="0"/>
          </a:p>
          <a:p>
            <a:pPr marL="0" indent="0">
              <a:lnSpc>
                <a:spcPct val="120000"/>
              </a:lnSpc>
              <a:spcBef>
                <a:spcPts val="0"/>
              </a:spcBef>
              <a:buNone/>
            </a:pPr>
            <a:r>
              <a:rPr lang="en-US" sz="1200" dirty="0"/>
              <a:t>Textbooks:</a:t>
            </a:r>
          </a:p>
          <a:p>
            <a:pPr>
              <a:lnSpc>
                <a:spcPct val="120000"/>
              </a:lnSpc>
              <a:spcBef>
                <a:spcPts val="0"/>
              </a:spcBef>
            </a:pPr>
            <a:r>
              <a:rPr lang="en-US" sz="1200" dirty="0"/>
              <a:t>Reynolds, J.S. (2010). </a:t>
            </a:r>
            <a:r>
              <a:rPr lang="en-US" sz="1200" i="1" dirty="0"/>
              <a:t>Hospitality services: Food &amp; lodging</a:t>
            </a:r>
            <a:r>
              <a:rPr lang="en-US" sz="1200" dirty="0"/>
              <a:t>. Tinley Park, IL: </a:t>
            </a:r>
            <a:r>
              <a:rPr lang="en-US" sz="1200" dirty="0" err="1"/>
              <a:t>Goodheart-Willcox</a:t>
            </a:r>
            <a:r>
              <a:rPr lang="en-US" sz="1200" dirty="0"/>
              <a:t> Company.</a:t>
            </a:r>
          </a:p>
          <a:p>
            <a:pPr>
              <a:lnSpc>
                <a:spcPct val="120000"/>
              </a:lnSpc>
              <a:spcBef>
                <a:spcPts val="0"/>
              </a:spcBef>
            </a:pPr>
            <a:r>
              <a:rPr lang="en-US" sz="1200" dirty="0"/>
              <a:t>Littrell, J.J., Lorenz, J.H. &amp; Smith, H.T. (2009). </a:t>
            </a:r>
            <a:r>
              <a:rPr lang="en-US" sz="1200" i="1" dirty="0"/>
              <a:t>From school to work</a:t>
            </a:r>
            <a:r>
              <a:rPr lang="en-US" sz="1200" dirty="0"/>
              <a:t>. Tinley Park, IL: </a:t>
            </a:r>
            <a:r>
              <a:rPr lang="en-US" sz="1200" dirty="0" err="1"/>
              <a:t>Goodheart-Willcox</a:t>
            </a:r>
            <a:r>
              <a:rPr lang="en-US" sz="1200" dirty="0"/>
              <a:t>.</a:t>
            </a:r>
          </a:p>
          <a:p>
            <a:pPr marL="0" lvl="0" indent="0">
              <a:lnSpc>
                <a:spcPct val="120000"/>
              </a:lnSpc>
              <a:spcBef>
                <a:spcPts val="0"/>
              </a:spcBef>
              <a:buClr>
                <a:srgbClr val="A85229"/>
              </a:buClr>
              <a:buNone/>
            </a:pPr>
            <a:endParaRPr lang="en-US" sz="1200" dirty="0">
              <a:solidFill>
                <a:srgbClr val="514A40"/>
              </a:solidFill>
            </a:endParaRPr>
          </a:p>
          <a:p>
            <a:pPr marL="0" lvl="0" indent="0">
              <a:lnSpc>
                <a:spcPct val="120000"/>
              </a:lnSpc>
              <a:spcBef>
                <a:spcPts val="0"/>
              </a:spcBef>
              <a:buClr>
                <a:srgbClr val="A85229"/>
              </a:buClr>
              <a:buNone/>
            </a:pPr>
            <a:r>
              <a:rPr lang="en-US" sz="1200" dirty="0">
                <a:solidFill>
                  <a:srgbClr val="514A40"/>
                </a:solidFill>
              </a:rPr>
              <a:t>Videos: </a:t>
            </a:r>
          </a:p>
          <a:p>
            <a:pPr marL="342900" lvl="0" indent="-342900">
              <a:lnSpc>
                <a:spcPct val="120000"/>
              </a:lnSpc>
              <a:spcBef>
                <a:spcPts val="0"/>
              </a:spcBef>
              <a:buClr>
                <a:srgbClr val="A85229"/>
              </a:buClr>
            </a:pPr>
            <a:r>
              <a:rPr lang="en-US" sz="1200" b="1" dirty="0">
                <a:solidFill>
                  <a:srgbClr val="514A40"/>
                </a:solidFill>
              </a:rPr>
              <a:t>How to Avoid Writing an Awful Cover Letter</a:t>
            </a:r>
          </a:p>
          <a:p>
            <a:pPr marL="339725" lvl="0" indent="0">
              <a:lnSpc>
                <a:spcPct val="120000"/>
              </a:lnSpc>
              <a:spcBef>
                <a:spcPts val="0"/>
              </a:spcBef>
              <a:buClr>
                <a:srgbClr val="A85229"/>
              </a:buClr>
              <a:buNone/>
            </a:pPr>
            <a:r>
              <a:rPr lang="en-US" sz="1200" dirty="0">
                <a:solidFill>
                  <a:srgbClr val="514A40"/>
                </a:solidFill>
              </a:rPr>
              <a:t>Your cover letter is the first contact that a potential employer has with you. To make a great impression, there are several cover letter mistakes that you should avoid if you'd like to hear the words "you're hired."</a:t>
            </a:r>
          </a:p>
          <a:p>
            <a:pPr marL="44450" lvl="0" indent="295275">
              <a:lnSpc>
                <a:spcPct val="120000"/>
              </a:lnSpc>
              <a:spcBef>
                <a:spcPts val="0"/>
              </a:spcBef>
              <a:buClr>
                <a:srgbClr val="A85229"/>
              </a:buClr>
              <a:buNone/>
            </a:pPr>
            <a:r>
              <a:rPr lang="en-US" sz="1200" dirty="0">
                <a:solidFill>
                  <a:srgbClr val="514A40"/>
                </a:solidFill>
                <a:hlinkClick r:id="rId3"/>
              </a:rPr>
              <a:t>http://www.howcast.com/videos/432521-How-to-Avoid-Writing-an-Awful-Cover-Letter#</a:t>
            </a:r>
            <a:endParaRPr lang="en-US" sz="1200" b="1" dirty="0">
              <a:solidFill>
                <a:srgbClr val="514A40"/>
              </a:solidFill>
            </a:endParaRPr>
          </a:p>
          <a:p>
            <a:pPr marL="342900" lvl="0" indent="-342900">
              <a:lnSpc>
                <a:spcPct val="120000"/>
              </a:lnSpc>
              <a:spcBef>
                <a:spcPts val="0"/>
              </a:spcBef>
              <a:buClr>
                <a:srgbClr val="A85229"/>
              </a:buClr>
            </a:pPr>
            <a:r>
              <a:rPr lang="en-US" sz="1200" b="1" dirty="0">
                <a:solidFill>
                  <a:srgbClr val="514A40"/>
                </a:solidFill>
              </a:rPr>
              <a:t>How to Write an Error-Free Résumé</a:t>
            </a:r>
            <a:br>
              <a:rPr lang="en-US" sz="1200" b="1" dirty="0">
                <a:solidFill>
                  <a:srgbClr val="514A40"/>
                </a:solidFill>
              </a:rPr>
            </a:br>
            <a:r>
              <a:rPr lang="en-US" sz="1200" dirty="0">
                <a:solidFill>
                  <a:srgbClr val="514A40"/>
                </a:solidFill>
              </a:rPr>
              <a:t>Your résumé is often your first impression on a potential employer. With some careful planning you can make sure it’s a good one.</a:t>
            </a:r>
            <a:br>
              <a:rPr lang="en-US" sz="1200" dirty="0">
                <a:solidFill>
                  <a:srgbClr val="514A40"/>
                </a:solidFill>
              </a:rPr>
            </a:br>
            <a:r>
              <a:rPr lang="en-US" sz="1200" dirty="0">
                <a:solidFill>
                  <a:srgbClr val="514A40"/>
                </a:solidFill>
                <a:hlinkClick r:id="rId4"/>
              </a:rPr>
              <a:t>http://www.howcast.com/videos/307328-How-to-Write-an-ErrorFree-Resume#</a:t>
            </a:r>
            <a:endParaRPr lang="en-US" sz="1200" dirty="0">
              <a:solidFill>
                <a:srgbClr val="514A40"/>
              </a:solidFill>
            </a:endParaRPr>
          </a:p>
        </p:txBody>
      </p:sp>
      <p:sp>
        <p:nvSpPr>
          <p:cNvPr id="5" name="Rectangle 4"/>
          <p:cNvSpPr/>
          <p:nvPr/>
        </p:nvSpPr>
        <p:spPr>
          <a:xfrm>
            <a:off x="3822471" y="66127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3" name="Slide Number Placeholder 2"/>
          <p:cNvSpPr>
            <a:spLocks noGrp="1"/>
          </p:cNvSpPr>
          <p:nvPr>
            <p:ph type="sldNum" sz="quarter" idx="12"/>
          </p:nvPr>
        </p:nvSpPr>
        <p:spPr/>
        <p:txBody>
          <a:bodyPr/>
          <a:lstStyle/>
          <a:p>
            <a:fld id="{401CF334-2D5C-4859-84A6-CA7E6E43FAEB}" type="slidenum">
              <a:rPr lang="en-US" smtClean="0"/>
              <a:t>20</a:t>
            </a:fld>
            <a:endParaRPr lang="en-US" dirty="0"/>
          </a:p>
        </p:txBody>
      </p:sp>
    </p:spTree>
    <p:extLst>
      <p:ext uri="{BB962C8B-B14F-4D97-AF65-F5344CB8AC3E}">
        <p14:creationId xmlns:p14="http://schemas.microsoft.com/office/powerpoint/2010/main" val="173595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and Resources</a:t>
            </a:r>
          </a:p>
        </p:txBody>
      </p:sp>
      <p:sp>
        <p:nvSpPr>
          <p:cNvPr id="4" name="Content Placeholder 3"/>
          <p:cNvSpPr>
            <a:spLocks noGrp="1"/>
          </p:cNvSpPr>
          <p:nvPr>
            <p:ph idx="1"/>
          </p:nvPr>
        </p:nvSpPr>
        <p:spPr>
          <a:xfrm>
            <a:off x="1295399" y="1524000"/>
            <a:ext cx="9601200" cy="4726898"/>
          </a:xfrm>
        </p:spPr>
        <p:txBody>
          <a:bodyPr>
            <a:noAutofit/>
          </a:bodyPr>
          <a:lstStyle/>
          <a:p>
            <a:pPr marL="0" lvl="0" indent="0">
              <a:lnSpc>
                <a:spcPct val="120000"/>
              </a:lnSpc>
              <a:spcBef>
                <a:spcPts val="0"/>
              </a:spcBef>
              <a:buClr>
                <a:srgbClr val="A85229"/>
              </a:buClr>
              <a:buNone/>
            </a:pPr>
            <a:r>
              <a:rPr lang="en-US" sz="1100" dirty="0">
                <a:solidFill>
                  <a:srgbClr val="514A40"/>
                </a:solidFill>
              </a:rPr>
              <a:t>Websites:</a:t>
            </a:r>
          </a:p>
          <a:p>
            <a:pPr marL="284163" lvl="0" indent="-284163">
              <a:lnSpc>
                <a:spcPct val="100000"/>
              </a:lnSpc>
              <a:spcBef>
                <a:spcPts val="0"/>
              </a:spcBef>
              <a:buClr>
                <a:srgbClr val="A85229"/>
              </a:buClr>
            </a:pPr>
            <a:r>
              <a:rPr lang="en-US" sz="1100" b="1" dirty="0">
                <a:solidFill>
                  <a:srgbClr val="514A40"/>
                </a:solidFill>
              </a:rPr>
              <a:t>Occupational Outlook Handbook</a:t>
            </a:r>
          </a:p>
          <a:p>
            <a:pPr marL="284163" lvl="0" indent="0">
              <a:lnSpc>
                <a:spcPct val="100000"/>
              </a:lnSpc>
              <a:spcBef>
                <a:spcPts val="0"/>
              </a:spcBef>
              <a:buClr>
                <a:srgbClr val="A85229"/>
              </a:buClr>
              <a:buNone/>
            </a:pPr>
            <a:r>
              <a:rPr lang="en-US" sz="1100" dirty="0">
                <a:solidFill>
                  <a:srgbClr val="514A40"/>
                </a:solidFill>
              </a:rPr>
              <a:t>The Bureau of Labor Statistics of the U.S. Department of Labor is the principal Federal agency responsible for measuring labor market activity, working conditions, and price changes in the economy. Its mission is to collect, analyze, and disseminate essential economic information to support public and private decision-making. As an independent statistical agency, BLS serves its diverse user communities by providing products and services that are objective, timely, accurate, and relevant.</a:t>
            </a:r>
          </a:p>
          <a:p>
            <a:pPr marL="0" lvl="0" indent="284163">
              <a:lnSpc>
                <a:spcPct val="100000"/>
              </a:lnSpc>
              <a:spcBef>
                <a:spcPts val="0"/>
              </a:spcBef>
              <a:buClr>
                <a:srgbClr val="A85229"/>
              </a:buClr>
              <a:buNone/>
            </a:pPr>
            <a:r>
              <a:rPr lang="en-US" sz="1100" dirty="0">
                <a:solidFill>
                  <a:srgbClr val="514A40"/>
                </a:solidFill>
                <a:hlinkClick r:id="rId2"/>
              </a:rPr>
              <a:t>http://www.bls.gov/ooh/</a:t>
            </a:r>
            <a:endParaRPr lang="en-US" sz="1100" dirty="0">
              <a:solidFill>
                <a:srgbClr val="514A40"/>
              </a:solidFill>
            </a:endParaRPr>
          </a:p>
          <a:p>
            <a:pPr lvl="0">
              <a:lnSpc>
                <a:spcPct val="100000"/>
              </a:lnSpc>
              <a:spcBef>
                <a:spcPts val="0"/>
              </a:spcBef>
              <a:buClr>
                <a:srgbClr val="A85229"/>
              </a:buClr>
            </a:pPr>
            <a:r>
              <a:rPr lang="en-US" sz="1100" b="1" dirty="0">
                <a:solidFill>
                  <a:srgbClr val="514A40"/>
                </a:solidFill>
              </a:rPr>
              <a:t>Seven No-brainers for Job Interviews</a:t>
            </a:r>
          </a:p>
          <a:p>
            <a:pPr marL="287338" lvl="0" indent="0">
              <a:lnSpc>
                <a:spcPct val="100000"/>
              </a:lnSpc>
              <a:spcBef>
                <a:spcPts val="0"/>
              </a:spcBef>
              <a:buClr>
                <a:srgbClr val="A85229"/>
              </a:buClr>
              <a:buNone/>
            </a:pPr>
            <a:r>
              <a:rPr lang="en-US" sz="1100" dirty="0">
                <a:solidFill>
                  <a:srgbClr val="514A40"/>
                </a:solidFill>
              </a:rPr>
              <a:t>A job interview can be intimidating, and you only have a short amount of time to make a good impression on the interviewer. There are definitely some tricks to having a good job interview and giving yourself the best chance to be hired.</a:t>
            </a:r>
          </a:p>
          <a:p>
            <a:pPr marL="44450" lvl="0" indent="242888">
              <a:lnSpc>
                <a:spcPct val="100000"/>
              </a:lnSpc>
              <a:spcBef>
                <a:spcPts val="0"/>
              </a:spcBef>
              <a:buClr>
                <a:srgbClr val="A85229"/>
              </a:buClr>
              <a:buNone/>
            </a:pPr>
            <a:r>
              <a:rPr lang="en-US" sz="1100" dirty="0">
                <a:solidFill>
                  <a:srgbClr val="514A40"/>
                </a:solidFill>
                <a:hlinkClick r:id="rId3"/>
              </a:rPr>
              <a:t>http://www.emilypost.com/getting-the-job/the-interview/212-seven-no-brainers-for-job-interviews</a:t>
            </a:r>
            <a:endParaRPr lang="en-US" sz="1100" dirty="0">
              <a:solidFill>
                <a:srgbClr val="514A40"/>
              </a:solidFill>
            </a:endParaRPr>
          </a:p>
          <a:p>
            <a:pPr marL="282575" lvl="0" indent="-238125">
              <a:lnSpc>
                <a:spcPct val="100000"/>
              </a:lnSpc>
              <a:spcBef>
                <a:spcPts val="0"/>
              </a:spcBef>
              <a:buClr>
                <a:srgbClr val="A85229"/>
              </a:buClr>
            </a:pPr>
            <a:r>
              <a:rPr lang="en-US" sz="1100" b="1" dirty="0">
                <a:solidFill>
                  <a:srgbClr val="514A40"/>
                </a:solidFill>
              </a:rPr>
              <a:t>What Are the Benefits of Teenagers Having Jobs?</a:t>
            </a:r>
            <a:br>
              <a:rPr lang="en-US" sz="1100" b="1" dirty="0">
                <a:solidFill>
                  <a:srgbClr val="514A40"/>
                </a:solidFill>
              </a:rPr>
            </a:br>
            <a:r>
              <a:rPr lang="en-US" sz="1100" dirty="0">
                <a:solidFill>
                  <a:srgbClr val="514A40"/>
                </a:solidFill>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100" dirty="0">
                <a:solidFill>
                  <a:srgbClr val="514A40"/>
                </a:solidFill>
              </a:rPr>
            </a:br>
            <a:r>
              <a:rPr lang="en-US" sz="1100" dirty="0">
                <a:solidFill>
                  <a:srgbClr val="514A40"/>
                </a:solidFill>
                <a:hlinkClick r:id="rId4"/>
              </a:rPr>
              <a:t>http://www.ehow.com/about_5103914_benefits-teenagers-having-jobs.html</a:t>
            </a:r>
            <a:endParaRPr lang="en-US" sz="1100" dirty="0"/>
          </a:p>
          <a:p>
            <a:pPr marL="0" indent="0">
              <a:lnSpc>
                <a:spcPct val="100000"/>
              </a:lnSpc>
              <a:spcBef>
                <a:spcPts val="0"/>
              </a:spcBef>
              <a:buNone/>
            </a:pPr>
            <a:r>
              <a:rPr lang="en-US" sz="1100" dirty="0"/>
              <a:t>YouTube™:</a:t>
            </a:r>
          </a:p>
          <a:p>
            <a:pPr>
              <a:lnSpc>
                <a:spcPct val="100000"/>
              </a:lnSpc>
              <a:spcBef>
                <a:spcPts val="0"/>
              </a:spcBef>
            </a:pPr>
            <a:r>
              <a:rPr lang="en-US" sz="1100" b="1" dirty="0"/>
              <a:t>TED-Ed Talk: Put those smartphones away: Great tips for making your job interview count – Anna Post</a:t>
            </a:r>
          </a:p>
          <a:p>
            <a:pPr marL="342900" indent="0">
              <a:lnSpc>
                <a:spcPct val="100000"/>
              </a:lnSpc>
              <a:spcBef>
                <a:spcPts val="0"/>
              </a:spcBef>
              <a:buNone/>
            </a:pPr>
            <a:r>
              <a:rPr lang="en-US" sz="1100" dirty="0"/>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p>
          <a:p>
            <a:pPr marL="44450" indent="298450">
              <a:lnSpc>
                <a:spcPct val="100000"/>
              </a:lnSpc>
              <a:spcBef>
                <a:spcPts val="0"/>
              </a:spcBef>
              <a:buNone/>
            </a:pPr>
            <a:r>
              <a:rPr lang="en-US" sz="1100" dirty="0">
                <a:hlinkClick r:id="rId5"/>
              </a:rPr>
              <a:t>http://youtu.be/NKBlWanXzGE</a:t>
            </a:r>
            <a:endParaRPr lang="en-US" sz="1100" dirty="0"/>
          </a:p>
        </p:txBody>
      </p:sp>
      <p:sp>
        <p:nvSpPr>
          <p:cNvPr id="5" name="Rectangle 4"/>
          <p:cNvSpPr/>
          <p:nvPr/>
        </p:nvSpPr>
        <p:spPr>
          <a:xfrm>
            <a:off x="3822471" y="6629639"/>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3" name="Slide Number Placeholder 2"/>
          <p:cNvSpPr>
            <a:spLocks noGrp="1"/>
          </p:cNvSpPr>
          <p:nvPr>
            <p:ph type="sldNum" sz="quarter" idx="12"/>
          </p:nvPr>
        </p:nvSpPr>
        <p:spPr/>
        <p:txBody>
          <a:bodyPr/>
          <a:lstStyle/>
          <a:p>
            <a:fld id="{401CF334-2D5C-4859-84A6-CA7E6E43FAEB}" type="slidenum">
              <a:rPr lang="en-US" smtClean="0"/>
              <a:t>21</a:t>
            </a:fld>
            <a:endParaRPr lang="en-US" dirty="0"/>
          </a:p>
        </p:txBody>
      </p:sp>
    </p:spTree>
    <p:extLst>
      <p:ext uri="{BB962C8B-B14F-4D97-AF65-F5344CB8AC3E}">
        <p14:creationId xmlns:p14="http://schemas.microsoft.com/office/powerpoint/2010/main" val="12380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 Job?</a:t>
            </a:r>
          </a:p>
        </p:txBody>
      </p:sp>
      <p:sp>
        <p:nvSpPr>
          <p:cNvPr id="5" name="Content Placeholder 4"/>
          <p:cNvSpPr>
            <a:spLocks noGrp="1"/>
          </p:cNvSpPr>
          <p:nvPr>
            <p:ph idx="1"/>
          </p:nvPr>
        </p:nvSpPr>
        <p:spPr/>
        <p:txBody>
          <a:bodyPr/>
          <a:lstStyle/>
          <a:p>
            <a:pPr marL="45720" indent="0" algn="ctr">
              <a:buNone/>
            </a:pPr>
            <a:r>
              <a:rPr lang="en-US" sz="3200" dirty="0"/>
              <a:t>It is a paid position of regular employment</a:t>
            </a:r>
          </a:p>
          <a:p>
            <a:endParaRPr lang="en-US" dirty="0"/>
          </a:p>
        </p:txBody>
      </p:sp>
      <p:sp>
        <p:nvSpPr>
          <p:cNvPr id="2" name="Slide Number Placeholder 1"/>
          <p:cNvSpPr>
            <a:spLocks noGrp="1"/>
          </p:cNvSpPr>
          <p:nvPr>
            <p:ph type="sldNum" sz="quarter" idx="12"/>
          </p:nvPr>
        </p:nvSpPr>
        <p:spPr/>
        <p:txBody>
          <a:bodyPr/>
          <a:lstStyle/>
          <a:p>
            <a:fld id="{401CF334-2D5C-4859-84A6-CA7E6E43FAEB}" type="slidenum">
              <a:rPr lang="en-US" smtClean="0"/>
              <a:t>3</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5939" y="2557596"/>
            <a:ext cx="3338349" cy="3568883"/>
          </a:xfrm>
          <a:prstGeom prst="rect">
            <a:avLst/>
          </a:prstGeom>
        </p:spPr>
      </p:pic>
      <p:sp>
        <p:nvSpPr>
          <p:cNvPr id="9" name="Rectangle 8"/>
          <p:cNvSpPr/>
          <p:nvPr/>
        </p:nvSpPr>
        <p:spPr>
          <a:xfrm>
            <a:off x="4202693" y="6597428"/>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41427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01CF334-2D5C-4859-84A6-CA7E6E43FAEB}" type="slidenum">
              <a:rPr lang="en-US" smtClean="0"/>
              <a:t>4</a:t>
            </a:fld>
            <a:endParaRPr lang="en-US" dirty="0"/>
          </a:p>
        </p:txBody>
      </p:sp>
      <p:sp>
        <p:nvSpPr>
          <p:cNvPr id="5" name="Content Placeholder 4"/>
          <p:cNvSpPr>
            <a:spLocks noGrp="1"/>
          </p:cNvSpPr>
          <p:nvPr>
            <p:ph sz="half" idx="2"/>
          </p:nvPr>
        </p:nvSpPr>
        <p:spPr/>
        <p:txBody>
          <a:bodyPr>
            <a:normAutofit/>
          </a:bodyPr>
          <a:lstStyle/>
          <a:p>
            <a:r>
              <a:rPr lang="en-US" sz="2400" dirty="0"/>
              <a:t>Director of Sales</a:t>
            </a:r>
          </a:p>
          <a:p>
            <a:r>
              <a:rPr lang="en-US" sz="2400" dirty="0"/>
              <a:t>Lead Cook</a:t>
            </a:r>
          </a:p>
          <a:p>
            <a:r>
              <a:rPr lang="en-US" sz="2400" dirty="0"/>
              <a:t>General Manager</a:t>
            </a:r>
          </a:p>
          <a:p>
            <a:r>
              <a:rPr lang="en-US" sz="2400" dirty="0"/>
              <a:t>Corporate Director of Finance</a:t>
            </a:r>
          </a:p>
          <a:p>
            <a:r>
              <a:rPr lang="en-US" sz="2400" dirty="0"/>
              <a:t>IT Manager</a:t>
            </a:r>
          </a:p>
          <a:p>
            <a:r>
              <a:rPr lang="en-US" sz="2400" dirty="0"/>
              <a:t>Director of Housekeeping</a:t>
            </a:r>
          </a:p>
        </p:txBody>
      </p:sp>
      <p:sp>
        <p:nvSpPr>
          <p:cNvPr id="3" name="Content Placeholder 2"/>
          <p:cNvSpPr>
            <a:spLocks noGrp="1"/>
          </p:cNvSpPr>
          <p:nvPr>
            <p:ph sz="half" idx="1"/>
          </p:nvPr>
        </p:nvSpPr>
        <p:spPr/>
        <p:txBody>
          <a:bodyPr>
            <a:normAutofit/>
          </a:bodyPr>
          <a:lstStyle/>
          <a:p>
            <a:r>
              <a:rPr lang="en-US" sz="2400" dirty="0"/>
              <a:t>Front Office Manager</a:t>
            </a:r>
          </a:p>
          <a:p>
            <a:r>
              <a:rPr lang="en-US" sz="2400" dirty="0"/>
              <a:t>Food and Beverage Director</a:t>
            </a:r>
          </a:p>
          <a:p>
            <a:r>
              <a:rPr lang="en-US" sz="2400" dirty="0"/>
              <a:t>Hotel Sales Manager</a:t>
            </a:r>
          </a:p>
          <a:p>
            <a:r>
              <a:rPr lang="en-US" sz="2400" dirty="0"/>
              <a:t>Kitchen Manager</a:t>
            </a:r>
          </a:p>
          <a:p>
            <a:r>
              <a:rPr lang="en-US" sz="2400" dirty="0"/>
              <a:t>Housekeeping Manager</a:t>
            </a:r>
          </a:p>
          <a:p>
            <a:r>
              <a:rPr lang="en-US" sz="2400" dirty="0"/>
              <a:t>Conference Planner</a:t>
            </a:r>
          </a:p>
          <a:p>
            <a:r>
              <a:rPr lang="en-US" sz="2400" dirty="0"/>
              <a:t>Director of Catering Services</a:t>
            </a:r>
          </a:p>
          <a:p>
            <a:endParaRPr lang="en-US" dirty="0"/>
          </a:p>
        </p:txBody>
      </p:sp>
      <p:sp>
        <p:nvSpPr>
          <p:cNvPr id="4" name="Title 3"/>
          <p:cNvSpPr>
            <a:spLocks noGrp="1"/>
          </p:cNvSpPr>
          <p:nvPr>
            <p:ph type="title"/>
          </p:nvPr>
        </p:nvSpPr>
        <p:spPr/>
        <p:txBody>
          <a:bodyPr/>
          <a:lstStyle/>
          <a:p>
            <a:r>
              <a:rPr lang="en-US" dirty="0"/>
              <a:t>Jobs in HOTEL Management</a:t>
            </a:r>
          </a:p>
        </p:txBody>
      </p:sp>
      <p:sp>
        <p:nvSpPr>
          <p:cNvPr id="6" name="Rectangle 5"/>
          <p:cNvSpPr/>
          <p:nvPr/>
        </p:nvSpPr>
        <p:spPr>
          <a:xfrm>
            <a:off x="4240793" y="6592729"/>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362090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does the search begin?</a:t>
            </a:r>
          </a:p>
        </p:txBody>
      </p:sp>
      <p:sp>
        <p:nvSpPr>
          <p:cNvPr id="2" name="Content Placeholder 1"/>
          <p:cNvSpPr>
            <a:spLocks noGrp="1"/>
          </p:cNvSpPr>
          <p:nvPr>
            <p:ph sz="half" idx="1"/>
          </p:nvPr>
        </p:nvSpPr>
        <p:spPr/>
        <p:txBody>
          <a:bodyPr>
            <a:normAutofit/>
          </a:bodyPr>
          <a:lstStyle/>
          <a:p>
            <a:r>
              <a:rPr lang="en-US" sz="3200" dirty="0"/>
              <a:t>Businesses</a:t>
            </a:r>
          </a:p>
          <a:p>
            <a:r>
              <a:rPr lang="en-US" sz="3200" dirty="0"/>
              <a:t>Internet</a:t>
            </a:r>
          </a:p>
          <a:p>
            <a:r>
              <a:rPr lang="en-US" sz="3200" dirty="0"/>
              <a:t>Networking</a:t>
            </a:r>
          </a:p>
          <a:p>
            <a:r>
              <a:rPr lang="en-US" sz="3200" dirty="0"/>
              <a:t>Want ads</a:t>
            </a:r>
          </a:p>
        </p:txBody>
      </p:sp>
      <p:sp>
        <p:nvSpPr>
          <p:cNvPr id="4" name="Slide Number Placeholder 3"/>
          <p:cNvSpPr>
            <a:spLocks noGrp="1"/>
          </p:cNvSpPr>
          <p:nvPr>
            <p:ph type="sldNum" sz="quarter" idx="12"/>
          </p:nvPr>
        </p:nvSpPr>
        <p:spPr/>
        <p:txBody>
          <a:bodyPr/>
          <a:lstStyle/>
          <a:p>
            <a:fld id="{401CF334-2D5C-4859-84A6-CA7E6E43FAEB}" type="slidenum">
              <a:rPr lang="en-US" smtClean="0"/>
              <a:t>5</a:t>
            </a:fld>
            <a:endParaRPr lang="en-US" dirty="0"/>
          </a:p>
        </p:txBody>
      </p:sp>
      <p:sp>
        <p:nvSpPr>
          <p:cNvPr id="5" name="Rectangle 4"/>
          <p:cNvSpPr/>
          <p:nvPr/>
        </p:nvSpPr>
        <p:spPr>
          <a:xfrm>
            <a:off x="4202693" y="6597424"/>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666" y="2138334"/>
            <a:ext cx="4451579" cy="3568883"/>
          </a:xfrm>
          <a:prstGeom prst="rect">
            <a:avLst/>
          </a:prstGeom>
        </p:spPr>
      </p:pic>
    </p:spTree>
    <p:extLst>
      <p:ext uri="{BB962C8B-B14F-4D97-AF65-F5344CB8AC3E}">
        <p14:creationId xmlns:p14="http://schemas.microsoft.com/office/powerpoint/2010/main" val="59445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212104" y="1423822"/>
            <a:ext cx="3684495" cy="3760778"/>
          </a:xfrm>
        </p:spPr>
      </p:pic>
      <p:sp>
        <p:nvSpPr>
          <p:cNvPr id="5" name="Content Placeholder 4"/>
          <p:cNvSpPr>
            <a:spLocks noGrp="1"/>
          </p:cNvSpPr>
          <p:nvPr>
            <p:ph sz="half" idx="1"/>
          </p:nvPr>
        </p:nvSpPr>
        <p:spPr/>
        <p:txBody>
          <a:bodyPr>
            <a:normAutofit/>
          </a:bodyPr>
          <a:lstStyle/>
          <a:p>
            <a:r>
              <a:rPr lang="en-US" sz="3200" dirty="0"/>
              <a:t>Résumé</a:t>
            </a:r>
          </a:p>
          <a:p>
            <a:r>
              <a:rPr lang="en-US" sz="3200" dirty="0"/>
              <a:t>Portfolio</a:t>
            </a:r>
          </a:p>
          <a:p>
            <a:r>
              <a:rPr lang="en-US" sz="3200" dirty="0"/>
              <a:t>Interview skills</a:t>
            </a:r>
          </a:p>
        </p:txBody>
      </p:sp>
      <p:sp>
        <p:nvSpPr>
          <p:cNvPr id="3" name="Title 2"/>
          <p:cNvSpPr>
            <a:spLocks noGrp="1"/>
          </p:cNvSpPr>
          <p:nvPr>
            <p:ph type="title"/>
          </p:nvPr>
        </p:nvSpPr>
        <p:spPr/>
        <p:txBody>
          <a:bodyPr/>
          <a:lstStyle/>
          <a:p>
            <a:r>
              <a:rPr lang="en-US" dirty="0"/>
              <a:t>Key requirements</a:t>
            </a:r>
          </a:p>
        </p:txBody>
      </p:sp>
      <p:sp>
        <p:nvSpPr>
          <p:cNvPr id="9" name="Rectangle 8"/>
          <p:cNvSpPr/>
          <p:nvPr/>
        </p:nvSpPr>
        <p:spPr>
          <a:xfrm>
            <a:off x="4202693" y="6610874"/>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
        <p:nvSpPr>
          <p:cNvPr id="2" name="Slide Number Placeholder 1"/>
          <p:cNvSpPr>
            <a:spLocks noGrp="1"/>
          </p:cNvSpPr>
          <p:nvPr>
            <p:ph type="sldNum" sz="quarter" idx="12"/>
          </p:nvPr>
        </p:nvSpPr>
        <p:spPr/>
        <p:txBody>
          <a:bodyPr/>
          <a:lstStyle/>
          <a:p>
            <a:fld id="{401CF334-2D5C-4859-84A6-CA7E6E43FAEB}" type="slidenum">
              <a:rPr lang="en-US" smtClean="0"/>
              <a:t>6</a:t>
            </a:fld>
            <a:endParaRPr lang="en-US" dirty="0"/>
          </a:p>
        </p:txBody>
      </p:sp>
    </p:spTree>
    <p:extLst>
      <p:ext uri="{BB962C8B-B14F-4D97-AF65-F5344CB8AC3E}">
        <p14:creationId xmlns:p14="http://schemas.microsoft.com/office/powerpoint/2010/main" val="151399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6126" y="914400"/>
            <a:ext cx="4192091" cy="2474259"/>
          </a:xfrm>
        </p:spPr>
        <p:txBody>
          <a:bodyPr/>
          <a:lstStyle/>
          <a:p>
            <a:pPr algn="ctr"/>
            <a:r>
              <a:rPr lang="en-US" dirty="0"/>
              <a:t>Résumé </a:t>
            </a:r>
          </a:p>
        </p:txBody>
      </p:sp>
      <p:sp>
        <p:nvSpPr>
          <p:cNvPr id="3" name="Subtitle 2"/>
          <p:cNvSpPr>
            <a:spLocks noGrp="1"/>
          </p:cNvSpPr>
          <p:nvPr>
            <p:ph type="subTitle" idx="1"/>
          </p:nvPr>
        </p:nvSpPr>
        <p:spPr>
          <a:xfrm>
            <a:off x="342461" y="3388659"/>
            <a:ext cx="4202307" cy="990599"/>
          </a:xfrm>
        </p:spPr>
        <p:txBody>
          <a:bodyPr>
            <a:normAutofit/>
          </a:bodyPr>
          <a:lstStyle/>
          <a:p>
            <a:pPr algn="ctr"/>
            <a:r>
              <a:rPr lang="en-US" dirty="0">
                <a:solidFill>
                  <a:schemeClr val="tx1"/>
                </a:solidFill>
              </a:rPr>
              <a:t>A brief history of a person’s education, work experience and other qualifications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7</a:t>
            </a:fld>
            <a:endParaRPr lang="en-US"/>
          </a:p>
        </p:txBody>
      </p:sp>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2470" b="12470"/>
          <a:stretch>
            <a:fillRect/>
          </a:stretch>
        </p:blipFill>
        <p:spPr>
          <a:xfrm>
            <a:off x="6230234" y="914400"/>
            <a:ext cx="5016996" cy="4226704"/>
          </a:xfrm>
        </p:spPr>
      </p:pic>
      <p:sp>
        <p:nvSpPr>
          <p:cNvPr id="6" name="Rectangle 5"/>
          <p:cNvSpPr/>
          <p:nvPr/>
        </p:nvSpPr>
        <p:spPr>
          <a:xfrm>
            <a:off x="4202693" y="6607390"/>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spTree>
    <p:extLst>
      <p:ext uri="{BB962C8B-B14F-4D97-AF65-F5344CB8AC3E}">
        <p14:creationId xmlns:p14="http://schemas.microsoft.com/office/powerpoint/2010/main" val="164642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Résumé components</a:t>
            </a:r>
          </a:p>
        </p:txBody>
      </p:sp>
      <p:sp>
        <p:nvSpPr>
          <p:cNvPr id="6" name="Content Placeholder 5"/>
          <p:cNvSpPr>
            <a:spLocks noGrp="1"/>
          </p:cNvSpPr>
          <p:nvPr>
            <p:ph sz="half" idx="1"/>
          </p:nvPr>
        </p:nvSpPr>
        <p:spPr/>
        <p:txBody>
          <a:bodyPr/>
          <a:lstStyle/>
          <a:p>
            <a:r>
              <a:rPr lang="en-US" dirty="0"/>
              <a:t>Name</a:t>
            </a:r>
          </a:p>
          <a:p>
            <a:r>
              <a:rPr lang="en-US" dirty="0"/>
              <a:t>Objective</a:t>
            </a:r>
          </a:p>
          <a:p>
            <a:r>
              <a:rPr lang="en-US" dirty="0"/>
              <a:t>Education</a:t>
            </a:r>
          </a:p>
          <a:p>
            <a:r>
              <a:rPr lang="en-US" dirty="0"/>
              <a:t>Work experience</a:t>
            </a:r>
          </a:p>
          <a:p>
            <a:r>
              <a:rPr lang="en-US" dirty="0"/>
              <a:t>Activities and interests</a:t>
            </a:r>
          </a:p>
          <a:p>
            <a:r>
              <a:rPr lang="en-US" dirty="0"/>
              <a:t>Honors</a:t>
            </a:r>
          </a:p>
          <a:p>
            <a:r>
              <a:rPr lang="en-US" dirty="0"/>
              <a:t>References</a:t>
            </a:r>
          </a:p>
          <a:p>
            <a:endParaRPr lang="en-US" dirty="0"/>
          </a:p>
        </p:txBody>
      </p:sp>
      <p:sp>
        <p:nvSpPr>
          <p:cNvPr id="2" name="Content Placeholder 1"/>
          <p:cNvSpPr>
            <a:spLocks noGrp="1"/>
          </p:cNvSpPr>
          <p:nvPr>
            <p:ph sz="half" idx="2"/>
          </p:nvPr>
        </p:nvSpPr>
        <p:spPr>
          <a:xfrm>
            <a:off x="6748475" y="1507833"/>
            <a:ext cx="4724400" cy="4117975"/>
          </a:xfrm>
        </p:spPr>
        <p:txBody>
          <a:bodyPr/>
          <a:lstStyle/>
          <a:p>
            <a:endParaRPr lang="en-US" dirty="0">
              <a:hlinkClick r:id="rId3"/>
            </a:endParaRPr>
          </a:p>
          <a:p>
            <a:endParaRPr lang="en-US" dirty="0">
              <a:hlinkClick r:id="rId3"/>
            </a:endParaRPr>
          </a:p>
          <a:p>
            <a:endParaRPr lang="en-US" dirty="0">
              <a:hlinkClick r:id="rId3"/>
            </a:endParaRPr>
          </a:p>
          <a:p>
            <a:endParaRPr lang="en-US" dirty="0">
              <a:hlinkClick r:id="rId3"/>
            </a:endParaRPr>
          </a:p>
          <a:p>
            <a:pPr marL="45720" indent="0" algn="ctr">
              <a:buNone/>
            </a:pPr>
            <a:endParaRPr lang="en-US" dirty="0">
              <a:hlinkClick r:id="rId3"/>
            </a:endParaRPr>
          </a:p>
          <a:p>
            <a:pPr marL="45720" indent="0" algn="ctr">
              <a:buNone/>
            </a:pPr>
            <a:endParaRPr lang="en-US" dirty="0">
              <a:hlinkClick r:id="rId3"/>
            </a:endParaRPr>
          </a:p>
          <a:p>
            <a:pPr marL="45720" indent="0" algn="ctr">
              <a:buNone/>
            </a:pPr>
            <a:r>
              <a:rPr lang="en-US" dirty="0">
                <a:hlinkClick r:id="rId3"/>
              </a:rPr>
              <a:t>How to Write an Error-Free Résumé</a:t>
            </a:r>
            <a:endParaRPr lang="en-US" dirty="0"/>
          </a:p>
        </p:txBody>
      </p:sp>
      <p:sp>
        <p:nvSpPr>
          <p:cNvPr id="10" name="Slide Number Placeholder 9"/>
          <p:cNvSpPr>
            <a:spLocks noGrp="1"/>
          </p:cNvSpPr>
          <p:nvPr>
            <p:ph type="sldNum" sz="quarter" idx="12"/>
          </p:nvPr>
        </p:nvSpPr>
        <p:spPr/>
        <p:txBody>
          <a:bodyPr/>
          <a:lstStyle/>
          <a:p>
            <a:fld id="{401CF334-2D5C-4859-84A6-CA7E6E43FAEB}" type="slidenum">
              <a:rPr lang="en-US" smtClean="0"/>
              <a:t>8</a:t>
            </a:fld>
            <a:endParaRPr lang="en-US" dirty="0"/>
          </a:p>
        </p:txBody>
      </p:sp>
      <p:sp>
        <p:nvSpPr>
          <p:cNvPr id="9" name="Rectangle 8"/>
          <p:cNvSpPr/>
          <p:nvPr/>
        </p:nvSpPr>
        <p:spPr>
          <a:xfrm>
            <a:off x="4202686" y="6611779"/>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951" y="1895540"/>
            <a:ext cx="4199449" cy="2444586"/>
          </a:xfrm>
          <a:prstGeom prst="rect">
            <a:avLst/>
          </a:prstGeom>
        </p:spPr>
      </p:pic>
      <p:sp>
        <p:nvSpPr>
          <p:cNvPr id="4" name="TextBox 3"/>
          <p:cNvSpPr txBox="1"/>
          <p:nvPr/>
        </p:nvSpPr>
        <p:spPr>
          <a:xfrm>
            <a:off x="10130469" y="4308936"/>
            <a:ext cx="1170513" cy="246221"/>
          </a:xfrm>
          <a:prstGeom prst="rect">
            <a:avLst/>
          </a:prstGeom>
          <a:noFill/>
          <a:ln>
            <a:noFill/>
          </a:ln>
        </p:spPr>
        <p:txBody>
          <a:bodyPr wrap="none" rtlCol="0" anchor="ctr" anchorCtr="1">
            <a:spAutoFit/>
          </a:bodyPr>
          <a:lstStyle/>
          <a:p>
            <a:r>
              <a:rPr lang="en-US" sz="1000" dirty="0"/>
              <a:t>Image from video</a:t>
            </a:r>
          </a:p>
        </p:txBody>
      </p:sp>
      <p:sp>
        <p:nvSpPr>
          <p:cNvPr id="7" name="TextBox 6"/>
          <p:cNvSpPr txBox="1"/>
          <p:nvPr/>
        </p:nvSpPr>
        <p:spPr>
          <a:xfrm>
            <a:off x="8351493" y="4853151"/>
            <a:ext cx="1518364" cy="369332"/>
          </a:xfrm>
          <a:prstGeom prst="rect">
            <a:avLst/>
          </a:prstGeom>
          <a:noFill/>
          <a:ln>
            <a:noFill/>
          </a:ln>
        </p:spPr>
        <p:txBody>
          <a:bodyPr wrap="none" rtlCol="0" anchor="ctr" anchorCtr="1">
            <a:spAutoFit/>
          </a:bodyPr>
          <a:lstStyle/>
          <a:p>
            <a:r>
              <a:rPr lang="en-US" dirty="0"/>
              <a:t>(click on link)</a:t>
            </a:r>
          </a:p>
        </p:txBody>
      </p:sp>
    </p:spTree>
    <p:extLst>
      <p:ext uri="{BB962C8B-B14F-4D97-AF65-F5344CB8AC3E}">
        <p14:creationId xmlns:p14="http://schemas.microsoft.com/office/powerpoint/2010/main" val="333239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Cover letter</a:t>
            </a:r>
          </a:p>
        </p:txBody>
      </p:sp>
      <p:sp>
        <p:nvSpPr>
          <p:cNvPr id="3" name="Content Placeholder 2"/>
          <p:cNvSpPr>
            <a:spLocks noGrp="1"/>
          </p:cNvSpPr>
          <p:nvPr>
            <p:ph idx="1"/>
          </p:nvPr>
        </p:nvSpPr>
        <p:spPr>
          <a:xfrm>
            <a:off x="1295400" y="1524000"/>
            <a:ext cx="9601200" cy="4419600"/>
          </a:xfrm>
        </p:spPr>
        <p:txBody>
          <a:bodyPr>
            <a:normAutofit/>
          </a:bodyPr>
          <a:lstStyle/>
          <a:p>
            <a:pPr marL="45720" indent="0" algn="ctr">
              <a:buNone/>
            </a:pPr>
            <a:r>
              <a:rPr lang="en-US" dirty="0"/>
              <a:t>A document sent with your résumé to provide additional information on your skills and experience</a:t>
            </a:r>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dirty="0"/>
          </a:p>
          <a:p>
            <a:pPr marL="45720" indent="0" algn="ctr">
              <a:buNone/>
            </a:pPr>
            <a:endParaRPr lang="en-US" sz="2800" dirty="0">
              <a:hlinkClick r:id="rId3"/>
            </a:endParaRPr>
          </a:p>
          <a:p>
            <a:pPr marL="45720" indent="0" algn="ctr">
              <a:buNone/>
            </a:pPr>
            <a:r>
              <a:rPr lang="en-US" sz="2800" dirty="0">
                <a:hlinkClick r:id="rId3"/>
              </a:rPr>
              <a:t>How to Avoid Writing an Awful Cover Letter</a:t>
            </a:r>
            <a:endParaRPr lang="en-US" sz="2800" dirty="0"/>
          </a:p>
        </p:txBody>
      </p:sp>
      <p:sp>
        <p:nvSpPr>
          <p:cNvPr id="8" name="Slide Number Placeholder 7"/>
          <p:cNvSpPr>
            <a:spLocks noGrp="1"/>
          </p:cNvSpPr>
          <p:nvPr>
            <p:ph type="sldNum" sz="quarter" idx="12"/>
          </p:nvPr>
        </p:nvSpPr>
        <p:spPr/>
        <p:txBody>
          <a:bodyPr/>
          <a:lstStyle/>
          <a:p>
            <a:fld id="{401CF334-2D5C-4859-84A6-CA7E6E43FAEB}" type="slidenum">
              <a:rPr lang="en-US" smtClean="0"/>
              <a:t>9</a:t>
            </a:fld>
            <a:endParaRPr lang="en-US" dirty="0"/>
          </a:p>
        </p:txBody>
      </p:sp>
      <p:sp>
        <p:nvSpPr>
          <p:cNvPr id="6" name="TextBox 5"/>
          <p:cNvSpPr txBox="1"/>
          <p:nvPr/>
        </p:nvSpPr>
        <p:spPr>
          <a:xfrm>
            <a:off x="5271007" y="5357902"/>
            <a:ext cx="1518364" cy="369332"/>
          </a:xfrm>
          <a:prstGeom prst="rect">
            <a:avLst/>
          </a:prstGeom>
          <a:noFill/>
          <a:ln>
            <a:noFill/>
          </a:ln>
        </p:spPr>
        <p:txBody>
          <a:bodyPr wrap="none" rtlCol="0" anchor="ctr" anchorCtr="1">
            <a:spAutoFit/>
          </a:bodyPr>
          <a:lstStyle/>
          <a:p>
            <a:r>
              <a:rPr lang="en-US" dirty="0"/>
              <a:t>(click on link)</a:t>
            </a:r>
          </a:p>
        </p:txBody>
      </p:sp>
      <p:sp>
        <p:nvSpPr>
          <p:cNvPr id="7" name="Rectangle 6"/>
          <p:cNvSpPr/>
          <p:nvPr/>
        </p:nvSpPr>
        <p:spPr>
          <a:xfrm>
            <a:off x="4202686" y="6589373"/>
            <a:ext cx="3786614" cy="246221"/>
          </a:xfrm>
          <a:prstGeom prst="rect">
            <a:avLst/>
          </a:prstGeom>
        </p:spPr>
        <p:txBody>
          <a:bodyPr wrap="none">
            <a:spAutoFit/>
          </a:bodyPr>
          <a:lstStyle/>
          <a:p>
            <a:pPr lvl="0" algn="ctr"/>
            <a:r>
              <a:rPr lang="en-US" sz="1000" dirty="0">
                <a:solidFill>
                  <a:prstClr val="black"/>
                </a:solidFill>
                <a:latin typeface="Arial" pitchFamily="34" charset="0"/>
                <a:cs typeface="Arial" pitchFamily="34" charset="0"/>
              </a:rPr>
              <a:t>Copyright © Texas Education Agency, 2014. All rights reserved.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462" y="2243583"/>
            <a:ext cx="3447061" cy="2327204"/>
          </a:xfrm>
          <a:prstGeom prst="rect">
            <a:avLst/>
          </a:prstGeom>
        </p:spPr>
      </p:pic>
      <p:sp>
        <p:nvSpPr>
          <p:cNvPr id="5" name="TextBox 4"/>
          <p:cNvSpPr txBox="1"/>
          <p:nvPr/>
        </p:nvSpPr>
        <p:spPr>
          <a:xfrm>
            <a:off x="6789371" y="4562496"/>
            <a:ext cx="1170513" cy="246221"/>
          </a:xfrm>
          <a:prstGeom prst="rect">
            <a:avLst/>
          </a:prstGeom>
          <a:noFill/>
          <a:ln>
            <a:noFill/>
          </a:ln>
        </p:spPr>
        <p:txBody>
          <a:bodyPr wrap="none" rtlCol="0" anchor="ctr" anchorCtr="1">
            <a:spAutoFit/>
          </a:bodyPr>
          <a:lstStyle/>
          <a:p>
            <a:r>
              <a:rPr lang="en-US" sz="1000" dirty="0"/>
              <a:t>Image from video</a:t>
            </a:r>
          </a:p>
        </p:txBody>
      </p:sp>
    </p:spTree>
    <p:extLst>
      <p:ext uri="{BB962C8B-B14F-4D97-AF65-F5344CB8AC3E}">
        <p14:creationId xmlns:p14="http://schemas.microsoft.com/office/powerpoint/2010/main" val="62383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red line presentation (widescreen)</Template>
  <TotalTime>0</TotalTime>
  <Words>2428</Words>
  <Application>Microsoft Office PowerPoint</Application>
  <PresentationFormat>Widescreen</PresentationFormat>
  <Paragraphs>334</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Cambria</vt:lpstr>
      <vt:lpstr>Red Line Business 16x9</vt:lpstr>
      <vt:lpstr>Get that job! Résumés, Portfolios and Interview skills</vt:lpstr>
      <vt:lpstr>Copyright</vt:lpstr>
      <vt:lpstr>What is a Job?</vt:lpstr>
      <vt:lpstr>Jobs in HOTEL Management</vt:lpstr>
      <vt:lpstr>How does the search begin?</vt:lpstr>
      <vt:lpstr>Key requirements</vt:lpstr>
      <vt:lpstr>Résumé </vt:lpstr>
      <vt:lpstr>Résumé components</vt:lpstr>
      <vt:lpstr>Cover letter</vt:lpstr>
      <vt:lpstr>Portfolio</vt:lpstr>
      <vt:lpstr>Portfolio components</vt:lpstr>
      <vt:lpstr>Interview Skills</vt:lpstr>
      <vt:lpstr>Interview</vt:lpstr>
      <vt:lpstr>Seven No-brainers for Job Interviews – Anna Post </vt:lpstr>
      <vt:lpstr>Self-responsibility and self-management     </vt:lpstr>
      <vt:lpstr>Positive Attitudes </vt:lpstr>
      <vt:lpstr>Good Work Habits </vt:lpstr>
      <vt:lpstr>Business etiquette</vt:lpstr>
      <vt:lpstr>Questions?</vt:lpstr>
      <vt:lpstr>References and Resources</vt:lpstr>
      <vt:lpstr>References and 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Get That Job! Résumés, Portfolios and Interview Skills</dc:title>
  <dc:subject>Hospitality and Tourism</dc:subject>
  <dc:creator/>
  <cp:keywords>Get That Job! Résumés, Portfolios and Interview Skills</cp:keywords>
  <dc:description>© Copyright TEA</dc:description>
  <cp:lastModifiedBy/>
  <cp:revision>1</cp:revision>
  <dcterms:created xsi:type="dcterms:W3CDTF">2014-05-15T23:49:25Z</dcterms:created>
  <dcterms:modified xsi:type="dcterms:W3CDTF">2018-02-06T21:15:30Z</dcterms:modified>
  <cp:category>Restaurant Management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