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handoutMasterIdLst>
    <p:handoutMasterId r:id="rId3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3" r:id="rId26"/>
    <p:sldId id="342" r:id="rId27"/>
    <p:sldId id="344"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9095" autoAdjust="0"/>
  </p:normalViewPr>
  <p:slideViewPr>
    <p:cSldViewPr snapToGrid="0">
      <p:cViewPr>
        <p:scale>
          <a:sx n="53" d="100"/>
          <a:sy n="53" d="100"/>
        </p:scale>
        <p:origin x="1196"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Types of Child Abuse</c:v>
                </c:pt>
              </c:strCache>
            </c:strRef>
          </c:tx>
          <c:cat>
            <c:strRef>
              <c:f>Sheet1!$A$2:$A$7</c:f>
              <c:strCache>
                <c:ptCount val="6"/>
                <c:pt idx="0">
                  <c:v>Neglect 78.3</c:v>
                </c:pt>
                <c:pt idx="1">
                  <c:v>Physical Abuse 17.6</c:v>
                </c:pt>
                <c:pt idx="2">
                  <c:v>Sexual Abuse 9.2</c:v>
                </c:pt>
                <c:pt idx="3">
                  <c:v>Emotional Abuse 8.1</c:v>
                </c:pt>
                <c:pt idx="4">
                  <c:v>Medical Neglect 2.4</c:v>
                </c:pt>
                <c:pt idx="5">
                  <c:v>Other 10.3</c:v>
                </c:pt>
              </c:strCache>
            </c:strRef>
          </c:cat>
          <c:val>
            <c:numRef>
              <c:f>Sheet1!$B$2:$B$7</c:f>
              <c:numCache>
                <c:formatCode>General</c:formatCode>
                <c:ptCount val="6"/>
                <c:pt idx="0">
                  <c:v>78.3</c:v>
                </c:pt>
                <c:pt idx="1">
                  <c:v>17.600000000000001</c:v>
                </c:pt>
                <c:pt idx="2">
                  <c:v>9.2000000000000011</c:v>
                </c:pt>
                <c:pt idx="3">
                  <c:v>8.1</c:v>
                </c:pt>
                <c:pt idx="4">
                  <c:v>2.4</c:v>
                </c:pt>
                <c:pt idx="5">
                  <c:v>10.3</c:v>
                </c:pt>
              </c:numCache>
            </c:numRef>
          </c:val>
          <c:extLst>
            <c:ext xmlns:c16="http://schemas.microsoft.com/office/drawing/2014/chart" uri="{C3380CC4-5D6E-409C-BE32-E72D297353CC}">
              <c16:uniqueId val="{00000000-866D-4F10-BF32-0D019449E02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79D9A-52B4-4476-83F6-51A1FE06F3EE}"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en-US"/>
        </a:p>
      </dgm:t>
    </dgm:pt>
    <dgm:pt modelId="{6583EB9F-4F89-437B-B511-E8146E214BA1}">
      <dgm:prSet phldrT="[Text]"/>
      <dgm:spPr/>
      <dgm:t>
        <a:bodyPr/>
        <a:lstStyle/>
        <a:p>
          <a:r>
            <a:rPr lang="en-US" dirty="0"/>
            <a:t>Crisis</a:t>
          </a:r>
        </a:p>
      </dgm:t>
    </dgm:pt>
    <dgm:pt modelId="{F42EFF61-C873-41E2-9F26-F22564B7AB88}" type="parTrans" cxnId="{86D92FC3-CF87-435E-983C-A5CAC462DE8A}">
      <dgm:prSet/>
      <dgm:spPr/>
      <dgm:t>
        <a:bodyPr/>
        <a:lstStyle/>
        <a:p>
          <a:endParaRPr lang="en-US"/>
        </a:p>
      </dgm:t>
    </dgm:pt>
    <dgm:pt modelId="{454F6B4B-754A-48A1-AE46-DCB179AA9B70}" type="sibTrans" cxnId="{86D92FC3-CF87-435E-983C-A5CAC462DE8A}">
      <dgm:prSet/>
      <dgm:spPr/>
      <dgm:t>
        <a:bodyPr/>
        <a:lstStyle/>
        <a:p>
          <a:endParaRPr lang="en-US"/>
        </a:p>
      </dgm:t>
    </dgm:pt>
    <dgm:pt modelId="{D983E1F3-3144-480E-B63C-05192EEFF92F}">
      <dgm:prSet phldrT="[Text]"/>
      <dgm:spPr/>
      <dgm:t>
        <a:bodyPr/>
        <a:lstStyle/>
        <a:p>
          <a:r>
            <a:rPr lang="en-US" dirty="0"/>
            <a:t>Stage 1 Impact</a:t>
          </a:r>
        </a:p>
      </dgm:t>
    </dgm:pt>
    <dgm:pt modelId="{FF1F10DE-61B1-4787-A3FA-9BC405665AD7}" type="parTrans" cxnId="{2F67F4B6-3226-4855-9BB1-BAAC384F2426}">
      <dgm:prSet/>
      <dgm:spPr/>
      <dgm:t>
        <a:bodyPr/>
        <a:lstStyle/>
        <a:p>
          <a:endParaRPr lang="en-US"/>
        </a:p>
      </dgm:t>
    </dgm:pt>
    <dgm:pt modelId="{A143B927-9C58-4042-A7C5-8C3818F2EEA9}" type="sibTrans" cxnId="{2F67F4B6-3226-4855-9BB1-BAAC384F2426}">
      <dgm:prSet/>
      <dgm:spPr/>
      <dgm:t>
        <a:bodyPr/>
        <a:lstStyle/>
        <a:p>
          <a:endParaRPr lang="en-US" dirty="0"/>
        </a:p>
      </dgm:t>
    </dgm:pt>
    <dgm:pt modelId="{C743DDD7-2F0D-4B01-B232-467220734775}">
      <dgm:prSet phldrT="[Text]"/>
      <dgm:spPr/>
      <dgm:t>
        <a:bodyPr/>
        <a:lstStyle/>
        <a:p>
          <a:r>
            <a:rPr lang="en-US" dirty="0"/>
            <a:t>Stage 2 Withdrawal and Confusion</a:t>
          </a:r>
        </a:p>
      </dgm:t>
    </dgm:pt>
    <dgm:pt modelId="{DC2B6FFB-33A7-4221-8F1E-DAEE8A4BF638}" type="parTrans" cxnId="{309236B6-9E8F-4DF4-8E99-8586F17ADCB2}">
      <dgm:prSet/>
      <dgm:spPr/>
      <dgm:t>
        <a:bodyPr/>
        <a:lstStyle/>
        <a:p>
          <a:endParaRPr lang="en-US"/>
        </a:p>
      </dgm:t>
    </dgm:pt>
    <dgm:pt modelId="{C2049721-3D3D-45A9-A945-5511E56A6073}" type="sibTrans" cxnId="{309236B6-9E8F-4DF4-8E99-8586F17ADCB2}">
      <dgm:prSet/>
      <dgm:spPr/>
      <dgm:t>
        <a:bodyPr/>
        <a:lstStyle/>
        <a:p>
          <a:endParaRPr lang="en-US" dirty="0"/>
        </a:p>
      </dgm:t>
    </dgm:pt>
    <dgm:pt modelId="{5C46EE99-9B76-4854-A260-01FACA4AF130}">
      <dgm:prSet phldrT="[Text]"/>
      <dgm:spPr/>
      <dgm:t>
        <a:bodyPr/>
        <a:lstStyle/>
        <a:p>
          <a:r>
            <a:rPr lang="en-US" dirty="0"/>
            <a:t>Stage 3 Focus</a:t>
          </a:r>
        </a:p>
      </dgm:t>
    </dgm:pt>
    <dgm:pt modelId="{57763829-0752-4BFD-AEBA-546CBA86FC60}" type="parTrans" cxnId="{E23C4A8A-B4C6-4F6F-BB64-191809F87513}">
      <dgm:prSet/>
      <dgm:spPr/>
      <dgm:t>
        <a:bodyPr/>
        <a:lstStyle/>
        <a:p>
          <a:endParaRPr lang="en-US"/>
        </a:p>
      </dgm:t>
    </dgm:pt>
    <dgm:pt modelId="{93F11D96-A18F-408A-A62D-B7232FB92C98}" type="sibTrans" cxnId="{E23C4A8A-B4C6-4F6F-BB64-191809F87513}">
      <dgm:prSet/>
      <dgm:spPr/>
      <dgm:t>
        <a:bodyPr/>
        <a:lstStyle/>
        <a:p>
          <a:endParaRPr lang="en-US" dirty="0"/>
        </a:p>
      </dgm:t>
    </dgm:pt>
    <dgm:pt modelId="{F89EEEA1-A38A-4D02-B853-5E8C2FC94D00}">
      <dgm:prSet phldrT="[Text]"/>
      <dgm:spPr/>
      <dgm:t>
        <a:bodyPr/>
        <a:lstStyle/>
        <a:p>
          <a:r>
            <a:rPr lang="en-US" dirty="0"/>
            <a:t>Stage 4 Adaptation</a:t>
          </a:r>
        </a:p>
      </dgm:t>
    </dgm:pt>
    <dgm:pt modelId="{15CD906D-4A2D-43D4-8BAE-E830BF86FDDC}" type="parTrans" cxnId="{6D0D73FE-6BE3-49DF-82FA-1A581C3A4EF5}">
      <dgm:prSet/>
      <dgm:spPr/>
      <dgm:t>
        <a:bodyPr/>
        <a:lstStyle/>
        <a:p>
          <a:endParaRPr lang="en-US"/>
        </a:p>
      </dgm:t>
    </dgm:pt>
    <dgm:pt modelId="{1D79C884-A664-4B0A-BC7B-52503846128D}" type="sibTrans" cxnId="{6D0D73FE-6BE3-49DF-82FA-1A581C3A4EF5}">
      <dgm:prSet/>
      <dgm:spPr/>
      <dgm:t>
        <a:bodyPr/>
        <a:lstStyle/>
        <a:p>
          <a:endParaRPr lang="en-US" dirty="0"/>
        </a:p>
      </dgm:t>
    </dgm:pt>
    <dgm:pt modelId="{71DFFDBD-34E9-4E97-8DA4-4605C06BC0BF}" type="pres">
      <dgm:prSet presAssocID="{D4C79D9A-52B4-4476-83F6-51A1FE06F3EE}" presName="Name0" presStyleCnt="0">
        <dgm:presLayoutVars>
          <dgm:chMax val="1"/>
          <dgm:dir/>
          <dgm:animLvl val="ctr"/>
          <dgm:resizeHandles val="exact"/>
        </dgm:presLayoutVars>
      </dgm:prSet>
      <dgm:spPr/>
    </dgm:pt>
    <dgm:pt modelId="{E7AB2225-9B38-46A1-B3E2-BE6C03048559}" type="pres">
      <dgm:prSet presAssocID="{6583EB9F-4F89-437B-B511-E8146E214BA1}" presName="centerShape" presStyleLbl="node0" presStyleIdx="0" presStyleCnt="1"/>
      <dgm:spPr/>
    </dgm:pt>
    <dgm:pt modelId="{28F57E16-A7DF-4B33-BCEF-940068FCDDCF}" type="pres">
      <dgm:prSet presAssocID="{D983E1F3-3144-480E-B63C-05192EEFF92F}" presName="node" presStyleLbl="node1" presStyleIdx="0" presStyleCnt="4">
        <dgm:presLayoutVars>
          <dgm:bulletEnabled val="1"/>
        </dgm:presLayoutVars>
      </dgm:prSet>
      <dgm:spPr/>
    </dgm:pt>
    <dgm:pt modelId="{9408EE51-3B46-4C4C-8240-4618DA6CE5D0}" type="pres">
      <dgm:prSet presAssocID="{D983E1F3-3144-480E-B63C-05192EEFF92F}" presName="dummy" presStyleCnt="0"/>
      <dgm:spPr/>
    </dgm:pt>
    <dgm:pt modelId="{CAF98A9F-4B8D-460E-8D64-D66DEB5A4C11}" type="pres">
      <dgm:prSet presAssocID="{A143B927-9C58-4042-A7C5-8C3818F2EEA9}" presName="sibTrans" presStyleLbl="sibTrans2D1" presStyleIdx="0" presStyleCnt="4"/>
      <dgm:spPr/>
    </dgm:pt>
    <dgm:pt modelId="{68A1EB0B-4994-4C5D-B836-9058FB173143}" type="pres">
      <dgm:prSet presAssocID="{C743DDD7-2F0D-4B01-B232-467220734775}" presName="node" presStyleLbl="node1" presStyleIdx="1" presStyleCnt="4">
        <dgm:presLayoutVars>
          <dgm:bulletEnabled val="1"/>
        </dgm:presLayoutVars>
      </dgm:prSet>
      <dgm:spPr/>
    </dgm:pt>
    <dgm:pt modelId="{16185889-5E9C-420A-9D66-8827984F4D49}" type="pres">
      <dgm:prSet presAssocID="{C743DDD7-2F0D-4B01-B232-467220734775}" presName="dummy" presStyleCnt="0"/>
      <dgm:spPr/>
    </dgm:pt>
    <dgm:pt modelId="{D8732755-138A-4754-AB0F-856D9415FF0C}" type="pres">
      <dgm:prSet presAssocID="{C2049721-3D3D-45A9-A945-5511E56A6073}" presName="sibTrans" presStyleLbl="sibTrans2D1" presStyleIdx="1" presStyleCnt="4"/>
      <dgm:spPr/>
    </dgm:pt>
    <dgm:pt modelId="{00EC4D46-809E-4BC7-9862-AAA49715B81D}" type="pres">
      <dgm:prSet presAssocID="{5C46EE99-9B76-4854-A260-01FACA4AF130}" presName="node" presStyleLbl="node1" presStyleIdx="2" presStyleCnt="4">
        <dgm:presLayoutVars>
          <dgm:bulletEnabled val="1"/>
        </dgm:presLayoutVars>
      </dgm:prSet>
      <dgm:spPr/>
    </dgm:pt>
    <dgm:pt modelId="{7873E9CE-CCCB-4909-B7F1-9A207ADE8AA7}" type="pres">
      <dgm:prSet presAssocID="{5C46EE99-9B76-4854-A260-01FACA4AF130}" presName="dummy" presStyleCnt="0"/>
      <dgm:spPr/>
    </dgm:pt>
    <dgm:pt modelId="{076F8409-B9D1-4DE9-BFCF-BAD942755DC6}" type="pres">
      <dgm:prSet presAssocID="{93F11D96-A18F-408A-A62D-B7232FB92C98}" presName="sibTrans" presStyleLbl="sibTrans2D1" presStyleIdx="2" presStyleCnt="4"/>
      <dgm:spPr/>
    </dgm:pt>
    <dgm:pt modelId="{5B15E0DF-4CBD-4F8B-9A7C-A2B1CF0F4C8A}" type="pres">
      <dgm:prSet presAssocID="{F89EEEA1-A38A-4D02-B853-5E8C2FC94D00}" presName="node" presStyleLbl="node1" presStyleIdx="3" presStyleCnt="4">
        <dgm:presLayoutVars>
          <dgm:bulletEnabled val="1"/>
        </dgm:presLayoutVars>
      </dgm:prSet>
      <dgm:spPr/>
    </dgm:pt>
    <dgm:pt modelId="{0BC5565B-55F7-4448-B5A3-7031815BC151}" type="pres">
      <dgm:prSet presAssocID="{F89EEEA1-A38A-4D02-B853-5E8C2FC94D00}" presName="dummy" presStyleCnt="0"/>
      <dgm:spPr/>
    </dgm:pt>
    <dgm:pt modelId="{E0D8D9A4-38CE-411E-833F-79EC52CE25DA}" type="pres">
      <dgm:prSet presAssocID="{1D79C884-A664-4B0A-BC7B-52503846128D}" presName="sibTrans" presStyleLbl="sibTrans2D1" presStyleIdx="3" presStyleCnt="4"/>
      <dgm:spPr/>
    </dgm:pt>
  </dgm:ptLst>
  <dgm:cxnLst>
    <dgm:cxn modelId="{BFEDF52A-2DCA-4F76-9710-2A41E70CA44E}" type="presOf" srcId="{D983E1F3-3144-480E-B63C-05192EEFF92F}" destId="{28F57E16-A7DF-4B33-BCEF-940068FCDDCF}" srcOrd="0" destOrd="0" presId="urn:microsoft.com/office/officeart/2005/8/layout/radial6"/>
    <dgm:cxn modelId="{F406FF63-368F-4B3E-BBEA-E09025C9584B}" type="presOf" srcId="{A143B927-9C58-4042-A7C5-8C3818F2EEA9}" destId="{CAF98A9F-4B8D-460E-8D64-D66DEB5A4C11}" srcOrd="0" destOrd="0" presId="urn:microsoft.com/office/officeart/2005/8/layout/radial6"/>
    <dgm:cxn modelId="{E92DCC75-D002-47B8-999C-A2680EDC956A}" type="presOf" srcId="{6583EB9F-4F89-437B-B511-E8146E214BA1}" destId="{E7AB2225-9B38-46A1-B3E2-BE6C03048559}" srcOrd="0" destOrd="0" presId="urn:microsoft.com/office/officeart/2005/8/layout/radial6"/>
    <dgm:cxn modelId="{DCBD2785-1862-4AE5-A87B-052F1CECA4A5}" type="presOf" srcId="{C2049721-3D3D-45A9-A945-5511E56A6073}" destId="{D8732755-138A-4754-AB0F-856D9415FF0C}" srcOrd="0" destOrd="0" presId="urn:microsoft.com/office/officeart/2005/8/layout/radial6"/>
    <dgm:cxn modelId="{B5CCB086-7D51-4E7B-9D3D-B6024F44E532}" type="presOf" srcId="{1D79C884-A664-4B0A-BC7B-52503846128D}" destId="{E0D8D9A4-38CE-411E-833F-79EC52CE25DA}" srcOrd="0" destOrd="0" presId="urn:microsoft.com/office/officeart/2005/8/layout/radial6"/>
    <dgm:cxn modelId="{E23C4A8A-B4C6-4F6F-BB64-191809F87513}" srcId="{6583EB9F-4F89-437B-B511-E8146E214BA1}" destId="{5C46EE99-9B76-4854-A260-01FACA4AF130}" srcOrd="2" destOrd="0" parTransId="{57763829-0752-4BFD-AEBA-546CBA86FC60}" sibTransId="{93F11D96-A18F-408A-A62D-B7232FB92C98}"/>
    <dgm:cxn modelId="{A4BF0E92-8685-4BC6-8582-1C3296F82498}" type="presOf" srcId="{93F11D96-A18F-408A-A62D-B7232FB92C98}" destId="{076F8409-B9D1-4DE9-BFCF-BAD942755DC6}" srcOrd="0" destOrd="0" presId="urn:microsoft.com/office/officeart/2005/8/layout/radial6"/>
    <dgm:cxn modelId="{900CD0AE-3020-4739-BC0C-54C4849D0C78}" type="presOf" srcId="{D4C79D9A-52B4-4476-83F6-51A1FE06F3EE}" destId="{71DFFDBD-34E9-4E97-8DA4-4605C06BC0BF}" srcOrd="0" destOrd="0" presId="urn:microsoft.com/office/officeart/2005/8/layout/radial6"/>
    <dgm:cxn modelId="{8B1080B1-8D9F-464A-8DB8-12AF379FBB85}" type="presOf" srcId="{F89EEEA1-A38A-4D02-B853-5E8C2FC94D00}" destId="{5B15E0DF-4CBD-4F8B-9A7C-A2B1CF0F4C8A}" srcOrd="0" destOrd="0" presId="urn:microsoft.com/office/officeart/2005/8/layout/radial6"/>
    <dgm:cxn modelId="{04EBBAB4-C736-49BA-BA8E-C77D77601462}" type="presOf" srcId="{5C46EE99-9B76-4854-A260-01FACA4AF130}" destId="{00EC4D46-809E-4BC7-9862-AAA49715B81D}" srcOrd="0" destOrd="0" presId="urn:microsoft.com/office/officeart/2005/8/layout/radial6"/>
    <dgm:cxn modelId="{309236B6-9E8F-4DF4-8E99-8586F17ADCB2}" srcId="{6583EB9F-4F89-437B-B511-E8146E214BA1}" destId="{C743DDD7-2F0D-4B01-B232-467220734775}" srcOrd="1" destOrd="0" parTransId="{DC2B6FFB-33A7-4221-8F1E-DAEE8A4BF638}" sibTransId="{C2049721-3D3D-45A9-A945-5511E56A6073}"/>
    <dgm:cxn modelId="{2F67F4B6-3226-4855-9BB1-BAAC384F2426}" srcId="{6583EB9F-4F89-437B-B511-E8146E214BA1}" destId="{D983E1F3-3144-480E-B63C-05192EEFF92F}" srcOrd="0" destOrd="0" parTransId="{FF1F10DE-61B1-4787-A3FA-9BC405665AD7}" sibTransId="{A143B927-9C58-4042-A7C5-8C3818F2EEA9}"/>
    <dgm:cxn modelId="{86D92FC3-CF87-435E-983C-A5CAC462DE8A}" srcId="{D4C79D9A-52B4-4476-83F6-51A1FE06F3EE}" destId="{6583EB9F-4F89-437B-B511-E8146E214BA1}" srcOrd="0" destOrd="0" parTransId="{F42EFF61-C873-41E2-9F26-F22564B7AB88}" sibTransId="{454F6B4B-754A-48A1-AE46-DCB179AA9B70}"/>
    <dgm:cxn modelId="{5E10DCE6-E9A7-4A08-8F70-69836214D9B5}" type="presOf" srcId="{C743DDD7-2F0D-4B01-B232-467220734775}" destId="{68A1EB0B-4994-4C5D-B836-9058FB173143}" srcOrd="0" destOrd="0" presId="urn:microsoft.com/office/officeart/2005/8/layout/radial6"/>
    <dgm:cxn modelId="{6D0D73FE-6BE3-49DF-82FA-1A581C3A4EF5}" srcId="{6583EB9F-4F89-437B-B511-E8146E214BA1}" destId="{F89EEEA1-A38A-4D02-B853-5E8C2FC94D00}" srcOrd="3" destOrd="0" parTransId="{15CD906D-4A2D-43D4-8BAE-E830BF86FDDC}" sibTransId="{1D79C884-A664-4B0A-BC7B-52503846128D}"/>
    <dgm:cxn modelId="{359A214D-108F-49B6-81CE-B14DD3F9988E}" type="presParOf" srcId="{71DFFDBD-34E9-4E97-8DA4-4605C06BC0BF}" destId="{E7AB2225-9B38-46A1-B3E2-BE6C03048559}" srcOrd="0" destOrd="0" presId="urn:microsoft.com/office/officeart/2005/8/layout/radial6"/>
    <dgm:cxn modelId="{6C2D27B1-1CBF-476A-904D-618B674DD403}" type="presParOf" srcId="{71DFFDBD-34E9-4E97-8DA4-4605C06BC0BF}" destId="{28F57E16-A7DF-4B33-BCEF-940068FCDDCF}" srcOrd="1" destOrd="0" presId="urn:microsoft.com/office/officeart/2005/8/layout/radial6"/>
    <dgm:cxn modelId="{66658FE9-C490-46B4-B56C-FF926989B9A3}" type="presParOf" srcId="{71DFFDBD-34E9-4E97-8DA4-4605C06BC0BF}" destId="{9408EE51-3B46-4C4C-8240-4618DA6CE5D0}" srcOrd="2" destOrd="0" presId="urn:microsoft.com/office/officeart/2005/8/layout/radial6"/>
    <dgm:cxn modelId="{205F0D0A-C116-4DA7-A3EA-ECAD6E86D028}" type="presParOf" srcId="{71DFFDBD-34E9-4E97-8DA4-4605C06BC0BF}" destId="{CAF98A9F-4B8D-460E-8D64-D66DEB5A4C11}" srcOrd="3" destOrd="0" presId="urn:microsoft.com/office/officeart/2005/8/layout/radial6"/>
    <dgm:cxn modelId="{CD9C13C5-5407-4BD0-BE01-58BB43B54DDF}" type="presParOf" srcId="{71DFFDBD-34E9-4E97-8DA4-4605C06BC0BF}" destId="{68A1EB0B-4994-4C5D-B836-9058FB173143}" srcOrd="4" destOrd="0" presId="urn:microsoft.com/office/officeart/2005/8/layout/radial6"/>
    <dgm:cxn modelId="{D9DD8605-9DAB-4C48-94D6-FD9F7484EBEB}" type="presParOf" srcId="{71DFFDBD-34E9-4E97-8DA4-4605C06BC0BF}" destId="{16185889-5E9C-420A-9D66-8827984F4D49}" srcOrd="5" destOrd="0" presId="urn:microsoft.com/office/officeart/2005/8/layout/radial6"/>
    <dgm:cxn modelId="{E06E4F98-B8BA-4BF1-9D44-40D4046BEB82}" type="presParOf" srcId="{71DFFDBD-34E9-4E97-8DA4-4605C06BC0BF}" destId="{D8732755-138A-4754-AB0F-856D9415FF0C}" srcOrd="6" destOrd="0" presId="urn:microsoft.com/office/officeart/2005/8/layout/radial6"/>
    <dgm:cxn modelId="{2659F73D-C541-46F6-91C5-440C00A34D72}" type="presParOf" srcId="{71DFFDBD-34E9-4E97-8DA4-4605C06BC0BF}" destId="{00EC4D46-809E-4BC7-9862-AAA49715B81D}" srcOrd="7" destOrd="0" presId="urn:microsoft.com/office/officeart/2005/8/layout/radial6"/>
    <dgm:cxn modelId="{3CCD2653-BEC4-490A-94F4-522AA55F0CE2}" type="presParOf" srcId="{71DFFDBD-34E9-4E97-8DA4-4605C06BC0BF}" destId="{7873E9CE-CCCB-4909-B7F1-9A207ADE8AA7}" srcOrd="8" destOrd="0" presId="urn:microsoft.com/office/officeart/2005/8/layout/radial6"/>
    <dgm:cxn modelId="{1F58ECF4-B461-4CE4-A494-F4030CC6C659}" type="presParOf" srcId="{71DFFDBD-34E9-4E97-8DA4-4605C06BC0BF}" destId="{076F8409-B9D1-4DE9-BFCF-BAD942755DC6}" srcOrd="9" destOrd="0" presId="urn:microsoft.com/office/officeart/2005/8/layout/radial6"/>
    <dgm:cxn modelId="{AA68EF9E-A34B-4BC0-B291-75164B872F5E}" type="presParOf" srcId="{71DFFDBD-34E9-4E97-8DA4-4605C06BC0BF}" destId="{5B15E0DF-4CBD-4F8B-9A7C-A2B1CF0F4C8A}" srcOrd="10" destOrd="0" presId="urn:microsoft.com/office/officeart/2005/8/layout/radial6"/>
    <dgm:cxn modelId="{E33FCD50-0331-4516-A1D3-EC75F8371E07}" type="presParOf" srcId="{71DFFDBD-34E9-4E97-8DA4-4605C06BC0BF}" destId="{0BC5565B-55F7-4448-B5A3-7031815BC151}" srcOrd="11" destOrd="0" presId="urn:microsoft.com/office/officeart/2005/8/layout/radial6"/>
    <dgm:cxn modelId="{F0F32835-CA00-4B14-ACB4-F8681CC460A9}" type="presParOf" srcId="{71DFFDBD-34E9-4E97-8DA4-4605C06BC0BF}" destId="{E0D8D9A4-38CE-411E-833F-79EC52CE25D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8D9A4-38CE-411E-833F-79EC52CE25DA}">
      <dsp:nvSpPr>
        <dsp:cNvPr id="0" name=""/>
        <dsp:cNvSpPr/>
      </dsp:nvSpPr>
      <dsp:spPr>
        <a:xfrm>
          <a:off x="1529464" y="452637"/>
          <a:ext cx="3017018" cy="3017018"/>
        </a:xfrm>
        <a:prstGeom prst="blockArc">
          <a:avLst>
            <a:gd name="adj1" fmla="val 10800000"/>
            <a:gd name="adj2" fmla="val 16200000"/>
            <a:gd name="adj3" fmla="val 4644"/>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76F8409-B9D1-4DE9-BFCF-BAD942755DC6}">
      <dsp:nvSpPr>
        <dsp:cNvPr id="0" name=""/>
        <dsp:cNvSpPr/>
      </dsp:nvSpPr>
      <dsp:spPr>
        <a:xfrm>
          <a:off x="1529464" y="452637"/>
          <a:ext cx="3017018" cy="3017018"/>
        </a:xfrm>
        <a:prstGeom prst="blockArc">
          <a:avLst>
            <a:gd name="adj1" fmla="val 5400000"/>
            <a:gd name="adj2" fmla="val 10800000"/>
            <a:gd name="adj3" fmla="val 4644"/>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8732755-138A-4754-AB0F-856D9415FF0C}">
      <dsp:nvSpPr>
        <dsp:cNvPr id="0" name=""/>
        <dsp:cNvSpPr/>
      </dsp:nvSpPr>
      <dsp:spPr>
        <a:xfrm>
          <a:off x="1529464" y="452637"/>
          <a:ext cx="3017018" cy="3017018"/>
        </a:xfrm>
        <a:prstGeom prst="blockArc">
          <a:avLst>
            <a:gd name="adj1" fmla="val 0"/>
            <a:gd name="adj2" fmla="val 5400000"/>
            <a:gd name="adj3" fmla="val 4644"/>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AF98A9F-4B8D-460E-8D64-D66DEB5A4C11}">
      <dsp:nvSpPr>
        <dsp:cNvPr id="0" name=""/>
        <dsp:cNvSpPr/>
      </dsp:nvSpPr>
      <dsp:spPr>
        <a:xfrm>
          <a:off x="1529464" y="452637"/>
          <a:ext cx="3017018" cy="3017018"/>
        </a:xfrm>
        <a:prstGeom prst="blockArc">
          <a:avLst>
            <a:gd name="adj1" fmla="val 16200000"/>
            <a:gd name="adj2" fmla="val 0"/>
            <a:gd name="adj3" fmla="val 4644"/>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7AB2225-9B38-46A1-B3E2-BE6C03048559}">
      <dsp:nvSpPr>
        <dsp:cNvPr id="0" name=""/>
        <dsp:cNvSpPr/>
      </dsp:nvSpPr>
      <dsp:spPr>
        <a:xfrm>
          <a:off x="2343007" y="1266180"/>
          <a:ext cx="1389932" cy="138993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Crisis</a:t>
          </a:r>
        </a:p>
      </dsp:txBody>
      <dsp:txXfrm>
        <a:off x="2546558" y="1469731"/>
        <a:ext cx="982830" cy="982830"/>
      </dsp:txXfrm>
    </dsp:sp>
    <dsp:sp modelId="{28F57E16-A7DF-4B33-BCEF-940068FCDDCF}">
      <dsp:nvSpPr>
        <dsp:cNvPr id="0" name=""/>
        <dsp:cNvSpPr/>
      </dsp:nvSpPr>
      <dsp:spPr>
        <a:xfrm>
          <a:off x="2551497" y="1187"/>
          <a:ext cx="972952" cy="97295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Stage 1 Impact</a:t>
          </a:r>
        </a:p>
      </dsp:txBody>
      <dsp:txXfrm>
        <a:off x="2693983" y="143673"/>
        <a:ext cx="687980" cy="687980"/>
      </dsp:txXfrm>
    </dsp:sp>
    <dsp:sp modelId="{68A1EB0B-4994-4C5D-B836-9058FB173143}">
      <dsp:nvSpPr>
        <dsp:cNvPr id="0" name=""/>
        <dsp:cNvSpPr/>
      </dsp:nvSpPr>
      <dsp:spPr>
        <a:xfrm>
          <a:off x="4024980" y="1474670"/>
          <a:ext cx="972952" cy="97295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Stage 2 Withdrawal and Confusion</a:t>
          </a:r>
        </a:p>
      </dsp:txBody>
      <dsp:txXfrm>
        <a:off x="4167466" y="1617156"/>
        <a:ext cx="687980" cy="687980"/>
      </dsp:txXfrm>
    </dsp:sp>
    <dsp:sp modelId="{00EC4D46-809E-4BC7-9862-AAA49715B81D}">
      <dsp:nvSpPr>
        <dsp:cNvPr id="0" name=""/>
        <dsp:cNvSpPr/>
      </dsp:nvSpPr>
      <dsp:spPr>
        <a:xfrm>
          <a:off x="2551497" y="2948153"/>
          <a:ext cx="972952" cy="97295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Stage 3 Focus</a:t>
          </a:r>
        </a:p>
      </dsp:txBody>
      <dsp:txXfrm>
        <a:off x="2693983" y="3090639"/>
        <a:ext cx="687980" cy="687980"/>
      </dsp:txXfrm>
    </dsp:sp>
    <dsp:sp modelId="{5B15E0DF-4CBD-4F8B-9A7C-A2B1CF0F4C8A}">
      <dsp:nvSpPr>
        <dsp:cNvPr id="0" name=""/>
        <dsp:cNvSpPr/>
      </dsp:nvSpPr>
      <dsp:spPr>
        <a:xfrm>
          <a:off x="1078014" y="1474670"/>
          <a:ext cx="972952" cy="97295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Stage 4 Adaptation</a:t>
          </a:r>
        </a:p>
      </dsp:txBody>
      <dsp:txXfrm>
        <a:off x="1220500" y="1617156"/>
        <a:ext cx="687980" cy="6879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0.03571</cdr:x>
      <cdr:y>0.94118</cdr:y>
    </cdr:from>
    <cdr:to>
      <cdr:x>0.52381</cdr:x>
      <cdr:y>1</cdr:y>
    </cdr:to>
    <cdr:sp macro="" textlink="">
      <cdr:nvSpPr>
        <cdr:cNvPr id="2" name="TextBox 1"/>
        <cdr:cNvSpPr txBox="1"/>
      </cdr:nvSpPr>
      <cdr:spPr>
        <a:xfrm xmlns:a="http://schemas.openxmlformats.org/drawingml/2006/main">
          <a:off x="228600" y="4876800"/>
          <a:ext cx="3124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Statistics obtained from ChildHelp.org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family.jrank.org/pages/1647/Substance-Abuse-Effects-Substance-Abuse-on-Familie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hildwelfare.gov/pubs/usermanuals/neglect/chaptersix.cf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a:t>
            </a:r>
            <a:r>
              <a:rPr lang="en-US" baseline="0" dirty="0"/>
              <a:t> conditions can be stressful on the entire family.  When a family or family member changes residence, family structure, or employment status, the entire family is affected.  These variations may also lead to financial changes for the family.  While changes within the family may have positive effects, they also can product negative effects.  Stress, tension, depression and anger can accompany changes in the family.  These feelings may lead to abusive situations.</a:t>
            </a:r>
          </a:p>
          <a:p>
            <a:r>
              <a:rPr lang="en-US" baseline="0" dirty="0"/>
              <a:t> </a:t>
            </a:r>
          </a:p>
          <a:p>
            <a:r>
              <a:rPr lang="en-US" baseline="0" dirty="0"/>
              <a:t>In addition to programs available to aid in preventing abuse, victims of abuse and abusers can turn to various forms of assistance to help them deal with the abuse and their behavior.  Many programs are available that not only deal with prevention but also help those who have been involved in abuse. </a:t>
            </a:r>
          </a:p>
          <a:p>
            <a:endParaRPr lang="en-US" baseline="0" dirty="0"/>
          </a:p>
          <a:p>
            <a:r>
              <a:rPr lang="en-US" baseline="0" dirty="0"/>
              <a:t>The National Committee for Prevention of Child Abuse (NCPCA) is an organization with chapters in all fifty states.  It was established in 1972 to help prevent child abuse through education, research and support.</a:t>
            </a:r>
          </a:p>
          <a:p>
            <a:endParaRPr lang="en-US" baseline="0" dirty="0"/>
          </a:p>
          <a:p>
            <a:r>
              <a:rPr lang="en-US" baseline="0" dirty="0"/>
              <a:t>For family members to function effectively in a healthy environment, the following programs are helpful:</a:t>
            </a:r>
          </a:p>
          <a:p>
            <a:endParaRPr lang="en-US" baseline="0" dirty="0"/>
          </a:p>
          <a:p>
            <a:pPr>
              <a:buFont typeface="Arial" pitchFamily="34" charset="0"/>
              <a:buChar char="•"/>
            </a:pPr>
            <a:r>
              <a:rPr lang="en-US" baseline="0" dirty="0"/>
              <a:t>Support and education programs for parents </a:t>
            </a:r>
          </a:p>
          <a:p>
            <a:pPr>
              <a:buFont typeface="Arial" pitchFamily="34" charset="0"/>
              <a:buChar char="•"/>
            </a:pPr>
            <a:r>
              <a:rPr lang="en-US" baseline="0" dirty="0"/>
              <a:t>Parenting education program for adolescents and others who may become parents</a:t>
            </a:r>
          </a:p>
          <a:p>
            <a:pPr>
              <a:buFont typeface="Arial" pitchFamily="34" charset="0"/>
              <a:buChar char="•"/>
            </a:pPr>
            <a:r>
              <a:rPr lang="en-US" baseline="0" dirty="0"/>
              <a:t>Regular child and family screening to detect problems that might lead to abuse</a:t>
            </a:r>
          </a:p>
          <a:p>
            <a:pPr>
              <a:buFont typeface="Arial" pitchFamily="34" charset="0"/>
              <a:buChar char="•"/>
            </a:pPr>
            <a:r>
              <a:rPr lang="en-US" baseline="0" dirty="0"/>
              <a:t>Child-care programs for families of all financial backgrounds that help relieve stress and teach children basic skills</a:t>
            </a:r>
          </a:p>
          <a:p>
            <a:pPr>
              <a:buFont typeface="Arial" pitchFamily="34" charset="0"/>
              <a:buChar char="•"/>
            </a:pPr>
            <a:r>
              <a:rPr lang="en-US" baseline="0" dirty="0"/>
              <a:t>Training on basic life skills for children and young adults to prepare them for adulthood</a:t>
            </a:r>
          </a:p>
          <a:p>
            <a:pPr>
              <a:buFont typeface="Arial" pitchFamily="34" charset="0"/>
              <a:buChar char="•"/>
            </a:pPr>
            <a:r>
              <a:rPr lang="en-US" baseline="0" dirty="0"/>
              <a:t>Self-help groups to prevent social isolation and promote support from peers</a:t>
            </a:r>
          </a:p>
          <a:p>
            <a:pPr>
              <a:buFont typeface="Arial" pitchFamily="34" charset="0"/>
              <a:buChar char="•"/>
            </a:pPr>
            <a:r>
              <a:rPr lang="en-US" baseline="0" dirty="0"/>
              <a:t>Support services to assist families, especially in times of crisis</a:t>
            </a:r>
          </a:p>
          <a:p>
            <a:pPr>
              <a:buFont typeface="Arial" pitchFamily="34" charset="0"/>
              <a:buChar char="•"/>
            </a:pPr>
            <a:endParaRPr lang="en-US" baseline="0" dirty="0"/>
          </a:p>
          <a:p>
            <a:pPr>
              <a:buFont typeface="Arial" pitchFamily="34" charset="0"/>
              <a:buNone/>
            </a:pPr>
            <a:r>
              <a:rPr lang="en-US" baseline="0" dirty="0"/>
              <a:t>The primary purpose of community support programs is to protect the children.  All treatment programs must have this as the top priority of the program.  Therefore, the main goal is to replace the abusive patterns of a parent with more caring and rewarding methods of raising children. The abusive parent must develop healthy self-esteem, and the stresses and strains that led to abuse must be reduced.</a:t>
            </a:r>
          </a:p>
          <a:p>
            <a:pPr>
              <a:buFont typeface="Arial" pitchFamily="34" charset="0"/>
              <a:buNone/>
            </a:pPr>
            <a:endParaRPr lang="en-US" baseline="0" dirty="0"/>
          </a:p>
          <a:p>
            <a:pPr>
              <a:buFont typeface="Arial" pitchFamily="34" charset="0"/>
              <a:buNone/>
            </a:pPr>
            <a:r>
              <a:rPr lang="en-US" baseline="0" dirty="0"/>
              <a:t>What types of programs and treatment services are available in our community to help family members prevent and stop abuse?</a:t>
            </a:r>
          </a:p>
          <a:p>
            <a:pPr>
              <a:buFont typeface="Arial" pitchFamily="34" charset="0"/>
              <a:buNone/>
            </a:pPr>
            <a:r>
              <a:rPr lang="en-US" baseline="0" dirty="0"/>
              <a:t>How have laws helped protect children from abuse?</a:t>
            </a:r>
          </a:p>
          <a:p>
            <a:pPr>
              <a:buFont typeface="Arial" pitchFamily="34" charset="0"/>
              <a:buChar char="•"/>
            </a:pPr>
            <a:endParaRPr lang="en-US" baseline="0"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14601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Many elderly adults are abused in their own homes, in relatives’ homes, and even in facilities responsible for their care.</a:t>
            </a:r>
            <a:endParaRPr lang="en-US" sz="1200" b="1" kern="1200" dirty="0">
              <a:solidFill>
                <a:schemeClr val="tx1"/>
              </a:solidFill>
              <a:latin typeface="+mn-lt"/>
              <a:ea typeface="+mn-ea"/>
              <a:cs typeface="+mn-cs"/>
            </a:endParaRPr>
          </a:p>
          <a:p>
            <a:endParaRPr lang="en-US" dirty="0"/>
          </a:p>
          <a:p>
            <a:r>
              <a:rPr lang="en-US" dirty="0"/>
              <a:t>Signs and symptoms of elder abuse:</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frequent arguments or tension between the caregiver and the elderly person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changes in personality or behavior in the elder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unexplained signs of injury such as bruises, welts, or scars, especially if they appear symmetrically on two side of the body</a:t>
            </a:r>
          </a:p>
          <a:p>
            <a:pPr marL="171450" indent="-171450">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33124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The effects of the abuse of substances on couple and family relationships are both direct and indirect—and substantial. </a:t>
            </a:r>
            <a:br>
              <a:rPr lang="en-US" sz="1200" b="0" i="0" kern="1200" dirty="0">
                <a:solidFill>
                  <a:schemeClr val="tx1"/>
                </a:solidFill>
                <a:latin typeface="+mn-lt"/>
                <a:ea typeface="+mn-ea"/>
                <a:cs typeface="+mn-cs"/>
              </a:rPr>
            </a:b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Substance abuse, including underage drinking and the non-medical use of prescription and over-the-counter medications, significantly affects the health and well-being of our nation’s youth and people of all ages:</a:t>
            </a:r>
          </a:p>
          <a:p>
            <a:r>
              <a:rPr lang="en-US" sz="1200" b="0" i="0" kern="1200" dirty="0">
                <a:solidFill>
                  <a:schemeClr val="tx1"/>
                </a:solidFill>
                <a:latin typeface="+mn-lt"/>
                <a:ea typeface="+mn-ea"/>
                <a:cs typeface="+mn-cs"/>
              </a:rPr>
              <a:t>An estimated 10 million people aged 12 to 20 report drinking alcohol during the past month. To put that in perspective, there are more Americans who have engaged in underage drinking than the number of people who live in the state of Michigan.</a:t>
            </a:r>
          </a:p>
          <a:p>
            <a:r>
              <a:rPr lang="en-US" sz="1200" b="0" i="0" kern="1200" dirty="0">
                <a:solidFill>
                  <a:schemeClr val="tx1"/>
                </a:solidFill>
                <a:latin typeface="+mn-lt"/>
                <a:ea typeface="+mn-ea"/>
                <a:cs typeface="+mn-cs"/>
              </a:rPr>
              <a:t>Approximately 23 million Americans—roughly the population of Australia—are current illicit drug users. Marijuana use and non-medical use of prescription medications are the most common types of drug use in America.</a:t>
            </a:r>
          </a:p>
          <a:p>
            <a:r>
              <a:rPr lang="en-US" sz="1200" b="0" i="0" kern="1200" dirty="0">
                <a:solidFill>
                  <a:schemeClr val="tx1"/>
                </a:solidFill>
                <a:latin typeface="+mn-lt"/>
                <a:ea typeface="+mn-ea"/>
                <a:cs typeface="+mn-cs"/>
              </a:rPr>
              <a:t>Almost 18 million Americans are classified with alcohol dependence or abuse.</a:t>
            </a:r>
          </a:p>
          <a:p>
            <a:pPr lvl="1">
              <a:buFont typeface="Arial" pitchFamily="34" charset="0"/>
              <a:buChar char="•"/>
            </a:pPr>
            <a:r>
              <a:rPr lang="en-US" sz="1200" b="0" i="0" kern="1200" dirty="0">
                <a:solidFill>
                  <a:schemeClr val="tx1"/>
                </a:solidFill>
                <a:latin typeface="+mn-lt"/>
                <a:ea typeface="+mn-ea"/>
                <a:cs typeface="+mn-cs"/>
              </a:rPr>
              <a:t>Heavy alcohol use can cause serious damage to the body and affects the liver, nervous system, muscles, lungs, and heart.</a:t>
            </a:r>
          </a:p>
          <a:p>
            <a:pPr lvl="1">
              <a:buFont typeface="Arial" pitchFamily="34" charset="0"/>
              <a:buChar char="•"/>
            </a:pPr>
            <a:r>
              <a:rPr lang="en-US" sz="1200" b="0" i="0" kern="1200" dirty="0">
                <a:solidFill>
                  <a:schemeClr val="tx1"/>
                </a:solidFill>
                <a:latin typeface="+mn-lt"/>
                <a:ea typeface="+mn-ea"/>
                <a:cs typeface="+mn-cs"/>
              </a:rPr>
              <a:t>Alcohol is a factor in approximately 41 percent of deaths from motor vehicle crashes.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Stopping substance abuse before it begins can increase a person’s chances of living a longer, healthier, and more productive life.</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kern="120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kern="1200" dirty="0">
                <a:solidFill>
                  <a:schemeClr val="tx1"/>
                </a:solidFill>
                <a:latin typeface="+mn-lt"/>
                <a:ea typeface="+mn-ea"/>
                <a:cs typeface="+mn-cs"/>
              </a:rPr>
              <a:t>Read more: </a:t>
            </a:r>
            <a:r>
              <a:rPr lang="en-US" sz="1200" b="0" i="0" u="none" strike="noStrike" kern="1200" dirty="0">
                <a:solidFill>
                  <a:schemeClr val="tx1"/>
                </a:solidFill>
                <a:latin typeface="+mn-lt"/>
                <a:ea typeface="+mn-ea"/>
                <a:cs typeface="+mn-cs"/>
                <a:hlinkClick r:id="rId3"/>
              </a:rPr>
              <a:t>Substance Abuse - Effects Of Substance Abuse On Families - Family, History, Development, Alcohol, and Family - </a:t>
            </a:r>
            <a:r>
              <a:rPr lang="en-US" sz="1200" b="0" i="0" u="none" strike="noStrike" kern="1200" dirty="0" err="1">
                <a:solidFill>
                  <a:schemeClr val="tx1"/>
                </a:solidFill>
                <a:latin typeface="+mn-lt"/>
                <a:ea typeface="+mn-ea"/>
                <a:cs typeface="+mn-cs"/>
                <a:hlinkClick r:id="rId3"/>
              </a:rPr>
              <a:t>JRank</a:t>
            </a:r>
            <a:r>
              <a:rPr lang="en-US" sz="1200" b="0" i="0" u="none" strike="noStrike" kern="1200" dirty="0">
                <a:solidFill>
                  <a:schemeClr val="tx1"/>
                </a:solidFill>
                <a:latin typeface="+mn-lt"/>
                <a:ea typeface="+mn-ea"/>
                <a:cs typeface="+mn-cs"/>
                <a:hlinkClick r:id="rId3"/>
              </a:rPr>
              <a:t> Articles</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hlinkClick r:id="rId3"/>
              </a:rPr>
              <a:t>http://family.jrank.org/pages/1647/Substance-Abuse-Effects-Substance-Abuse-on-Families.html#ixzz289aa7s3q</a:t>
            </a:r>
            <a:endParaRPr lang="en-US" sz="1200" b="0" i="0" kern="1200" dirty="0">
              <a:solidFill>
                <a:schemeClr val="tx1"/>
              </a:solidFill>
              <a:latin typeface="+mn-lt"/>
              <a:ea typeface="+mn-ea"/>
              <a:cs typeface="+mn-cs"/>
            </a:endParaRPr>
          </a:p>
          <a:p>
            <a:pPr lvl="1"/>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24566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Stage 1:</a:t>
            </a:r>
            <a:r>
              <a:rPr lang="en-US" b="1" baseline="0" dirty="0"/>
              <a:t> </a:t>
            </a:r>
            <a:r>
              <a:rPr lang="en-US" b="1" dirty="0"/>
              <a:t>Impact</a:t>
            </a:r>
          </a:p>
          <a:p>
            <a:r>
              <a:rPr lang="en-US" dirty="0"/>
              <a:t>What do you</a:t>
            </a:r>
            <a:r>
              <a:rPr lang="en-US" baseline="0" dirty="0"/>
              <a:t> think your initial thoughts and reactions would be to a crisis such as a house fire? Most people will experience shock and numbness.  They cannot believe this is happening to them. Some will experience fear and hopelessness.  This impact stage may last from a few hours to a few days.  A person may feel it is too overwhelming to function normally. This is also the first reaction a person has when diagnosed with a serious illness.</a:t>
            </a:r>
          </a:p>
          <a:p>
            <a:endParaRPr lang="en-US" baseline="0" dirty="0"/>
          </a:p>
          <a:p>
            <a:r>
              <a:rPr lang="en-US" b="1" baseline="0" dirty="0"/>
              <a:t>Stage 2: Withdrawal and confusion</a:t>
            </a:r>
          </a:p>
          <a:p>
            <a:r>
              <a:rPr lang="en-US" baseline="0" dirty="0"/>
              <a:t>In this stage, people will physically and mentally withdraw from the crisis.  Some people will act unresponsive and cold and others will act as though the crisis does not exist.   Others will try to maintain busy, but will have a hard time focusing because they are confused.  </a:t>
            </a:r>
          </a:p>
          <a:p>
            <a:endParaRPr lang="en-US" baseline="0" dirty="0"/>
          </a:p>
          <a:p>
            <a:r>
              <a:rPr lang="en-US" baseline="0" dirty="0"/>
              <a:t>Scenario: An 18-year-old named Sam was killed as the result of a drunk driver the day before his high school graduation.  His mother is “confused” at learning that her son was killed.  She keeps insisting that everyone is wrong and continues making last minute plans for his graduation party.</a:t>
            </a:r>
          </a:p>
          <a:p>
            <a:endParaRPr lang="en-US" baseline="0" dirty="0"/>
          </a:p>
          <a:p>
            <a:r>
              <a:rPr lang="en-US" b="1" baseline="0" dirty="0"/>
              <a:t>Stage 3: Focus</a:t>
            </a:r>
          </a:p>
          <a:p>
            <a:r>
              <a:rPr lang="en-US" baseline="0" dirty="0"/>
              <a:t>In this stage, people are ready to focus on the problem and understand action must be taken to deal with the situation. They admit a crisis has occurred and they are ready to take control of it emotionally. They begin to seek out options and make plans to rectify the crisis.</a:t>
            </a:r>
          </a:p>
          <a:p>
            <a:endParaRPr lang="en-US" baseline="0" dirty="0"/>
          </a:p>
          <a:p>
            <a:r>
              <a:rPr lang="en-US" baseline="0" dirty="0"/>
              <a:t>Scenario: The mother from stage 2 accepts the death of her son and is ready to make the funeral arrangements. She seeks support from her family members, church and friends.</a:t>
            </a:r>
          </a:p>
          <a:p>
            <a:endParaRPr lang="en-US" baseline="0" dirty="0"/>
          </a:p>
          <a:p>
            <a:r>
              <a:rPr lang="en-US" b="1" baseline="0" dirty="0"/>
              <a:t>Stage 4: Adaptation</a:t>
            </a:r>
          </a:p>
          <a:p>
            <a:r>
              <a:rPr lang="en-US" baseline="0" dirty="0"/>
              <a:t>In this stage, the plans made in Stage 3, are put into action.  Those involved realize that changes must be practical and appropriate. After managing a problem, people realize that life goes on, even though their life and circumstances may be different.</a:t>
            </a:r>
          </a:p>
          <a:p>
            <a:endParaRPr lang="en-US" baseline="0" dirty="0"/>
          </a:p>
          <a:p>
            <a:r>
              <a:rPr lang="en-US" baseline="0" dirty="0"/>
              <a:t>Scenario: Sam’s mom decides to join a support group such as Mothers against Drunk Drivers (M.A.D.D.) and starts a scholarship fund in honor of Sam.</a:t>
            </a:r>
          </a:p>
          <a:p>
            <a:endParaRPr lang="en-US" baseline="0" dirty="0"/>
          </a:p>
          <a:p>
            <a:r>
              <a:rPr lang="en-US" baseline="0" dirty="0"/>
              <a:t>How do you cope with a problem in your life? How can nature help you cope with crises in your life? Example: take a walk, go running, observe birds, enjoy a sunset and etcetera. </a:t>
            </a:r>
          </a:p>
          <a:p>
            <a:endParaRPr lang="en-US" baseline="0" dirty="0"/>
          </a:p>
          <a:p>
            <a:endParaRPr lang="en-US" b="1" baseline="0" dirty="0"/>
          </a:p>
          <a:p>
            <a:endParaRPr lang="en-US" b="1"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79202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a:t>
            </a:r>
            <a:r>
              <a:rPr lang="en-US" b="0" baseline="0" dirty="0"/>
              <a:t> would like to have life running smoothly at all times, but that is not always the case.  </a:t>
            </a:r>
          </a:p>
          <a:p>
            <a:r>
              <a:rPr lang="en-US" b="0" baseline="0" dirty="0"/>
              <a:t>How does an illness affect the family? </a:t>
            </a:r>
          </a:p>
          <a:p>
            <a:r>
              <a:rPr lang="en-US" b="0" baseline="0" dirty="0"/>
              <a:t>What about a life threatening illness? </a:t>
            </a:r>
          </a:p>
          <a:p>
            <a:r>
              <a:rPr lang="en-US" b="0" baseline="0" dirty="0"/>
              <a:t>How can a family deal with this type of crisis? </a:t>
            </a:r>
          </a:p>
          <a:p>
            <a:r>
              <a:rPr lang="en-US" b="0" baseline="0" dirty="0"/>
              <a:t>What happens when the family’s income is threatened or reduced? </a:t>
            </a:r>
          </a:p>
          <a:p>
            <a:r>
              <a:rPr lang="en-US" b="0" baseline="0" dirty="0"/>
              <a:t>Unmanageable bills, living conditions, needs and wants can greatly impact the family. How?</a:t>
            </a:r>
          </a:p>
          <a:p>
            <a:endParaRPr lang="en-US" b="0" dirty="0"/>
          </a:p>
          <a:p>
            <a:r>
              <a:rPr lang="en-US" b="0" dirty="0"/>
              <a:t>An</a:t>
            </a:r>
            <a:r>
              <a:rPr lang="en-US" b="0" baseline="0" dirty="0"/>
              <a:t> illness can affect a family emotionally.  Everyone reacts to this situation differently.  Some people are angry, confused, resentful</a:t>
            </a:r>
            <a:r>
              <a:rPr lang="en-US" b="1" baseline="0" dirty="0"/>
              <a:t> </a:t>
            </a:r>
            <a:r>
              <a:rPr lang="en-US" b="0" baseline="0" dirty="0"/>
              <a:t>and worried.</a:t>
            </a:r>
          </a:p>
          <a:p>
            <a:endParaRPr lang="en-US" b="0" baseline="0" dirty="0"/>
          </a:p>
          <a:p>
            <a:r>
              <a:rPr lang="en-US" b="0" baseline="0" dirty="0"/>
              <a:t>What can you do to deal with an illness of a family member? </a:t>
            </a:r>
          </a:p>
          <a:p>
            <a:endParaRPr lang="en-US" b="0" baseline="0" dirty="0"/>
          </a:p>
          <a:p>
            <a:r>
              <a:rPr lang="en-US" b="0" baseline="0" dirty="0"/>
              <a:t>How can a crisis affect your:</a:t>
            </a:r>
          </a:p>
          <a:p>
            <a:endParaRPr lang="en-US" b="0" baseline="0" dirty="0"/>
          </a:p>
          <a:p>
            <a:pPr>
              <a:buFont typeface="Arial" charset="0"/>
              <a:buChar char="•"/>
            </a:pPr>
            <a:r>
              <a:rPr lang="en-US" b="0" baseline="0" dirty="0"/>
              <a:t>family life</a:t>
            </a:r>
          </a:p>
          <a:p>
            <a:pPr>
              <a:buFont typeface="Arial" charset="0"/>
              <a:buChar char="•"/>
            </a:pPr>
            <a:r>
              <a:rPr lang="en-US" b="0" baseline="0" dirty="0"/>
              <a:t>family finances</a:t>
            </a:r>
          </a:p>
          <a:p>
            <a:pPr>
              <a:buFont typeface="Arial" charset="0"/>
              <a:buChar char="•"/>
            </a:pPr>
            <a:r>
              <a:rPr lang="en-US" b="0" baseline="0" dirty="0"/>
              <a:t>emotional feelings</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59760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Discuss how a family crisis can have a correlation with child abuse. Share child abuse facts with the students. Allow for discussion and questions.</a:t>
            </a:r>
          </a:p>
          <a:p>
            <a:endParaRPr lang="en-US" sz="1200" baseline="0" dirty="0"/>
          </a:p>
          <a:p>
            <a:r>
              <a:rPr lang="en-US" sz="1200" b="0" i="0" kern="1200" dirty="0">
                <a:solidFill>
                  <a:schemeClr val="tx1"/>
                </a:solidFill>
                <a:latin typeface="+mn-lt"/>
                <a:ea typeface="+mn-ea"/>
                <a:cs typeface="+mn-cs"/>
              </a:rPr>
              <a:t>Academy Award Nominee Salma Hayek has proven herself as a prolific actress, producer, and director, in both film and television. Noted for her acting career, Hayek has also dedicated much of her time to social activism and the prevention of domestic violence. Salma is the Honorary Chair of The Hotline's 15th Anniversary Committee and on the NDVH Celebrity Board.</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What resources are available to help an abused person? </a:t>
            </a:r>
            <a:endParaRPr lang="en-US" baseline="0" dirty="0"/>
          </a:p>
          <a:p>
            <a:endParaRPr lang="en-US" baseline="0" dirty="0"/>
          </a:p>
          <a:p>
            <a:endParaRPr lang="en-US" b="0" u="sng"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922791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Intervention means taking direct</a:t>
            </a:r>
            <a:r>
              <a:rPr lang="en-US" baseline="0" dirty="0"/>
              <a:t> action to cause change when someone else is in crisis. Who is more likely to intervene? When are interventions necessary? Why is an intervention necessary? What happens if a person refuses to participate in the intervention? </a:t>
            </a:r>
          </a:p>
          <a:p>
            <a:endParaRPr lang="en-US" baseline="0" dirty="0"/>
          </a:p>
          <a:p>
            <a:r>
              <a:rPr lang="en-US" sz="1200" b="1" i="0" kern="1200" dirty="0">
                <a:solidFill>
                  <a:schemeClr val="tx1"/>
                </a:solidFill>
                <a:latin typeface="+mn-lt"/>
                <a:ea typeface="+mn-ea"/>
                <a:cs typeface="+mn-cs"/>
              </a:rPr>
              <a:t>Key Steps in the Intervention Process</a:t>
            </a:r>
          </a:p>
          <a:p>
            <a:endParaRPr lang="en-US" sz="12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Regardless of which intervention approaches and models are implemented, certain steps are necessary to make them appropriate for the needs of the child and family, including:</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Building a relationship with the family;</a:t>
            </a:r>
          </a:p>
          <a:p>
            <a:r>
              <a:rPr lang="en-US" sz="1200" b="0" i="0" kern="1200" dirty="0">
                <a:solidFill>
                  <a:schemeClr val="tx1"/>
                </a:solidFill>
                <a:latin typeface="+mn-lt"/>
                <a:ea typeface="+mn-ea"/>
                <a:cs typeface="+mn-cs"/>
              </a:rPr>
              <a:t>Developing case and safety plans;</a:t>
            </a:r>
          </a:p>
          <a:p>
            <a:r>
              <a:rPr lang="en-US" sz="1200" b="0" i="0" kern="1200" dirty="0">
                <a:solidFill>
                  <a:schemeClr val="tx1"/>
                </a:solidFill>
                <a:latin typeface="+mn-lt"/>
                <a:ea typeface="+mn-ea"/>
                <a:cs typeface="+mn-cs"/>
              </a:rPr>
              <a:t>Establishing clear, concrete goals;</a:t>
            </a:r>
          </a:p>
          <a:p>
            <a:r>
              <a:rPr lang="en-US" sz="1200" b="0" i="0" kern="1200" dirty="0">
                <a:solidFill>
                  <a:schemeClr val="tx1"/>
                </a:solidFill>
                <a:latin typeface="+mn-lt"/>
                <a:ea typeface="+mn-ea"/>
                <a:cs typeface="+mn-cs"/>
              </a:rPr>
              <a:t>Targeting outcomes;</a:t>
            </a:r>
          </a:p>
          <a:p>
            <a:r>
              <a:rPr lang="en-US" sz="1200" b="0" i="0" kern="1200" dirty="0">
                <a:solidFill>
                  <a:schemeClr val="tx1"/>
                </a:solidFill>
                <a:latin typeface="+mn-lt"/>
                <a:ea typeface="+mn-ea"/>
                <a:cs typeface="+mn-cs"/>
              </a:rPr>
              <a:t>Tracking family progress;</a:t>
            </a:r>
          </a:p>
          <a:p>
            <a:r>
              <a:rPr lang="en-US" sz="1200" b="0" i="0" kern="1200" dirty="0">
                <a:solidFill>
                  <a:schemeClr val="tx1"/>
                </a:solidFill>
                <a:latin typeface="+mn-lt"/>
                <a:ea typeface="+mn-ea"/>
                <a:cs typeface="+mn-cs"/>
              </a:rPr>
              <a:t>Analyzing and evaluating family progress.</a:t>
            </a:r>
          </a:p>
          <a:p>
            <a:endParaRPr lang="en-US" sz="1200" b="0" i="0" kern="1200" dirty="0">
              <a:solidFill>
                <a:schemeClr val="tx1"/>
              </a:solidFill>
              <a:latin typeface="+mn-lt"/>
              <a:ea typeface="+mn-ea"/>
              <a:cs typeface="+mn-cs"/>
            </a:endParaRPr>
          </a:p>
          <a:p>
            <a:r>
              <a:rPr lang="en-US" dirty="0">
                <a:hlinkClick r:id="rId3"/>
              </a:rPr>
              <a:t>http://www.childwelfare.gov/pubs/usermanuals/neglect/chaptersix.cfm</a:t>
            </a:r>
            <a:endParaRPr lang="en-US" sz="1200" b="0" i="0" kern="1200" dirty="0">
              <a:solidFill>
                <a:schemeClr val="tx1"/>
              </a:solidFill>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457866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family</a:t>
            </a:r>
            <a:r>
              <a:rPr lang="en-US" baseline="0" dirty="0"/>
              <a:t> will experience a crisis at one time or another.  Knowing there are people to provide support, gives you a sense of control.  Don’t be afraid to ask for help. The first source of help during a crisis is usually a family member. Friends are another possibility.  Most communities have professionals with skills to offer.  There are also clinics and health care centers to treat physical, mental or emotional problems. There are also hotlines which are available 24/7.  They are usually staffed with trained volunteers. A shelter can provide a safe haven to someone that has been a victim of abuse.  Shelters will provide protection from the abuser. How can you locate a shelter in our community? What is a support group?</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12204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are some careers related to families in crises? We will research careers in Counseling and Mental Health in another lesson.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u="none" baseline="0" dirty="0"/>
              <a:t>Certified crisis intervention counselor</a:t>
            </a:r>
            <a:r>
              <a:rPr lang="en-US" baseline="0" dirty="0"/>
              <a:t>- These highly trained individuals introduce strategies and help execute the intervention.</a:t>
            </a:r>
          </a:p>
          <a:p>
            <a:endParaRPr lang="en-US" dirty="0"/>
          </a:p>
          <a:p>
            <a:r>
              <a:rPr lang="en-US" sz="1200" b="1" kern="1200" dirty="0">
                <a:solidFill>
                  <a:schemeClr val="tx1"/>
                </a:solidFill>
                <a:latin typeface="+mn-lt"/>
                <a:ea typeface="+mn-ea"/>
                <a:cs typeface="+mn-cs"/>
              </a:rPr>
              <a:t>Family psychologist</a:t>
            </a:r>
            <a:r>
              <a:rPr lang="en-US" sz="1200" kern="1200" dirty="0">
                <a:solidFill>
                  <a:schemeClr val="tx1"/>
                </a:solidFill>
                <a:latin typeface="+mn-lt"/>
                <a:ea typeface="+mn-ea"/>
                <a:cs typeface="+mn-cs"/>
              </a:rPr>
              <a:t>-Psychologists study mental processes and human behavior by observing, interpreting, and recording how people relate to one another and the environment. Family support worker, family counselor and family therapist can be included in this category.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Home health aide</a:t>
            </a:r>
            <a:r>
              <a:rPr lang="en-US" sz="1200" kern="1200" dirty="0">
                <a:solidFill>
                  <a:schemeClr val="tx1"/>
                </a:solidFill>
                <a:latin typeface="+mn-lt"/>
                <a:ea typeface="+mn-ea"/>
                <a:cs typeface="+mn-cs"/>
              </a:rPr>
              <a:t>-Home health and personal care aides help people who are disabled, chronically ill, or cognitively impaired. They also help older adults who may need assistance. They help with activities such as bathing and dressing, and they provide services such as light housekeeping. In some states, home health aides may be able to give a client medication or check the client’s vital signs under the direction of a nurse or other healthcare practitioner. </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Mental health counselor</a:t>
            </a:r>
            <a:r>
              <a:rPr lang="en-US" sz="1200" kern="1200" dirty="0">
                <a:solidFill>
                  <a:schemeClr val="tx1"/>
                </a:solidFill>
                <a:latin typeface="+mn-lt"/>
                <a:ea typeface="+mn-ea"/>
                <a:cs typeface="+mn-cs"/>
              </a:rPr>
              <a:t>-</a:t>
            </a:r>
            <a:r>
              <a:rPr lang="en-US" sz="1200" b="0" i="0" kern="1200" dirty="0">
                <a:solidFill>
                  <a:schemeClr val="tx1"/>
                </a:solidFill>
                <a:latin typeface="+mn-lt"/>
                <a:ea typeface="+mn-ea"/>
                <a:cs typeface="+mn-cs"/>
              </a:rPr>
              <a:t>Mental health counselors and marriage and family therapists help people manage or overcome mental and emotional disorders and problems with their family and relationships. They listen to clients and ask questions to help the clients understand their problems and develop strategies to improve their lives.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b="1" i="0" kern="1200" dirty="0">
                <a:solidFill>
                  <a:schemeClr val="tx1"/>
                </a:solidFill>
                <a:latin typeface="+mn-lt"/>
                <a:ea typeface="+mn-ea"/>
                <a:cs typeface="+mn-cs"/>
              </a:rPr>
              <a:t>Occupational therapy assistants and aides</a:t>
            </a:r>
            <a:r>
              <a:rPr lang="en-US" sz="1200" b="0" i="0" kern="1200" dirty="0">
                <a:solidFill>
                  <a:schemeClr val="tx1"/>
                </a:solidFill>
                <a:latin typeface="+mn-lt"/>
                <a:ea typeface="+mn-ea"/>
                <a:cs typeface="+mn-cs"/>
              </a:rPr>
              <a:t>- They work under the direction of occupational therapists in treating patients with injuries, illnesses, or disabilities through the therapeutic use of everyday activities. They help these patients develop, recover, and improve the skills needed for daily living and working.</a:t>
            </a:r>
          </a:p>
          <a:p>
            <a:endParaRPr lang="en-US" sz="1200" b="0" i="0" kern="1200" dirty="0">
              <a:solidFill>
                <a:schemeClr val="tx1"/>
              </a:solidFill>
              <a:latin typeface="+mn-lt"/>
              <a:ea typeface="+mn-ea"/>
              <a:cs typeface="+mn-cs"/>
            </a:endParaRPr>
          </a:p>
          <a:p>
            <a:r>
              <a:rPr lang="en-US" sz="1200" b="1" kern="1200" dirty="0">
                <a:solidFill>
                  <a:schemeClr val="tx1"/>
                </a:solidFill>
                <a:latin typeface="+mn-lt"/>
                <a:ea typeface="+mn-ea"/>
                <a:cs typeface="+mn-cs"/>
              </a:rPr>
              <a:t>Probation officer</a:t>
            </a:r>
            <a:r>
              <a:rPr lang="en-US" sz="1200" kern="1200" dirty="0">
                <a:solidFill>
                  <a:schemeClr val="tx1"/>
                </a:solidFill>
                <a:latin typeface="+mn-lt"/>
                <a:ea typeface="+mn-ea"/>
                <a:cs typeface="+mn-cs"/>
              </a:rPr>
              <a:t>-</a:t>
            </a:r>
            <a:r>
              <a:rPr lang="en-US" sz="1200" b="0" i="0" kern="1200" dirty="0">
                <a:solidFill>
                  <a:schemeClr val="tx1"/>
                </a:solidFill>
                <a:latin typeface="+mn-lt"/>
                <a:ea typeface="+mn-ea"/>
                <a:cs typeface="+mn-cs"/>
              </a:rPr>
              <a:t>Probation officers and correctional treatment specialists work with, and monitor, offenders to prevent them from committing new crimes.</a:t>
            </a:r>
          </a:p>
          <a:p>
            <a:endParaRPr lang="en-US" sz="1200" b="0" i="0" kern="1200" dirty="0">
              <a:solidFill>
                <a:schemeClr val="tx1"/>
              </a:solidFill>
              <a:latin typeface="+mn-lt"/>
              <a:ea typeface="+mn-ea"/>
              <a:cs typeface="+mn-cs"/>
            </a:endParaRPr>
          </a:p>
          <a:p>
            <a:r>
              <a:rPr lang="en-US" sz="1200" b="1" kern="1200" dirty="0">
                <a:solidFill>
                  <a:schemeClr val="tx1"/>
                </a:solidFill>
                <a:latin typeface="+mn-lt"/>
                <a:ea typeface="+mn-ea"/>
                <a:cs typeface="+mn-cs"/>
              </a:rPr>
              <a:t>Psychologist</a:t>
            </a:r>
            <a:r>
              <a:rPr lang="en-US" sz="1200" kern="1200" dirty="0">
                <a:solidFill>
                  <a:schemeClr val="tx1"/>
                </a:solidFill>
                <a:latin typeface="+mn-lt"/>
                <a:ea typeface="+mn-ea"/>
                <a:cs typeface="+mn-cs"/>
              </a:rPr>
              <a:t>-</a:t>
            </a:r>
            <a:r>
              <a:rPr lang="en-US" sz="1200" b="0" i="0" kern="1200" dirty="0">
                <a:solidFill>
                  <a:schemeClr val="tx1"/>
                </a:solidFill>
                <a:latin typeface="+mn-lt"/>
                <a:ea typeface="+mn-ea"/>
                <a:cs typeface="+mn-cs"/>
              </a:rPr>
              <a:t>Psychologists study mental processes and human behavior by observing, interpreting, and recording how people and</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relate to one another and the environment. A</a:t>
            </a:r>
            <a:r>
              <a:rPr lang="en-US" sz="1200" b="0" i="0" kern="1200" baseline="0" dirty="0">
                <a:solidFill>
                  <a:schemeClr val="tx1"/>
                </a:solidFill>
                <a:latin typeface="+mn-lt"/>
                <a:ea typeface="+mn-ea"/>
                <a:cs typeface="+mn-cs"/>
              </a:rPr>
              <a:t> c</a:t>
            </a:r>
            <a:r>
              <a:rPr lang="en-US" sz="1200" kern="1200" dirty="0">
                <a:solidFill>
                  <a:schemeClr val="tx1"/>
                </a:solidFill>
                <a:latin typeface="+mn-lt"/>
                <a:ea typeface="+mn-ea"/>
                <a:cs typeface="+mn-cs"/>
              </a:rPr>
              <a:t>hild psychologist is included</a:t>
            </a:r>
            <a:r>
              <a:rPr lang="en-US" sz="1200" kern="1200" baseline="0" dirty="0">
                <a:solidFill>
                  <a:schemeClr val="tx1"/>
                </a:solidFill>
                <a:latin typeface="+mn-lt"/>
                <a:ea typeface="+mn-ea"/>
                <a:cs typeface="+mn-cs"/>
              </a:rPr>
              <a:t> in this category.</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Registered nurse</a:t>
            </a:r>
            <a:r>
              <a:rPr lang="en-US" sz="1200" kern="1200" dirty="0">
                <a:solidFill>
                  <a:schemeClr val="tx1"/>
                </a:solidFill>
                <a:latin typeface="+mn-lt"/>
                <a:ea typeface="+mn-ea"/>
                <a:cs typeface="+mn-cs"/>
              </a:rPr>
              <a:t>-</a:t>
            </a:r>
            <a:r>
              <a:rPr lang="en-US" sz="1200" b="0" i="0" kern="1200" dirty="0">
                <a:solidFill>
                  <a:schemeClr val="tx1"/>
                </a:solidFill>
                <a:latin typeface="+mn-lt"/>
                <a:ea typeface="+mn-ea"/>
                <a:cs typeface="+mn-cs"/>
              </a:rPr>
              <a:t>Registered nurses (RNs) provide and coordinate patient care, educate patients and the public about various health conditions, and provide advice and emotional support to patients and their family members.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Rehabilitation counselor</a:t>
            </a:r>
            <a:r>
              <a:rPr lang="en-US" sz="1200" kern="1200" dirty="0">
                <a:solidFill>
                  <a:schemeClr val="tx1"/>
                </a:solidFill>
                <a:latin typeface="+mn-lt"/>
                <a:ea typeface="+mn-ea"/>
                <a:cs typeface="+mn-cs"/>
              </a:rPr>
              <a:t>-</a:t>
            </a:r>
            <a:r>
              <a:rPr lang="en-US" sz="1200" b="0" i="0" kern="1200" dirty="0">
                <a:solidFill>
                  <a:schemeClr val="tx1"/>
                </a:solidFill>
                <a:latin typeface="+mn-lt"/>
                <a:ea typeface="+mn-ea"/>
                <a:cs typeface="+mn-cs"/>
              </a:rPr>
              <a:t>Rehabilitation counselors help people with emotional and physical disabilities to live independently. They help their clients overcome the personal, social and professional effects of disabilities as they relate to employment or independent living.</a:t>
            </a:r>
            <a:endParaRPr lang="en-US" sz="120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r>
              <a:rPr lang="en-US" sz="1200" b="1" kern="1200" dirty="0">
                <a:solidFill>
                  <a:schemeClr val="tx1"/>
                </a:solidFill>
                <a:latin typeface="+mn-lt"/>
                <a:ea typeface="+mn-ea"/>
                <a:cs typeface="+mn-cs"/>
              </a:rPr>
              <a:t>School</a:t>
            </a:r>
            <a:r>
              <a:rPr lang="en-US" sz="1200" b="1" kern="1200" baseline="0" dirty="0">
                <a:solidFill>
                  <a:schemeClr val="tx1"/>
                </a:solidFill>
                <a:latin typeface="+mn-lt"/>
                <a:ea typeface="+mn-ea"/>
                <a:cs typeface="+mn-cs"/>
              </a:rPr>
              <a:t> counselor</a:t>
            </a:r>
            <a:r>
              <a:rPr lang="en-US" sz="1200" kern="1200" baseline="0" dirty="0">
                <a:solidFill>
                  <a:schemeClr val="tx1"/>
                </a:solidFill>
                <a:latin typeface="+mn-lt"/>
                <a:ea typeface="+mn-ea"/>
                <a:cs typeface="+mn-cs"/>
              </a:rPr>
              <a:t>-</a:t>
            </a:r>
            <a:r>
              <a:rPr lang="en-US" sz="1200" b="0" i="0" kern="1200" dirty="0">
                <a:solidFill>
                  <a:schemeClr val="tx1"/>
                </a:solidFill>
                <a:latin typeface="+mn-lt"/>
                <a:ea typeface="+mn-ea"/>
                <a:cs typeface="+mn-cs"/>
              </a:rPr>
              <a:t>School counselors help students develop social skills and succeed in school. Career counselors assist people with the process of making career decisions with</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choosing a career or educational program.</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Social</a:t>
            </a:r>
            <a:r>
              <a:rPr lang="en-US" sz="1200" b="1" kern="1200" baseline="0" dirty="0">
                <a:solidFill>
                  <a:schemeClr val="tx1"/>
                </a:solidFill>
                <a:latin typeface="+mn-lt"/>
                <a:ea typeface="+mn-ea"/>
                <a:cs typeface="+mn-cs"/>
              </a:rPr>
              <a:t> and Human Services assistants</a:t>
            </a:r>
            <a:r>
              <a:rPr lang="en-US" sz="1200" kern="1200" baseline="0" dirty="0">
                <a:solidFill>
                  <a:schemeClr val="tx1"/>
                </a:solidFill>
                <a:latin typeface="+mn-lt"/>
                <a:ea typeface="+mn-ea"/>
                <a:cs typeface="+mn-cs"/>
              </a:rPr>
              <a:t>-</a:t>
            </a:r>
            <a:r>
              <a:rPr lang="en-US" sz="1200" b="0" i="0" kern="1200" dirty="0">
                <a:solidFill>
                  <a:schemeClr val="tx1"/>
                </a:solidFill>
                <a:latin typeface="+mn-lt"/>
                <a:ea typeface="+mn-ea"/>
                <a:cs typeface="+mn-cs"/>
              </a:rPr>
              <a:t>Social and Human Service assistants help people get through difficult times or get additional support. They help other workers, such as social workers, and they help clients find benefits or community services. </a:t>
            </a:r>
            <a:r>
              <a:rPr lang="en-US" sz="1200" kern="1200" dirty="0">
                <a:solidFill>
                  <a:schemeClr val="tx1"/>
                </a:solidFill>
                <a:latin typeface="+mn-lt"/>
                <a:ea typeface="+mn-ea"/>
                <a:cs typeface="+mn-cs"/>
              </a:rPr>
              <a:t>Clinical Mental Health counselor and clinical social</a:t>
            </a:r>
            <a:r>
              <a:rPr lang="en-US" sz="1200" kern="1200" baseline="0" dirty="0">
                <a:solidFill>
                  <a:schemeClr val="tx1"/>
                </a:solidFill>
                <a:latin typeface="+mn-lt"/>
                <a:ea typeface="+mn-ea"/>
                <a:cs typeface="+mn-cs"/>
              </a:rPr>
              <a:t> workers are in this category.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Social worker</a:t>
            </a:r>
            <a:r>
              <a:rPr lang="en-US" sz="1200" kern="1200" dirty="0">
                <a:solidFill>
                  <a:schemeClr val="tx1"/>
                </a:solidFill>
                <a:latin typeface="+mn-lt"/>
                <a:ea typeface="+mn-ea"/>
                <a:cs typeface="+mn-cs"/>
              </a:rPr>
              <a:t>-</a:t>
            </a:r>
            <a:r>
              <a:rPr lang="en-US" sz="1200" b="0" i="0" kern="1200" dirty="0">
                <a:solidFill>
                  <a:schemeClr val="tx1"/>
                </a:solidFill>
                <a:latin typeface="+mn-lt"/>
                <a:ea typeface="+mn-ea"/>
                <a:cs typeface="+mn-cs"/>
              </a:rPr>
              <a:t>There are two main types of social workers: direct-service social workers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who help people;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solve and cope with problems in their everyday lives;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and clinical social workers, who diagnose and treat mental, behavioral, and emotional issues. </a:t>
            </a:r>
            <a:r>
              <a:rPr lang="en-US" sz="1200" kern="1200" dirty="0">
                <a:solidFill>
                  <a:schemeClr val="tx1"/>
                </a:solidFill>
                <a:latin typeface="+mn-lt"/>
                <a:ea typeface="+mn-ea"/>
                <a:cs typeface="+mn-cs"/>
              </a:rPr>
              <a:t>Child social worker falls under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category.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Substance abuse counselor</a:t>
            </a:r>
            <a:r>
              <a:rPr lang="en-US" sz="1200" kern="1200" dirty="0">
                <a:solidFill>
                  <a:schemeClr val="tx1"/>
                </a:solidFill>
                <a:latin typeface="+mn-lt"/>
                <a:ea typeface="+mn-ea"/>
                <a:cs typeface="+mn-cs"/>
              </a:rPr>
              <a:t>-</a:t>
            </a:r>
            <a:r>
              <a:rPr lang="en-US" sz="1200" b="0" i="0" kern="1200" dirty="0">
                <a:solidFill>
                  <a:schemeClr val="tx1"/>
                </a:solidFill>
                <a:latin typeface="+mn-lt"/>
                <a:ea typeface="+mn-ea"/>
                <a:cs typeface="+mn-cs"/>
              </a:rPr>
              <a:t>Substance abuse and behavioral disorder counselors advise people who have alcoholism or other types of addiction, eating disorders, or other behavioral problems. They provide treatment and support to help the client recover from addiction or modify problem behaviors. </a:t>
            </a:r>
            <a:r>
              <a:rPr lang="en-US" sz="1200" kern="1200" dirty="0">
                <a:solidFill>
                  <a:schemeClr val="tx1"/>
                </a:solidFill>
                <a:latin typeface="+mn-lt"/>
                <a:ea typeface="+mn-ea"/>
                <a:cs typeface="+mn-cs"/>
              </a:rPr>
              <a:t>Addiction counselor</a:t>
            </a:r>
            <a:r>
              <a:rPr lang="en-US" sz="1200" kern="1200" baseline="0" dirty="0">
                <a:solidFill>
                  <a:schemeClr val="tx1"/>
                </a:solidFill>
                <a:latin typeface="+mn-lt"/>
                <a:ea typeface="+mn-ea"/>
                <a:cs typeface="+mn-cs"/>
              </a:rPr>
              <a:t> is included in this category.</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259526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20588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hardship</a:t>
            </a:r>
            <a:r>
              <a:rPr lang="en-US" baseline="0" dirty="0"/>
              <a:t> such as a house fire can bring on a crisis.  What are other examples of hardships?</a:t>
            </a:r>
          </a:p>
          <a:p>
            <a:r>
              <a:rPr lang="en-US" baseline="0" dirty="0"/>
              <a:t>If you don’t know how to handle your resources, a problem may become a crisis.  What are some examples of not handling your resources well?</a:t>
            </a:r>
          </a:p>
          <a:p>
            <a:r>
              <a:rPr lang="en-US" baseline="0" dirty="0"/>
              <a:t>It is normal to feel overwhelmed when things are not going well in your life.  Some people do not have the resiliency to bounce back from life’s ups and downs.  A difficult situation may seem unmanageable and hopeless and in turn become a crisis.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246128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03866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does stress</a:t>
            </a:r>
            <a:r>
              <a:rPr lang="en-US" baseline="0" dirty="0"/>
              <a:t> affect our personal life? How does stress affect our work? Possible answers—If not managed correctly, a family crisis and stressful situation can lead to drug abuse (alcohol, prescription and illegal drugs), child abuse and domestic violence.</a:t>
            </a:r>
            <a:endParaRPr lang="en-US" dirty="0"/>
          </a:p>
          <a:p>
            <a:endParaRPr lang="en-US" sz="1200" b="1"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A family crisis is naturally stressful. A crisis demands some sort of change in the family, and this change is stressful for families.</a:t>
            </a:r>
          </a:p>
          <a:p>
            <a:r>
              <a:rPr lang="en-US" sz="1200" b="0" i="0" u="none" strike="noStrike" kern="1200" dirty="0">
                <a:solidFill>
                  <a:schemeClr val="tx1"/>
                </a:solidFill>
                <a:latin typeface="+mn-lt"/>
                <a:ea typeface="+mn-ea"/>
                <a:cs typeface="+mn-cs"/>
              </a:rPr>
              <a:t>Families which are immobilized by stress often:</a:t>
            </a:r>
          </a:p>
          <a:p>
            <a:endParaRPr lang="en-US" sz="1200" b="0" i="0" u="none" strike="noStrike"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mn-lt"/>
                <a:ea typeface="+mn-ea"/>
                <a:cs typeface="+mn-cs"/>
              </a:rPr>
              <a:t>are critical and hostile, and blame each other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kern="1200" dirty="0">
                <a:solidFill>
                  <a:schemeClr val="tx1"/>
                </a:solidFill>
                <a:latin typeface="+mn-lt"/>
                <a:ea typeface="+mn-ea"/>
                <a:cs typeface="+mn-cs"/>
              </a:rPr>
              <a:t>disagree about family goals and how to reach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mn-lt"/>
                <a:ea typeface="+mn-ea"/>
                <a:cs typeface="+mn-cs"/>
              </a:rPr>
              <a:t>experience stressed-out symptoms — including sleeplessness, lack of appetite, </a:t>
            </a:r>
            <a:r>
              <a:rPr lang="en-US" sz="1200" b="0" i="0" u="none" kern="1200" dirty="0">
                <a:solidFill>
                  <a:schemeClr val="tx1"/>
                </a:solidFill>
                <a:latin typeface="+mn-lt"/>
                <a:ea typeface="+mn-ea"/>
                <a:cs typeface="+mn-cs"/>
              </a:rPr>
              <a:t>disorientation</a:t>
            </a:r>
            <a:r>
              <a:rPr lang="en-US" sz="1200" b="0" i="0" kern="1200" dirty="0">
                <a:solidFill>
                  <a:schemeClr val="tx1"/>
                </a:solidFill>
                <a:latin typeface="+mn-lt"/>
                <a:ea typeface="+mn-ea"/>
                <a:cs typeface="+mn-cs"/>
              </a:rPr>
              <a:t>, memory </a:t>
            </a:r>
            <a:r>
              <a:rPr lang="en-US" sz="1200" b="0" i="0" u="none" kern="1200" dirty="0">
                <a:solidFill>
                  <a:schemeClr val="tx1"/>
                </a:solidFill>
                <a:latin typeface="+mn-lt"/>
                <a:ea typeface="+mn-ea"/>
                <a:cs typeface="+mn-cs"/>
              </a:rPr>
              <a:t>lapses, depression and anxiety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mn-lt"/>
                <a:ea typeface="+mn-ea"/>
                <a:cs typeface="+mn-cs"/>
              </a:rPr>
              <a:t>fight over "who is right”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mn-lt"/>
                <a:ea typeface="+mn-ea"/>
                <a:cs typeface="+mn-cs"/>
              </a:rPr>
              <a:t>lack cohesiveness and closeness among members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mn-lt"/>
                <a:ea typeface="+mn-ea"/>
                <a:cs typeface="+mn-cs"/>
              </a:rPr>
              <a:t>lack family activities and quality time together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latin typeface="+mn-lt"/>
                <a:ea typeface="+mn-ea"/>
                <a:cs typeface="+mn-cs"/>
              </a:rPr>
              <a:t>lack open and safe communication. When families do not communicate well, they have more misunderstandings.</a:t>
            </a:r>
            <a:endParaRPr lang="en-US" sz="1200" b="0" i="0" u="none" strike="noStrike"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lack positive conflict-management skills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dirty="0">
                <a:solidFill>
                  <a:schemeClr val="tx1"/>
                </a:solidFill>
                <a:latin typeface="+mn-lt"/>
                <a:ea typeface="+mn-ea"/>
                <a:cs typeface="+mn-cs"/>
              </a:rPr>
              <a:t>lack shared values, rules and roles. In poorly functioning families, members are rigid and will only do what they think they "should" do.</a:t>
            </a:r>
          </a:p>
          <a:p>
            <a:pPr marL="171450" indent="-171450">
              <a:buFont typeface="Arial" pitchFamily="34" charset="0"/>
              <a:buChar char="•"/>
            </a:pPr>
            <a:r>
              <a:rPr lang="en-US" sz="1200" b="0" i="0" kern="1200" dirty="0">
                <a:solidFill>
                  <a:schemeClr val="tx1"/>
                </a:solidFill>
                <a:latin typeface="+mn-lt"/>
                <a:ea typeface="+mn-ea"/>
                <a:cs typeface="+mn-cs"/>
              </a:rPr>
              <a:t>lack time and positive interaction between the parents</a:t>
            </a:r>
          </a:p>
          <a:p>
            <a:pPr>
              <a:buFont typeface="Arial" pitchFamily="34" charset="0"/>
              <a:buChar char="•"/>
            </a:pPr>
            <a:endParaRPr lang="en-US" dirty="0"/>
          </a:p>
          <a:p>
            <a:r>
              <a:rPr lang="en-US" dirty="0"/>
              <a:t>How does stress affect children? </a:t>
            </a:r>
            <a:r>
              <a:rPr lang="en-US" sz="1200" b="0" i="0" u="none" strike="noStrike" kern="1200" dirty="0">
                <a:solidFill>
                  <a:schemeClr val="tx1"/>
                </a:solidFill>
                <a:latin typeface="+mn-lt"/>
                <a:ea typeface="+mn-ea"/>
                <a:cs typeface="+mn-cs"/>
              </a:rPr>
              <a:t>When a family is experiencing a crisis, all its members are affected -- including the children. Sometimes adults believe that children do not really feel stress, but they do. Some signs that your child may be stressed are:</a:t>
            </a:r>
          </a:p>
          <a:p>
            <a:endParaRPr lang="en-US" sz="1200" b="0" i="0" u="none" strike="noStrike" kern="1200" dirty="0">
              <a:solidFill>
                <a:schemeClr val="tx1"/>
              </a:solidFill>
              <a:latin typeface="+mn-lt"/>
              <a:ea typeface="+mn-ea"/>
              <a:cs typeface="+mn-cs"/>
            </a:endParaRPr>
          </a:p>
          <a:p>
            <a:pPr marL="171450" indent="-171450">
              <a:buFont typeface="Arial" pitchFamily="34" charset="0"/>
              <a:buChar char="•"/>
            </a:pPr>
            <a:r>
              <a:rPr lang="en-US" sz="1200" b="0" i="0" kern="1200" dirty="0">
                <a:solidFill>
                  <a:schemeClr val="tx1"/>
                </a:solidFill>
                <a:latin typeface="+mn-lt"/>
                <a:ea typeface="+mn-ea"/>
                <a:cs typeface="+mn-cs"/>
              </a:rPr>
              <a:t>child is misbehaving more than usual</a:t>
            </a:r>
          </a:p>
          <a:p>
            <a:pPr marL="171450" indent="-171450">
              <a:buFont typeface="Arial" pitchFamily="34" charset="0"/>
              <a:buChar char="•"/>
            </a:pPr>
            <a:r>
              <a:rPr lang="en-US" sz="1200" b="0" i="0" kern="1200" dirty="0">
                <a:solidFill>
                  <a:schemeClr val="tx1"/>
                </a:solidFill>
                <a:latin typeface="+mn-lt"/>
                <a:ea typeface="+mn-ea"/>
                <a:cs typeface="+mn-cs"/>
              </a:rPr>
              <a:t>child is more quiet than usual</a:t>
            </a:r>
          </a:p>
          <a:p>
            <a:pPr marL="171450" indent="-171450">
              <a:buFont typeface="Arial" pitchFamily="34" charset="0"/>
              <a:buChar char="•"/>
            </a:pPr>
            <a:r>
              <a:rPr lang="en-US" sz="1200" b="0" i="0" kern="1200" dirty="0">
                <a:solidFill>
                  <a:schemeClr val="tx1"/>
                </a:solidFill>
                <a:latin typeface="+mn-lt"/>
                <a:ea typeface="+mn-ea"/>
                <a:cs typeface="+mn-cs"/>
              </a:rPr>
              <a:t>child develops some school problems, such as fighting at school or not paying attention</a:t>
            </a:r>
          </a:p>
          <a:p>
            <a:pPr marL="171450" indent="-171450">
              <a:buFont typeface="Arial" pitchFamily="34" charset="0"/>
              <a:buChar char="•"/>
            </a:pPr>
            <a:r>
              <a:rPr lang="en-US" sz="1200" b="0" i="0" kern="1200" dirty="0">
                <a:solidFill>
                  <a:schemeClr val="tx1"/>
                </a:solidFill>
                <a:latin typeface="+mn-lt"/>
                <a:ea typeface="+mn-ea"/>
                <a:cs typeface="+mn-cs"/>
              </a:rPr>
              <a:t>child is having trouble sleeping</a:t>
            </a:r>
          </a:p>
          <a:p>
            <a:pPr marL="171450" indent="-171450">
              <a:buFont typeface="Arial" pitchFamily="34" charset="0"/>
              <a:buChar char="•"/>
            </a:pPr>
            <a:r>
              <a:rPr lang="en-US" sz="1200" b="0" i="0" kern="1200" dirty="0">
                <a:solidFill>
                  <a:schemeClr val="tx1"/>
                </a:solidFill>
                <a:latin typeface="+mn-lt"/>
                <a:ea typeface="+mn-ea"/>
                <a:cs typeface="+mn-cs"/>
              </a:rPr>
              <a:t>child often tells you he is worried and concerned about the family problem</a:t>
            </a:r>
          </a:p>
          <a:p>
            <a:pPr>
              <a:buFont typeface="Arial" pitchFamily="34" charset="0"/>
              <a:buChar char="•"/>
            </a:pPr>
            <a:endParaRPr lang="en-US" dirty="0"/>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44572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a:t>Allow</a:t>
            </a:r>
            <a:r>
              <a:rPr lang="en-US" sz="1200" baseline="0" dirty="0"/>
              <a:t> students to brainstorm what kinds of situations or events are likely to cause someone to experience a crisis.</a:t>
            </a:r>
          </a:p>
          <a:p>
            <a:pPr marL="0" indent="0">
              <a:spcBef>
                <a:spcPts val="0"/>
              </a:spcBef>
              <a:buNone/>
            </a:pPr>
            <a:endParaRPr lang="en-US" sz="1200" dirty="0"/>
          </a:p>
          <a:p>
            <a:pPr marL="0" indent="0">
              <a:spcBef>
                <a:spcPts val="0"/>
              </a:spcBef>
              <a:buNone/>
            </a:pPr>
            <a:r>
              <a:rPr lang="en-US" sz="1200" dirty="0"/>
              <a:t>Examples</a:t>
            </a:r>
            <a:r>
              <a:rPr lang="en-US" sz="1200" baseline="0" dirty="0"/>
              <a:t> may include:</a:t>
            </a:r>
          </a:p>
          <a:p>
            <a:pPr marL="0" indent="0">
              <a:spcBef>
                <a:spcPts val="0"/>
              </a:spcBef>
              <a:buNone/>
            </a:pPr>
            <a:endParaRPr lang="en-US" sz="1200" baseline="0" dirty="0"/>
          </a:p>
          <a:p>
            <a:pPr marL="171450" indent="-171450">
              <a:spcBef>
                <a:spcPts val="0"/>
              </a:spcBef>
              <a:buFont typeface="Arial" panose="020B0604020202020204" pitchFamily="34" charset="0"/>
              <a:buChar char="•"/>
            </a:pPr>
            <a:r>
              <a:rPr lang="en-US" sz="1200" baseline="0" dirty="0"/>
              <a:t>blended family members due to a marriage</a:t>
            </a:r>
            <a:endParaRPr lang="en-US" sz="1200" dirty="0"/>
          </a:p>
          <a:p>
            <a:pPr marL="171450" indent="-171450">
              <a:spcBef>
                <a:spcPts val="0"/>
              </a:spcBef>
              <a:buFont typeface="Arial" panose="020B0604020202020204" pitchFamily="34" charset="0"/>
              <a:buChar char="•"/>
            </a:pPr>
            <a:r>
              <a:rPr lang="en-US" sz="1200" baseline="0" dirty="0"/>
              <a:t>death in the family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demotion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deployment of spouse or family member</a:t>
            </a:r>
          </a:p>
          <a:p>
            <a:pPr marL="171450" indent="-171450">
              <a:spcBef>
                <a:spcPts val="0"/>
              </a:spcBef>
              <a:buFont typeface="Arial" panose="020B0604020202020204" pitchFamily="34" charset="0"/>
              <a:buChar char="•"/>
            </a:pPr>
            <a:r>
              <a:rPr lang="en-US" sz="1200" baseline="0" dirty="0"/>
              <a:t>involvement or addiction of drugs or alcohol, abuse of spouse and children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loss of home due to foreclosure/fire/eviction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loss of job</a:t>
            </a:r>
            <a:endParaRPr lang="en-US" sz="1200" baseline="0" dirty="0"/>
          </a:p>
          <a:p>
            <a:pPr marL="171450" indent="-171450">
              <a:spcBef>
                <a:spcPts val="0"/>
              </a:spcBef>
              <a:buFont typeface="Arial" panose="020B0604020202020204" pitchFamily="34" charset="0"/>
              <a:buChar char="•"/>
            </a:pPr>
            <a:r>
              <a:rPr lang="en-US" sz="1200" baseline="0" dirty="0"/>
              <a:t>medical or mental health problems</a:t>
            </a:r>
          </a:p>
          <a:p>
            <a:pPr marL="171450" indent="-171450">
              <a:spcBef>
                <a:spcPts val="0"/>
              </a:spcBef>
              <a:buFont typeface="Arial" panose="020B0604020202020204" pitchFamily="34" charset="0"/>
              <a:buChar char="•"/>
            </a:pPr>
            <a:r>
              <a:rPr lang="en-US" sz="1200" baseline="0" dirty="0"/>
              <a:t>mental health problems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senior abuse (elderly)</a:t>
            </a:r>
          </a:p>
          <a:p>
            <a:pPr marL="171450" indent="-171450">
              <a:spcBef>
                <a:spcPts val="0"/>
              </a:spcBef>
              <a:buFont typeface="Arial" panose="020B0604020202020204" pitchFamily="34" charset="0"/>
              <a:buChar char="•"/>
            </a:pPr>
            <a:r>
              <a:rPr lang="en-US" sz="1200" baseline="0" dirty="0"/>
              <a:t>separation or divorce of parents</a:t>
            </a:r>
          </a:p>
          <a:p>
            <a:pPr marL="171450" indent="-171450">
              <a:spcBef>
                <a:spcPts val="0"/>
              </a:spcBef>
              <a:buFont typeface="Arial" panose="020B0604020202020204" pitchFamily="34" charset="0"/>
              <a:buChar char="•"/>
            </a:pPr>
            <a:r>
              <a:rPr lang="en-US" sz="1200" baseline="0" dirty="0"/>
              <a:t>teen pregnancy</a:t>
            </a:r>
          </a:p>
          <a:p>
            <a:pPr marL="0" indent="0">
              <a:spcBef>
                <a:spcPts val="0"/>
              </a:spcBef>
              <a:buNone/>
            </a:pPr>
            <a:endParaRPr lang="en-US" sz="1200" baseline="0" dirty="0"/>
          </a:p>
          <a:p>
            <a:pPr marL="0" indent="0">
              <a:spcBef>
                <a:spcPts val="0"/>
              </a:spcBef>
              <a:buNone/>
            </a:pPr>
            <a:r>
              <a:rPr lang="en-US" sz="1200" baseline="0" dirty="0"/>
              <a:t>How can these events affect families or individuals? When are these types of crises most likely to occur in the life cycle?</a:t>
            </a:r>
          </a:p>
          <a:p>
            <a:pPr marL="0" indent="0">
              <a:spcBef>
                <a:spcPts val="0"/>
              </a:spcBef>
              <a:buNone/>
            </a:pPr>
            <a:endParaRPr lang="en-US" sz="1200"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52597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a family</a:t>
            </a:r>
            <a:r>
              <a:rPr lang="en-US" b="0" baseline="0" dirty="0"/>
              <a:t> member has mental health problems, how does this affect the family? If the mental health problem escalates, it could create a crisis in the family.</a:t>
            </a:r>
            <a:endParaRPr lang="en-US" b="0" dirty="0"/>
          </a:p>
          <a:p>
            <a:r>
              <a:rPr lang="en-US" b="0" dirty="0"/>
              <a:t>How</a:t>
            </a:r>
            <a:r>
              <a:rPr lang="en-US" b="0" baseline="0" dirty="0"/>
              <a:t> do addictions influence your mental health? What are some examples of addictions? </a:t>
            </a:r>
          </a:p>
          <a:p>
            <a:endParaRPr lang="en-US" b="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17492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There is abuse of a partner and child abuse.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What</a:t>
            </a:r>
            <a:r>
              <a:rPr lang="en-US" sz="1200" b="0" kern="1200" baseline="0" dirty="0">
                <a:solidFill>
                  <a:schemeClr val="tx1"/>
                </a:solidFill>
                <a:latin typeface="+mn-lt"/>
                <a:ea typeface="+mn-ea"/>
                <a:cs typeface="+mn-cs"/>
              </a:rPr>
              <a:t> are the different types of family violence? What are the long-term effects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children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families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society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mn-cs"/>
              </a:rPr>
              <a:t>women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68222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How</a:t>
            </a:r>
            <a:r>
              <a:rPr lang="en-US" sz="1200" b="0" kern="1200" baseline="0" dirty="0">
                <a:solidFill>
                  <a:schemeClr val="tx1"/>
                </a:solidFill>
                <a:latin typeface="+mn-lt"/>
                <a:ea typeface="+mn-ea"/>
                <a:cs typeface="+mn-cs"/>
              </a:rPr>
              <a:t> often does abuse happen between partners?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Can women be abusive towards men?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Why would you stay in an abusive relationship?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Where can an abused person go for help?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r>
              <a:rPr lang="en-US" b="0" dirty="0"/>
              <a:t>10 Shocking domestic violence statistics for 2011</a:t>
            </a:r>
          </a:p>
          <a:p>
            <a:r>
              <a:rPr lang="en-US" b="0" dirty="0"/>
              <a:t>http://youtu.be/3s2hu9Zon4s</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Makers of Memories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has researched these domestic violence statistics to raise awareness and bring attention to the residual effects domestic violence has on children, kids, and mothers. http://www.makersofmemories.org/support_action_plan</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Were you surprised to learn the long-term</a:t>
            </a:r>
            <a:r>
              <a:rPr lang="en-US" sz="1200" b="0" i="0" kern="1200" baseline="0" dirty="0">
                <a:solidFill>
                  <a:schemeClr val="tx1"/>
                </a:solidFill>
                <a:latin typeface="+mn-lt"/>
                <a:ea typeface="+mn-ea"/>
                <a:cs typeface="+mn-cs"/>
              </a:rPr>
              <a:t> effects of domestic violence on children and mothers?</a:t>
            </a:r>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47518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In recent years, increased attention has been focused on children who may be affected by violence in the home, either as victims or as witnesses to domestic violence. Research shows that even when children are not direct targets of violence in the home, they can be harmed by witnessing its occurrence.</a:t>
            </a:r>
          </a:p>
          <a:p>
            <a:r>
              <a:rPr lang="en-US" sz="1200" kern="1200" baseline="0" dirty="0">
                <a:solidFill>
                  <a:schemeClr val="tx1"/>
                </a:solidFill>
                <a:latin typeface="+mn-lt"/>
                <a:ea typeface="+mn-ea"/>
                <a:cs typeface="+mn-cs"/>
              </a:rPr>
              <a:t>The witnessing of domestic violence can be auditory, visual, or inferred, including cases in which the child perceives the aftermath of violence, such as physical injuries to family members or damage to property. Children who witness domestic violence can suffer severe emotional and developmental difficulties that are similar to those of children who are direct victims of abuse. The legal system is beginning to recognize the need to protect and care for these children. Approximately 22 States and Puerto Rico currently address in statute the issue of children who witness domestic violence in their homes.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5696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These percentages sum to more than 100.0 percent because a child may have suffered more than one type of maltreatment.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latin typeface="+mn-lt"/>
                <a:ea typeface="+mn-ea"/>
                <a:cs typeface="+mn-cs"/>
              </a:rPr>
              <a:t>What are the different forms of child abuse (neglect, emotional abuse, physical abuse and sexual abuse) Why is emotional abuse more damaging than physical abuse? What are the five types of emotional abuse? (rejecting, terrorizing, ignoring, isolating and corrupting) Give an example of each type of emotional abuse.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More</a:t>
            </a:r>
            <a:r>
              <a:rPr lang="en-US" sz="1200" b="0" kern="1200" baseline="0" dirty="0">
                <a:solidFill>
                  <a:schemeClr val="tx1"/>
                </a:solidFill>
                <a:latin typeface="+mn-lt"/>
                <a:ea typeface="+mn-ea"/>
                <a:cs typeface="+mn-cs"/>
              </a:rPr>
              <a:t> general statistics: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a:buFont typeface="Arial" pitchFamily="34" charset="0"/>
              <a:buChar char="•"/>
            </a:pPr>
            <a:r>
              <a:rPr lang="en-US" sz="1200" b="0" i="0" kern="1200" dirty="0">
                <a:solidFill>
                  <a:schemeClr val="tx1"/>
                </a:solidFill>
                <a:latin typeface="+mn-lt"/>
                <a:ea typeface="+mn-ea"/>
                <a:cs typeface="+mn-cs"/>
              </a:rPr>
              <a:t>A report of child abuse is made every ten seconds</a:t>
            </a:r>
          </a:p>
          <a:p>
            <a:pPr>
              <a:buFont typeface="Arial" pitchFamily="34" charset="0"/>
              <a:buChar char="•"/>
            </a:pPr>
            <a:r>
              <a:rPr lang="en-US" sz="1200" b="0" i="0" kern="1200" dirty="0">
                <a:solidFill>
                  <a:schemeClr val="tx1"/>
                </a:solidFill>
                <a:latin typeface="+mn-lt"/>
                <a:ea typeface="+mn-ea"/>
                <a:cs typeface="+mn-cs"/>
              </a:rPr>
              <a:t>More than five children die every day as a result of child abuse </a:t>
            </a:r>
          </a:p>
          <a:p>
            <a:pPr>
              <a:buFont typeface="Arial" pitchFamily="34" charset="0"/>
              <a:buChar char="•"/>
            </a:pPr>
            <a:r>
              <a:rPr lang="en-US" sz="1200" b="0" i="0" kern="1200" dirty="0">
                <a:solidFill>
                  <a:schemeClr val="tx1"/>
                </a:solidFill>
                <a:latin typeface="+mn-lt"/>
                <a:ea typeface="+mn-ea"/>
                <a:cs typeface="+mn-cs"/>
              </a:rPr>
              <a:t>Approximately 80% of children that die from abuse are under the age of 4</a:t>
            </a:r>
          </a:p>
          <a:p>
            <a:pPr>
              <a:buFont typeface="Arial" pitchFamily="34" charset="0"/>
              <a:buChar char="•"/>
            </a:pPr>
            <a:r>
              <a:rPr lang="en-US" sz="1200" b="0" i="0" kern="1200" dirty="0">
                <a:solidFill>
                  <a:schemeClr val="tx1"/>
                </a:solidFill>
                <a:latin typeface="+mn-lt"/>
                <a:ea typeface="+mn-ea"/>
                <a:cs typeface="+mn-cs"/>
              </a:rPr>
              <a:t>It is estimated that between 50-60% of child fatalities due to maltreatment are not recorded as such on death certificates</a:t>
            </a:r>
          </a:p>
          <a:p>
            <a:pPr>
              <a:buFont typeface="Arial" pitchFamily="34" charset="0"/>
              <a:buChar char="•"/>
            </a:pPr>
            <a:r>
              <a:rPr lang="en-US" sz="1200" b="0" i="0" kern="1200" dirty="0">
                <a:solidFill>
                  <a:schemeClr val="tx1"/>
                </a:solidFill>
                <a:latin typeface="+mn-lt"/>
                <a:ea typeface="+mn-ea"/>
                <a:cs typeface="+mn-cs"/>
              </a:rPr>
              <a:t>More than 90% of juvenile sexual abuse victims know their perpetrator in some way</a:t>
            </a:r>
          </a:p>
          <a:p>
            <a:pPr>
              <a:buFont typeface="Arial" pitchFamily="34" charset="0"/>
              <a:buChar char="•"/>
            </a:pPr>
            <a:r>
              <a:rPr lang="en-US" sz="1200" b="0" i="0" kern="1200" dirty="0">
                <a:solidFill>
                  <a:schemeClr val="tx1"/>
                </a:solidFill>
                <a:latin typeface="+mn-lt"/>
                <a:ea typeface="+mn-ea"/>
                <a:cs typeface="+mn-cs"/>
              </a:rPr>
              <a:t>Child abuse occurs at every socioeconomic level, across ethnic and cultural lines, within all religions and at all levels of education</a:t>
            </a:r>
          </a:p>
          <a:p>
            <a:pPr>
              <a:buFont typeface="Arial" pitchFamily="34" charset="0"/>
              <a:buChar char="•"/>
            </a:pPr>
            <a:r>
              <a:rPr lang="en-US" sz="1200" b="0" i="0" kern="1200" dirty="0">
                <a:solidFill>
                  <a:schemeClr val="tx1"/>
                </a:solidFill>
                <a:latin typeface="+mn-lt"/>
                <a:ea typeface="+mn-ea"/>
                <a:cs typeface="+mn-cs"/>
              </a:rPr>
              <a:t>About 30% of abused and neglected children will later abuse their own children, continuing the horrible cycle of abuse</a:t>
            </a:r>
          </a:p>
          <a:p>
            <a:pPr>
              <a:buFont typeface="Arial" pitchFamily="34" charset="0"/>
              <a:buChar char="•"/>
            </a:pPr>
            <a:r>
              <a:rPr lang="en-US" sz="1200" b="0" i="0" kern="1200" dirty="0">
                <a:solidFill>
                  <a:schemeClr val="tx1"/>
                </a:solidFill>
                <a:latin typeface="+mn-lt"/>
                <a:ea typeface="+mn-ea"/>
                <a:cs typeface="+mn-cs"/>
              </a:rPr>
              <a:t>About 80% of 21 year </a:t>
            </a:r>
            <a:r>
              <a:rPr lang="en-US" sz="1200" b="0" i="0" kern="1200" dirty="0" err="1">
                <a:solidFill>
                  <a:schemeClr val="tx1"/>
                </a:solidFill>
                <a:latin typeface="+mn-lt"/>
                <a:ea typeface="+mn-ea"/>
                <a:cs typeface="+mn-cs"/>
              </a:rPr>
              <a:t>olds</a:t>
            </a:r>
            <a:r>
              <a:rPr lang="en-US" sz="1200" b="0" i="0" kern="1200" dirty="0">
                <a:solidFill>
                  <a:schemeClr val="tx1"/>
                </a:solidFill>
                <a:latin typeface="+mn-lt"/>
                <a:ea typeface="+mn-ea"/>
                <a:cs typeface="+mn-cs"/>
              </a:rPr>
              <a:t> that were abused as children met criteria for at least one psychological disorder</a:t>
            </a:r>
          </a:p>
          <a:p>
            <a:pPr>
              <a:buFont typeface="Arial" charset="0"/>
              <a:buChar char="•"/>
            </a:pPr>
            <a:r>
              <a:rPr lang="en-US" sz="1200" b="0" i="0" kern="1200" dirty="0">
                <a:solidFill>
                  <a:schemeClr val="tx1"/>
                </a:solidFill>
                <a:latin typeface="+mn-lt"/>
                <a:ea typeface="+mn-ea"/>
                <a:cs typeface="+mn-cs"/>
              </a:rPr>
              <a:t>The estimated annual cost of child abuse and neglect in the United States for 2008 is $124 billion</a:t>
            </a:r>
          </a:p>
          <a:p>
            <a:pPr>
              <a:buFont typeface="Arial" pitchFamily="34" charset="0"/>
              <a:buChar char="•"/>
            </a:pPr>
            <a:r>
              <a:rPr lang="en-US" sz="1200" b="0" i="0" kern="1200" dirty="0">
                <a:solidFill>
                  <a:schemeClr val="tx1"/>
                </a:solidFill>
                <a:latin typeface="+mn-lt"/>
                <a:ea typeface="+mn-ea"/>
                <a:cs typeface="+mn-cs"/>
              </a:rPr>
              <a:t>Children whose parents </a:t>
            </a:r>
            <a:r>
              <a:rPr lang="en-US" sz="1200" b="0" i="0" u="none" kern="1200" dirty="0">
                <a:solidFill>
                  <a:schemeClr val="tx1"/>
                </a:solidFill>
                <a:latin typeface="+mn-lt"/>
                <a:ea typeface="+mn-ea"/>
                <a:cs typeface="+mn-cs"/>
              </a:rPr>
              <a:t>abuse alcohol</a:t>
            </a:r>
            <a:r>
              <a:rPr lang="en-US" sz="1200" b="0" i="0" u="none"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and other drugs are </a:t>
            </a:r>
            <a:r>
              <a:rPr lang="en-US" sz="1200" b="1" i="0" kern="1200" dirty="0">
                <a:solidFill>
                  <a:schemeClr val="tx1"/>
                </a:solidFill>
                <a:latin typeface="+mn-lt"/>
                <a:ea typeface="+mn-ea"/>
                <a:cs typeface="+mn-cs"/>
              </a:rPr>
              <a:t>three times more likely to be abused</a:t>
            </a:r>
            <a:r>
              <a:rPr lang="en-US" sz="1200" b="0" i="0" kern="1200" dirty="0">
                <a:solidFill>
                  <a:schemeClr val="tx1"/>
                </a:solidFill>
                <a:latin typeface="+mn-lt"/>
                <a:ea typeface="+mn-ea"/>
                <a:cs typeface="+mn-cs"/>
              </a:rPr>
              <a:t> and more than four times more likely to be neglected than children from non-alcohol/abusing families. </a:t>
            </a:r>
          </a:p>
          <a:p>
            <a:pPr>
              <a:buFont typeface="Arial" pitchFamily="34" charset="0"/>
              <a:buChar char="•"/>
            </a:pPr>
            <a:r>
              <a:rPr lang="en-US" sz="1200" b="0" i="0" kern="1200" dirty="0">
                <a:solidFill>
                  <a:schemeClr val="tx1"/>
                </a:solidFill>
                <a:latin typeface="+mn-lt"/>
                <a:ea typeface="+mn-ea"/>
                <a:cs typeface="+mn-cs"/>
              </a:rPr>
              <a:t>As many as</a:t>
            </a:r>
            <a:r>
              <a:rPr lang="en-US" sz="1200" b="1" i="0" kern="1200" dirty="0">
                <a:solidFill>
                  <a:schemeClr val="tx1"/>
                </a:solidFill>
                <a:latin typeface="+mn-lt"/>
                <a:ea typeface="+mn-ea"/>
                <a:cs typeface="+mn-cs"/>
              </a:rPr>
              <a:t> two-thirds of the people in </a:t>
            </a:r>
            <a:r>
              <a:rPr lang="en-US" sz="1200" b="0" i="0" u="none" kern="1200" dirty="0">
                <a:solidFill>
                  <a:schemeClr val="tx1"/>
                </a:solidFill>
                <a:latin typeface="+mn-lt"/>
                <a:ea typeface="+mn-ea"/>
                <a:cs typeface="+mn-cs"/>
              </a:rPr>
              <a:t>treatment for drug abuse</a:t>
            </a:r>
            <a:r>
              <a:rPr lang="en-US" sz="1200" b="0" i="0" kern="1200" dirty="0">
                <a:solidFill>
                  <a:schemeClr val="tx1"/>
                </a:solidFill>
                <a:latin typeface="+mn-lt"/>
                <a:ea typeface="+mn-ea"/>
                <a:cs typeface="+mn-cs"/>
              </a:rPr>
              <a:t> reported being abused or neglected as children.</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818291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samhsa.gov/children/SAMHSA_Short_Report_201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helpguide.org/mental/elder_abuse_physical_emotional_sexual_neglect.ht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youtu.be/3s2hu9Zon4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youtu.be/3s2hu9Zon4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Family Crisis Management</a:t>
            </a:r>
          </a:p>
        </p:txBody>
      </p:sp>
      <p:sp>
        <p:nvSpPr>
          <p:cNvPr id="2" name="Rectangle 1">
            <a:extLst>
              <a:ext uri="{FF2B5EF4-FFF2-40B4-BE49-F238E27FC236}">
                <a16:creationId xmlns:a16="http://schemas.microsoft.com/office/drawing/2014/main" id="{94D4DE77-04EA-409C-9CB2-50BE784B0608}"/>
              </a:ext>
            </a:extLst>
          </p:cNvPr>
          <p:cNvSpPr/>
          <p:nvPr/>
        </p:nvSpPr>
        <p:spPr>
          <a:xfrm>
            <a:off x="4589206" y="3335774"/>
            <a:ext cx="7335213" cy="769441"/>
          </a:xfrm>
          <a:prstGeom prst="rect">
            <a:avLst/>
          </a:prstGeom>
        </p:spPr>
        <p:txBody>
          <a:bodyPr wrap="none">
            <a:spAutoFit/>
          </a:bodyPr>
          <a:lstStyle/>
          <a:p>
            <a:r>
              <a:rPr lang="en-US" sz="4400" dirty="0">
                <a:solidFill>
                  <a:schemeClr val="accent2">
                    <a:lumMod val="60000"/>
                    <a:lumOff val="40000"/>
                  </a:schemeClr>
                </a:solidFill>
                <a:latin typeface="Open Sans"/>
              </a:rPr>
              <a:t>Principles of Human Services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Child Abuse</a:t>
            </a:r>
          </a:p>
        </p:txBody>
      </p:sp>
      <p:graphicFrame>
        <p:nvGraphicFramePr>
          <p:cNvPr id="4" name="Chart 3">
            <a:extLst>
              <a:ext uri="{FF2B5EF4-FFF2-40B4-BE49-F238E27FC236}">
                <a16:creationId xmlns:a16="http://schemas.microsoft.com/office/drawing/2014/main" id="{EB8E196F-7815-4124-BCE2-92FF21D578DD}"/>
              </a:ext>
            </a:extLst>
          </p:cNvPr>
          <p:cNvGraphicFramePr/>
          <p:nvPr>
            <p:extLst>
              <p:ext uri="{D42A27DB-BD31-4B8C-83A1-F6EECF244321}">
                <p14:modId xmlns:p14="http://schemas.microsoft.com/office/powerpoint/2010/main" val="1228539108"/>
              </p:ext>
            </p:extLst>
          </p:nvPr>
        </p:nvGraphicFramePr>
        <p:xfrm>
          <a:off x="2895600" y="1058779"/>
          <a:ext cx="6400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Prevention and Treatment of Child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 Support and education programs</a:t>
            </a:r>
          </a:p>
          <a:p>
            <a:pPr lvl="1"/>
            <a:r>
              <a:rPr lang="en-US" dirty="0"/>
              <a:t> Parenting education programs for adolescents</a:t>
            </a:r>
          </a:p>
          <a:p>
            <a:pPr lvl="1"/>
            <a:r>
              <a:rPr lang="en-US" dirty="0"/>
              <a:t> Regular child and family screening to detect problems that might lead to abuse</a:t>
            </a:r>
          </a:p>
          <a:p>
            <a:endParaRPr lang="en-US" dirty="0"/>
          </a:p>
        </p:txBody>
      </p:sp>
      <p:pic>
        <p:nvPicPr>
          <p:cNvPr id="4" name="Picture 2" descr="C:\Users\CTE\Downloads\MP900178845 (1).JPG">
            <a:extLst>
              <a:ext uri="{FF2B5EF4-FFF2-40B4-BE49-F238E27FC236}">
                <a16:creationId xmlns:a16="http://schemas.microsoft.com/office/drawing/2014/main" id="{57EBC97B-D96A-479B-BD03-208A1263A0A6}"/>
              </a:ext>
            </a:extLst>
          </p:cNvPr>
          <p:cNvPicPr>
            <a:picLocks noChangeAspect="1" noChangeArrowheads="1"/>
          </p:cNvPicPr>
          <p:nvPr/>
        </p:nvPicPr>
        <p:blipFill>
          <a:blip r:embed="rId3" cstate="print"/>
          <a:srcRect/>
          <a:stretch>
            <a:fillRect/>
          </a:stretch>
        </p:blipFill>
        <p:spPr bwMode="auto">
          <a:xfrm>
            <a:off x="4571999" y="3529682"/>
            <a:ext cx="2739189" cy="2625056"/>
          </a:xfrm>
          <a:prstGeom prst="rect">
            <a:avLst/>
          </a:prstGeom>
          <a:noFill/>
        </p:spPr>
      </p:pic>
    </p:spTree>
    <p:extLst>
      <p:ext uri="{BB962C8B-B14F-4D97-AF65-F5344CB8AC3E}">
        <p14:creationId xmlns:p14="http://schemas.microsoft.com/office/powerpoint/2010/main" val="194172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Elder Abuse and Neglect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The Different Types of Elder Abuse</a:t>
            </a:r>
          </a:p>
          <a:p>
            <a:pPr lvl="2"/>
            <a:r>
              <a:rPr lang="en-US" dirty="0"/>
              <a:t>Emotional abuse</a:t>
            </a:r>
          </a:p>
          <a:p>
            <a:pPr lvl="2"/>
            <a:r>
              <a:rPr lang="en-US" dirty="0"/>
              <a:t>Financial exploitation</a:t>
            </a:r>
          </a:p>
          <a:p>
            <a:pPr lvl="2"/>
            <a:r>
              <a:rPr lang="en-US" dirty="0"/>
              <a:t>Healthcare fraud and abuse</a:t>
            </a:r>
          </a:p>
          <a:p>
            <a:pPr lvl="2"/>
            <a:r>
              <a:rPr lang="en-US" dirty="0"/>
              <a:t>Neglect or abandonment by caregivers</a:t>
            </a:r>
          </a:p>
          <a:p>
            <a:pPr lvl="2"/>
            <a:r>
              <a:rPr lang="en-US" dirty="0"/>
              <a:t>Physical abuse</a:t>
            </a:r>
          </a:p>
          <a:p>
            <a:pPr lvl="2"/>
            <a:r>
              <a:rPr lang="en-US" dirty="0"/>
              <a:t>Sexual abuse</a:t>
            </a:r>
          </a:p>
          <a:p>
            <a:pPr lvl="1"/>
            <a:endParaRPr lang="en-US" dirty="0"/>
          </a:p>
          <a:p>
            <a:pPr lvl="1"/>
            <a:endParaRPr lang="en-US" dirty="0"/>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6650FB36-0FDC-4A5B-A2AC-30044694CA18}"/>
              </a:ext>
            </a:extLst>
          </p:cNvPr>
          <p:cNvSpPr>
            <a:spLocks noGrp="1"/>
          </p:cNvSpPr>
          <p:nvPr>
            <p:ph sz="half" idx="10"/>
          </p:nvPr>
        </p:nvSpPr>
        <p:spPr/>
        <p:txBody>
          <a:bodyPr/>
          <a:lstStyle/>
          <a:p>
            <a:pPr lvl="1"/>
            <a:r>
              <a:rPr lang="en-US" dirty="0"/>
              <a:t>Signs and Symptoms of  Elder</a:t>
            </a:r>
          </a:p>
          <a:p>
            <a:pPr lvl="2"/>
            <a:r>
              <a:rPr lang="en-US" dirty="0"/>
              <a:t>Abuse</a:t>
            </a:r>
          </a:p>
          <a:p>
            <a:pPr lvl="2"/>
            <a:r>
              <a:rPr lang="en-US" dirty="0"/>
              <a:t>Changes in the elder</a:t>
            </a:r>
          </a:p>
          <a:p>
            <a:pPr lvl="2"/>
            <a:r>
              <a:rPr lang="en-US" dirty="0"/>
              <a:t>Duplicate billings for the same medical service or device</a:t>
            </a:r>
          </a:p>
          <a:p>
            <a:pPr lvl="2"/>
            <a:r>
              <a:rPr lang="en-US" dirty="0"/>
              <a:t>Frequent arguments or tension</a:t>
            </a:r>
          </a:p>
          <a:p>
            <a:pPr lvl="2"/>
            <a:r>
              <a:rPr lang="en-US" dirty="0"/>
              <a:t>Significant withdrawals from the elder’s accounts</a:t>
            </a:r>
          </a:p>
          <a:p>
            <a:pPr lvl="2"/>
            <a:r>
              <a:rPr lang="en-US" dirty="0"/>
              <a:t>Unexplained signs of injury</a:t>
            </a:r>
          </a:p>
          <a:p>
            <a:pPr lvl="2"/>
            <a:r>
              <a:rPr lang="en-US" dirty="0"/>
              <a:t>Unusual weight loss, malnutrition, dehydration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80606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Implications of Substance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Substance abuse can be a contributing factor for a family crisis</a:t>
            </a:r>
          </a:p>
          <a:p>
            <a:endParaRPr lang="en-US" dirty="0"/>
          </a:p>
        </p:txBody>
      </p:sp>
      <p:pic>
        <p:nvPicPr>
          <p:cNvPr id="4" name="Picture 2" descr="C:\Users\CTE\Downloads\MP900402701.JPG">
            <a:extLst>
              <a:ext uri="{FF2B5EF4-FFF2-40B4-BE49-F238E27FC236}">
                <a16:creationId xmlns:a16="http://schemas.microsoft.com/office/drawing/2014/main" id="{52F5528C-018B-41E2-BEDE-0BEA31AE6BB7}"/>
              </a:ext>
            </a:extLst>
          </p:cNvPr>
          <p:cNvPicPr>
            <a:picLocks noChangeAspect="1" noChangeArrowheads="1"/>
          </p:cNvPicPr>
          <p:nvPr/>
        </p:nvPicPr>
        <p:blipFill>
          <a:blip r:embed="rId3" cstate="print"/>
          <a:stretch>
            <a:fillRect/>
          </a:stretch>
        </p:blipFill>
        <p:spPr bwMode="auto">
          <a:xfrm>
            <a:off x="4748463" y="2346157"/>
            <a:ext cx="2971800" cy="3581401"/>
          </a:xfrm>
          <a:prstGeom prst="rect">
            <a:avLst/>
          </a:prstGeom>
          <a:noFill/>
        </p:spPr>
      </p:pic>
    </p:spTree>
    <p:extLst>
      <p:ext uri="{BB962C8B-B14F-4D97-AF65-F5344CB8AC3E}">
        <p14:creationId xmlns:p14="http://schemas.microsoft.com/office/powerpoint/2010/main" val="160375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Reaction to a Crisis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People react to crisis typically through a process that includes four cycles.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sz="2000" dirty="0"/>
              <a:t>Adapted from: </a:t>
            </a:r>
            <a:r>
              <a:rPr lang="en-US" sz="2000" dirty="0" err="1"/>
              <a:t>Sasse</a:t>
            </a:r>
            <a:r>
              <a:rPr lang="en-US" sz="2000" dirty="0"/>
              <a:t> Connie. (2004). Families Today. </a:t>
            </a:r>
          </a:p>
          <a:p>
            <a:pPr lvl="1"/>
            <a:endParaRPr lang="en-US" dirty="0"/>
          </a:p>
          <a:p>
            <a:endParaRPr lang="en-US" dirty="0"/>
          </a:p>
        </p:txBody>
      </p:sp>
      <p:graphicFrame>
        <p:nvGraphicFramePr>
          <p:cNvPr id="4" name="Diagram 3">
            <a:extLst>
              <a:ext uri="{FF2B5EF4-FFF2-40B4-BE49-F238E27FC236}">
                <a16:creationId xmlns:a16="http://schemas.microsoft.com/office/drawing/2014/main" id="{ADE9DFB4-00F3-42D1-8F73-452AF9F037E2}"/>
              </a:ext>
            </a:extLst>
          </p:cNvPr>
          <p:cNvGraphicFramePr/>
          <p:nvPr>
            <p:extLst>
              <p:ext uri="{D42A27DB-BD31-4B8C-83A1-F6EECF244321}">
                <p14:modId xmlns:p14="http://schemas.microsoft.com/office/powerpoint/2010/main" val="4203837057"/>
              </p:ext>
            </p:extLst>
          </p:nvPr>
        </p:nvGraphicFramePr>
        <p:xfrm>
          <a:off x="3212432" y="1925053"/>
          <a:ext cx="6075947" cy="3922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626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Impact on Families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Effects on family life</a:t>
            </a:r>
          </a:p>
          <a:p>
            <a:pPr lvl="1"/>
            <a:r>
              <a:rPr lang="en-US" dirty="0"/>
              <a:t>Financial effects</a:t>
            </a:r>
          </a:p>
          <a:p>
            <a:pPr lvl="1"/>
            <a:r>
              <a:rPr lang="en-US" dirty="0"/>
              <a:t>Emotional effects</a:t>
            </a:r>
          </a:p>
          <a:p>
            <a:pPr lvl="1"/>
            <a:endParaRPr lang="en-US" dirty="0"/>
          </a:p>
          <a:p>
            <a:endParaRPr lang="en-US" dirty="0"/>
          </a:p>
        </p:txBody>
      </p:sp>
      <p:pic>
        <p:nvPicPr>
          <p:cNvPr id="4" name="Picture 2" descr="C:\Users\CTE\Downloads\MC900385435.JPG">
            <a:extLst>
              <a:ext uri="{FF2B5EF4-FFF2-40B4-BE49-F238E27FC236}">
                <a16:creationId xmlns:a16="http://schemas.microsoft.com/office/drawing/2014/main" id="{4F2FD778-1560-4CBC-A25E-B7E076ADD91C}"/>
              </a:ext>
            </a:extLst>
          </p:cNvPr>
          <p:cNvPicPr>
            <a:picLocks noChangeAspect="1" noChangeArrowheads="1"/>
          </p:cNvPicPr>
          <p:nvPr/>
        </p:nvPicPr>
        <p:blipFill>
          <a:blip r:embed="rId3" cstate="print"/>
          <a:srcRect/>
          <a:stretch>
            <a:fillRect/>
          </a:stretch>
        </p:blipFill>
        <p:spPr bwMode="auto">
          <a:xfrm>
            <a:off x="7130962" y="2947091"/>
            <a:ext cx="3669154" cy="2751866"/>
          </a:xfrm>
          <a:prstGeom prst="rect">
            <a:avLst/>
          </a:prstGeom>
          <a:noFill/>
        </p:spPr>
      </p:pic>
    </p:spTree>
    <p:extLst>
      <p:ext uri="{BB962C8B-B14F-4D97-AF65-F5344CB8AC3E}">
        <p14:creationId xmlns:p14="http://schemas.microsoft.com/office/powerpoint/2010/main" val="211219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Get Facts on Abuse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Get the Facts on Child Abuse</a:t>
            </a:r>
          </a:p>
          <a:p>
            <a:pPr lvl="2"/>
            <a:r>
              <a:rPr lang="en-US" sz="2400" dirty="0"/>
              <a:t>Share child abuse facts with the students </a:t>
            </a:r>
          </a:p>
          <a:p>
            <a:pPr marL="457200" lvl="2" indent="0">
              <a:buNone/>
            </a:pPr>
            <a:r>
              <a:rPr lang="en-US" sz="2400" dirty="0"/>
              <a:t>   http://visual.ly/get-facts-child-abuse</a:t>
            </a:r>
          </a:p>
          <a:p>
            <a:pPr lvl="1"/>
            <a:endParaRPr lang="en-US" dirty="0"/>
          </a:p>
          <a:p>
            <a:pPr lvl="1"/>
            <a:r>
              <a:rPr lang="en-US" dirty="0"/>
              <a:t>Salma Hayek Pinault in a PSA for the National Domestic Violence Hotline</a:t>
            </a:r>
          </a:p>
          <a:p>
            <a:pPr lvl="2"/>
            <a:r>
              <a:rPr lang="en-US" sz="2400" dirty="0"/>
              <a:t>http://youtu.be/HT-_BrshWsQ</a:t>
            </a:r>
          </a:p>
          <a:p>
            <a:pPr lvl="1"/>
            <a:endParaRPr lang="en-US" dirty="0"/>
          </a:p>
          <a:p>
            <a:pPr lvl="1"/>
            <a:endParaRPr lang="en-US" dirty="0"/>
          </a:p>
          <a:p>
            <a:pPr lvl="1"/>
            <a:endParaRPr lang="en-US" dirty="0"/>
          </a:p>
          <a:p>
            <a:pPr lvl="1"/>
            <a:endParaRPr lang="en-US" dirty="0"/>
          </a:p>
          <a:p>
            <a:endParaRPr lang="en-US" dirty="0"/>
          </a:p>
        </p:txBody>
      </p:sp>
      <p:pic>
        <p:nvPicPr>
          <p:cNvPr id="4" name="Picture 2" descr="C:\Users\CTE\Downloads\MP900444486.JPG">
            <a:extLst>
              <a:ext uri="{FF2B5EF4-FFF2-40B4-BE49-F238E27FC236}">
                <a16:creationId xmlns:a16="http://schemas.microsoft.com/office/drawing/2014/main" id="{1BBBE74F-4F72-40FE-999C-4F8492DC9C6B}"/>
              </a:ext>
            </a:extLst>
          </p:cNvPr>
          <p:cNvPicPr>
            <a:picLocks noChangeAspect="1" noChangeArrowheads="1"/>
          </p:cNvPicPr>
          <p:nvPr/>
        </p:nvPicPr>
        <p:blipFill>
          <a:blip r:embed="rId3" cstate="print"/>
          <a:srcRect/>
          <a:stretch>
            <a:fillRect/>
          </a:stretch>
        </p:blipFill>
        <p:spPr bwMode="auto">
          <a:xfrm>
            <a:off x="8333874" y="4182979"/>
            <a:ext cx="2581656" cy="1728216"/>
          </a:xfrm>
          <a:prstGeom prst="rect">
            <a:avLst/>
          </a:prstGeom>
          <a:noFill/>
        </p:spPr>
      </p:pic>
    </p:spTree>
    <p:extLst>
      <p:ext uri="{BB962C8B-B14F-4D97-AF65-F5344CB8AC3E}">
        <p14:creationId xmlns:p14="http://schemas.microsoft.com/office/powerpoint/2010/main" val="409882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Management Strategies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Why is intervention needed?</a:t>
            </a:r>
          </a:p>
          <a:p>
            <a:pPr lvl="1"/>
            <a:r>
              <a:rPr lang="en-US" dirty="0"/>
              <a:t>A person may think a crisis may be unmanageable to handle or control</a:t>
            </a:r>
          </a:p>
          <a:p>
            <a:pPr lvl="1"/>
            <a:endParaRPr lang="en-US" dirty="0"/>
          </a:p>
          <a:p>
            <a:pPr lvl="1"/>
            <a:endParaRPr lang="en-US" dirty="0"/>
          </a:p>
          <a:p>
            <a:pPr lvl="1"/>
            <a:endParaRPr lang="en-US" dirty="0"/>
          </a:p>
          <a:p>
            <a:endParaRPr lang="en-US" dirty="0"/>
          </a:p>
        </p:txBody>
      </p:sp>
      <p:pic>
        <p:nvPicPr>
          <p:cNvPr id="4" name="Picture 2" descr="C:\Users\CTE\Downloads\MP900444361.JPG">
            <a:extLst>
              <a:ext uri="{FF2B5EF4-FFF2-40B4-BE49-F238E27FC236}">
                <a16:creationId xmlns:a16="http://schemas.microsoft.com/office/drawing/2014/main" id="{015786F6-6DFA-4B1A-9D6C-877AEA0DD2CD}"/>
              </a:ext>
            </a:extLst>
          </p:cNvPr>
          <p:cNvPicPr>
            <a:picLocks noChangeAspect="1" noChangeArrowheads="1"/>
          </p:cNvPicPr>
          <p:nvPr/>
        </p:nvPicPr>
        <p:blipFill>
          <a:blip r:embed="rId3" cstate="print"/>
          <a:srcRect/>
          <a:stretch>
            <a:fillRect/>
          </a:stretch>
        </p:blipFill>
        <p:spPr bwMode="auto">
          <a:xfrm>
            <a:off x="7532352" y="3787579"/>
            <a:ext cx="3267764" cy="2243656"/>
          </a:xfrm>
          <a:prstGeom prst="rect">
            <a:avLst/>
          </a:prstGeom>
          <a:noFill/>
        </p:spPr>
      </p:pic>
    </p:spTree>
    <p:extLst>
      <p:ext uri="{BB962C8B-B14F-4D97-AF65-F5344CB8AC3E}">
        <p14:creationId xmlns:p14="http://schemas.microsoft.com/office/powerpoint/2010/main" val="137189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Resources for a Crisis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Agencies and Organizations</a:t>
            </a:r>
          </a:p>
          <a:p>
            <a:pPr lvl="1"/>
            <a:r>
              <a:rPr lang="en-US" dirty="0"/>
              <a:t>Health Care Professionals</a:t>
            </a:r>
          </a:p>
          <a:p>
            <a:pPr lvl="1"/>
            <a:r>
              <a:rPr lang="en-US" dirty="0"/>
              <a:t>Hotlines</a:t>
            </a:r>
          </a:p>
          <a:p>
            <a:pPr lvl="1"/>
            <a:r>
              <a:rPr lang="en-US" dirty="0"/>
              <a:t>Religious Organizations</a:t>
            </a:r>
          </a:p>
          <a:p>
            <a:pPr lvl="1"/>
            <a:r>
              <a:rPr lang="en-US" dirty="0"/>
              <a:t>Support Groups</a:t>
            </a:r>
          </a:p>
          <a:p>
            <a:pPr lvl="1"/>
            <a:r>
              <a:rPr lang="en-US" dirty="0"/>
              <a:t>Shelters</a:t>
            </a:r>
          </a:p>
          <a:p>
            <a:pPr lvl="1"/>
            <a:r>
              <a:rPr lang="en-US" dirty="0"/>
              <a:t>Teachers and Counselors</a:t>
            </a:r>
          </a:p>
          <a:p>
            <a:pPr lvl="1"/>
            <a:endParaRPr lang="en-US" dirty="0"/>
          </a:p>
          <a:p>
            <a:endParaRPr lang="en-US" dirty="0"/>
          </a:p>
        </p:txBody>
      </p:sp>
    </p:spTree>
    <p:extLst>
      <p:ext uri="{BB962C8B-B14F-4D97-AF65-F5344CB8AC3E}">
        <p14:creationId xmlns:p14="http://schemas.microsoft.com/office/powerpoint/2010/main" val="340742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 in Counseling and Mental Health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Family psychologist</a:t>
            </a:r>
          </a:p>
          <a:p>
            <a:pPr lvl="1"/>
            <a:r>
              <a:rPr lang="en-US" dirty="0"/>
              <a:t>Home health aide</a:t>
            </a:r>
          </a:p>
          <a:p>
            <a:pPr lvl="1"/>
            <a:r>
              <a:rPr lang="en-US" dirty="0"/>
              <a:t>Mental health counselor</a:t>
            </a:r>
          </a:p>
          <a:p>
            <a:pPr lvl="1"/>
            <a:r>
              <a:rPr lang="en-US" dirty="0"/>
              <a:t>Occupational therapy assistants and aides</a:t>
            </a:r>
          </a:p>
          <a:p>
            <a:pPr lvl="1"/>
            <a:r>
              <a:rPr lang="en-US" dirty="0"/>
              <a:t>Probation officer</a:t>
            </a:r>
          </a:p>
          <a:p>
            <a:pPr lvl="1"/>
            <a:r>
              <a:rPr lang="en-US" dirty="0"/>
              <a:t>Psychologist</a:t>
            </a:r>
          </a:p>
          <a:p>
            <a:pPr lvl="1"/>
            <a:endParaRPr lang="en-US" dirty="0"/>
          </a:p>
          <a:p>
            <a:pPr lvl="1"/>
            <a:endParaRPr lang="en-US" dirty="0"/>
          </a:p>
          <a:p>
            <a:pPr lvl="1"/>
            <a:endParaRPr lang="en-US" dirty="0"/>
          </a:p>
          <a:p>
            <a:endParaRPr lang="en-US" dirty="0"/>
          </a:p>
        </p:txBody>
      </p:sp>
      <p:sp>
        <p:nvSpPr>
          <p:cNvPr id="4" name="Content Placeholder 3">
            <a:extLst>
              <a:ext uri="{FF2B5EF4-FFF2-40B4-BE49-F238E27FC236}">
                <a16:creationId xmlns:a16="http://schemas.microsoft.com/office/drawing/2014/main" id="{836EA251-3544-4AB4-9E80-E97B3C610949}"/>
              </a:ext>
            </a:extLst>
          </p:cNvPr>
          <p:cNvSpPr>
            <a:spLocks noGrp="1"/>
          </p:cNvSpPr>
          <p:nvPr>
            <p:ph sz="half" idx="10"/>
          </p:nvPr>
        </p:nvSpPr>
        <p:spPr/>
        <p:txBody>
          <a:bodyPr/>
          <a:lstStyle/>
          <a:p>
            <a:pPr lvl="1"/>
            <a:r>
              <a:rPr lang="en-US" dirty="0">
                <a:solidFill>
                  <a:schemeClr val="accent6">
                    <a:lumMod val="50000"/>
                  </a:schemeClr>
                </a:solidFill>
              </a:rPr>
              <a:t>Registered nurse</a:t>
            </a:r>
          </a:p>
          <a:p>
            <a:pPr lvl="1"/>
            <a:r>
              <a:rPr lang="en-US" dirty="0">
                <a:solidFill>
                  <a:schemeClr val="accent6">
                    <a:lumMod val="50000"/>
                  </a:schemeClr>
                </a:solidFill>
              </a:rPr>
              <a:t>Rehabilitation counselor</a:t>
            </a:r>
          </a:p>
          <a:p>
            <a:pPr lvl="1"/>
            <a:r>
              <a:rPr lang="en-US" dirty="0">
                <a:solidFill>
                  <a:schemeClr val="accent6">
                    <a:lumMod val="50000"/>
                  </a:schemeClr>
                </a:solidFill>
              </a:rPr>
              <a:t>School counselor</a:t>
            </a:r>
          </a:p>
          <a:p>
            <a:pPr lvl="1"/>
            <a:r>
              <a:rPr lang="en-US" dirty="0">
                <a:solidFill>
                  <a:schemeClr val="accent6">
                    <a:lumMod val="50000"/>
                  </a:schemeClr>
                </a:solidFill>
              </a:rPr>
              <a:t>Social worker</a:t>
            </a:r>
          </a:p>
          <a:p>
            <a:pPr lvl="1"/>
            <a:r>
              <a:rPr lang="en-US" dirty="0">
                <a:solidFill>
                  <a:schemeClr val="accent6">
                    <a:lumMod val="50000"/>
                  </a:schemeClr>
                </a:solidFill>
              </a:rPr>
              <a:t>Social and Human Services assistants</a:t>
            </a:r>
          </a:p>
          <a:p>
            <a:pPr lvl="1"/>
            <a:r>
              <a:rPr lang="en-US" dirty="0">
                <a:solidFill>
                  <a:schemeClr val="accent6">
                    <a:lumMod val="50000"/>
                  </a:schemeClr>
                </a:solidFill>
              </a:rPr>
              <a:t>Substance abuse counselor</a:t>
            </a:r>
          </a:p>
          <a:p>
            <a:pPr marL="109728"/>
            <a:endParaRPr lang="en-US" dirty="0">
              <a:solidFill>
                <a:schemeClr val="accent6">
                  <a:lumMod val="50000"/>
                </a:schemeClr>
              </a:solidFill>
            </a:endParaRPr>
          </a:p>
          <a:p>
            <a:endParaRPr lang="en-US" dirty="0">
              <a:solidFill>
                <a:schemeClr val="accent6">
                  <a:lumMod val="50000"/>
                </a:schemeClr>
              </a:solidFill>
            </a:endParaRPr>
          </a:p>
          <a:p>
            <a:pPr marL="109728"/>
            <a:endParaRPr lang="en-US" dirty="0">
              <a:solidFill>
                <a:schemeClr val="accent6">
                  <a:lumMod val="50000"/>
                </a:schemeClr>
              </a:solidFill>
            </a:endParaRP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0817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Pictures: </a:t>
            </a:r>
          </a:p>
          <a:p>
            <a:pPr lvl="2"/>
            <a:r>
              <a:rPr lang="en-US" sz="2000" dirty="0"/>
              <a:t>Microsoft Office Online Images </a:t>
            </a:r>
          </a:p>
          <a:p>
            <a:pPr lvl="1"/>
            <a:r>
              <a:rPr lang="en-US" sz="2000" dirty="0"/>
              <a:t>Textbooks:</a:t>
            </a:r>
          </a:p>
          <a:p>
            <a:pPr lvl="2"/>
            <a:r>
              <a:rPr lang="en-US" sz="2000" dirty="0"/>
              <a:t>Parnell Frances </a:t>
            </a:r>
            <a:r>
              <a:rPr lang="en-US" sz="2000" dirty="0" err="1"/>
              <a:t>Baynor</a:t>
            </a:r>
            <a:r>
              <a:rPr lang="en-US" sz="2000" dirty="0"/>
              <a:t>. (2001). Skills for Personal and Family Living. (pp. 195-206). Tinley Park: The </a:t>
            </a:r>
            <a:r>
              <a:rPr lang="en-US" sz="2000" dirty="0" err="1"/>
              <a:t>Goodheart</a:t>
            </a:r>
            <a:r>
              <a:rPr lang="en-US" sz="2000" dirty="0"/>
              <a:t>-Willcox Publishing Company.</a:t>
            </a:r>
          </a:p>
          <a:p>
            <a:pPr lvl="2"/>
            <a:r>
              <a:rPr lang="en-US" sz="2000" dirty="0" err="1"/>
              <a:t>Sasse</a:t>
            </a:r>
            <a:r>
              <a:rPr lang="en-US" sz="2000" dirty="0"/>
              <a:t> Connie. (2004). Families Today. (4th ed., pp. 285-304). New York: McGraw Hill Glencoe.</a:t>
            </a:r>
          </a:p>
          <a:p>
            <a:pPr lvl="1"/>
            <a:r>
              <a:rPr lang="en-US" sz="2000" dirty="0"/>
              <a:t>Websites:</a:t>
            </a:r>
          </a:p>
          <a:p>
            <a:pPr lvl="2"/>
            <a:r>
              <a:rPr lang="en-US" sz="2000" dirty="0" err="1"/>
              <a:t>ChildHelp</a:t>
            </a:r>
            <a:endParaRPr lang="en-US" sz="2000" dirty="0"/>
          </a:p>
          <a:p>
            <a:pPr marL="457200" lvl="2" indent="0">
              <a:buNone/>
            </a:pPr>
            <a:r>
              <a:rPr lang="en-US" sz="2000" dirty="0"/>
              <a:t>   Prevention and treatment of child abuse</a:t>
            </a:r>
          </a:p>
          <a:p>
            <a:pPr marL="0" lvl="1" indent="0">
              <a:buNone/>
            </a:pPr>
            <a:r>
              <a:rPr lang="en-US" sz="2000" dirty="0"/>
              <a:t>          http://www.childhelp.org/</a:t>
            </a:r>
          </a:p>
          <a:p>
            <a:pPr lvl="2"/>
            <a:r>
              <a:rPr lang="en-US" sz="2000" dirty="0"/>
              <a:t>Get the Facts on Child Abuse</a:t>
            </a:r>
          </a:p>
          <a:p>
            <a:pPr marL="0" lvl="1" indent="0">
              <a:buNone/>
            </a:pPr>
            <a:r>
              <a:rPr lang="en-US" sz="2000" dirty="0"/>
              <a:t>          Share child abuse facts with the students</a:t>
            </a:r>
          </a:p>
          <a:p>
            <a:pPr marL="0" lvl="1" indent="0">
              <a:buNone/>
            </a:pPr>
            <a:r>
              <a:rPr lang="en-US" sz="2000" dirty="0"/>
              <a:t>          http://visual.ly/get-facts-child-abuse</a:t>
            </a:r>
          </a:p>
        </p:txBody>
      </p:sp>
    </p:spTree>
    <p:extLst>
      <p:ext uri="{BB962C8B-B14F-4D97-AF65-F5344CB8AC3E}">
        <p14:creationId xmlns:p14="http://schemas.microsoft.com/office/powerpoint/2010/main" val="379348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Helping Children and Youth Who Have Experienced Traumatic Events</a:t>
            </a:r>
            <a:br>
              <a:rPr lang="en-US" sz="2000" dirty="0"/>
            </a:br>
            <a:r>
              <a:rPr lang="en-US" sz="2000" dirty="0"/>
              <a:t>Childhood exposure to traumatic events is a major public health problem in the United States. Traumatic events can include witnessing or experiencing physical or sexual abuse, violence in families and communities, loss of a loved one, refugee and war experiences, living with a family member whose caregiving ability is impaired, and having a life-threatening injury or illness.</a:t>
            </a:r>
            <a:br>
              <a:rPr lang="en-US" sz="2000" dirty="0"/>
            </a:br>
            <a:r>
              <a:rPr lang="en-US" sz="2000" dirty="0">
                <a:hlinkClick r:id="rId3"/>
              </a:rPr>
              <a:t>http://www.samhsa.gov/children/SAMHSA_Short_Report_2011.pdf</a:t>
            </a:r>
            <a:endParaRPr lang="en-US" sz="2000" dirty="0"/>
          </a:p>
          <a:p>
            <a:pPr lvl="2"/>
            <a:r>
              <a:rPr lang="en-US" sz="2000" dirty="0"/>
              <a:t>HelpGuide.org</a:t>
            </a:r>
          </a:p>
          <a:p>
            <a:pPr marL="457200" lvl="2" indent="0">
              <a:buNone/>
            </a:pPr>
            <a:r>
              <a:rPr lang="en-US" sz="2000" dirty="0"/>
              <a:t>   Elder Abuse and Neglect--WARNING SIGNS, RISK FACTORS, PREVENTION, AND HELP</a:t>
            </a:r>
          </a:p>
          <a:p>
            <a:pPr marL="457200" lvl="2" indent="0">
              <a:buNone/>
            </a:pPr>
            <a:r>
              <a:rPr lang="en-US" sz="2000" dirty="0"/>
              <a:t>   </a:t>
            </a:r>
            <a:r>
              <a:rPr lang="en-US" sz="2000" dirty="0">
                <a:hlinkClick r:id="rId4"/>
              </a:rPr>
              <a:t>http://www.helpguide.org/mental/elder_abuse_physical_emotional_sexual_neglect.htm</a:t>
            </a:r>
            <a:endParaRPr lang="en-US" sz="2000" dirty="0"/>
          </a:p>
          <a:p>
            <a:pPr lvl="2"/>
            <a:r>
              <a:rPr lang="en-US" sz="2000" dirty="0" err="1"/>
              <a:t>KidsPeace</a:t>
            </a:r>
            <a:endParaRPr lang="en-US" sz="2000" dirty="0"/>
          </a:p>
          <a:p>
            <a:pPr marL="457200" lvl="2" indent="0">
              <a:buNone/>
            </a:pPr>
            <a:r>
              <a:rPr lang="en-US" sz="2000" dirty="0"/>
              <a:t>   15 Ways to Help Your Kid through Crisis</a:t>
            </a:r>
          </a:p>
          <a:p>
            <a:pPr marL="457200" lvl="2" indent="0">
              <a:buNone/>
            </a:pPr>
            <a:r>
              <a:rPr lang="en-US" sz="2000" dirty="0"/>
              <a:t>   http://www.kidspeace.org/uploadedFiles/15_Ways_parenting_008_0010_flier.pdf</a:t>
            </a:r>
          </a:p>
          <a:p>
            <a:pPr marL="457200" lvl="2" indent="0">
              <a:buNone/>
            </a:pPr>
            <a:endParaRPr lang="en-US" sz="2000" dirty="0"/>
          </a:p>
          <a:p>
            <a:pPr marL="457200" lvl="2" indent="0">
              <a:buNone/>
            </a:pPr>
            <a:endParaRPr lang="en-US" sz="2000" dirty="0"/>
          </a:p>
          <a:p>
            <a:pPr lvl="1"/>
            <a:endParaRPr lang="en-US" sz="2000" dirty="0"/>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207117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buClr>
                <a:srgbClr val="C02033"/>
              </a:buClr>
            </a:pPr>
            <a:r>
              <a:rPr lang="en-US" sz="2000" dirty="0">
                <a:solidFill>
                  <a:srgbClr val="000000"/>
                </a:solidFill>
              </a:rPr>
              <a:t>Websites:</a:t>
            </a:r>
          </a:p>
          <a:p>
            <a:pPr lvl="2">
              <a:buClr>
                <a:srgbClr val="4E7CBE"/>
              </a:buClr>
            </a:pPr>
            <a:r>
              <a:rPr lang="en-US" sz="2000" dirty="0">
                <a:solidFill>
                  <a:srgbClr val="000000"/>
                </a:solidFill>
              </a:rPr>
              <a:t>Preventing Child Abuse and Neglect</a:t>
            </a:r>
            <a:br>
              <a:rPr lang="en-US" sz="2000" dirty="0">
                <a:solidFill>
                  <a:srgbClr val="000000"/>
                </a:solidFill>
              </a:rPr>
            </a:br>
            <a:r>
              <a:rPr lang="en-US" sz="2000" dirty="0">
                <a:solidFill>
                  <a:srgbClr val="000000"/>
                </a:solidFill>
              </a:rPr>
              <a:t>Resources on child abuse prevention, protecting children from risk of abuse, and strengthening families. Includes information on supporting families, protective factors, public awareness, community activities, positive parenting, prevention programs, and more.</a:t>
            </a:r>
            <a:br>
              <a:rPr lang="en-US" sz="2000" dirty="0">
                <a:solidFill>
                  <a:srgbClr val="000000"/>
                </a:solidFill>
              </a:rPr>
            </a:br>
            <a:r>
              <a:rPr lang="en-US" sz="2000" dirty="0">
                <a:solidFill>
                  <a:srgbClr val="000000"/>
                </a:solidFill>
              </a:rPr>
              <a:t>http://www.childwelfare.gov/preventing/</a:t>
            </a:r>
          </a:p>
          <a:p>
            <a:pPr marL="457200" lvl="2" indent="0">
              <a:buClr>
                <a:srgbClr val="4E7CBE"/>
              </a:buClr>
              <a:buNone/>
            </a:pPr>
            <a:endParaRPr lang="en-US" sz="2000" dirty="0">
              <a:solidFill>
                <a:srgbClr val="000000"/>
              </a:solidFill>
            </a:endParaRPr>
          </a:p>
          <a:p>
            <a:pPr lvl="2">
              <a:buClr>
                <a:srgbClr val="4E7CBE"/>
              </a:buClr>
            </a:pPr>
            <a:r>
              <a:rPr lang="en-US" sz="2000" dirty="0">
                <a:solidFill>
                  <a:srgbClr val="000000"/>
                </a:solidFill>
              </a:rPr>
              <a:t>Tips for Helping Students Recovering from Traumatic Events</a:t>
            </a:r>
            <a:br>
              <a:rPr lang="en-US" sz="2000" dirty="0">
                <a:solidFill>
                  <a:srgbClr val="000000"/>
                </a:solidFill>
              </a:rPr>
            </a:br>
            <a:r>
              <a:rPr lang="en-US" sz="2000" dirty="0">
                <a:solidFill>
                  <a:srgbClr val="000000"/>
                </a:solidFill>
              </a:rPr>
              <a:t>U.S. Department of Education. The devastation accompanying the recent hurricanes along the Gulf Coast has underscored the crucial role of recovery planning in schools and communities affected by natural disasters. Although the focus is on natural disasters, these tips may apply to other traumas students may experience.</a:t>
            </a:r>
            <a:br>
              <a:rPr lang="en-US" sz="2000" dirty="0">
                <a:solidFill>
                  <a:srgbClr val="000000"/>
                </a:solidFill>
              </a:rPr>
            </a:br>
            <a:r>
              <a:rPr lang="en-US" sz="2000" dirty="0">
                <a:solidFill>
                  <a:srgbClr val="000000"/>
                </a:solidFill>
              </a:rPr>
              <a:t>http://www2.ed.gov/parents/academic/help/recovering/recovering.pdf</a:t>
            </a:r>
          </a:p>
          <a:p>
            <a:endParaRPr lang="en-US" dirty="0"/>
          </a:p>
        </p:txBody>
      </p:sp>
    </p:spTree>
    <p:extLst>
      <p:ext uri="{BB962C8B-B14F-4D97-AF65-F5344CB8AC3E}">
        <p14:creationId xmlns:p14="http://schemas.microsoft.com/office/powerpoint/2010/main" val="205320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34E-8E24-4171-BD09-A0B2EEA13027}"/>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C516ED01-A8BC-44EB-8E31-6521AC7ED400}"/>
              </a:ext>
            </a:extLst>
          </p:cNvPr>
          <p:cNvSpPr>
            <a:spLocks noGrp="1"/>
          </p:cNvSpPr>
          <p:nvPr>
            <p:ph sz="half" idx="1"/>
          </p:nvPr>
        </p:nvSpPr>
        <p:spPr>
          <a:xfrm>
            <a:off x="740664" y="1432452"/>
            <a:ext cx="11055750" cy="4734318"/>
          </a:xfrm>
        </p:spPr>
        <p:txBody>
          <a:bodyPr/>
          <a:lstStyle/>
          <a:p>
            <a:pPr lvl="1">
              <a:buClr>
                <a:srgbClr val="C02033"/>
              </a:buClr>
            </a:pPr>
            <a:r>
              <a:rPr lang="en-US" sz="2000" dirty="0"/>
              <a:t>YouTube:</a:t>
            </a:r>
          </a:p>
          <a:p>
            <a:pPr lvl="2">
              <a:buClr>
                <a:srgbClr val="4E7CBE"/>
              </a:buClr>
            </a:pPr>
            <a:r>
              <a:rPr lang="en-US" sz="2000" dirty="0"/>
              <a:t>Makers of Memories </a:t>
            </a:r>
          </a:p>
          <a:p>
            <a:pPr marL="457200" lvl="2" indent="0">
              <a:buClr>
                <a:srgbClr val="4E7CBE"/>
              </a:buClr>
              <a:buNone/>
            </a:pPr>
            <a:r>
              <a:rPr lang="en-US" sz="2000" dirty="0"/>
              <a:t>   Has researched these domestic violence statistics to raise awareness and bring attention to </a:t>
            </a:r>
          </a:p>
          <a:p>
            <a:pPr marL="457200" lvl="2" indent="0">
              <a:buClr>
                <a:srgbClr val="4E7CBE"/>
              </a:buClr>
              <a:buNone/>
            </a:pPr>
            <a:r>
              <a:rPr lang="en-US" sz="2000" dirty="0"/>
              <a:t>   the residual effects domestic violence has on children and mothers.  </a:t>
            </a:r>
          </a:p>
          <a:p>
            <a:pPr marL="457200" lvl="2" indent="0">
              <a:buClr>
                <a:srgbClr val="4E7CBE"/>
              </a:buClr>
              <a:buNone/>
            </a:pPr>
            <a:r>
              <a:rPr lang="en-US" sz="2000" dirty="0"/>
              <a:t>   </a:t>
            </a:r>
            <a:r>
              <a:rPr lang="en-US" sz="2000" dirty="0">
                <a:hlinkClick r:id="rId2"/>
              </a:rPr>
              <a:t>http://youtu.be/3s2hu9Zon4s</a:t>
            </a:r>
            <a:endParaRPr lang="en-US" sz="2000" dirty="0"/>
          </a:p>
          <a:p>
            <a:pPr lvl="2">
              <a:buClr>
                <a:srgbClr val="4E7CBE"/>
              </a:buClr>
            </a:pPr>
            <a:r>
              <a:rPr lang="en-US" sz="2000" dirty="0"/>
              <a:t>Salma Hayek Pinault in a PSA for the National Domestic Violence Hotline</a:t>
            </a:r>
          </a:p>
          <a:p>
            <a:pPr marL="457200" lvl="2" indent="0">
              <a:buClr>
                <a:srgbClr val="4E7CBE"/>
              </a:buClr>
              <a:buNone/>
            </a:pPr>
            <a:r>
              <a:rPr lang="en-US" sz="2000" dirty="0"/>
              <a:t>   Academy Award Nominee Salma Hayek has proven herself as a prolific actress, producer, </a:t>
            </a:r>
          </a:p>
          <a:p>
            <a:pPr marL="457200" lvl="2" indent="0">
              <a:buClr>
                <a:srgbClr val="4E7CBE"/>
              </a:buClr>
              <a:buNone/>
            </a:pPr>
            <a:r>
              <a:rPr lang="en-US" sz="2000" dirty="0"/>
              <a:t>   and director, in both film and television. Noted for her acting career, Hayek has also   </a:t>
            </a:r>
          </a:p>
          <a:p>
            <a:pPr marL="457200" lvl="2" indent="0">
              <a:buClr>
                <a:srgbClr val="4E7CBE"/>
              </a:buClr>
              <a:buNone/>
            </a:pPr>
            <a:r>
              <a:rPr lang="en-US" sz="2000" dirty="0"/>
              <a:t>   dedicated much of her time to social activism and the prevention of domestic violence. </a:t>
            </a:r>
          </a:p>
          <a:p>
            <a:pPr marL="457200" lvl="2" indent="0">
              <a:buClr>
                <a:srgbClr val="4E7CBE"/>
              </a:buClr>
              <a:buNone/>
            </a:pPr>
            <a:r>
              <a:rPr lang="en-US" sz="2000" dirty="0"/>
              <a:t>   Salma is the Honorary Chair of The Hotline's 15th Anniversary Committee and on the NDVH    </a:t>
            </a:r>
          </a:p>
          <a:p>
            <a:pPr marL="457200" lvl="2" indent="0">
              <a:buClr>
                <a:srgbClr val="4E7CBE"/>
              </a:buClr>
              <a:buNone/>
            </a:pPr>
            <a:r>
              <a:rPr lang="en-US" sz="2000" dirty="0"/>
              <a:t>   Celebrity Board.</a:t>
            </a:r>
          </a:p>
          <a:p>
            <a:r>
              <a:rPr lang="en-US" sz="2000" dirty="0"/>
              <a:t>         http://youtu.be/HT-_BrshWsQ</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96644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is a Crisis?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Three factors which help determine whether a situation is overwhelming enough to be a crisis:</a:t>
            </a:r>
          </a:p>
          <a:p>
            <a:pPr lvl="2"/>
            <a:r>
              <a:rPr lang="en-US" dirty="0"/>
              <a:t>Hardship</a:t>
            </a:r>
          </a:p>
          <a:p>
            <a:pPr lvl="2"/>
            <a:r>
              <a:rPr lang="en-US" dirty="0"/>
              <a:t>Resources	</a:t>
            </a:r>
          </a:p>
          <a:p>
            <a:pPr lvl="2"/>
            <a:r>
              <a:rPr lang="en-US" dirty="0"/>
              <a:t>Mental Attitude</a:t>
            </a:r>
          </a:p>
          <a:p>
            <a:pPr lvl="1"/>
            <a:endParaRPr lang="en-US" dirty="0"/>
          </a:p>
          <a:p>
            <a:endParaRPr lang="en-US" dirty="0"/>
          </a:p>
        </p:txBody>
      </p:sp>
      <p:pic>
        <p:nvPicPr>
          <p:cNvPr id="4" name="Picture 2" descr="C:\Users\CTE\Downloads\MP900442793.JPG">
            <a:extLst>
              <a:ext uri="{FF2B5EF4-FFF2-40B4-BE49-F238E27FC236}">
                <a16:creationId xmlns:a16="http://schemas.microsoft.com/office/drawing/2014/main" id="{9157FFBE-0CD3-4055-A751-6953FE9BBFB7}"/>
              </a:ext>
            </a:extLst>
          </p:cNvPr>
          <p:cNvPicPr>
            <a:picLocks noChangeAspect="1" noChangeArrowheads="1"/>
          </p:cNvPicPr>
          <p:nvPr/>
        </p:nvPicPr>
        <p:blipFill>
          <a:blip r:embed="rId3" cstate="print"/>
          <a:srcRect/>
          <a:stretch>
            <a:fillRect/>
          </a:stretch>
        </p:blipFill>
        <p:spPr bwMode="auto">
          <a:xfrm>
            <a:off x="7580801" y="3429000"/>
            <a:ext cx="3219315" cy="2438400"/>
          </a:xfrm>
          <a:prstGeom prst="rect">
            <a:avLst/>
          </a:prstGeom>
          <a:noFill/>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 Crisis Can Be Stressful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crisis demands a change in the family which can be stressful</a:t>
            </a:r>
          </a:p>
          <a:p>
            <a:endParaRPr lang="en-US" dirty="0"/>
          </a:p>
        </p:txBody>
      </p:sp>
      <p:pic>
        <p:nvPicPr>
          <p:cNvPr id="4" name="Picture 2" descr="C:\Users\CTE\Downloads\MP900409084.JPG">
            <a:extLst>
              <a:ext uri="{FF2B5EF4-FFF2-40B4-BE49-F238E27FC236}">
                <a16:creationId xmlns:a16="http://schemas.microsoft.com/office/drawing/2014/main" id="{E99C9572-DBB9-426B-81C6-F5E03F79A5CC}"/>
              </a:ext>
            </a:extLst>
          </p:cNvPr>
          <p:cNvPicPr>
            <a:picLocks noChangeAspect="1" noChangeArrowheads="1"/>
          </p:cNvPicPr>
          <p:nvPr/>
        </p:nvPicPr>
        <p:blipFill>
          <a:blip r:embed="rId3" cstate="print"/>
          <a:srcRect/>
          <a:stretch>
            <a:fillRect/>
          </a:stretch>
        </p:blipFill>
        <p:spPr bwMode="auto">
          <a:xfrm>
            <a:off x="4679620" y="2671010"/>
            <a:ext cx="2660073" cy="3120189"/>
          </a:xfrm>
          <a:prstGeom prst="rect">
            <a:avLst/>
          </a:prstGeom>
          <a:noFill/>
        </p:spPr>
      </p:pic>
    </p:spTree>
    <p:extLst>
      <p:ext uri="{BB962C8B-B14F-4D97-AF65-F5344CB8AC3E}">
        <p14:creationId xmlns:p14="http://schemas.microsoft.com/office/powerpoint/2010/main" val="160435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Crises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What kinds of situations or events are likely to cause someone to experience  a crisis?</a:t>
            </a:r>
          </a:p>
          <a:p>
            <a:pPr lvl="1"/>
            <a:endParaRPr lang="en-US" dirty="0"/>
          </a:p>
          <a:p>
            <a:pPr lvl="1"/>
            <a:endParaRPr lang="en-US" dirty="0"/>
          </a:p>
          <a:p>
            <a:endParaRPr lang="en-US" dirty="0"/>
          </a:p>
        </p:txBody>
      </p:sp>
      <p:pic>
        <p:nvPicPr>
          <p:cNvPr id="4" name="Picture 2" descr="C:\Users\CTE\Downloads\MC900440676.PNG">
            <a:extLst>
              <a:ext uri="{FF2B5EF4-FFF2-40B4-BE49-F238E27FC236}">
                <a16:creationId xmlns:a16="http://schemas.microsoft.com/office/drawing/2014/main" id="{F6178A6F-31E3-4A0B-A0A1-53728FD7A05D}"/>
              </a:ext>
            </a:extLst>
          </p:cNvPr>
          <p:cNvPicPr>
            <a:picLocks noChangeAspect="1" noChangeArrowheads="1"/>
          </p:cNvPicPr>
          <p:nvPr/>
        </p:nvPicPr>
        <p:blipFill>
          <a:blip r:embed="rId3" cstate="print"/>
          <a:srcRect/>
          <a:stretch>
            <a:fillRect/>
          </a:stretch>
        </p:blipFill>
        <p:spPr bwMode="auto">
          <a:xfrm>
            <a:off x="4672752" y="3164305"/>
            <a:ext cx="2746721" cy="2815389"/>
          </a:xfrm>
          <a:prstGeom prst="rect">
            <a:avLst/>
          </a:prstGeom>
          <a:noFill/>
        </p:spPr>
      </p:pic>
    </p:spTree>
    <p:extLst>
      <p:ext uri="{BB962C8B-B14F-4D97-AF65-F5344CB8AC3E}">
        <p14:creationId xmlns:p14="http://schemas.microsoft.com/office/powerpoint/2010/main" val="7116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Mental Health Problems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If a family member has a mental illness, it is just that, an illness.  It must be treated with professional help.</a:t>
            </a:r>
          </a:p>
          <a:p>
            <a:pPr lvl="1"/>
            <a:r>
              <a:rPr lang="en-US" dirty="0"/>
              <a:t>With appropriate help, counseling and medication, a person can gain control of the illness</a:t>
            </a:r>
          </a:p>
          <a:p>
            <a:pPr lvl="1"/>
            <a:endParaRPr lang="en-US" dirty="0"/>
          </a:p>
          <a:p>
            <a:pPr lvl="1"/>
            <a:endParaRPr lang="en-US" dirty="0"/>
          </a:p>
          <a:p>
            <a:endParaRPr lang="en-US" dirty="0"/>
          </a:p>
        </p:txBody>
      </p:sp>
      <p:pic>
        <p:nvPicPr>
          <p:cNvPr id="4" name="Picture 2" descr="C:\Users\CTE\Downloads\MP900401567.JPG">
            <a:extLst>
              <a:ext uri="{FF2B5EF4-FFF2-40B4-BE49-F238E27FC236}">
                <a16:creationId xmlns:a16="http://schemas.microsoft.com/office/drawing/2014/main" id="{9A020437-3F1F-42FD-AFC2-939AC1B59A7A}"/>
              </a:ext>
            </a:extLst>
          </p:cNvPr>
          <p:cNvPicPr>
            <a:picLocks noChangeAspect="1" noChangeArrowheads="1"/>
          </p:cNvPicPr>
          <p:nvPr/>
        </p:nvPicPr>
        <p:blipFill>
          <a:blip r:embed="rId3" cstate="print"/>
          <a:srcRect/>
          <a:stretch>
            <a:fillRect/>
          </a:stretch>
        </p:blipFill>
        <p:spPr bwMode="auto">
          <a:xfrm>
            <a:off x="5137484" y="3693572"/>
            <a:ext cx="2410326" cy="2598077"/>
          </a:xfrm>
          <a:prstGeom prst="rect">
            <a:avLst/>
          </a:prstGeom>
          <a:noFill/>
        </p:spPr>
      </p:pic>
    </p:spTree>
    <p:extLst>
      <p:ext uri="{BB962C8B-B14F-4D97-AF65-F5344CB8AC3E}">
        <p14:creationId xmlns:p14="http://schemas.microsoft.com/office/powerpoint/2010/main" val="400801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Violence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 A violent action can  be against property, a person and can even kill.</a:t>
            </a:r>
          </a:p>
          <a:p>
            <a:pPr lvl="1"/>
            <a:r>
              <a:rPr lang="en-US" dirty="0"/>
              <a:t>  People can become violent for different reasons and under different circumstances.</a:t>
            </a:r>
          </a:p>
          <a:p>
            <a:pPr lvl="1"/>
            <a:r>
              <a:rPr lang="en-US" dirty="0"/>
              <a:t>  Violent behavior is often the result of a childhood experience.  It is difficult to break the cycle of abuse.</a:t>
            </a:r>
          </a:p>
          <a:p>
            <a:pPr lvl="1"/>
            <a:endParaRPr lang="en-US" dirty="0"/>
          </a:p>
          <a:p>
            <a:endParaRPr lang="en-US" dirty="0"/>
          </a:p>
        </p:txBody>
      </p:sp>
      <p:pic>
        <p:nvPicPr>
          <p:cNvPr id="4" name="Picture 2" descr="C:\Users\CTE\Downloads\MP900178845.JPG">
            <a:extLst>
              <a:ext uri="{FF2B5EF4-FFF2-40B4-BE49-F238E27FC236}">
                <a16:creationId xmlns:a16="http://schemas.microsoft.com/office/drawing/2014/main" id="{9CA27462-A44C-44F4-8859-040687F67AC5}"/>
              </a:ext>
            </a:extLst>
          </p:cNvPr>
          <p:cNvPicPr>
            <a:picLocks noChangeAspect="1" noChangeArrowheads="1"/>
          </p:cNvPicPr>
          <p:nvPr/>
        </p:nvPicPr>
        <p:blipFill>
          <a:blip r:embed="rId3" cstate="print"/>
          <a:srcRect/>
          <a:stretch>
            <a:fillRect/>
          </a:stretch>
        </p:blipFill>
        <p:spPr bwMode="auto">
          <a:xfrm>
            <a:off x="4696326" y="4208849"/>
            <a:ext cx="3124200" cy="2082800"/>
          </a:xfrm>
          <a:prstGeom prst="rect">
            <a:avLst/>
          </a:prstGeom>
          <a:noFill/>
        </p:spPr>
      </p:pic>
    </p:spTree>
    <p:extLst>
      <p:ext uri="{BB962C8B-B14F-4D97-AF65-F5344CB8AC3E}">
        <p14:creationId xmlns:p14="http://schemas.microsoft.com/office/powerpoint/2010/main" val="352693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Effects of Domestic Violence?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3"/>
              </a:rPr>
              <a:t>10 Shocking domestic violence statistics for 2011</a:t>
            </a:r>
            <a:endParaRPr lang="en-US" dirty="0"/>
          </a:p>
          <a:p>
            <a:pPr marL="0" lvl="1" indent="0">
              <a:buNone/>
            </a:pPr>
            <a:r>
              <a:rPr lang="en-US" sz="1800" dirty="0"/>
              <a:t>      </a:t>
            </a:r>
            <a:r>
              <a:rPr lang="en-US" sz="2400" dirty="0"/>
              <a:t>(click on link)</a:t>
            </a:r>
          </a:p>
          <a:p>
            <a:pPr lvl="1"/>
            <a:endParaRPr lang="en-US" dirty="0"/>
          </a:p>
          <a:p>
            <a:endParaRPr lang="en-US" dirty="0"/>
          </a:p>
        </p:txBody>
      </p:sp>
      <p:pic>
        <p:nvPicPr>
          <p:cNvPr id="4" name="Picture 2" descr="C:\Users\CTE\Downloads\MP900443394.JPG">
            <a:extLst>
              <a:ext uri="{FF2B5EF4-FFF2-40B4-BE49-F238E27FC236}">
                <a16:creationId xmlns:a16="http://schemas.microsoft.com/office/drawing/2014/main" id="{5F1E0527-9ADD-4BAC-9D90-EF3BA83118A8}"/>
              </a:ext>
            </a:extLst>
          </p:cNvPr>
          <p:cNvPicPr>
            <a:picLocks noChangeAspect="1" noChangeArrowheads="1"/>
          </p:cNvPicPr>
          <p:nvPr/>
        </p:nvPicPr>
        <p:blipFill>
          <a:blip r:embed="rId4" cstate="print"/>
          <a:srcRect/>
          <a:stretch>
            <a:fillRect/>
          </a:stretch>
        </p:blipFill>
        <p:spPr bwMode="auto">
          <a:xfrm>
            <a:off x="4957011" y="2915653"/>
            <a:ext cx="3307375" cy="2769920"/>
          </a:xfrm>
          <a:prstGeom prst="rect">
            <a:avLst/>
          </a:prstGeom>
          <a:noFill/>
        </p:spPr>
      </p:pic>
    </p:spTree>
    <p:extLst>
      <p:ext uri="{BB962C8B-B14F-4D97-AF65-F5344CB8AC3E}">
        <p14:creationId xmlns:p14="http://schemas.microsoft.com/office/powerpoint/2010/main" val="285835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Effects of Domestic Violence?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Children can be harmed by witnessing domestic violence</a:t>
            </a:r>
          </a:p>
          <a:p>
            <a:pPr lvl="1"/>
            <a:endParaRPr lang="en-US" dirty="0"/>
          </a:p>
          <a:p>
            <a:endParaRPr lang="en-US" dirty="0"/>
          </a:p>
        </p:txBody>
      </p:sp>
      <p:pic>
        <p:nvPicPr>
          <p:cNvPr id="4" name="Picture 2" descr="C:\Users\CTE\Downloads\MP900448663 (1).JPG">
            <a:extLst>
              <a:ext uri="{FF2B5EF4-FFF2-40B4-BE49-F238E27FC236}">
                <a16:creationId xmlns:a16="http://schemas.microsoft.com/office/drawing/2014/main" id="{E507EAA3-52E9-4672-9FB1-D213EBE49270}"/>
              </a:ext>
            </a:extLst>
          </p:cNvPr>
          <p:cNvPicPr>
            <a:picLocks noChangeAspect="1" noChangeArrowheads="1"/>
          </p:cNvPicPr>
          <p:nvPr/>
        </p:nvPicPr>
        <p:blipFill>
          <a:blip r:embed="rId3" cstate="print"/>
          <a:srcRect/>
          <a:stretch>
            <a:fillRect/>
          </a:stretch>
        </p:blipFill>
        <p:spPr bwMode="auto">
          <a:xfrm>
            <a:off x="4513160" y="2743199"/>
            <a:ext cx="2970481" cy="3312563"/>
          </a:xfrm>
          <a:prstGeom prst="rect">
            <a:avLst/>
          </a:prstGeom>
          <a:noFill/>
        </p:spPr>
      </p:pic>
    </p:spTree>
    <p:extLst>
      <p:ext uri="{BB962C8B-B14F-4D97-AF65-F5344CB8AC3E}">
        <p14:creationId xmlns:p14="http://schemas.microsoft.com/office/powerpoint/2010/main" val="206485265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sharepoint/v3"/>
    <ds:schemaRef ds:uri="http://purl.org/dc/terms/"/>
    <ds:schemaRef ds:uri="56ea17bb-c96d-4826-b465-01eec0dd23d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99</TotalTime>
  <Words>3018</Words>
  <Application>Microsoft Office PowerPoint</Application>
  <PresentationFormat>Widescreen</PresentationFormat>
  <Paragraphs>396</Paragraphs>
  <Slides>23</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Family Crisis Management</vt:lpstr>
      <vt:lpstr>PowerPoint Presentation</vt:lpstr>
      <vt:lpstr>What is a Crisis?</vt:lpstr>
      <vt:lpstr>A Crisis Can Be Stressful </vt:lpstr>
      <vt:lpstr>Types of Crises</vt:lpstr>
      <vt:lpstr>Mental Health Problems</vt:lpstr>
      <vt:lpstr>Family Violence</vt:lpstr>
      <vt:lpstr>What are the Effects of Domestic Violence?</vt:lpstr>
      <vt:lpstr>What are the Effects of Domestic Violence?</vt:lpstr>
      <vt:lpstr>Types of Child Abuse</vt:lpstr>
      <vt:lpstr>Prevention and Treatment of Child Abuse</vt:lpstr>
      <vt:lpstr>Elder Abuse and Neglect</vt:lpstr>
      <vt:lpstr>Implications of Substance Abuse</vt:lpstr>
      <vt:lpstr>Reaction to a Crisis</vt:lpstr>
      <vt:lpstr>Impact on Families</vt:lpstr>
      <vt:lpstr>Get Facts on Abuse</vt:lpstr>
      <vt:lpstr>Management Strategies</vt:lpstr>
      <vt:lpstr>Resources for a Crisis </vt:lpstr>
      <vt:lpstr>Careers in Counseling and Mental Health</vt:lpstr>
      <vt:lpstr>References and Resources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2017-11-22T13:54:29Z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