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4"/>
  </p:notesMasterIdLst>
  <p:sldIdLst>
    <p:sldId id="321" r:id="rId6"/>
    <p:sldId id="319" r:id="rId7"/>
    <p:sldId id="323" r:id="rId8"/>
    <p:sldId id="324" r:id="rId9"/>
    <p:sldId id="325" r:id="rId10"/>
    <p:sldId id="351" r:id="rId11"/>
    <p:sldId id="352" r:id="rId12"/>
    <p:sldId id="353"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752" autoAdjust="0"/>
  </p:normalViewPr>
  <p:slideViewPr>
    <p:cSldViewPr snapToGrid="0">
      <p:cViewPr varScale="1">
        <p:scale>
          <a:sx n="98" d="100"/>
          <a:sy n="98" d="100"/>
        </p:scale>
        <p:origin x="109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any popular women’s magazine and more than likely there will be a “fad diet” in it.  </a:t>
            </a:r>
          </a:p>
          <a:p>
            <a:endParaRPr lang="en-US" dirty="0"/>
          </a:p>
          <a:p>
            <a:r>
              <a:rPr lang="en-US" dirty="0"/>
              <a:t>It seems that women are always on diets and this helps sell magazines, books, over the counter drugs, meals and drinks.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86180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 diets do not help people develop healthful eating patterns.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30046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Yo-yo dieting is called this because of the up and down weight gain.</a:t>
            </a:r>
          </a:p>
          <a:p>
            <a:endParaRPr lang="en-US" dirty="0"/>
          </a:p>
          <a:p>
            <a:r>
              <a:rPr lang="en-US" dirty="0"/>
              <a:t>It can increase frustration and decrease feelings of self-esteem.</a:t>
            </a:r>
          </a:p>
          <a:p>
            <a:endParaRPr lang="en-US" dirty="0"/>
          </a:p>
          <a:p>
            <a:r>
              <a:rPr lang="en-US" dirty="0"/>
              <a:t>May increase risk for high blood pressure, high cholesterol and gallbladder disease.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63196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Weight Loss</a:t>
            </a:r>
          </a:p>
          <a:p>
            <a:r>
              <a:rPr lang="en-US" dirty="0"/>
              <a:t>Slow, steady weight loss is more likely to last than dramatic weight changes. Healthy plans aim for a loss of no more than ½ pound to 1 pound per week. If you lose weight quickly, you'll lose muscle, bone and water. You also will be more likely to regain the pounds quickly afterwards.</a:t>
            </a:r>
          </a:p>
          <a:p>
            <a:r>
              <a:rPr lang="en-US" dirty="0"/>
              <a:t>Quantities and Limitations</a:t>
            </a:r>
          </a:p>
          <a:p>
            <a:r>
              <a:rPr lang="en-US" dirty="0"/>
              <a:t>Ditch diets that allow unlimited quantities of any food, such as grapefruit and cabbage soup. It's boring to eat the same thing over and over and hard to stick with monotonous plans. Avoid any diet that eliminates or severely restricts entire food groups, such as carbohydrates. Even if you take a multivitamin, you'll still miss some critical nutrients.</a:t>
            </a:r>
          </a:p>
          <a:p>
            <a:r>
              <a:rPr lang="en-US" dirty="0"/>
              <a:t>Specific Food Combinations</a:t>
            </a:r>
          </a:p>
          <a:p>
            <a:r>
              <a:rPr lang="en-US" dirty="0"/>
              <a:t>There is no evidence that combining certain foods or eating foods at specific times of day will help with weight loss. Eating the "wrong" combinations of food doesn't cause them to turn to fat immediately or to produce toxins in your intestines, as some plans claim.</a:t>
            </a:r>
          </a:p>
          <a:p>
            <a:r>
              <a:rPr lang="en-US" dirty="0"/>
              <a:t>Rigid Menus</a:t>
            </a:r>
          </a:p>
          <a:p>
            <a:r>
              <a:rPr lang="en-US" dirty="0"/>
              <a:t>Life is already complicated enough. Limiting food choices or following rigid meal plans can be an overwhelming, distasteful task. With any new diet, always ask yourself: "Can I eat this way for the rest of my life?" If the answer is no, the plan is not for you.</a:t>
            </a:r>
          </a:p>
          <a:p>
            <a:r>
              <a:rPr lang="en-US" dirty="0"/>
              <a:t>No Need to Exercise</a:t>
            </a:r>
          </a:p>
          <a:p>
            <a:r>
              <a:rPr lang="en-US" dirty="0"/>
              <a:t>Regular physical activity is essential for good health and healthy weight management. The key to success is to find physical activities that you enjoy and then to aim for 30 to 60 minutes of activity on most days of the week.</a:t>
            </a:r>
          </a:p>
          <a:p>
            <a:endParaRPr lang="en-US" dirty="0"/>
          </a:p>
          <a:p>
            <a:r>
              <a:rPr lang="en-US" dirty="0"/>
              <a:t>If you want to maintain a healthy weight, build muscle and lose fat, the best path is a lifelong combination of eating smarter and moving more. For a personalized plan, tailored to your lifestyle and food preferences, consult a registered dietitian with expertise in weight management. A registered dietitian can help you find a realistic, flexible eating style that helps you feel and be your best.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4914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diet or product sounds too good to be true, it probably is.</a:t>
            </a:r>
          </a:p>
          <a:p>
            <a:endParaRPr lang="en-US" dirty="0"/>
          </a:p>
          <a:p>
            <a:r>
              <a:rPr lang="en-US" dirty="0"/>
              <a:t>Click on hyperlink Fad Diet Timeline from the Academy of Nutrition and Dietetics</a:t>
            </a:r>
          </a:p>
          <a:p>
            <a:r>
              <a:rPr lang="en-US" dirty="0"/>
              <a:t>http://www.eatright.org/nnm/games/timeline/index.html</a:t>
            </a:r>
          </a:p>
          <a:p>
            <a:endParaRPr lang="en-US" dirty="0"/>
          </a:p>
          <a:p>
            <a:r>
              <a:rPr lang="en-US" dirty="0"/>
              <a:t>Review each Fad Diet with your students and discuss the effects some of them may have had.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95077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eatright.org/nnm/games/timeline/index.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Fad Diets</a:t>
            </a:r>
          </a:p>
          <a:p>
            <a:endParaRPr lang="en-US" dirty="0"/>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Fad Diets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popular weight-loss method that is not based on sound nutrition principles</a:t>
            </a:r>
          </a:p>
          <a:p>
            <a:pPr lvl="1"/>
            <a:endParaRPr lang="en-US" dirty="0"/>
          </a:p>
        </p:txBody>
      </p:sp>
      <p:pic>
        <p:nvPicPr>
          <p:cNvPr id="4" name="Picture 3">
            <a:extLst>
              <a:ext uri="{FF2B5EF4-FFF2-40B4-BE49-F238E27FC236}">
                <a16:creationId xmlns:a16="http://schemas.microsoft.com/office/drawing/2014/main" id="{1FDF95AC-BBA9-4A6A-BF11-E212FA536C2C}"/>
              </a:ext>
            </a:extLst>
          </p:cNvPr>
          <p:cNvPicPr>
            <a:picLocks noChangeAspect="1"/>
          </p:cNvPicPr>
          <p:nvPr/>
        </p:nvPicPr>
        <p:blipFill>
          <a:blip r:embed="rId3"/>
          <a:stretch>
            <a:fillRect/>
          </a:stretch>
        </p:blipFill>
        <p:spPr>
          <a:xfrm>
            <a:off x="4608590" y="2686203"/>
            <a:ext cx="2749534" cy="3340898"/>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Weight Loss Diet Plans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Multi-billion dollar industry</a:t>
            </a:r>
          </a:p>
          <a:p>
            <a:pPr lvl="1"/>
            <a:r>
              <a:rPr lang="en-US" dirty="0"/>
              <a:t>New diets plans are constantly being developed</a:t>
            </a:r>
          </a:p>
          <a:p>
            <a:pPr lvl="1"/>
            <a:r>
              <a:rPr lang="en-US" dirty="0"/>
              <a:t>Popular for short time</a:t>
            </a:r>
          </a:p>
          <a:p>
            <a:pPr lvl="1"/>
            <a:r>
              <a:rPr lang="en-US" dirty="0"/>
              <a:t>Often based on misinformation</a:t>
            </a:r>
          </a:p>
          <a:p>
            <a:pPr lvl="1"/>
            <a:endParaRPr lang="en-US" dirty="0"/>
          </a:p>
        </p:txBody>
      </p:sp>
      <p:pic>
        <p:nvPicPr>
          <p:cNvPr id="4" name="Picture 3">
            <a:extLst>
              <a:ext uri="{FF2B5EF4-FFF2-40B4-BE49-F238E27FC236}">
                <a16:creationId xmlns:a16="http://schemas.microsoft.com/office/drawing/2014/main" id="{7060FE5A-D51A-4BC5-8468-F872ADB3BD36}"/>
              </a:ext>
            </a:extLst>
          </p:cNvPr>
          <p:cNvPicPr>
            <a:picLocks noChangeAspect="1"/>
          </p:cNvPicPr>
          <p:nvPr/>
        </p:nvPicPr>
        <p:blipFill>
          <a:blip r:embed="rId3"/>
          <a:stretch>
            <a:fillRect/>
          </a:stretch>
        </p:blipFill>
        <p:spPr>
          <a:xfrm>
            <a:off x="8791731" y="3195687"/>
            <a:ext cx="2197361" cy="295905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Yo-Yo Dieting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May lead to weight loss for short while</a:t>
            </a:r>
          </a:p>
          <a:p>
            <a:pPr lvl="1"/>
            <a:r>
              <a:rPr lang="en-US" dirty="0"/>
              <a:t>Create unhealthy habits</a:t>
            </a:r>
          </a:p>
          <a:p>
            <a:pPr lvl="1"/>
            <a:r>
              <a:rPr lang="en-US" dirty="0"/>
              <a:t>Weight is regained</a:t>
            </a:r>
          </a:p>
          <a:p>
            <a:pPr lvl="1"/>
            <a:endParaRPr lang="en-US" dirty="0"/>
          </a:p>
        </p:txBody>
      </p:sp>
      <p:pic>
        <p:nvPicPr>
          <p:cNvPr id="4" name="Picture 3">
            <a:extLst>
              <a:ext uri="{FF2B5EF4-FFF2-40B4-BE49-F238E27FC236}">
                <a16:creationId xmlns:a16="http://schemas.microsoft.com/office/drawing/2014/main" id="{AFCCF0F9-CC17-4248-AC68-3175E229BDDC}"/>
              </a:ext>
            </a:extLst>
          </p:cNvPr>
          <p:cNvPicPr>
            <a:picLocks noChangeAspect="1"/>
          </p:cNvPicPr>
          <p:nvPr/>
        </p:nvPicPr>
        <p:blipFill>
          <a:blip r:embed="rId3"/>
          <a:stretch>
            <a:fillRect/>
          </a:stretch>
        </p:blipFill>
        <p:spPr>
          <a:xfrm>
            <a:off x="4383314" y="3503894"/>
            <a:ext cx="3884631" cy="2433100"/>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Claims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Steer clear of any diet plans, pills and products that make the following claims:</a:t>
            </a:r>
          </a:p>
          <a:p>
            <a:pPr lvl="2"/>
            <a:r>
              <a:rPr lang="en-US" dirty="0"/>
              <a:t>Rapid Weight Loss</a:t>
            </a:r>
          </a:p>
          <a:p>
            <a:pPr lvl="2"/>
            <a:r>
              <a:rPr lang="en-US" dirty="0"/>
              <a:t>Quantities and Limitations</a:t>
            </a:r>
          </a:p>
          <a:p>
            <a:pPr lvl="2"/>
            <a:r>
              <a:rPr lang="en-US" dirty="0"/>
              <a:t>Rigid Menus</a:t>
            </a:r>
          </a:p>
          <a:p>
            <a:pPr lvl="2"/>
            <a:r>
              <a:rPr lang="en-US" dirty="0"/>
              <a:t>No Need to Exercise</a:t>
            </a:r>
          </a:p>
          <a:p>
            <a:pPr lvl="2"/>
            <a:r>
              <a:rPr lang="en-US" dirty="0"/>
              <a:t>Specific Food Combinations</a:t>
            </a:r>
          </a:p>
          <a:p>
            <a:pPr lvl="1"/>
            <a:endParaRPr lang="en-US" dirty="0"/>
          </a:p>
        </p:txBody>
      </p:sp>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Academy of Nutrition and Dietetics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sz="2800" b="1" kern="0" dirty="0">
              <a:solidFill>
                <a:srgbClr val="000000"/>
              </a:solidFill>
              <a:latin typeface="Arial"/>
              <a:hlinkClick r:id="rId3"/>
            </a:endParaRPr>
          </a:p>
          <a:p>
            <a:pPr marL="0" lvl="1" indent="0" algn="ctr">
              <a:buNone/>
            </a:pPr>
            <a:endParaRPr lang="en-US" sz="2800" b="1" kern="0" dirty="0">
              <a:solidFill>
                <a:srgbClr val="000000"/>
              </a:solidFill>
              <a:latin typeface="Arial"/>
              <a:hlinkClick r:id="rId3"/>
            </a:endParaRPr>
          </a:p>
          <a:p>
            <a:pPr marL="0" lvl="1" indent="0" algn="ctr">
              <a:buNone/>
            </a:pPr>
            <a:endParaRPr lang="en-US" sz="2800" b="1" kern="0" dirty="0">
              <a:solidFill>
                <a:srgbClr val="000000"/>
              </a:solidFill>
              <a:latin typeface="Arial"/>
              <a:hlinkClick r:id="rId3"/>
            </a:endParaRPr>
          </a:p>
          <a:p>
            <a:pPr marL="0" lvl="1" indent="0" algn="ctr">
              <a:buNone/>
            </a:pPr>
            <a:r>
              <a:rPr lang="en-US" sz="2800" b="1" kern="0" dirty="0">
                <a:solidFill>
                  <a:srgbClr val="000000"/>
                </a:solidFill>
                <a:latin typeface="Arial"/>
                <a:hlinkClick r:id="rId3"/>
              </a:rPr>
              <a:t>Fad Diet Timeline</a:t>
            </a:r>
            <a:endParaRPr lang="en-US" dirty="0"/>
          </a:p>
        </p:txBody>
      </p:sp>
      <p:pic>
        <p:nvPicPr>
          <p:cNvPr id="4" name="Picture 3">
            <a:extLst>
              <a:ext uri="{FF2B5EF4-FFF2-40B4-BE49-F238E27FC236}">
                <a16:creationId xmlns:a16="http://schemas.microsoft.com/office/drawing/2014/main" id="{21336D11-6E34-427B-8681-26FC660B6AA0}"/>
              </a:ext>
            </a:extLst>
          </p:cNvPr>
          <p:cNvPicPr>
            <a:picLocks noChangeAspect="1"/>
          </p:cNvPicPr>
          <p:nvPr/>
        </p:nvPicPr>
        <p:blipFill>
          <a:blip r:embed="rId4"/>
          <a:stretch>
            <a:fillRect/>
          </a:stretch>
        </p:blipFill>
        <p:spPr>
          <a:xfrm>
            <a:off x="5576047" y="3523035"/>
            <a:ext cx="1170533" cy="377985"/>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err="1"/>
              <a:t>Duyff</a:t>
            </a:r>
            <a:r>
              <a:rPr lang="en-US" sz="2000" dirty="0"/>
              <a:t>, R. L. (2010). Food, nutrition &amp; wellness. Columbus, OH: Glencoe/McGraw-Hill.</a:t>
            </a:r>
          </a:p>
          <a:p>
            <a:pPr lvl="2"/>
            <a:r>
              <a:rPr lang="en-US" sz="2000" dirty="0" err="1"/>
              <a:t>Kowtaluk</a:t>
            </a:r>
            <a:r>
              <a:rPr lang="en-US" sz="2000" dirty="0"/>
              <a:t>, H. (2010) Food for today. Columbus, OH: Glencoe/McGraw-Hill.</a:t>
            </a:r>
          </a:p>
          <a:p>
            <a:pPr lvl="2"/>
            <a:r>
              <a:rPr lang="en-US" sz="2000" dirty="0"/>
              <a:t>Weixel, S., &amp; </a:t>
            </a:r>
            <a:r>
              <a:rPr lang="en-US" sz="2000" dirty="0" err="1"/>
              <a:t>Wempen</a:t>
            </a:r>
            <a:r>
              <a:rPr lang="en-US" sz="2000" dirty="0"/>
              <a:t>, F. (2010). Food &amp; nutrition and you.  Upper Saddle River, NJ: Pearson/Prentice Hall.</a:t>
            </a:r>
          </a:p>
          <a:p>
            <a:pPr lvl="1"/>
            <a:r>
              <a:rPr lang="en-US" sz="2000" dirty="0"/>
              <a:t>Website:</a:t>
            </a:r>
          </a:p>
          <a:p>
            <a:pPr lvl="2"/>
            <a:r>
              <a:rPr lang="en-US" sz="2000" dirty="0"/>
              <a:t>Academy of Nutrition an Dietetics</a:t>
            </a:r>
          </a:p>
          <a:p>
            <a:pPr lvl="2"/>
            <a:r>
              <a:rPr lang="en-US" sz="2000" dirty="0"/>
              <a:t>The worlds largest organization of food and nutrition professionals www.eatright.org</a:t>
            </a:r>
          </a:p>
          <a:p>
            <a:pPr lvl="1"/>
            <a:endParaRPr lang="en-US" dirty="0"/>
          </a:p>
        </p:txBody>
      </p:sp>
    </p:spTree>
    <p:extLst>
      <p:ext uri="{BB962C8B-B14F-4D97-AF65-F5344CB8AC3E}">
        <p14:creationId xmlns:p14="http://schemas.microsoft.com/office/powerpoint/2010/main" val="371973751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http://purl.org/dc/terms/"/>
    <ds:schemaRef ds:uri="http://schemas.microsoft.com/office/2006/documentManagement/types"/>
    <ds:schemaRef ds:uri="http://schemas.microsoft.com/office/2006/metadata/properties"/>
    <ds:schemaRef ds:uri="56ea17bb-c96d-4826-b465-01eec0dd23dd"/>
    <ds:schemaRef ds:uri="http://schemas.openxmlformats.org/package/2006/metadata/core-properties"/>
    <ds:schemaRef ds:uri="http://purl.org/dc/elements/1.1/"/>
    <ds:schemaRef ds:uri="http://schemas.microsoft.com/office/infopath/2007/PartnerControl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171</TotalTime>
  <Words>732</Words>
  <Application>Microsoft Office PowerPoint</Application>
  <PresentationFormat>Widescreen</PresentationFormat>
  <Paragraphs>67</Paragraphs>
  <Slides>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Fad Diets</vt:lpstr>
      <vt:lpstr>Weight Loss Diet Plans</vt:lpstr>
      <vt:lpstr>Yo-Yo Dieting</vt:lpstr>
      <vt:lpstr>Claims</vt:lpstr>
      <vt:lpstr>Academy of Nutrition and Dietetics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2017-11-29T21:24:06Z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