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0"/>
  </p:notesMasterIdLst>
  <p:handoutMasterIdLst>
    <p:handoutMasterId r:id="rId31"/>
  </p:handoutMasterIdLst>
  <p:sldIdLst>
    <p:sldId id="322" r:id="rId6"/>
    <p:sldId id="319" r:id="rId7"/>
    <p:sldId id="323" r:id="rId8"/>
    <p:sldId id="325" r:id="rId9"/>
    <p:sldId id="326" r:id="rId10"/>
    <p:sldId id="327" r:id="rId11"/>
    <p:sldId id="328" r:id="rId12"/>
    <p:sldId id="329" r:id="rId13"/>
    <p:sldId id="330" r:id="rId14"/>
    <p:sldId id="331" r:id="rId15"/>
    <p:sldId id="342" r:id="rId16"/>
    <p:sldId id="332" r:id="rId17"/>
    <p:sldId id="333" r:id="rId18"/>
    <p:sldId id="334" r:id="rId19"/>
    <p:sldId id="335" r:id="rId20"/>
    <p:sldId id="336" r:id="rId21"/>
    <p:sldId id="337" r:id="rId22"/>
    <p:sldId id="338" r:id="rId23"/>
    <p:sldId id="339" r:id="rId24"/>
    <p:sldId id="340" r:id="rId25"/>
    <p:sldId id="341" r:id="rId26"/>
    <p:sldId id="343" r:id="rId27"/>
    <p:sldId id="344" r:id="rId28"/>
    <p:sldId id="345" r:id="rId2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78828" autoAdjust="0"/>
  </p:normalViewPr>
  <p:slideViewPr>
    <p:cSldViewPr snapToGrid="0">
      <p:cViewPr varScale="1">
        <p:scale>
          <a:sx n="53" d="100"/>
          <a:sy n="53" d="100"/>
        </p:scale>
        <p:origin x="1196" y="4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commentAuthors" Target="commentAuthors.xml"/><Relationship Id="rId37"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22-Nov-17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22-Nov-17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youtu.be/p8HyUgDDXlE"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Bachelors</a:t>
            </a:r>
            <a:r>
              <a:rPr lang="en-US" baseline="0" dirty="0"/>
              <a:t> Degrees are generally f</a:t>
            </a:r>
            <a:r>
              <a:rPr lang="en-US" dirty="0"/>
              <a:t>our</a:t>
            </a:r>
            <a:r>
              <a:rPr lang="en-US" baseline="0" dirty="0"/>
              <a:t> year programs that will assist the student as they continue in their careers.</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24084585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13</a:t>
            </a:fld>
            <a:endParaRPr lang="en-US"/>
          </a:p>
        </p:txBody>
      </p:sp>
    </p:spTree>
    <p:extLst>
      <p:ext uri="{BB962C8B-B14F-4D97-AF65-F5344CB8AC3E}">
        <p14:creationId xmlns:p14="http://schemas.microsoft.com/office/powerpoint/2010/main" val="8499080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Management Careers are at the top of the ladder</a:t>
            </a:r>
            <a:r>
              <a:rPr lang="en-US" baseline="0" dirty="0"/>
              <a:t> of success.</a:t>
            </a: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14</a:t>
            </a:fld>
            <a:endParaRPr lang="en-US"/>
          </a:p>
        </p:txBody>
      </p:sp>
    </p:spTree>
    <p:extLst>
      <p:ext uri="{BB962C8B-B14F-4D97-AF65-F5344CB8AC3E}">
        <p14:creationId xmlns:p14="http://schemas.microsoft.com/office/powerpoint/2010/main" val="254726637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15</a:t>
            </a:fld>
            <a:endParaRPr lang="en-US"/>
          </a:p>
        </p:txBody>
      </p:sp>
    </p:spTree>
    <p:extLst>
      <p:ext uri="{BB962C8B-B14F-4D97-AF65-F5344CB8AC3E}">
        <p14:creationId xmlns:p14="http://schemas.microsoft.com/office/powerpoint/2010/main" val="2654060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Teacher note: The career portfolio and interview skills may be taught</a:t>
            </a:r>
            <a:r>
              <a:rPr lang="en-US" baseline="0" dirty="0"/>
              <a:t> in another lesson but you can introduce the information at this time.  </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16</a:t>
            </a:fld>
            <a:endParaRPr lang="en-US"/>
          </a:p>
        </p:txBody>
      </p:sp>
    </p:spTree>
    <p:extLst>
      <p:ext uri="{BB962C8B-B14F-4D97-AF65-F5344CB8AC3E}">
        <p14:creationId xmlns:p14="http://schemas.microsoft.com/office/powerpoint/2010/main" val="84895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Discuss with students other responsibilities</a:t>
            </a:r>
            <a:r>
              <a:rPr lang="en-US" baseline="0" dirty="0"/>
              <a:t> they would need to keep their jobs.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17</a:t>
            </a:fld>
            <a:endParaRPr lang="en-US"/>
          </a:p>
        </p:txBody>
      </p:sp>
    </p:spTree>
    <p:extLst>
      <p:ext uri="{BB962C8B-B14F-4D97-AF65-F5344CB8AC3E}">
        <p14:creationId xmlns:p14="http://schemas.microsoft.com/office/powerpoint/2010/main" val="3152985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may be several reasons to leave employment.  </a:t>
            </a:r>
          </a:p>
          <a:p>
            <a:endParaRPr lang="en-US" baseline="0" dirty="0"/>
          </a:p>
          <a:p>
            <a:r>
              <a:rPr lang="en-US" baseline="0" dirty="0"/>
              <a:t>Students may have: </a:t>
            </a:r>
          </a:p>
          <a:p>
            <a:pPr marL="171450" indent="-171450">
              <a:buFont typeface="Arial" panose="020B0604020202020204" pitchFamily="34" charset="0"/>
              <a:buChar char="•"/>
            </a:pPr>
            <a:r>
              <a:rPr lang="en-US" baseline="0" dirty="0"/>
              <a:t>moved away to college</a:t>
            </a:r>
          </a:p>
          <a:p>
            <a:pPr marL="171450" indent="-171450">
              <a:buFont typeface="Arial" panose="020B0604020202020204" pitchFamily="34" charset="0"/>
              <a:buChar char="•"/>
            </a:pPr>
            <a:r>
              <a:rPr lang="en-US" baseline="0" dirty="0"/>
              <a:t>found another job with better pay</a:t>
            </a:r>
          </a:p>
          <a:p>
            <a:pPr marL="171450" indent="-171450">
              <a:buFont typeface="Arial" panose="020B0604020202020204" pitchFamily="34" charset="0"/>
              <a:buChar char="•"/>
            </a:pPr>
            <a:r>
              <a:rPr lang="en-US" baseline="0" dirty="0"/>
              <a:t>decided to return to school</a:t>
            </a:r>
          </a:p>
          <a:p>
            <a:pPr marL="171450" indent="-171450">
              <a:buFont typeface="Arial" panose="020B0604020202020204" pitchFamily="34" charset="0"/>
              <a:buChar char="•"/>
            </a:pPr>
            <a:endParaRPr lang="en-US" baseline="0" dirty="0"/>
          </a:p>
          <a:p>
            <a:pPr marL="0" indent="0">
              <a:buFont typeface="Arial" panose="020B0604020202020204" pitchFamily="34" charset="0"/>
              <a:buNone/>
            </a:pPr>
            <a:r>
              <a:rPr lang="en-US" baseline="0" dirty="0"/>
              <a:t>Whatever the reasons may be, students should leave the job on good terms with the previous employer.  </a:t>
            </a:r>
          </a:p>
          <a:p>
            <a:pPr marL="0" indent="0">
              <a:buFont typeface="Arial" panose="020B0604020202020204" pitchFamily="34" charset="0"/>
              <a:buNone/>
            </a:pPr>
            <a:r>
              <a:rPr lang="en-US" baseline="0" dirty="0"/>
              <a:t>This may lead to:</a:t>
            </a:r>
          </a:p>
          <a:p>
            <a:pPr marL="171450" indent="-171450">
              <a:buFont typeface="Arial" panose="020B0604020202020204" pitchFamily="34" charset="0"/>
              <a:buChar char="•"/>
            </a:pPr>
            <a:r>
              <a:rPr lang="en-US" baseline="0" dirty="0"/>
              <a:t>good job references</a:t>
            </a:r>
          </a:p>
          <a:p>
            <a:pPr marL="171450" indent="-171450">
              <a:buFont typeface="Arial" panose="020B0604020202020204" pitchFamily="34" charset="0"/>
              <a:buChar char="•"/>
            </a:pPr>
            <a:r>
              <a:rPr lang="en-US" baseline="0" dirty="0"/>
              <a:t>letter of recommendation</a:t>
            </a:r>
          </a:p>
          <a:p>
            <a:pPr marL="171450" indent="-171450">
              <a:buFont typeface="Arial" panose="020B0604020202020204" pitchFamily="34" charset="0"/>
              <a:buChar char="•"/>
            </a:pPr>
            <a:r>
              <a:rPr lang="en-US" baseline="0" dirty="0"/>
              <a:t>return employment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18</a:t>
            </a:fld>
            <a:endParaRPr lang="en-US"/>
          </a:p>
        </p:txBody>
      </p:sp>
    </p:spTree>
    <p:extLst>
      <p:ext uri="{BB962C8B-B14F-4D97-AF65-F5344CB8AC3E}">
        <p14:creationId xmlns:p14="http://schemas.microsoft.com/office/powerpoint/2010/main" val="25564333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Stress</a:t>
            </a:r>
            <a:r>
              <a:rPr lang="en-US" baseline="0" dirty="0"/>
              <a:t> to students the need for updating their skills to keep up with current trends. </a:t>
            </a:r>
          </a:p>
          <a:p>
            <a:endParaRPr lang="en-US" baseline="0" dirty="0"/>
          </a:p>
          <a:p>
            <a:r>
              <a:rPr lang="en-US" baseline="0" dirty="0"/>
              <a:t>What other ways can students update their skills?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19</a:t>
            </a:fld>
            <a:endParaRPr lang="en-US"/>
          </a:p>
        </p:txBody>
      </p:sp>
    </p:spTree>
    <p:extLst>
      <p:ext uri="{BB962C8B-B14F-4D97-AF65-F5344CB8AC3E}">
        <p14:creationId xmlns:p14="http://schemas.microsoft.com/office/powerpoint/2010/main" val="282075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entrepreneur</a:t>
            </a:r>
            <a:r>
              <a:rPr lang="en-US" baseline="0" dirty="0"/>
              <a:t> is a self-motivated person who creates and runs a business.  </a:t>
            </a:r>
          </a:p>
          <a:p>
            <a:endParaRPr lang="en-US" baseline="0" dirty="0"/>
          </a:p>
          <a:p>
            <a:r>
              <a:rPr lang="en-US" baseline="0" dirty="0"/>
              <a:t>The changing world creates a strong need for new food products. Opening a food business has both advantages and disadvantages.</a:t>
            </a:r>
          </a:p>
          <a:p>
            <a:endParaRPr lang="en-US" baseline="0" dirty="0"/>
          </a:p>
          <a:p>
            <a:r>
              <a:rPr lang="en-US" b="1" baseline="0" dirty="0"/>
              <a:t>Advantages</a:t>
            </a:r>
          </a:p>
          <a:p>
            <a:r>
              <a:rPr lang="en-US" baseline="0" dirty="0"/>
              <a:t>Ownership – you decide what to produce and how to produce it</a:t>
            </a:r>
          </a:p>
          <a:p>
            <a:r>
              <a:rPr lang="en-US" baseline="0" dirty="0"/>
              <a:t>Job satisfaction – your secret recipe can be marketed</a:t>
            </a:r>
          </a:p>
          <a:p>
            <a:r>
              <a:rPr lang="en-US" baseline="0" dirty="0"/>
              <a:t>Earning potential – can make lots of money if product is popular</a:t>
            </a:r>
          </a:p>
          <a:p>
            <a:endParaRPr lang="en-US" baseline="0" dirty="0"/>
          </a:p>
          <a:p>
            <a:r>
              <a:rPr lang="en-US" b="1" baseline="0" dirty="0"/>
              <a:t>Disadvantages</a:t>
            </a:r>
          </a:p>
          <a:p>
            <a:r>
              <a:rPr lang="en-US" baseline="0" dirty="0"/>
              <a:t>Financial risk – investing your money to take a product from idea to market is a gamble</a:t>
            </a:r>
          </a:p>
          <a:p>
            <a:r>
              <a:rPr lang="en-US" baseline="0" dirty="0"/>
              <a:t>Competition – many people are creating new foods so thoroughly evaluating competition is essential</a:t>
            </a:r>
          </a:p>
          <a:p>
            <a:r>
              <a:rPr lang="en-US" baseline="0" dirty="0"/>
              <a:t>No guarantees – strict government regulations and a high rate of failure are things to consider</a:t>
            </a:r>
          </a:p>
          <a:p>
            <a:endParaRPr lang="en-US" baseline="0" dirty="0"/>
          </a:p>
          <a:p>
            <a:r>
              <a:rPr lang="en-US" baseline="0" dirty="0"/>
              <a:t>Which careers in Family and Community Services can be entrepreneurial?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20</a:t>
            </a:fld>
            <a:endParaRPr lang="en-US"/>
          </a:p>
        </p:txBody>
      </p:sp>
    </p:spTree>
    <p:extLst>
      <p:ext uri="{BB962C8B-B14F-4D97-AF65-F5344CB8AC3E}">
        <p14:creationId xmlns:p14="http://schemas.microsoft.com/office/powerpoint/2010/main" val="381208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Lead</a:t>
            </a:r>
            <a:r>
              <a:rPr lang="en-US" baseline="0" dirty="0"/>
              <a:t> a discussion with students that the </a:t>
            </a:r>
            <a:r>
              <a:rPr lang="en-US" b="1" baseline="0" dirty="0"/>
              <a:t>FCCLA Planning Process </a:t>
            </a:r>
            <a:r>
              <a:rPr lang="en-US" b="0" baseline="0" dirty="0"/>
              <a:t>(see All Lesson Attachments tab) </a:t>
            </a:r>
            <a:r>
              <a:rPr lang="en-US" baseline="0" dirty="0"/>
              <a:t>may assist them in making a decision about a career.</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21</a:t>
            </a:fld>
            <a:endParaRPr lang="en-US"/>
          </a:p>
        </p:txBody>
      </p:sp>
    </p:spTree>
    <p:extLst>
      <p:ext uri="{BB962C8B-B14F-4D97-AF65-F5344CB8AC3E}">
        <p14:creationId xmlns:p14="http://schemas.microsoft.com/office/powerpoint/2010/main" val="367724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Information</a:t>
            </a:r>
            <a:r>
              <a:rPr lang="en-US" baseline="0" dirty="0"/>
              <a:t> from CTE – Learning what works for America</a:t>
            </a:r>
          </a:p>
          <a:p>
            <a:r>
              <a:rPr lang="en-US" dirty="0"/>
              <a:t>http://www.careertech.org/career-clusters/glance/clusters.html</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7224804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Family</a:t>
            </a:r>
            <a:r>
              <a:rPr lang="en-US" baseline="0" dirty="0"/>
              <a:t> and Community </a:t>
            </a:r>
            <a:r>
              <a:rPr lang="en-US" dirty="0"/>
              <a:t>Services recommended sequence</a:t>
            </a:r>
            <a:r>
              <a:rPr lang="en-US" baseline="0" dirty="0"/>
              <a:t> of courses.</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14682295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err="1">
                <a:solidFill>
                  <a:schemeClr val="tx1"/>
                </a:solidFill>
                <a:latin typeface="+mn-lt"/>
                <a:ea typeface="+mn-ea"/>
                <a:cs typeface="+mn-cs"/>
              </a:rPr>
              <a:t>AchieveTexas</a:t>
            </a:r>
            <a:r>
              <a:rPr lang="en-US" sz="1200" b="1" kern="1200" dirty="0">
                <a:solidFill>
                  <a:schemeClr val="tx1"/>
                </a:solidFill>
                <a:latin typeface="+mn-lt"/>
                <a:ea typeface="+mn-ea"/>
                <a:cs typeface="+mn-cs"/>
              </a:rPr>
              <a:t> College and Career Initiative</a:t>
            </a:r>
            <a:r>
              <a:rPr lang="en-US" sz="1200" kern="1200" dirty="0">
                <a:solidFill>
                  <a:schemeClr val="tx1"/>
                </a:solidFill>
                <a:latin typeface="+mn-lt"/>
                <a:ea typeface="+mn-ea"/>
                <a:cs typeface="+mn-cs"/>
              </a:rPr>
              <a:t> is an education initiative designed to prepare students for a lifetime of success. It allows students to achieve excellence by preparing them for secondary and postsecondary opportunities, career preparation and advancement, meaningful work, and active citizenship.</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b="1" kern="1200" dirty="0" err="1">
                <a:solidFill>
                  <a:schemeClr val="tx1"/>
                </a:solidFill>
                <a:latin typeface="+mn-lt"/>
                <a:ea typeface="+mn-ea"/>
                <a:cs typeface="+mn-cs"/>
              </a:rPr>
              <a:t>AchieveTexas</a:t>
            </a:r>
            <a:r>
              <a:rPr lang="en-US" sz="1200" kern="1200" dirty="0">
                <a:solidFill>
                  <a:schemeClr val="tx1"/>
                </a:solidFill>
                <a:latin typeface="+mn-lt"/>
                <a:ea typeface="+mn-ea"/>
                <a:cs typeface="+mn-cs"/>
              </a:rPr>
              <a:t> is designed to help students (and their parents) make wise education choices. It is based on the belief that the curricula of the 21st century should combine </a:t>
            </a:r>
            <a:r>
              <a:rPr lang="en-US" sz="1200" i="1" kern="1200" dirty="0">
                <a:solidFill>
                  <a:schemeClr val="tx1"/>
                </a:solidFill>
                <a:latin typeface="+mn-lt"/>
                <a:ea typeface="+mn-ea"/>
                <a:cs typeface="+mn-cs"/>
              </a:rPr>
              <a:t>rigorous</a:t>
            </a:r>
            <a:r>
              <a:rPr lang="en-US" sz="1200" kern="1200" dirty="0">
                <a:solidFill>
                  <a:schemeClr val="tx1"/>
                </a:solidFill>
                <a:latin typeface="+mn-lt"/>
                <a:ea typeface="+mn-ea"/>
                <a:cs typeface="+mn-cs"/>
              </a:rPr>
              <a:t> academics with </a:t>
            </a:r>
            <a:r>
              <a:rPr lang="en-US" sz="1200" i="1" kern="1200" dirty="0">
                <a:solidFill>
                  <a:schemeClr val="tx1"/>
                </a:solidFill>
                <a:latin typeface="+mn-lt"/>
                <a:ea typeface="+mn-ea"/>
                <a:cs typeface="+mn-cs"/>
              </a:rPr>
              <a:t>relevant</a:t>
            </a:r>
            <a:r>
              <a:rPr lang="en-US" sz="1200" kern="1200" dirty="0">
                <a:solidFill>
                  <a:schemeClr val="tx1"/>
                </a:solidFill>
                <a:latin typeface="+mn-lt"/>
                <a:ea typeface="+mn-ea"/>
                <a:cs typeface="+mn-cs"/>
              </a:rPr>
              <a:t> career education. When schools integrate academic and technical education, students can see the “usefulness” of what they are learning. The system also facilitates a seamless transition from secondary to postsecondary opportunities.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0646361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mn-lt"/>
                <a:ea typeface="+mn-ea"/>
                <a:cs typeface="+mn-cs"/>
              </a:rPr>
              <a:t>The </a:t>
            </a:r>
            <a:r>
              <a:rPr lang="en-US" sz="1200" kern="1200" dirty="0" err="1">
                <a:solidFill>
                  <a:schemeClr val="tx1"/>
                </a:solidFill>
                <a:latin typeface="+mn-lt"/>
                <a:ea typeface="+mn-ea"/>
                <a:cs typeface="+mn-cs"/>
              </a:rPr>
              <a:t>Programsof</a:t>
            </a:r>
            <a:r>
              <a:rPr lang="en-US" sz="1200" kern="1200" baseline="0" dirty="0">
                <a:solidFill>
                  <a:schemeClr val="tx1"/>
                </a:solidFill>
                <a:latin typeface="+mn-lt"/>
                <a:ea typeface="+mn-ea"/>
                <a:cs typeface="+mn-cs"/>
              </a:rPr>
              <a:t> Study (</a:t>
            </a:r>
            <a:r>
              <a:rPr lang="en-US" sz="1200" kern="1200" dirty="0">
                <a:solidFill>
                  <a:schemeClr val="tx1"/>
                </a:solidFill>
                <a:latin typeface="+mn-lt"/>
                <a:ea typeface="+mn-ea"/>
                <a:cs typeface="+mn-cs"/>
              </a:rPr>
              <a:t>POS) represent a </a:t>
            </a:r>
            <a:r>
              <a:rPr lang="en-US" sz="1200" b="1" kern="1200" dirty="0">
                <a:solidFill>
                  <a:schemeClr val="tx1"/>
                </a:solidFill>
                <a:latin typeface="+mn-lt"/>
                <a:ea typeface="+mn-ea"/>
                <a:cs typeface="+mn-cs"/>
              </a:rPr>
              <a:t>recommended</a:t>
            </a:r>
            <a:r>
              <a:rPr lang="en-US" sz="1200" kern="1200" dirty="0">
                <a:solidFill>
                  <a:schemeClr val="tx1"/>
                </a:solidFill>
                <a:latin typeface="+mn-lt"/>
                <a:ea typeface="+mn-ea"/>
                <a:cs typeface="+mn-cs"/>
              </a:rPr>
              <a:t> sequence of coursework based on a student’s interest and career goal.</a:t>
            </a:r>
            <a:br>
              <a:rPr lang="en-US" sz="1200" kern="1200" dirty="0">
                <a:solidFill>
                  <a:schemeClr val="tx1"/>
                </a:solidFill>
                <a:latin typeface="+mn-lt"/>
                <a:ea typeface="+mn-ea"/>
                <a:cs typeface="+mn-cs"/>
              </a:rPr>
            </a:b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Programs of Study contain lots of helpful information, including the core courses and career-related electives in high school that will help prepare students for their career goals. </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The POS are based upon the Recommended High School Graduation Plan and can easily be adapted for the Distinguished Achievement High School Graduation Plan.</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Family and Community</a:t>
            </a:r>
            <a:r>
              <a:rPr lang="en-US" sz="1200" kern="1200" baseline="0" dirty="0">
                <a:solidFill>
                  <a:schemeClr val="tx1"/>
                </a:solidFill>
                <a:latin typeface="+mn-lt"/>
                <a:ea typeface="+mn-ea"/>
                <a:cs typeface="+mn-cs"/>
              </a:rPr>
              <a:t> Services is one of the </a:t>
            </a:r>
            <a:r>
              <a:rPr lang="en-US" sz="1200" kern="1200" dirty="0">
                <a:solidFill>
                  <a:schemeClr val="tx1"/>
                </a:solidFill>
                <a:latin typeface="+mn-lt"/>
                <a:ea typeface="+mn-ea"/>
                <a:cs typeface="+mn-cs"/>
              </a:rPr>
              <a:t>Programs of Study for the Human</a:t>
            </a:r>
            <a:r>
              <a:rPr lang="en-US" sz="1200" kern="1200" baseline="0" dirty="0">
                <a:solidFill>
                  <a:schemeClr val="tx1"/>
                </a:solidFill>
                <a:latin typeface="+mn-lt"/>
                <a:ea typeface="+mn-ea"/>
                <a:cs typeface="+mn-cs"/>
              </a:rPr>
              <a:t> Services Cluster </a:t>
            </a:r>
            <a:r>
              <a:rPr lang="en-US" sz="1200" kern="1200" dirty="0">
                <a:solidFill>
                  <a:schemeClr val="tx1"/>
                </a:solidFill>
                <a:latin typeface="+mn-lt"/>
                <a:ea typeface="+mn-ea"/>
                <a:cs typeface="+mn-cs"/>
              </a:rPr>
              <a:t>and has three models for this career cluster.</a:t>
            </a:r>
          </a:p>
          <a:p>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All schools</a:t>
            </a:r>
            <a:r>
              <a:rPr lang="en-US" sz="1200" kern="1200" baseline="0" dirty="0">
                <a:solidFill>
                  <a:schemeClr val="tx1"/>
                </a:solidFill>
                <a:latin typeface="+mn-lt"/>
                <a:ea typeface="+mn-ea"/>
                <a:cs typeface="+mn-cs"/>
              </a:rPr>
              <a:t> are different and may choose to follow other Programs of Study.  Be sure to tell students what your school has to offer.</a:t>
            </a:r>
          </a:p>
          <a:p>
            <a:endParaRPr lang="en-US" sz="1200" kern="1200" baseline="0" dirty="0">
              <a:solidFill>
                <a:schemeClr val="tx1"/>
              </a:solidFill>
              <a:latin typeface="+mn-lt"/>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See Programs of Study Models for </a:t>
            </a:r>
            <a:r>
              <a:rPr lang="en-US" b="1" baseline="0" dirty="0"/>
              <a:t>Dietitian, Geriatric Care Manager </a:t>
            </a:r>
            <a:r>
              <a:rPr lang="en-US" b="0" baseline="0" dirty="0"/>
              <a:t>and</a:t>
            </a:r>
            <a:r>
              <a:rPr lang="en-US" b="1" baseline="0" dirty="0"/>
              <a:t> Social and Community Services Manager </a:t>
            </a:r>
            <a:r>
              <a:rPr lang="en-US" baseline="0" dirty="0"/>
              <a:t>(see All Lesson Attachments tab) to follow along with the slide presentation.  The slides include information from the model in alphabetical order.</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a:p>
          <a:p>
            <a:pPr fontAlgn="base"/>
            <a:r>
              <a:rPr lang="en-US" sz="1200" b="0" i="0" kern="1200" dirty="0">
                <a:solidFill>
                  <a:schemeClr val="tx1"/>
                </a:solidFill>
                <a:effectLst/>
                <a:latin typeface="+mn-lt"/>
                <a:ea typeface="+mn-ea"/>
                <a:cs typeface="+mn-cs"/>
              </a:rPr>
              <a:t>Click</a:t>
            </a:r>
            <a:r>
              <a:rPr lang="en-US" sz="1200" b="0" i="0" kern="1200" baseline="0" dirty="0">
                <a:solidFill>
                  <a:schemeClr val="tx1"/>
                </a:solidFill>
                <a:effectLst/>
                <a:latin typeface="+mn-lt"/>
                <a:ea typeface="+mn-ea"/>
                <a:cs typeface="+mn-cs"/>
              </a:rPr>
              <a:t> on hyperlink to v</a:t>
            </a:r>
            <a:r>
              <a:rPr lang="en-US" sz="1200" b="0" i="0" kern="1200" dirty="0">
                <a:solidFill>
                  <a:schemeClr val="tx1"/>
                </a:solidFill>
                <a:effectLst/>
                <a:latin typeface="+mn-lt"/>
                <a:ea typeface="+mn-ea"/>
                <a:cs typeface="+mn-cs"/>
              </a:rPr>
              <a:t>iew the YouTube™ video:</a:t>
            </a:r>
          </a:p>
          <a:p>
            <a:pPr marL="171450" indent="-171450" fontAlgn="base">
              <a:buFont typeface="Arial" panose="020B0604020202020204" pitchFamily="34" charset="0"/>
              <a:buChar char="•"/>
            </a:pPr>
            <a:r>
              <a:rPr lang="en-US" sz="1200" b="0" i="0" kern="1200" dirty="0">
                <a:solidFill>
                  <a:schemeClr val="tx1"/>
                </a:solidFill>
                <a:effectLst/>
                <a:latin typeface="+mn-lt"/>
                <a:ea typeface="+mn-ea"/>
                <a:cs typeface="+mn-cs"/>
              </a:rPr>
              <a:t>Become a Personal and Home Care Aide </a:t>
            </a:r>
            <a:br>
              <a:rPr lang="en-US" sz="1200" b="0" i="0" kern="1200" dirty="0">
                <a:solidFill>
                  <a:schemeClr val="tx1"/>
                </a:solidFill>
                <a:effectLst/>
                <a:latin typeface="+mn-lt"/>
                <a:ea typeface="+mn-ea"/>
                <a:cs typeface="+mn-cs"/>
              </a:rPr>
            </a:br>
            <a:r>
              <a:rPr lang="en-US" sz="1200" b="0" i="0" kern="1200" dirty="0">
                <a:solidFill>
                  <a:schemeClr val="tx1"/>
                </a:solidFill>
                <a:effectLst/>
                <a:latin typeface="+mn-lt"/>
                <a:ea typeface="+mn-ea"/>
                <a:cs typeface="+mn-cs"/>
              </a:rPr>
              <a:t>Assist elderly or disabled adults with daily living activities at the person’s home or in a daytime non-residential facility. Duties performed at a place of residence may include keeping house (making beds, doing laundry, washing dishes) and preparing meals. </a:t>
            </a:r>
            <a:br>
              <a:rPr lang="en-US" sz="1200" b="0" i="0" kern="1200" dirty="0">
                <a:solidFill>
                  <a:schemeClr val="tx1"/>
                </a:solidFill>
                <a:effectLst/>
                <a:latin typeface="+mn-lt"/>
                <a:ea typeface="+mn-ea"/>
                <a:cs typeface="+mn-cs"/>
              </a:rPr>
            </a:br>
            <a:r>
              <a:rPr lang="en-US" sz="1200" b="0" i="0" u="none" strike="noStrike" kern="1200" dirty="0">
                <a:solidFill>
                  <a:schemeClr val="tx1"/>
                </a:solidFill>
                <a:effectLst/>
                <a:latin typeface="+mn-lt"/>
                <a:ea typeface="+mn-ea"/>
                <a:cs typeface="+mn-cs"/>
                <a:hlinkClick r:id="rId3"/>
              </a:rPr>
              <a:t>http://youtu.be/p8HyUgDDXlE</a:t>
            </a:r>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8315178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These are recommended sequence of courses but</a:t>
            </a:r>
            <a:r>
              <a:rPr lang="en-US" baseline="0" dirty="0"/>
              <a:t> _____________ (name of your school) offers _______________________.</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29342333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Discuss employment opportunities</a:t>
            </a:r>
            <a:r>
              <a:rPr lang="en-US" baseline="0" dirty="0"/>
              <a:t> in your town or city. </a:t>
            </a: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1188855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Education never ends. Students should be aware that earning certifications will help their careers as they move up</a:t>
            </a:r>
            <a:r>
              <a:rPr lang="en-US" baseline="0" dirty="0"/>
              <a:t> the ladder of success.</a:t>
            </a:r>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954879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Associate Degrees are generally</a:t>
            </a:r>
            <a:r>
              <a:rPr lang="en-US" baseline="0" dirty="0"/>
              <a:t> t</a:t>
            </a:r>
            <a:r>
              <a:rPr lang="en-US" dirty="0"/>
              <a:t>wo year programs</a:t>
            </a:r>
            <a:r>
              <a:rPr lang="en-US" baseline="0" dirty="0"/>
              <a:t> at a community college.</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32210201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www.careertech.org/" TargetMode="External"/><Relationship Id="rId2" Type="http://schemas.openxmlformats.org/officeDocument/2006/relationships/hyperlink" Target="http://www.achievetexas.org/" TargetMode="External"/><Relationship Id="rId1" Type="http://schemas.openxmlformats.org/officeDocument/2006/relationships/slideLayout" Target="../slideLayouts/slideLayout3.xml"/><Relationship Id="rId4" Type="http://schemas.openxmlformats.org/officeDocument/2006/relationships/hyperlink" Target="http://www.mynextmove.org/"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youtu.be/p8HyUgDDXlE" TargetMode="External"/><Relationship Id="rId2" Type="http://schemas.openxmlformats.org/officeDocument/2006/relationships/hyperlink" Target="http://www.onetonline.org/find/career?c=10&amp;g=G"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youtu.be/p8HyUgDDXlE"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7.WMF"/><Relationship Id="rId4" Type="http://schemas.openxmlformats.org/officeDocument/2006/relationships/image" Target="../media/image6.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0.wmf"/><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p:txBody>
          <a:bodyPr>
            <a:normAutofit/>
          </a:bodyPr>
          <a:lstStyle/>
          <a:p>
            <a:r>
              <a:rPr lang="en-US" sz="6000" dirty="0"/>
              <a:t>Exploring Careers in Family and Community Services</a:t>
            </a:r>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a:xfrm>
            <a:off x="740664" y="335017"/>
            <a:ext cx="10059452" cy="876300"/>
          </a:xfrm>
        </p:spPr>
        <p:txBody>
          <a:bodyPr/>
          <a:lstStyle/>
          <a:p>
            <a:r>
              <a:rPr lang="en-US" dirty="0"/>
              <a:t>Associate Degrees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23349"/>
            <a:ext cx="5328050" cy="4734318"/>
          </a:xfrm>
        </p:spPr>
        <p:txBody>
          <a:bodyPr/>
          <a:lstStyle/>
          <a:p>
            <a:pPr lvl="1"/>
            <a:r>
              <a:rPr lang="en-US" dirty="0"/>
              <a:t>Administrative and Secretarial Services</a:t>
            </a:r>
          </a:p>
          <a:p>
            <a:pPr lvl="1"/>
            <a:r>
              <a:rPr lang="en-US" dirty="0"/>
              <a:t>Behavioral Sciences</a:t>
            </a:r>
          </a:p>
          <a:p>
            <a:pPr lvl="1"/>
            <a:r>
              <a:rPr lang="en-US" dirty="0"/>
              <a:t>Business Administration and Management</a:t>
            </a:r>
          </a:p>
          <a:p>
            <a:pPr lvl="1"/>
            <a:r>
              <a:rPr lang="en-US" dirty="0"/>
              <a:t>Community Health Services</a:t>
            </a:r>
          </a:p>
          <a:p>
            <a:pPr lvl="1"/>
            <a:r>
              <a:rPr lang="en-US" dirty="0"/>
              <a:t>Dietetic Technology</a:t>
            </a:r>
          </a:p>
          <a:p>
            <a:pPr lvl="1"/>
            <a:r>
              <a:rPr lang="en-US" dirty="0"/>
              <a:t>Financial Management and Services</a:t>
            </a:r>
          </a:p>
          <a:p>
            <a:pPr lvl="1"/>
            <a:r>
              <a:rPr lang="en-US" dirty="0"/>
              <a:t>Foods and Nutrition Studies</a:t>
            </a:r>
          </a:p>
          <a:p>
            <a:pPr lvl="1"/>
            <a:r>
              <a:rPr lang="en-US" dirty="0"/>
              <a:t>Health and Medical Administration Services</a:t>
            </a:r>
            <a:endParaRPr lang="en-US" dirty="0">
              <a:solidFill>
                <a:srgbClr val="000000"/>
              </a:solidFill>
            </a:endParaRPr>
          </a:p>
          <a:p>
            <a:pPr marL="342900" lvl="1" indent="-342900">
              <a:lnSpc>
                <a:spcPct val="100000"/>
              </a:lnSpc>
              <a:spcBef>
                <a:spcPts val="1000"/>
              </a:spcBef>
              <a:buClr>
                <a:srgbClr val="C02033"/>
              </a:buClr>
              <a:buFont typeface=".AppleSystemUIFont" charset="-120"/>
              <a:buChar char="&gt;"/>
            </a:pPr>
            <a:endParaRPr lang="en-US" sz="2000" dirty="0"/>
          </a:p>
          <a:p>
            <a:endParaRPr lang="en-US" sz="2000" dirty="0"/>
          </a:p>
        </p:txBody>
      </p:sp>
      <p:sp>
        <p:nvSpPr>
          <p:cNvPr id="4" name="Text Placeholder 3">
            <a:extLst>
              <a:ext uri="{FF2B5EF4-FFF2-40B4-BE49-F238E27FC236}">
                <a16:creationId xmlns:a16="http://schemas.microsoft.com/office/drawing/2014/main" id="{883CE921-E473-459A-AB02-1E26B208F011}"/>
              </a:ext>
            </a:extLst>
          </p:cNvPr>
          <p:cNvSpPr>
            <a:spLocks noGrp="1"/>
          </p:cNvSpPr>
          <p:nvPr>
            <p:ph sz="half" idx="10"/>
          </p:nvPr>
        </p:nvSpPr>
        <p:spPr/>
        <p:txBody>
          <a:bodyPr/>
          <a:lstStyle/>
          <a:p>
            <a:pPr lvl="1"/>
            <a:r>
              <a:rPr lang="en-US" dirty="0"/>
              <a:t>Individual and Family Development Studies</a:t>
            </a:r>
          </a:p>
          <a:p>
            <a:pPr lvl="1"/>
            <a:r>
              <a:rPr lang="en-US" dirty="0"/>
              <a:t>Health and Medical Administration Services</a:t>
            </a:r>
          </a:p>
          <a:p>
            <a:pPr lvl="1"/>
            <a:r>
              <a:rPr lang="en-US" dirty="0"/>
              <a:t>Mental Health Services</a:t>
            </a:r>
          </a:p>
          <a:p>
            <a:pPr lvl="1"/>
            <a:r>
              <a:rPr lang="en-US" dirty="0"/>
              <a:t>Physical Therapy Assistant</a:t>
            </a:r>
          </a:p>
          <a:p>
            <a:pPr lvl="1"/>
            <a:r>
              <a:rPr lang="en-US" dirty="0"/>
              <a:t>Psychology</a:t>
            </a:r>
          </a:p>
          <a:p>
            <a:pPr lvl="1"/>
            <a:r>
              <a:rPr lang="en-US" dirty="0"/>
              <a:t>Public Administration</a:t>
            </a:r>
          </a:p>
          <a:p>
            <a:pPr lvl="1"/>
            <a:r>
              <a:rPr lang="en-US" dirty="0"/>
              <a:t>Social Science Studies</a:t>
            </a:r>
          </a:p>
          <a:p>
            <a:pPr lvl="1"/>
            <a:r>
              <a:rPr lang="en-US" dirty="0"/>
              <a:t>Social Work</a:t>
            </a:r>
          </a:p>
          <a:p>
            <a:pPr algn="l"/>
            <a:endParaRPr lang="en-US" sz="2000" dirty="0"/>
          </a:p>
        </p:txBody>
      </p:sp>
      <p:sp>
        <p:nvSpPr>
          <p:cNvPr id="5" name="Text Placeholder 4">
            <a:extLst>
              <a:ext uri="{FF2B5EF4-FFF2-40B4-BE49-F238E27FC236}">
                <a16:creationId xmlns:a16="http://schemas.microsoft.com/office/drawing/2014/main" id="{C34E9155-B500-4087-9C60-FF8902E3CFFA}"/>
              </a:ext>
            </a:extLst>
          </p:cNvPr>
          <p:cNvSpPr>
            <a:spLocks noGrp="1"/>
          </p:cNvSpPr>
          <p:nvPr>
            <p:ph type="body" sz="quarter" idx="4294967295"/>
          </p:nvPr>
        </p:nvSpPr>
        <p:spPr>
          <a:xfrm>
            <a:off x="8174038" y="2051050"/>
            <a:ext cx="4017962" cy="3703638"/>
          </a:xfrm>
          <a:prstGeom prst="rect">
            <a:avLst/>
          </a:prstGeom>
        </p:spPr>
        <p:txBody>
          <a:bodyPr/>
          <a:lstStyle/>
          <a:p>
            <a:pPr algn="l"/>
            <a:endParaRPr lang="en-US" sz="2000" dirty="0"/>
          </a:p>
          <a:p>
            <a:pPr algn="l"/>
            <a:endParaRPr lang="en-US" sz="2000" dirty="0"/>
          </a:p>
        </p:txBody>
      </p:sp>
    </p:spTree>
    <p:extLst>
      <p:ext uri="{BB962C8B-B14F-4D97-AF65-F5344CB8AC3E}">
        <p14:creationId xmlns:p14="http://schemas.microsoft.com/office/powerpoint/2010/main" val="2412005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7F77E6E-F82D-4028-A41F-4F5CD82AD6E0}"/>
              </a:ext>
            </a:extLst>
          </p:cNvPr>
          <p:cNvSpPr>
            <a:spLocks noGrp="1"/>
          </p:cNvSpPr>
          <p:nvPr>
            <p:ph type="title"/>
          </p:nvPr>
        </p:nvSpPr>
        <p:spPr/>
        <p:txBody>
          <a:bodyPr/>
          <a:lstStyle/>
          <a:p>
            <a:r>
              <a:rPr lang="en-US" dirty="0"/>
              <a:t>Associate Degrees</a:t>
            </a:r>
          </a:p>
        </p:txBody>
      </p:sp>
      <p:sp>
        <p:nvSpPr>
          <p:cNvPr id="7" name="Content Placeholder 6">
            <a:extLst>
              <a:ext uri="{FF2B5EF4-FFF2-40B4-BE49-F238E27FC236}">
                <a16:creationId xmlns:a16="http://schemas.microsoft.com/office/drawing/2014/main" id="{CC8B9D0D-253A-43B0-AB78-53041F840B89}"/>
              </a:ext>
            </a:extLst>
          </p:cNvPr>
          <p:cNvSpPr>
            <a:spLocks noGrp="1"/>
          </p:cNvSpPr>
          <p:nvPr>
            <p:ph sz="half" idx="1"/>
          </p:nvPr>
        </p:nvSpPr>
        <p:spPr/>
        <p:txBody>
          <a:bodyPr/>
          <a:lstStyle/>
          <a:p>
            <a:pPr lvl="1">
              <a:buClr>
                <a:srgbClr val="C02033"/>
              </a:buClr>
            </a:pPr>
            <a:r>
              <a:rPr lang="en-US" dirty="0"/>
              <a:t>Career Options:</a:t>
            </a:r>
          </a:p>
          <a:p>
            <a:pPr lvl="2">
              <a:buClr>
                <a:srgbClr val="4E7CBE"/>
              </a:buClr>
            </a:pPr>
            <a:r>
              <a:rPr lang="en-US" sz="2400" dirty="0"/>
              <a:t>Case Management Aide</a:t>
            </a:r>
          </a:p>
          <a:p>
            <a:pPr lvl="2">
              <a:buClr>
                <a:srgbClr val="4E7CBE"/>
              </a:buClr>
            </a:pPr>
            <a:r>
              <a:rPr lang="en-US" sz="2400" dirty="0"/>
              <a:t>Community Outreach Worker</a:t>
            </a:r>
          </a:p>
          <a:p>
            <a:pPr lvl="2">
              <a:buClr>
                <a:srgbClr val="4E7CBE"/>
              </a:buClr>
            </a:pPr>
            <a:r>
              <a:rPr lang="en-US" sz="2400" dirty="0"/>
              <a:t>Community Support Worker</a:t>
            </a:r>
          </a:p>
          <a:p>
            <a:pPr lvl="2">
              <a:buClr>
                <a:srgbClr val="4E7CBE"/>
              </a:buClr>
            </a:pPr>
            <a:r>
              <a:rPr lang="en-US" sz="2400" dirty="0"/>
              <a:t>Dietetic Technician-Register</a:t>
            </a:r>
          </a:p>
          <a:p>
            <a:pPr lvl="2">
              <a:buClr>
                <a:srgbClr val="4E7CBE"/>
              </a:buClr>
            </a:pPr>
            <a:r>
              <a:rPr lang="en-US" sz="2400" dirty="0"/>
              <a:t>Certified Dietary Manager</a:t>
            </a:r>
          </a:p>
          <a:p>
            <a:pPr lvl="2">
              <a:buClr>
                <a:srgbClr val="4E7CBE"/>
              </a:buClr>
            </a:pPr>
            <a:r>
              <a:rPr lang="en-US" sz="2400" dirty="0"/>
              <a:t>Government - Eligibility Interviewer</a:t>
            </a:r>
          </a:p>
          <a:p>
            <a:pPr lvl="2">
              <a:buClr>
                <a:srgbClr val="4E7CBE"/>
              </a:buClr>
            </a:pPr>
            <a:r>
              <a:rPr lang="en-US" sz="2400" dirty="0"/>
              <a:t>Personal/Home Care Services Manager</a:t>
            </a:r>
          </a:p>
          <a:p>
            <a:pPr lvl="2">
              <a:buClr>
                <a:srgbClr val="4E7CBE"/>
              </a:buClr>
            </a:pPr>
            <a:r>
              <a:rPr lang="en-US" sz="2400" dirty="0"/>
              <a:t>Physical Therapist Assistant</a:t>
            </a:r>
          </a:p>
          <a:p>
            <a:pPr lvl="2">
              <a:buClr>
                <a:srgbClr val="4E7CBE"/>
              </a:buClr>
            </a:pPr>
            <a:r>
              <a:rPr lang="en-US" sz="2400" dirty="0"/>
              <a:t>Social and Human Services Assistant</a:t>
            </a:r>
          </a:p>
          <a:p>
            <a:endParaRPr lang="en-US" dirty="0"/>
          </a:p>
        </p:txBody>
      </p:sp>
    </p:spTree>
    <p:extLst>
      <p:ext uri="{BB962C8B-B14F-4D97-AF65-F5344CB8AC3E}">
        <p14:creationId xmlns:p14="http://schemas.microsoft.com/office/powerpoint/2010/main" val="26028146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Bachelor Degrees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Dietetics</a:t>
            </a:r>
          </a:p>
          <a:p>
            <a:pPr lvl="1"/>
            <a:r>
              <a:rPr lang="en-US" dirty="0"/>
              <a:t>Foods and Nutrition</a:t>
            </a:r>
          </a:p>
          <a:p>
            <a:pPr lvl="1"/>
            <a:r>
              <a:rPr lang="en-US" dirty="0"/>
              <a:t>Gerontology and Geriatric Services</a:t>
            </a:r>
          </a:p>
          <a:p>
            <a:pPr lvl="1"/>
            <a:r>
              <a:rPr lang="en-US" dirty="0"/>
              <a:t>Gerontology Counseling Services</a:t>
            </a:r>
          </a:p>
          <a:p>
            <a:pPr lvl="1"/>
            <a:r>
              <a:rPr lang="en-US" dirty="0"/>
              <a:t>Health Information Manager</a:t>
            </a:r>
          </a:p>
          <a:p>
            <a:pPr lvl="1"/>
            <a:r>
              <a:rPr lang="en-US" dirty="0"/>
              <a:t>Health Promotion</a:t>
            </a:r>
          </a:p>
          <a:p>
            <a:pPr lvl="1"/>
            <a:r>
              <a:rPr lang="en-US" dirty="0"/>
              <a:t>Health and Wellness Promotion</a:t>
            </a:r>
          </a:p>
          <a:p>
            <a:pPr lvl="1"/>
            <a:r>
              <a:rPr lang="en-US" dirty="0"/>
              <a:t>Health Services Administration</a:t>
            </a:r>
          </a:p>
          <a:p>
            <a:pPr lvl="1"/>
            <a:endParaRPr lang="en-US" dirty="0"/>
          </a:p>
          <a:p>
            <a:pPr lvl="1"/>
            <a:endParaRPr lang="en-US" dirty="0"/>
          </a:p>
          <a:p>
            <a:endParaRPr lang="en-US" dirty="0"/>
          </a:p>
        </p:txBody>
      </p:sp>
      <p:sp>
        <p:nvSpPr>
          <p:cNvPr id="4" name="Content Placeholder 3">
            <a:extLst>
              <a:ext uri="{FF2B5EF4-FFF2-40B4-BE49-F238E27FC236}">
                <a16:creationId xmlns:a16="http://schemas.microsoft.com/office/drawing/2014/main" id="{2BE5564D-A879-4EE3-B52E-D003A199BE3B}"/>
              </a:ext>
            </a:extLst>
          </p:cNvPr>
          <p:cNvSpPr>
            <a:spLocks noGrp="1"/>
          </p:cNvSpPr>
          <p:nvPr>
            <p:ph sz="half" idx="10"/>
          </p:nvPr>
        </p:nvSpPr>
        <p:spPr/>
        <p:txBody>
          <a:bodyPr/>
          <a:lstStyle/>
          <a:p>
            <a:pPr lvl="1"/>
            <a:r>
              <a:rPr lang="en-US" dirty="0"/>
              <a:t>Human Development and Family Studies</a:t>
            </a:r>
          </a:p>
          <a:p>
            <a:pPr lvl="1"/>
            <a:r>
              <a:rPr lang="en-US" dirty="0"/>
              <a:t>Community Health</a:t>
            </a:r>
          </a:p>
          <a:p>
            <a:pPr lvl="1"/>
            <a:r>
              <a:rPr lang="en-US" dirty="0"/>
              <a:t>Developmental Psychology</a:t>
            </a:r>
          </a:p>
          <a:p>
            <a:pPr lvl="1"/>
            <a:r>
              <a:rPr lang="en-US" dirty="0"/>
              <a:t>Long-Term Care Administration</a:t>
            </a:r>
          </a:p>
          <a:p>
            <a:pPr lvl="1"/>
            <a:r>
              <a:rPr lang="en-US" dirty="0"/>
              <a:t>Nutrition</a:t>
            </a:r>
          </a:p>
          <a:p>
            <a:pPr lvl="1"/>
            <a:r>
              <a:rPr lang="en-US" dirty="0"/>
              <a:t>Public Administration</a:t>
            </a:r>
          </a:p>
          <a:p>
            <a:pPr lvl="1"/>
            <a:r>
              <a:rPr lang="en-US" dirty="0"/>
              <a:t>Social Work</a:t>
            </a:r>
          </a:p>
          <a:p>
            <a:pPr lvl="1"/>
            <a:r>
              <a:rPr lang="en-US" dirty="0"/>
              <a:t>Sociology</a:t>
            </a:r>
          </a:p>
          <a:p>
            <a:pPr lvl="1"/>
            <a:r>
              <a:rPr lang="en-US" dirty="0"/>
              <a:t>Youth and Community Studies</a:t>
            </a:r>
          </a:p>
          <a:p>
            <a:pPr marL="0" lvl="1" indent="0">
              <a:buNone/>
            </a:pPr>
            <a:endParaRPr lang="en-US" dirty="0"/>
          </a:p>
          <a:p>
            <a:endParaRPr lang="en-US" dirty="0"/>
          </a:p>
        </p:txBody>
      </p:sp>
    </p:spTree>
    <p:extLst>
      <p:ext uri="{BB962C8B-B14F-4D97-AF65-F5344CB8AC3E}">
        <p14:creationId xmlns:p14="http://schemas.microsoft.com/office/powerpoint/2010/main" val="1401047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Bachelor Degrees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Career Options:</a:t>
            </a:r>
          </a:p>
          <a:p>
            <a:pPr lvl="2"/>
            <a:r>
              <a:rPr lang="en-US" dirty="0"/>
              <a:t>Administrative Assistant</a:t>
            </a:r>
          </a:p>
          <a:p>
            <a:pPr lvl="2"/>
            <a:r>
              <a:rPr lang="en-US" dirty="0"/>
              <a:t>Adult Educator</a:t>
            </a:r>
          </a:p>
          <a:p>
            <a:pPr lvl="2"/>
            <a:r>
              <a:rPr lang="en-US" dirty="0"/>
              <a:t>Community and Social Services Specialist</a:t>
            </a:r>
          </a:p>
          <a:p>
            <a:pPr lvl="2"/>
            <a:r>
              <a:rPr lang="en-US" dirty="0"/>
              <a:t>Counseling Aide</a:t>
            </a:r>
          </a:p>
          <a:p>
            <a:pPr lvl="2"/>
            <a:r>
              <a:rPr lang="en-US" dirty="0"/>
              <a:t>Counseling/Gerontology Aide</a:t>
            </a:r>
          </a:p>
          <a:p>
            <a:pPr lvl="2"/>
            <a:r>
              <a:rPr lang="en-US" dirty="0"/>
              <a:t>Food Services Manager</a:t>
            </a:r>
          </a:p>
          <a:p>
            <a:pPr lvl="1"/>
            <a:endParaRPr lang="en-US" dirty="0"/>
          </a:p>
          <a:p>
            <a:pPr lvl="1"/>
            <a:endParaRPr lang="en-US" dirty="0"/>
          </a:p>
          <a:p>
            <a:pPr lvl="1"/>
            <a:endParaRPr lang="en-US" dirty="0"/>
          </a:p>
          <a:p>
            <a:endParaRPr lang="en-US" dirty="0"/>
          </a:p>
        </p:txBody>
      </p:sp>
      <p:sp>
        <p:nvSpPr>
          <p:cNvPr id="4" name="Content Placeholder 3">
            <a:extLst>
              <a:ext uri="{FF2B5EF4-FFF2-40B4-BE49-F238E27FC236}">
                <a16:creationId xmlns:a16="http://schemas.microsoft.com/office/drawing/2014/main" id="{250739B9-7BE4-4358-BA31-A7EB88D45F82}"/>
              </a:ext>
            </a:extLst>
          </p:cNvPr>
          <p:cNvSpPr>
            <a:spLocks noGrp="1"/>
          </p:cNvSpPr>
          <p:nvPr>
            <p:ph sz="half" idx="10"/>
          </p:nvPr>
        </p:nvSpPr>
        <p:spPr>
          <a:xfrm>
            <a:off x="6392779" y="1853557"/>
            <a:ext cx="5328050" cy="4734318"/>
          </a:xfrm>
        </p:spPr>
        <p:txBody>
          <a:bodyPr/>
          <a:lstStyle/>
          <a:p>
            <a:pPr lvl="2"/>
            <a:r>
              <a:rPr lang="en-US" dirty="0"/>
              <a:t>Medical Office Manager/Administrator</a:t>
            </a:r>
          </a:p>
          <a:p>
            <a:pPr lvl="2"/>
            <a:r>
              <a:rPr lang="en-US" dirty="0"/>
              <a:t>Nutritionist</a:t>
            </a:r>
          </a:p>
          <a:p>
            <a:pPr lvl="2"/>
            <a:r>
              <a:rPr lang="en-US" dirty="0"/>
              <a:t>Registered Dietician</a:t>
            </a:r>
          </a:p>
          <a:p>
            <a:pPr lvl="2"/>
            <a:r>
              <a:rPr lang="en-US" dirty="0"/>
              <a:t>Social Services Caseworker</a:t>
            </a:r>
          </a:p>
          <a:p>
            <a:pPr lvl="2"/>
            <a:r>
              <a:rPr lang="en-US" dirty="0"/>
              <a:t>Social Services Worker</a:t>
            </a:r>
          </a:p>
          <a:p>
            <a:pPr lvl="2"/>
            <a:r>
              <a:rPr lang="en-US" dirty="0"/>
              <a:t>Volunteer Coordinator</a:t>
            </a:r>
          </a:p>
          <a:p>
            <a:endParaRPr lang="en-US" dirty="0"/>
          </a:p>
        </p:txBody>
      </p:sp>
    </p:spTree>
    <p:extLst>
      <p:ext uri="{BB962C8B-B14F-4D97-AF65-F5344CB8AC3E}">
        <p14:creationId xmlns:p14="http://schemas.microsoft.com/office/powerpoint/2010/main" val="30541750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Graduate Degrees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Counseling Psychology</a:t>
            </a:r>
          </a:p>
          <a:p>
            <a:pPr lvl="1"/>
            <a:r>
              <a:rPr lang="en-US" dirty="0"/>
              <a:t>Developmental Psychology</a:t>
            </a:r>
          </a:p>
          <a:p>
            <a:pPr lvl="1"/>
            <a:r>
              <a:rPr lang="en-US" dirty="0"/>
              <a:t>Family Psychology</a:t>
            </a:r>
          </a:p>
          <a:p>
            <a:pPr lvl="1"/>
            <a:r>
              <a:rPr lang="en-US" dirty="0"/>
              <a:t>Foods and Nutrition</a:t>
            </a:r>
          </a:p>
          <a:p>
            <a:pPr lvl="1"/>
            <a:r>
              <a:rPr lang="en-US" dirty="0"/>
              <a:t>Food Science</a:t>
            </a:r>
          </a:p>
          <a:p>
            <a:pPr lvl="1"/>
            <a:r>
              <a:rPr lang="en-US" dirty="0"/>
              <a:t>Health Administration</a:t>
            </a:r>
          </a:p>
          <a:p>
            <a:pPr lvl="1"/>
            <a:r>
              <a:rPr lang="en-US" dirty="0"/>
              <a:t>Health Promotion</a:t>
            </a:r>
          </a:p>
          <a:p>
            <a:pPr lvl="1"/>
            <a:r>
              <a:rPr lang="en-US" dirty="0"/>
              <a:t>Health Services Management</a:t>
            </a:r>
          </a:p>
          <a:p>
            <a:pPr lvl="1"/>
            <a:r>
              <a:rPr lang="en-US" dirty="0"/>
              <a:t>Health Services Research</a:t>
            </a:r>
          </a:p>
          <a:p>
            <a:pPr lvl="1"/>
            <a:endParaRPr lang="en-US" dirty="0"/>
          </a:p>
          <a:p>
            <a:pPr lvl="1"/>
            <a:endParaRPr lang="en-US" dirty="0"/>
          </a:p>
          <a:p>
            <a:endParaRPr lang="en-US" dirty="0"/>
          </a:p>
        </p:txBody>
      </p:sp>
      <p:sp>
        <p:nvSpPr>
          <p:cNvPr id="4" name="Content Placeholder 3">
            <a:extLst>
              <a:ext uri="{FF2B5EF4-FFF2-40B4-BE49-F238E27FC236}">
                <a16:creationId xmlns:a16="http://schemas.microsoft.com/office/drawing/2014/main" id="{29966C55-0FFC-4FFB-932A-5A6C9A66A7B9}"/>
              </a:ext>
            </a:extLst>
          </p:cNvPr>
          <p:cNvSpPr>
            <a:spLocks noGrp="1"/>
          </p:cNvSpPr>
          <p:nvPr>
            <p:ph sz="half" idx="10"/>
          </p:nvPr>
        </p:nvSpPr>
        <p:spPr>
          <a:xfrm>
            <a:off x="6188236" y="1384324"/>
            <a:ext cx="5328050" cy="4734318"/>
          </a:xfrm>
        </p:spPr>
        <p:txBody>
          <a:bodyPr/>
          <a:lstStyle/>
          <a:p>
            <a:pPr lvl="1"/>
            <a:r>
              <a:rPr lang="en-US" dirty="0"/>
              <a:t>Long-Term Care Senior Housing and Aging Services</a:t>
            </a:r>
          </a:p>
          <a:p>
            <a:pPr lvl="1"/>
            <a:r>
              <a:rPr lang="en-US" dirty="0"/>
              <a:t>Long-Term Health Care Administration</a:t>
            </a:r>
          </a:p>
          <a:p>
            <a:pPr lvl="1"/>
            <a:r>
              <a:rPr lang="en-US" dirty="0"/>
              <a:t>Management – Health Services</a:t>
            </a:r>
          </a:p>
          <a:p>
            <a:pPr lvl="1"/>
            <a:r>
              <a:rPr lang="en-US" dirty="0"/>
              <a:t>Nutrition</a:t>
            </a:r>
          </a:p>
          <a:p>
            <a:pPr lvl="1"/>
            <a:r>
              <a:rPr lang="en-US" dirty="0"/>
              <a:t>Nutrition Science</a:t>
            </a:r>
          </a:p>
          <a:p>
            <a:pPr lvl="1"/>
            <a:r>
              <a:rPr lang="en-US" dirty="0"/>
              <a:t>Public Administration</a:t>
            </a:r>
          </a:p>
          <a:p>
            <a:pPr lvl="1"/>
            <a:r>
              <a:rPr lang="en-US" dirty="0"/>
              <a:t>Public Health – Community Health</a:t>
            </a:r>
          </a:p>
          <a:p>
            <a:pPr lvl="1"/>
            <a:r>
              <a:rPr lang="en-US" dirty="0"/>
              <a:t>Public Policy</a:t>
            </a:r>
          </a:p>
          <a:p>
            <a:pPr lvl="1"/>
            <a:endParaRPr lang="en-US" dirty="0"/>
          </a:p>
          <a:p>
            <a:pPr lvl="1"/>
            <a:endParaRPr lang="en-US" dirty="0"/>
          </a:p>
          <a:p>
            <a:endParaRPr lang="en-US" dirty="0"/>
          </a:p>
        </p:txBody>
      </p:sp>
    </p:spTree>
    <p:extLst>
      <p:ext uri="{BB962C8B-B14F-4D97-AF65-F5344CB8AC3E}">
        <p14:creationId xmlns:p14="http://schemas.microsoft.com/office/powerpoint/2010/main" val="79279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208DF6D-C6F5-4639-8AFF-66F3572891B4}"/>
              </a:ext>
            </a:extLst>
          </p:cNvPr>
          <p:cNvSpPr>
            <a:spLocks noGrp="1"/>
          </p:cNvSpPr>
          <p:nvPr>
            <p:ph type="title"/>
          </p:nvPr>
        </p:nvSpPr>
        <p:spPr/>
        <p:txBody>
          <a:bodyPr/>
          <a:lstStyle/>
          <a:p>
            <a:r>
              <a:rPr lang="en-US" dirty="0"/>
              <a:t>Graduate Degrees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Career Options:</a:t>
            </a:r>
          </a:p>
          <a:p>
            <a:pPr lvl="2"/>
            <a:r>
              <a:rPr lang="en-US" dirty="0"/>
              <a:t>Career Counselor</a:t>
            </a:r>
          </a:p>
          <a:p>
            <a:pPr lvl="2"/>
            <a:r>
              <a:rPr lang="en-US" dirty="0"/>
              <a:t>Geriatric Care Manager</a:t>
            </a:r>
          </a:p>
          <a:p>
            <a:pPr lvl="2"/>
            <a:r>
              <a:rPr lang="en-US" dirty="0"/>
              <a:t>Gerontology Counselor</a:t>
            </a:r>
          </a:p>
          <a:p>
            <a:pPr lvl="2"/>
            <a:r>
              <a:rPr lang="en-US" dirty="0"/>
              <a:t>Life Skill Counselor</a:t>
            </a:r>
          </a:p>
          <a:p>
            <a:pPr lvl="2"/>
            <a:r>
              <a:rPr lang="en-US" dirty="0"/>
              <a:t>Medical and Health Services Manager</a:t>
            </a:r>
          </a:p>
          <a:p>
            <a:pPr lvl="1"/>
            <a:endParaRPr lang="en-US" dirty="0"/>
          </a:p>
          <a:p>
            <a:endParaRPr lang="en-US" dirty="0"/>
          </a:p>
        </p:txBody>
      </p:sp>
      <p:sp>
        <p:nvSpPr>
          <p:cNvPr id="5" name="Content Placeholder 4">
            <a:extLst>
              <a:ext uri="{FF2B5EF4-FFF2-40B4-BE49-F238E27FC236}">
                <a16:creationId xmlns:a16="http://schemas.microsoft.com/office/drawing/2014/main" id="{7312EA4D-9B2A-4A27-9BF1-948FB7C50DE9}"/>
              </a:ext>
            </a:extLst>
          </p:cNvPr>
          <p:cNvSpPr>
            <a:spLocks noGrp="1"/>
          </p:cNvSpPr>
          <p:nvPr>
            <p:ph sz="half" idx="10"/>
          </p:nvPr>
        </p:nvSpPr>
        <p:spPr>
          <a:xfrm>
            <a:off x="6440905" y="1865589"/>
            <a:ext cx="5328050" cy="4734318"/>
          </a:xfrm>
        </p:spPr>
        <p:txBody>
          <a:bodyPr/>
          <a:lstStyle/>
          <a:p>
            <a:pPr lvl="2"/>
            <a:r>
              <a:rPr lang="en-US" dirty="0"/>
              <a:t>Nutrition Consultant</a:t>
            </a:r>
          </a:p>
          <a:p>
            <a:pPr lvl="2"/>
            <a:r>
              <a:rPr lang="en-US" dirty="0"/>
              <a:t>Nutrition Educator</a:t>
            </a:r>
          </a:p>
          <a:p>
            <a:pPr lvl="2"/>
            <a:r>
              <a:rPr lang="en-US" dirty="0"/>
              <a:t>Nutrition Researcher</a:t>
            </a:r>
          </a:p>
          <a:p>
            <a:pPr lvl="2"/>
            <a:r>
              <a:rPr lang="en-US" dirty="0"/>
              <a:t>Residential Advisor</a:t>
            </a:r>
          </a:p>
          <a:p>
            <a:pPr lvl="2"/>
            <a:r>
              <a:rPr lang="en-US" dirty="0"/>
              <a:t>Social and Community Services Manager</a:t>
            </a:r>
          </a:p>
          <a:p>
            <a:pPr lvl="2"/>
            <a:r>
              <a:rPr lang="en-US" dirty="0"/>
              <a:t>State TANF Administrator</a:t>
            </a:r>
          </a:p>
          <a:p>
            <a:endParaRPr lang="en-US" dirty="0"/>
          </a:p>
        </p:txBody>
      </p:sp>
    </p:spTree>
    <p:extLst>
      <p:ext uri="{BB962C8B-B14F-4D97-AF65-F5344CB8AC3E}">
        <p14:creationId xmlns:p14="http://schemas.microsoft.com/office/powerpoint/2010/main" val="4185570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Obtaining Employment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When seeking employment, have available:</a:t>
            </a:r>
          </a:p>
          <a:p>
            <a:pPr lvl="2"/>
            <a:r>
              <a:rPr lang="en-US" dirty="0"/>
              <a:t>Career portfolio </a:t>
            </a:r>
          </a:p>
          <a:p>
            <a:pPr lvl="3"/>
            <a:r>
              <a:rPr lang="en-US" dirty="0"/>
              <a:t>résumé </a:t>
            </a:r>
          </a:p>
          <a:p>
            <a:pPr lvl="3"/>
            <a:r>
              <a:rPr lang="en-US" dirty="0"/>
              <a:t>certifications</a:t>
            </a:r>
          </a:p>
          <a:p>
            <a:pPr lvl="3"/>
            <a:r>
              <a:rPr lang="en-US" dirty="0"/>
              <a:t>record of skills attained</a:t>
            </a:r>
          </a:p>
          <a:p>
            <a:pPr lvl="3"/>
            <a:r>
              <a:rPr lang="en-US" dirty="0"/>
              <a:t>letters of reference</a:t>
            </a:r>
          </a:p>
          <a:p>
            <a:pPr lvl="2"/>
            <a:r>
              <a:rPr lang="en-US" dirty="0"/>
              <a:t>Completed job application</a:t>
            </a:r>
          </a:p>
          <a:p>
            <a:pPr lvl="2"/>
            <a:r>
              <a:rPr lang="en-US" dirty="0"/>
              <a:t>Interview skills</a:t>
            </a:r>
          </a:p>
          <a:p>
            <a:endParaRPr lang="en-US" dirty="0"/>
          </a:p>
        </p:txBody>
      </p:sp>
    </p:spTree>
    <p:extLst>
      <p:ext uri="{BB962C8B-B14F-4D97-AF65-F5344CB8AC3E}">
        <p14:creationId xmlns:p14="http://schemas.microsoft.com/office/powerpoint/2010/main" val="2344214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Maintaining Employment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Once you have secured employment, be sure to:</a:t>
            </a:r>
          </a:p>
          <a:p>
            <a:pPr lvl="2"/>
            <a:r>
              <a:rPr lang="en-US" dirty="0"/>
              <a:t>arrive to work on time</a:t>
            </a:r>
          </a:p>
          <a:p>
            <a:pPr lvl="2"/>
            <a:r>
              <a:rPr lang="en-US" dirty="0"/>
              <a:t>work responsibly</a:t>
            </a:r>
          </a:p>
          <a:p>
            <a:pPr lvl="2"/>
            <a:r>
              <a:rPr lang="en-US" dirty="0"/>
              <a:t>work safely</a:t>
            </a:r>
          </a:p>
          <a:p>
            <a:pPr lvl="2"/>
            <a:r>
              <a:rPr lang="en-US" dirty="0"/>
              <a:t>respect the business</a:t>
            </a:r>
          </a:p>
          <a:p>
            <a:pPr lvl="2"/>
            <a:r>
              <a:rPr lang="en-US" dirty="0"/>
              <a:t>maintain a positive attitude</a:t>
            </a:r>
          </a:p>
          <a:p>
            <a:pPr lvl="2"/>
            <a:r>
              <a:rPr lang="en-US" dirty="0"/>
              <a:t>complete assigned tasks</a:t>
            </a:r>
          </a:p>
          <a:p>
            <a:pPr lvl="1"/>
            <a:endParaRPr lang="en-US" dirty="0"/>
          </a:p>
        </p:txBody>
      </p:sp>
    </p:spTree>
    <p:extLst>
      <p:ext uri="{BB962C8B-B14F-4D97-AF65-F5344CB8AC3E}">
        <p14:creationId xmlns:p14="http://schemas.microsoft.com/office/powerpoint/2010/main" val="3564333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Terminating Employment</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If you have to quit your job, be sure to follow these steps:</a:t>
            </a:r>
          </a:p>
          <a:p>
            <a:pPr lvl="2"/>
            <a:r>
              <a:rPr lang="en-US" dirty="0"/>
              <a:t>give at least two weeks notice</a:t>
            </a:r>
          </a:p>
          <a:p>
            <a:pPr lvl="2"/>
            <a:r>
              <a:rPr lang="en-US" dirty="0"/>
              <a:t>submit a letter of resignation which may include:</a:t>
            </a:r>
          </a:p>
          <a:p>
            <a:pPr lvl="3"/>
            <a:r>
              <a:rPr lang="en-US" dirty="0"/>
              <a:t>reason for leaving</a:t>
            </a:r>
          </a:p>
          <a:p>
            <a:pPr lvl="3"/>
            <a:r>
              <a:rPr lang="en-US" dirty="0"/>
              <a:t>thanking employer for experience</a:t>
            </a:r>
          </a:p>
          <a:p>
            <a:pPr lvl="3"/>
            <a:r>
              <a:rPr lang="en-US" dirty="0"/>
              <a:t>offering to train new employee</a:t>
            </a:r>
          </a:p>
          <a:p>
            <a:pPr lvl="1"/>
            <a:endParaRPr lang="en-US" dirty="0"/>
          </a:p>
          <a:p>
            <a:pPr marL="0" lvl="1" indent="0">
              <a:buNone/>
            </a:pPr>
            <a:endParaRPr lang="en-US" dirty="0"/>
          </a:p>
          <a:p>
            <a:endParaRPr lang="en-US" dirty="0"/>
          </a:p>
        </p:txBody>
      </p:sp>
    </p:spTree>
    <p:extLst>
      <p:ext uri="{BB962C8B-B14F-4D97-AF65-F5344CB8AC3E}">
        <p14:creationId xmlns:p14="http://schemas.microsoft.com/office/powerpoint/2010/main" val="165291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Continuing Education</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Learning does not stop after completing a program</a:t>
            </a:r>
          </a:p>
          <a:p>
            <a:pPr lvl="1"/>
            <a:r>
              <a:rPr lang="en-US" dirty="0"/>
              <a:t>Must keep up with current trends in the industry</a:t>
            </a:r>
          </a:p>
          <a:p>
            <a:pPr lvl="1"/>
            <a:r>
              <a:rPr lang="en-US" dirty="0"/>
              <a:t>Continue updating your skills through:</a:t>
            </a:r>
          </a:p>
          <a:p>
            <a:pPr lvl="2"/>
            <a:r>
              <a:rPr lang="en-US" dirty="0"/>
              <a:t>certificate programs</a:t>
            </a:r>
          </a:p>
          <a:p>
            <a:pPr lvl="2"/>
            <a:r>
              <a:rPr lang="en-US" dirty="0"/>
              <a:t>conferences</a:t>
            </a:r>
          </a:p>
          <a:p>
            <a:pPr lvl="2"/>
            <a:r>
              <a:rPr lang="en-US" dirty="0"/>
              <a:t>educational opportunities</a:t>
            </a:r>
          </a:p>
          <a:p>
            <a:pPr lvl="2"/>
            <a:r>
              <a:rPr lang="en-US" dirty="0"/>
              <a:t>meetings</a:t>
            </a:r>
          </a:p>
          <a:p>
            <a:pPr lvl="2"/>
            <a:r>
              <a:rPr lang="en-US" dirty="0"/>
              <a:t>seminars</a:t>
            </a:r>
          </a:p>
          <a:p>
            <a:pPr lvl="2"/>
            <a:r>
              <a:rPr lang="en-US" dirty="0"/>
              <a:t>webinars</a:t>
            </a:r>
          </a:p>
          <a:p>
            <a:endParaRPr lang="en-US" dirty="0"/>
          </a:p>
        </p:txBody>
      </p:sp>
    </p:spTree>
    <p:extLst>
      <p:ext uri="{BB962C8B-B14F-4D97-AF65-F5344CB8AC3E}">
        <p14:creationId xmlns:p14="http://schemas.microsoft.com/office/powerpoint/2010/main" val="37689520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Entrepreneurship Opportunities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817462"/>
            <a:ext cx="5328050" cy="4734318"/>
          </a:xfrm>
        </p:spPr>
        <p:txBody>
          <a:bodyPr/>
          <a:lstStyle/>
          <a:p>
            <a:pPr lvl="1"/>
            <a:r>
              <a:rPr lang="en-US" dirty="0"/>
              <a:t>Advantages</a:t>
            </a:r>
          </a:p>
          <a:p>
            <a:pPr lvl="2"/>
            <a:r>
              <a:rPr lang="en-US" dirty="0"/>
              <a:t>ownership</a:t>
            </a:r>
          </a:p>
          <a:p>
            <a:pPr lvl="2"/>
            <a:r>
              <a:rPr lang="en-US" dirty="0"/>
              <a:t>job satisfaction</a:t>
            </a:r>
          </a:p>
          <a:p>
            <a:pPr lvl="2"/>
            <a:r>
              <a:rPr lang="en-US" dirty="0"/>
              <a:t>earning potential</a:t>
            </a:r>
          </a:p>
          <a:p>
            <a:pPr lvl="1"/>
            <a:endParaRPr lang="en-US" dirty="0"/>
          </a:p>
          <a:p>
            <a:pPr lvl="1"/>
            <a:endParaRPr lang="en-US" dirty="0"/>
          </a:p>
          <a:p>
            <a:endParaRPr lang="en-US" dirty="0"/>
          </a:p>
        </p:txBody>
      </p:sp>
      <p:sp>
        <p:nvSpPr>
          <p:cNvPr id="4" name="Content Placeholder 3">
            <a:extLst>
              <a:ext uri="{FF2B5EF4-FFF2-40B4-BE49-F238E27FC236}">
                <a16:creationId xmlns:a16="http://schemas.microsoft.com/office/drawing/2014/main" id="{8C7904EE-B0A6-44D1-9A46-13C325FCCBA9}"/>
              </a:ext>
            </a:extLst>
          </p:cNvPr>
          <p:cNvSpPr>
            <a:spLocks noGrp="1"/>
          </p:cNvSpPr>
          <p:nvPr>
            <p:ph sz="half" idx="10"/>
          </p:nvPr>
        </p:nvSpPr>
        <p:spPr>
          <a:xfrm>
            <a:off x="6501063" y="1925746"/>
            <a:ext cx="5328050" cy="4734318"/>
          </a:xfrm>
        </p:spPr>
        <p:txBody>
          <a:bodyPr/>
          <a:lstStyle/>
          <a:p>
            <a:pPr lvl="1"/>
            <a:r>
              <a:rPr lang="en-US" dirty="0"/>
              <a:t>Disadvantages</a:t>
            </a:r>
          </a:p>
          <a:p>
            <a:pPr lvl="2"/>
            <a:r>
              <a:rPr lang="en-US" dirty="0"/>
              <a:t>financial risk</a:t>
            </a:r>
          </a:p>
          <a:p>
            <a:pPr lvl="2"/>
            <a:r>
              <a:rPr lang="en-US" dirty="0"/>
              <a:t>competition</a:t>
            </a:r>
          </a:p>
          <a:p>
            <a:pPr lvl="2"/>
            <a:r>
              <a:rPr lang="en-US" dirty="0"/>
              <a:t>no guarantees</a:t>
            </a:r>
          </a:p>
          <a:p>
            <a:pPr lvl="1"/>
            <a:endParaRPr lang="en-US" dirty="0"/>
          </a:p>
          <a:p>
            <a:endParaRPr lang="en-US" dirty="0"/>
          </a:p>
        </p:txBody>
      </p:sp>
    </p:spTree>
    <p:extLst>
      <p:ext uri="{BB962C8B-B14F-4D97-AF65-F5344CB8AC3E}">
        <p14:creationId xmlns:p14="http://schemas.microsoft.com/office/powerpoint/2010/main" val="39243617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What career are you interested in?</a:t>
            </a:r>
          </a:p>
        </p:txBody>
      </p:sp>
    </p:spTree>
    <p:extLst>
      <p:ext uri="{BB962C8B-B14F-4D97-AF65-F5344CB8AC3E}">
        <p14:creationId xmlns:p14="http://schemas.microsoft.com/office/powerpoint/2010/main" val="1684579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FC37C-014D-422C-9035-A4D1A7249B31}"/>
              </a:ext>
            </a:extLst>
          </p:cNvPr>
          <p:cNvSpPr>
            <a:spLocks noGrp="1"/>
          </p:cNvSpPr>
          <p:nvPr>
            <p:ph type="title"/>
          </p:nvPr>
        </p:nvSpPr>
        <p:spPr/>
        <p:txBody>
          <a:bodyPr/>
          <a:lstStyle/>
          <a:p>
            <a:r>
              <a:rPr lang="en-US" dirty="0"/>
              <a:t>Questions?</a:t>
            </a:r>
          </a:p>
        </p:txBody>
      </p:sp>
      <p:pic>
        <p:nvPicPr>
          <p:cNvPr id="4" name="Picture 2">
            <a:extLst>
              <a:ext uri="{FF2B5EF4-FFF2-40B4-BE49-F238E27FC236}">
                <a16:creationId xmlns:a16="http://schemas.microsoft.com/office/drawing/2014/main" id="{1EA5A75D-20DB-4E51-B052-D8E2B6E34FBB}"/>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775264" y="2142914"/>
            <a:ext cx="2723411" cy="2723411"/>
          </a:xfrm>
          <a:prstGeom prst="rect">
            <a:avLst/>
          </a:prstGeom>
          <a:noFill/>
          <a:ln w="9525">
            <a:noFill/>
            <a:miter lim="800000"/>
            <a:headEnd/>
            <a:tailEnd/>
          </a:ln>
          <a:effectLst/>
        </p:spPr>
      </p:pic>
    </p:spTree>
    <p:extLst>
      <p:ext uri="{BB962C8B-B14F-4D97-AF65-F5344CB8AC3E}">
        <p14:creationId xmlns:p14="http://schemas.microsoft.com/office/powerpoint/2010/main" val="27311942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3A8B7-4A9E-499E-AB7E-F693F9FC77A3}"/>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78C6C5C6-8CED-459C-A06C-160D21255EA6}"/>
              </a:ext>
            </a:extLst>
          </p:cNvPr>
          <p:cNvSpPr>
            <a:spLocks noGrp="1"/>
          </p:cNvSpPr>
          <p:nvPr>
            <p:ph sz="half" idx="1"/>
          </p:nvPr>
        </p:nvSpPr>
        <p:spPr/>
        <p:txBody>
          <a:bodyPr/>
          <a:lstStyle/>
          <a:p>
            <a:pPr lvl="1"/>
            <a:r>
              <a:rPr lang="en-US" sz="2000" dirty="0"/>
              <a:t>Images:</a:t>
            </a:r>
          </a:p>
          <a:p>
            <a:pPr lvl="2"/>
            <a:r>
              <a:rPr lang="en-US" sz="2000" dirty="0"/>
              <a:t>Microsoft Office Clip Art: Used with permission from Microsoft.</a:t>
            </a:r>
          </a:p>
          <a:p>
            <a:pPr lvl="1"/>
            <a:r>
              <a:rPr lang="en-US" sz="2000" dirty="0"/>
              <a:t>Textbooks:</a:t>
            </a:r>
          </a:p>
          <a:p>
            <a:pPr lvl="2"/>
            <a:r>
              <a:rPr lang="en-US" sz="2000" dirty="0"/>
              <a:t>Kelly-Plate, J., &amp; Eubanks, E. (2004). Today’s teen. New York, NY:  Glencoe/McGraw-Hill.</a:t>
            </a:r>
          </a:p>
          <a:p>
            <a:pPr lvl="1"/>
            <a:r>
              <a:rPr lang="en-US" sz="2000" dirty="0"/>
              <a:t>Websites:</a:t>
            </a:r>
          </a:p>
          <a:p>
            <a:pPr lvl="2"/>
            <a:r>
              <a:rPr lang="en-US" sz="2000" dirty="0"/>
              <a:t>Achieve Texas </a:t>
            </a:r>
            <a:br>
              <a:rPr lang="en-US" sz="2000" dirty="0"/>
            </a:br>
            <a:r>
              <a:rPr lang="en-US" sz="2000" dirty="0"/>
              <a:t>An education initiative designed to prepare students for a lifetime of success</a:t>
            </a:r>
            <a:br>
              <a:rPr lang="en-US" sz="2000" dirty="0"/>
            </a:br>
            <a:r>
              <a:rPr lang="en-US" sz="2000" dirty="0">
                <a:hlinkClick r:id="rId2"/>
              </a:rPr>
              <a:t>http://www.achievetexas.org/</a:t>
            </a:r>
            <a:endParaRPr lang="en-US" sz="2000" dirty="0"/>
          </a:p>
          <a:p>
            <a:pPr lvl="2"/>
            <a:r>
              <a:rPr lang="en-US" sz="2000" dirty="0"/>
              <a:t>CTE – Learning that works for America Nationwide</a:t>
            </a:r>
            <a:br>
              <a:rPr lang="en-US" sz="2000" dirty="0"/>
            </a:br>
            <a:r>
              <a:rPr lang="en-US" sz="2000" dirty="0"/>
              <a:t>Career Technical Education (CTE) programs are changing, evolving and innovating to better serve the country’s needs.</a:t>
            </a:r>
            <a:br>
              <a:rPr lang="en-US" sz="2000" dirty="0"/>
            </a:br>
            <a:r>
              <a:rPr lang="en-US" sz="2000" dirty="0">
                <a:hlinkClick r:id="rId3"/>
              </a:rPr>
              <a:t>http://www.careertech.org/</a:t>
            </a:r>
            <a:endParaRPr lang="en-US" sz="2000" dirty="0"/>
          </a:p>
          <a:p>
            <a:pPr lvl="2"/>
            <a:r>
              <a:rPr lang="en-US" sz="2000" dirty="0"/>
              <a:t>My Next Move </a:t>
            </a:r>
            <a:br>
              <a:rPr lang="en-US" sz="2000" dirty="0"/>
            </a:br>
            <a:r>
              <a:rPr lang="en-US" sz="2000" dirty="0"/>
              <a:t>An interactive tool for job seekers and students to learn more about their career options</a:t>
            </a:r>
            <a:br>
              <a:rPr lang="en-US" sz="2000" dirty="0"/>
            </a:br>
            <a:r>
              <a:rPr lang="en-US" sz="2000" dirty="0">
                <a:hlinkClick r:id="rId4"/>
              </a:rPr>
              <a:t>http://www.mynextmove.org/</a:t>
            </a:r>
            <a:endParaRPr lang="en-US" sz="2000" dirty="0"/>
          </a:p>
          <a:p>
            <a:endParaRPr lang="en-US" sz="2000" dirty="0"/>
          </a:p>
          <a:p>
            <a:endParaRPr lang="en-US" sz="2000" dirty="0"/>
          </a:p>
          <a:p>
            <a:endParaRPr lang="en-US" sz="2000" dirty="0"/>
          </a:p>
        </p:txBody>
      </p:sp>
    </p:spTree>
    <p:extLst>
      <p:ext uri="{BB962C8B-B14F-4D97-AF65-F5344CB8AC3E}">
        <p14:creationId xmlns:p14="http://schemas.microsoft.com/office/powerpoint/2010/main" val="3899862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10E5-B3BE-4EF4-A1B7-73F6EF539BE7}"/>
              </a:ext>
            </a:extLst>
          </p:cNvPr>
          <p:cNvSpPr>
            <a:spLocks noGrp="1"/>
          </p:cNvSpPr>
          <p:nvPr>
            <p:ph type="title"/>
          </p:nvPr>
        </p:nvSpPr>
        <p:spPr/>
        <p:txBody>
          <a:bodyPr/>
          <a:lstStyle/>
          <a:p>
            <a:r>
              <a:rPr lang="en-US" dirty="0"/>
              <a:t>References and Resources</a:t>
            </a:r>
          </a:p>
        </p:txBody>
      </p:sp>
      <p:sp>
        <p:nvSpPr>
          <p:cNvPr id="3" name="Content Placeholder 2">
            <a:extLst>
              <a:ext uri="{FF2B5EF4-FFF2-40B4-BE49-F238E27FC236}">
                <a16:creationId xmlns:a16="http://schemas.microsoft.com/office/drawing/2014/main" id="{20A99A50-2117-473F-9098-971CDDA46AA5}"/>
              </a:ext>
            </a:extLst>
          </p:cNvPr>
          <p:cNvSpPr>
            <a:spLocks noGrp="1"/>
          </p:cNvSpPr>
          <p:nvPr>
            <p:ph sz="half" idx="1"/>
          </p:nvPr>
        </p:nvSpPr>
        <p:spPr/>
        <p:txBody>
          <a:bodyPr/>
          <a:lstStyle/>
          <a:p>
            <a:pPr lvl="1"/>
            <a:r>
              <a:rPr lang="en-US" sz="2000" dirty="0"/>
              <a:t>Websites:</a:t>
            </a:r>
          </a:p>
          <a:p>
            <a:pPr lvl="2"/>
            <a:r>
              <a:rPr lang="en-US" sz="2000" dirty="0">
                <a:solidFill>
                  <a:srgbClr val="000000"/>
                </a:solidFill>
              </a:rPr>
              <a:t>National Center for O*NET Development. Human Services Career Cluster. </a:t>
            </a:r>
            <a:br>
              <a:rPr lang="en-US" sz="2000" dirty="0">
                <a:solidFill>
                  <a:srgbClr val="000000"/>
                </a:solidFill>
              </a:rPr>
            </a:br>
            <a:r>
              <a:rPr lang="en-US" sz="2000" dirty="0">
                <a:solidFill>
                  <a:srgbClr val="000000"/>
                </a:solidFill>
              </a:rPr>
              <a:t>O*NET </a:t>
            </a:r>
            <a:r>
              <a:rPr lang="en-US" sz="2000" dirty="0" err="1">
                <a:solidFill>
                  <a:srgbClr val="000000"/>
                </a:solidFill>
              </a:rPr>
              <a:t>OnLine</a:t>
            </a:r>
            <a:r>
              <a:rPr lang="en-US" sz="2000" dirty="0">
                <a:solidFill>
                  <a:srgbClr val="000000"/>
                </a:solidFill>
              </a:rPr>
              <a:t>. Retrieved December 16, 2013, from </a:t>
            </a:r>
            <a:br>
              <a:rPr lang="en-US" sz="2000" dirty="0">
                <a:solidFill>
                  <a:srgbClr val="000000"/>
                </a:solidFill>
              </a:rPr>
            </a:br>
            <a:r>
              <a:rPr lang="en-US" sz="2000" dirty="0">
                <a:solidFill>
                  <a:srgbClr val="000000"/>
                </a:solidFill>
                <a:hlinkClick r:id="rId2"/>
              </a:rPr>
              <a:t>http://www.onetonline.org/find/career?c=10&amp;g=G</a:t>
            </a:r>
            <a:endParaRPr lang="en-US" sz="2000" dirty="0">
              <a:solidFill>
                <a:srgbClr val="000000"/>
              </a:solidFill>
            </a:endParaRPr>
          </a:p>
          <a:p>
            <a:pPr lvl="1">
              <a:buClr>
                <a:srgbClr val="C02033"/>
              </a:buClr>
            </a:pPr>
            <a:r>
              <a:rPr lang="en-US" sz="2000" dirty="0">
                <a:solidFill>
                  <a:srgbClr val="000000"/>
                </a:solidFill>
              </a:rPr>
              <a:t>YouTube™:</a:t>
            </a:r>
          </a:p>
          <a:p>
            <a:pPr lvl="2">
              <a:buClr>
                <a:srgbClr val="4E7CBE"/>
              </a:buClr>
            </a:pPr>
            <a:r>
              <a:rPr lang="en-US" sz="2000" dirty="0">
                <a:solidFill>
                  <a:srgbClr val="000000"/>
                </a:solidFill>
              </a:rPr>
              <a:t>Become a Personal and Home Care Aide </a:t>
            </a:r>
          </a:p>
          <a:p>
            <a:pPr marL="457200" lvl="2" indent="0">
              <a:buClr>
                <a:srgbClr val="4E7CBE"/>
              </a:buClr>
              <a:buNone/>
            </a:pPr>
            <a:r>
              <a:rPr lang="en-US" sz="2000" dirty="0">
                <a:solidFill>
                  <a:srgbClr val="000000"/>
                </a:solidFill>
              </a:rPr>
              <a:t>   Assist elderly or disabled adults with daily living activities at the person’s home or in a    </a:t>
            </a:r>
          </a:p>
          <a:p>
            <a:pPr marL="457200" lvl="2" indent="0">
              <a:buClr>
                <a:srgbClr val="4E7CBE"/>
              </a:buClr>
              <a:buNone/>
            </a:pPr>
            <a:r>
              <a:rPr lang="en-US" sz="2000" dirty="0">
                <a:solidFill>
                  <a:srgbClr val="000000"/>
                </a:solidFill>
              </a:rPr>
              <a:t>   daytime non-residential facility. Duties performed at a place of residence may include </a:t>
            </a:r>
          </a:p>
          <a:p>
            <a:pPr marL="457200" lvl="2" indent="0">
              <a:buClr>
                <a:srgbClr val="4E7CBE"/>
              </a:buClr>
              <a:buNone/>
            </a:pPr>
            <a:r>
              <a:rPr lang="en-US" sz="2000" dirty="0">
                <a:solidFill>
                  <a:srgbClr val="000000"/>
                </a:solidFill>
              </a:rPr>
              <a:t>   keeping house (making beds, doing laundry, washing dishes) and preparing meals. </a:t>
            </a:r>
            <a:br>
              <a:rPr lang="en-US" sz="2000" dirty="0">
                <a:solidFill>
                  <a:srgbClr val="000000"/>
                </a:solidFill>
              </a:rPr>
            </a:br>
            <a:r>
              <a:rPr lang="en-US" sz="2000" dirty="0">
                <a:solidFill>
                  <a:srgbClr val="000000"/>
                </a:solidFill>
              </a:rPr>
              <a:t>   </a:t>
            </a:r>
            <a:r>
              <a:rPr lang="en-US" sz="2000" dirty="0">
                <a:solidFill>
                  <a:srgbClr val="000000"/>
                </a:solidFill>
                <a:hlinkClick r:id="rId3"/>
              </a:rPr>
              <a:t>http://youtu.be/p8HyUgDDXlE</a:t>
            </a:r>
            <a:endParaRPr lang="en-US" sz="2000" dirty="0">
              <a:solidFill>
                <a:srgbClr val="000000"/>
              </a:solidFill>
            </a:endParaRPr>
          </a:p>
          <a:p>
            <a:pPr lvl="2"/>
            <a:endParaRPr lang="en-US" sz="2000" dirty="0">
              <a:solidFill>
                <a:srgbClr val="000000"/>
              </a:solidFill>
            </a:endParaRPr>
          </a:p>
          <a:p>
            <a:endParaRPr lang="en-US" dirty="0"/>
          </a:p>
        </p:txBody>
      </p:sp>
    </p:spTree>
    <p:extLst>
      <p:ext uri="{BB962C8B-B14F-4D97-AF65-F5344CB8AC3E}">
        <p14:creationId xmlns:p14="http://schemas.microsoft.com/office/powerpoint/2010/main" val="2915871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 Cluster</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Preparing individuals for employment in career pathways that relate to families and human needs such as counseling and mental health services, family and community services, personal care, and consumer services.</a:t>
            </a:r>
          </a:p>
          <a:p>
            <a:pPr lvl="1"/>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2923985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ct 5">
            <a:extLst>
              <a:ext uri="{FF2B5EF4-FFF2-40B4-BE49-F238E27FC236}">
                <a16:creationId xmlns:a16="http://schemas.microsoft.com/office/drawing/2014/main" id="{B27CBA57-D894-48AF-BCA2-EA6DB0959285}"/>
              </a:ext>
            </a:extLst>
          </p:cNvPr>
          <p:cNvGraphicFramePr>
            <a:graphicFrameLocks noChangeAspect="1"/>
          </p:cNvGraphicFramePr>
          <p:nvPr>
            <p:extLst>
              <p:ext uri="{D42A27DB-BD31-4B8C-83A1-F6EECF244321}">
                <p14:modId xmlns:p14="http://schemas.microsoft.com/office/powerpoint/2010/main" val="185544369"/>
              </p:ext>
            </p:extLst>
          </p:nvPr>
        </p:nvGraphicFramePr>
        <p:xfrm>
          <a:off x="740664" y="748214"/>
          <a:ext cx="10400578" cy="5445858"/>
        </p:xfrm>
        <a:graphic>
          <a:graphicData uri="http://schemas.openxmlformats.org/presentationml/2006/ole">
            <mc:AlternateContent xmlns:mc="http://schemas.openxmlformats.org/markup-compatibility/2006">
              <mc:Choice xmlns:v="urn:schemas-microsoft-com:vml" Requires="v">
                <p:oleObj spid="_x0000_s1028" name="Acrobat Document" r:id="rId4" imgW="4571792" imgH="3429000" progId="AcroExch.Document.DC">
                  <p:embed/>
                </p:oleObj>
              </mc:Choice>
              <mc:Fallback>
                <p:oleObj name="Acrobat Document" r:id="rId4" imgW="4571792" imgH="3429000" progId="AcroExch.Document.DC">
                  <p:embed/>
                  <p:pic>
                    <p:nvPicPr>
                      <p:cNvPr id="5" name="Object 4">
                        <a:extLst>
                          <a:ext uri="{FF2B5EF4-FFF2-40B4-BE49-F238E27FC236}">
                            <a16:creationId xmlns:a16="http://schemas.microsoft.com/office/drawing/2014/main" id="{54FD4126-B784-4ABF-8F90-EF96CE530BE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t="22408" b="7777"/>
                      <a:stretch>
                        <a:fillRect/>
                      </a:stretch>
                    </p:blipFill>
                    <p:spPr bwMode="auto">
                      <a:xfrm>
                        <a:off x="740664" y="748214"/>
                        <a:ext cx="10400578" cy="5445858"/>
                      </a:xfrm>
                      <a:prstGeom prst="rect">
                        <a:avLst/>
                      </a:prstGeom>
                      <a:noFill/>
                    </p:spPr>
                  </p:pic>
                </p:oleObj>
              </mc:Fallback>
            </mc:AlternateContent>
          </a:graphicData>
        </a:graphic>
      </p:graphicFrame>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Human Services </a:t>
            </a:r>
          </a:p>
        </p:txBody>
      </p:sp>
      <p:sp>
        <p:nvSpPr>
          <p:cNvPr id="5" name="Rectangle 2">
            <a:extLst>
              <a:ext uri="{FF2B5EF4-FFF2-40B4-BE49-F238E27FC236}">
                <a16:creationId xmlns:a16="http://schemas.microsoft.com/office/drawing/2014/main" id="{8980E443-BEE4-4A10-974B-D3F9073791BF}"/>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847202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err="1"/>
              <a:t>AchieveTexas</a:t>
            </a:r>
            <a:r>
              <a:rPr lang="en-US" dirty="0"/>
              <a:t> College and Career Initiative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Education initiative designed to prepare students for :</a:t>
            </a:r>
          </a:p>
          <a:p>
            <a:pPr lvl="2"/>
            <a:r>
              <a:rPr lang="en-US" dirty="0"/>
              <a:t>a lifetime of success</a:t>
            </a:r>
          </a:p>
          <a:p>
            <a:pPr lvl="2"/>
            <a:r>
              <a:rPr lang="en-US" dirty="0"/>
              <a:t>secondary and postsecondary opportunities</a:t>
            </a:r>
          </a:p>
          <a:p>
            <a:pPr lvl="2"/>
            <a:r>
              <a:rPr lang="en-US" dirty="0"/>
              <a:t>career preparation and advancement</a:t>
            </a:r>
          </a:p>
          <a:p>
            <a:pPr lvl="2"/>
            <a:r>
              <a:rPr lang="en-US" dirty="0"/>
              <a:t>meaningful work</a:t>
            </a:r>
          </a:p>
          <a:p>
            <a:pPr lvl="2"/>
            <a:r>
              <a:rPr lang="en-US" dirty="0"/>
              <a:t>active citizenship</a:t>
            </a:r>
          </a:p>
          <a:p>
            <a:endParaRPr lang="en-US" dirty="0"/>
          </a:p>
        </p:txBody>
      </p:sp>
      <p:sp>
        <p:nvSpPr>
          <p:cNvPr id="4" name="Content Placeholder 3">
            <a:extLst>
              <a:ext uri="{FF2B5EF4-FFF2-40B4-BE49-F238E27FC236}">
                <a16:creationId xmlns:a16="http://schemas.microsoft.com/office/drawing/2014/main" id="{F9EEACF6-3137-401C-8288-41A8390DEBA5}"/>
              </a:ext>
            </a:extLst>
          </p:cNvPr>
          <p:cNvSpPr>
            <a:spLocks noGrp="1"/>
          </p:cNvSpPr>
          <p:nvPr>
            <p:ph sz="half" idx="10"/>
          </p:nvPr>
        </p:nvSpPr>
        <p:spPr/>
        <p:txBody>
          <a:bodyPr/>
          <a:lstStyle/>
          <a:p>
            <a:pPr lvl="1"/>
            <a:r>
              <a:rPr lang="en-US" dirty="0"/>
              <a:t>Designed to help students (and parents) make:</a:t>
            </a:r>
          </a:p>
          <a:p>
            <a:pPr lvl="2"/>
            <a:r>
              <a:rPr lang="en-US" dirty="0"/>
              <a:t>wise education choices</a:t>
            </a:r>
          </a:p>
          <a:p>
            <a:pPr lvl="2"/>
            <a:r>
              <a:rPr lang="en-US" dirty="0"/>
              <a:t>21st Century curricula combining:</a:t>
            </a:r>
          </a:p>
          <a:p>
            <a:pPr lvl="3"/>
            <a:r>
              <a:rPr lang="en-US" dirty="0"/>
              <a:t>rigorous academics and</a:t>
            </a:r>
          </a:p>
          <a:p>
            <a:pPr lvl="3"/>
            <a:r>
              <a:rPr lang="en-US" dirty="0"/>
              <a:t>relevant career education</a:t>
            </a:r>
          </a:p>
          <a:p>
            <a:endParaRPr lang="en-US" dirty="0"/>
          </a:p>
        </p:txBody>
      </p:sp>
    </p:spTree>
    <p:extLst>
      <p:ext uri="{BB962C8B-B14F-4D97-AF65-F5344CB8AC3E}">
        <p14:creationId xmlns:p14="http://schemas.microsoft.com/office/powerpoint/2010/main" val="3493660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Programs of Study</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Family and Community Services:</a:t>
            </a:r>
          </a:p>
          <a:p>
            <a:pPr lvl="2"/>
            <a:r>
              <a:rPr lang="en-US" sz="2400" dirty="0"/>
              <a:t>Dietitians</a:t>
            </a:r>
          </a:p>
          <a:p>
            <a:pPr lvl="2"/>
            <a:r>
              <a:rPr lang="en-US" sz="2400" dirty="0"/>
              <a:t>Geriatric Care Manager</a:t>
            </a:r>
          </a:p>
          <a:p>
            <a:pPr lvl="2"/>
            <a:r>
              <a:rPr lang="en-US" sz="2400" dirty="0"/>
              <a:t>Social and Community Services Manager</a:t>
            </a:r>
          </a:p>
          <a:p>
            <a:pPr lvl="2"/>
            <a:r>
              <a:rPr lang="en-US" sz="2400" b="1" dirty="0">
                <a:hlinkClick r:id="rId3"/>
              </a:rPr>
              <a:t>Become a Personal and Home Care Attendant</a:t>
            </a:r>
            <a:endParaRPr lang="en-US" sz="2400" b="1" dirty="0"/>
          </a:p>
          <a:p>
            <a:pPr marL="457200" lvl="2" indent="0">
              <a:buNone/>
            </a:pPr>
            <a:r>
              <a:rPr lang="en-US" sz="2800" b="1" dirty="0"/>
              <a:t>  </a:t>
            </a:r>
            <a:r>
              <a:rPr lang="en-US" sz="2200" b="1" dirty="0"/>
              <a:t>(click on link)</a:t>
            </a:r>
          </a:p>
          <a:p>
            <a:pPr lvl="1"/>
            <a:endParaRPr lang="en-US" dirty="0"/>
          </a:p>
        </p:txBody>
      </p:sp>
      <p:pic>
        <p:nvPicPr>
          <p:cNvPr id="4" name="Picture 3">
            <a:extLst>
              <a:ext uri="{FF2B5EF4-FFF2-40B4-BE49-F238E27FC236}">
                <a16:creationId xmlns:a16="http://schemas.microsoft.com/office/drawing/2014/main" id="{A5A58359-AFD4-4378-A8EF-D50626C71D4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753584" y="1300911"/>
            <a:ext cx="2046532" cy="1993952"/>
          </a:xfrm>
          <a:prstGeom prst="rect">
            <a:avLst/>
          </a:prstGeom>
        </p:spPr>
      </p:pic>
      <p:pic>
        <p:nvPicPr>
          <p:cNvPr id="5" name="Picture 4">
            <a:extLst>
              <a:ext uri="{FF2B5EF4-FFF2-40B4-BE49-F238E27FC236}">
                <a16:creationId xmlns:a16="http://schemas.microsoft.com/office/drawing/2014/main" id="{1FC1B2CB-B879-4CC8-9C46-9A66C959CAE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992020" y="3974031"/>
            <a:ext cx="1808096" cy="2180707"/>
          </a:xfrm>
          <a:prstGeom prst="rect">
            <a:avLst/>
          </a:prstGeom>
        </p:spPr>
      </p:pic>
    </p:spTree>
    <p:extLst>
      <p:ext uri="{BB962C8B-B14F-4D97-AF65-F5344CB8AC3E}">
        <p14:creationId xmlns:p14="http://schemas.microsoft.com/office/powerpoint/2010/main" val="4167865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High School</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Career Related Electives</a:t>
            </a:r>
          </a:p>
          <a:p>
            <a:pPr lvl="2"/>
            <a:r>
              <a:rPr lang="en-US" sz="2400" dirty="0"/>
              <a:t>9th – Principles of Human Services</a:t>
            </a:r>
          </a:p>
          <a:p>
            <a:pPr lvl="2"/>
            <a:r>
              <a:rPr lang="en-US" sz="2400" dirty="0"/>
              <a:t>10th – Interpersonal Studies, Child Development, Family and Community Services, or Human Growth and Development</a:t>
            </a:r>
          </a:p>
          <a:p>
            <a:pPr lvl="2"/>
            <a:r>
              <a:rPr lang="en-US" sz="2400" dirty="0"/>
              <a:t>11th – Lifetime Nutrition and Wellness, Counseling and Mental Health, Human Growth and Development, Family and Community Services</a:t>
            </a:r>
          </a:p>
          <a:p>
            <a:pPr lvl="2"/>
            <a:r>
              <a:rPr lang="en-US" sz="2400" dirty="0"/>
              <a:t>12th – Food Science, Practicum in Human Services or Problems and Solutions</a:t>
            </a:r>
          </a:p>
          <a:p>
            <a:pPr marL="457200" lvl="2" indent="0">
              <a:buNone/>
            </a:pPr>
            <a:r>
              <a:rPr lang="en-US" sz="2000" i="1" dirty="0"/>
              <a:t>    Note - Sequence of courses in your school may be different from the recommended </a:t>
            </a:r>
          </a:p>
          <a:p>
            <a:pPr marL="457200" lvl="2" indent="0">
              <a:buNone/>
            </a:pPr>
            <a:r>
              <a:rPr lang="en-US" sz="2000" i="1" dirty="0"/>
              <a:t>    sequence of coursework. </a:t>
            </a:r>
          </a:p>
          <a:p>
            <a:pPr lvl="1"/>
            <a:endParaRPr lang="en-US" dirty="0"/>
          </a:p>
          <a:p>
            <a:pPr lvl="1"/>
            <a:endParaRPr lang="en-US" dirty="0"/>
          </a:p>
          <a:p>
            <a:endParaRPr lang="en-US" dirty="0"/>
          </a:p>
        </p:txBody>
      </p:sp>
    </p:spTree>
    <p:extLst>
      <p:ext uri="{BB962C8B-B14F-4D97-AF65-F5344CB8AC3E}">
        <p14:creationId xmlns:p14="http://schemas.microsoft.com/office/powerpoint/2010/main" val="128971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On the Job Training</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5328050" cy="4734318"/>
          </a:xfrm>
        </p:spPr>
        <p:txBody>
          <a:bodyPr/>
          <a:lstStyle/>
          <a:p>
            <a:pPr lvl="1"/>
            <a:r>
              <a:rPr lang="en-US" dirty="0"/>
              <a:t>Dietary Aide</a:t>
            </a:r>
          </a:p>
          <a:p>
            <a:pPr lvl="1"/>
            <a:r>
              <a:rPr lang="en-US" dirty="0"/>
              <a:t>Community Outreach Aide</a:t>
            </a:r>
          </a:p>
          <a:p>
            <a:pPr lvl="1"/>
            <a:r>
              <a:rPr lang="en-US" dirty="0"/>
              <a:t>Community Support Aide</a:t>
            </a:r>
          </a:p>
          <a:p>
            <a:pPr lvl="1"/>
            <a:r>
              <a:rPr lang="en-US" dirty="0"/>
              <a:t>Food Service Worker</a:t>
            </a:r>
          </a:p>
          <a:p>
            <a:pPr lvl="1"/>
            <a:r>
              <a:rPr lang="en-US" dirty="0"/>
              <a:t>Health Aide</a:t>
            </a:r>
          </a:p>
          <a:p>
            <a:pPr lvl="1"/>
            <a:r>
              <a:rPr lang="en-US" dirty="0"/>
              <a:t>Life Skill Counselor Aide</a:t>
            </a:r>
          </a:p>
          <a:p>
            <a:pPr lvl="1"/>
            <a:r>
              <a:rPr lang="en-US" sz="1800" i="1" dirty="0">
                <a:solidFill>
                  <a:srgbClr val="000000"/>
                </a:solidFill>
              </a:rPr>
              <a:t>Note: These experiences may be started and/or completed as part of the high school experience.</a:t>
            </a:r>
          </a:p>
          <a:p>
            <a:pPr lvl="1"/>
            <a:endParaRPr lang="en-US" dirty="0"/>
          </a:p>
          <a:p>
            <a:endParaRPr lang="en-US" dirty="0"/>
          </a:p>
        </p:txBody>
      </p:sp>
      <p:sp>
        <p:nvSpPr>
          <p:cNvPr id="4" name="Content Placeholder 3">
            <a:extLst>
              <a:ext uri="{FF2B5EF4-FFF2-40B4-BE49-F238E27FC236}">
                <a16:creationId xmlns:a16="http://schemas.microsoft.com/office/drawing/2014/main" id="{87EF9002-8CC9-410B-9705-7F3695898CC9}"/>
              </a:ext>
            </a:extLst>
          </p:cNvPr>
          <p:cNvSpPr>
            <a:spLocks noGrp="1"/>
          </p:cNvSpPr>
          <p:nvPr>
            <p:ph sz="half" idx="10"/>
          </p:nvPr>
        </p:nvSpPr>
        <p:spPr/>
        <p:txBody>
          <a:bodyPr/>
          <a:lstStyle/>
          <a:p>
            <a:pPr lvl="1"/>
            <a:r>
              <a:rPr lang="en-US" dirty="0"/>
              <a:t>Medical Assistant Aide</a:t>
            </a:r>
          </a:p>
          <a:p>
            <a:pPr lvl="1"/>
            <a:r>
              <a:rPr lang="en-US" dirty="0"/>
              <a:t>Medication Aide</a:t>
            </a:r>
          </a:p>
          <a:p>
            <a:pPr lvl="1"/>
            <a:r>
              <a:rPr lang="en-US" dirty="0"/>
              <a:t>Mental Health Aide</a:t>
            </a:r>
          </a:p>
          <a:p>
            <a:pPr lvl="1"/>
            <a:r>
              <a:rPr lang="en-US" dirty="0"/>
              <a:t>Patient Care Aide</a:t>
            </a:r>
          </a:p>
          <a:p>
            <a:pPr lvl="1"/>
            <a:r>
              <a:rPr lang="en-US" dirty="0"/>
              <a:t>Personal/Home Care Aide</a:t>
            </a:r>
          </a:p>
          <a:p>
            <a:pPr lvl="1"/>
            <a:r>
              <a:rPr lang="en-US" dirty="0"/>
              <a:t>Social Worker Aide</a:t>
            </a:r>
          </a:p>
          <a:p>
            <a:endParaRPr lang="en-US" dirty="0"/>
          </a:p>
        </p:txBody>
      </p:sp>
      <p:pic>
        <p:nvPicPr>
          <p:cNvPr id="7" name="Content Placeholder 5">
            <a:extLst>
              <a:ext uri="{FF2B5EF4-FFF2-40B4-BE49-F238E27FC236}">
                <a16:creationId xmlns:a16="http://schemas.microsoft.com/office/drawing/2014/main" id="{F5048789-AC11-4DB4-87C4-7759DFEDA8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8309" y="5392051"/>
            <a:ext cx="825046" cy="1348146"/>
          </a:xfrm>
          <a:prstGeom prst="rect">
            <a:avLst/>
          </a:prstGeom>
        </p:spPr>
      </p:pic>
      <p:pic>
        <p:nvPicPr>
          <p:cNvPr id="8" name="Picture 7">
            <a:extLst>
              <a:ext uri="{FF2B5EF4-FFF2-40B4-BE49-F238E27FC236}">
                <a16:creationId xmlns:a16="http://schemas.microsoft.com/office/drawing/2014/main" id="{B025207C-27FC-467B-A7ED-F599752AD6A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51188" y="1420420"/>
            <a:ext cx="1662725" cy="2298677"/>
          </a:xfrm>
          <a:prstGeom prst="rect">
            <a:avLst/>
          </a:prstGeom>
        </p:spPr>
      </p:pic>
      <p:pic>
        <p:nvPicPr>
          <p:cNvPr id="9" name="Picture 8">
            <a:extLst>
              <a:ext uri="{FF2B5EF4-FFF2-40B4-BE49-F238E27FC236}">
                <a16:creationId xmlns:a16="http://schemas.microsoft.com/office/drawing/2014/main" id="{633CE358-1EB4-468E-966B-715B7939FFC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50302" y="4591005"/>
            <a:ext cx="1330783" cy="1602093"/>
          </a:xfrm>
          <a:prstGeom prst="rect">
            <a:avLst/>
          </a:prstGeom>
        </p:spPr>
      </p:pic>
    </p:spTree>
    <p:extLst>
      <p:ext uri="{BB962C8B-B14F-4D97-AF65-F5344CB8AC3E}">
        <p14:creationId xmlns:p14="http://schemas.microsoft.com/office/powerpoint/2010/main" val="412147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Possible Certificates (HS)</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p:txBody>
          <a:bodyPr/>
          <a:lstStyle/>
          <a:p>
            <a:pPr lvl="1"/>
            <a:r>
              <a:rPr lang="en-US" dirty="0"/>
              <a:t>Food Manager</a:t>
            </a:r>
          </a:p>
          <a:p>
            <a:pPr lvl="1"/>
            <a:r>
              <a:rPr lang="en-US" dirty="0" err="1"/>
              <a:t>Heartsaver</a:t>
            </a:r>
            <a:r>
              <a:rPr lang="en-US" dirty="0"/>
              <a:t>® CPR</a:t>
            </a:r>
          </a:p>
          <a:p>
            <a:pPr lvl="1"/>
            <a:r>
              <a:rPr lang="en-US" dirty="0" err="1"/>
              <a:t>ServSafe</a:t>
            </a:r>
            <a:r>
              <a:rPr lang="en-US" dirty="0"/>
              <a:t>®</a:t>
            </a:r>
          </a:p>
          <a:p>
            <a:pPr lvl="1"/>
            <a:r>
              <a:rPr lang="en-US" dirty="0"/>
              <a:t>OSHA </a:t>
            </a:r>
            <a:r>
              <a:rPr lang="en-US" dirty="0" err="1"/>
              <a:t>CareerSafe</a:t>
            </a:r>
            <a:endParaRPr lang="en-US" dirty="0"/>
          </a:p>
          <a:p>
            <a:pPr lvl="1"/>
            <a:endParaRPr lang="en-US" dirty="0"/>
          </a:p>
          <a:p>
            <a:pPr lvl="1"/>
            <a:r>
              <a:rPr lang="en-US" sz="2000" i="1" dirty="0"/>
              <a:t>Note: Students may earn all or part of these certificates as part of the high school experience.</a:t>
            </a:r>
          </a:p>
          <a:p>
            <a:pPr marL="0" lvl="1" indent="0">
              <a:buNone/>
            </a:pPr>
            <a:endParaRPr lang="en-US" dirty="0"/>
          </a:p>
          <a:p>
            <a:endParaRPr lang="en-US" dirty="0"/>
          </a:p>
        </p:txBody>
      </p:sp>
      <p:sp>
        <p:nvSpPr>
          <p:cNvPr id="4" name="Content Placeholder 3">
            <a:extLst>
              <a:ext uri="{FF2B5EF4-FFF2-40B4-BE49-F238E27FC236}">
                <a16:creationId xmlns:a16="http://schemas.microsoft.com/office/drawing/2014/main" id="{C3E7F9F3-E65C-4C1A-A2A4-FB936AD5AD69}"/>
              </a:ext>
            </a:extLst>
          </p:cNvPr>
          <p:cNvSpPr>
            <a:spLocks noGrp="1"/>
          </p:cNvSpPr>
          <p:nvPr>
            <p:ph sz="half" idx="10"/>
          </p:nvPr>
        </p:nvSpPr>
        <p:spPr/>
        <p:txBody>
          <a:bodyPr/>
          <a:lstStyle/>
          <a:p>
            <a:pPr lvl="1"/>
            <a:r>
              <a:rPr lang="en-US" dirty="0"/>
              <a:t>Career Options:</a:t>
            </a:r>
          </a:p>
          <a:p>
            <a:pPr lvl="2"/>
            <a:r>
              <a:rPr lang="en-US" dirty="0"/>
              <a:t>Dietary Aide</a:t>
            </a:r>
          </a:p>
          <a:p>
            <a:pPr lvl="2"/>
            <a:r>
              <a:rPr lang="en-US" dirty="0"/>
              <a:t>Food Service Worker</a:t>
            </a:r>
          </a:p>
          <a:p>
            <a:pPr lvl="1"/>
            <a:endParaRPr lang="en-US" dirty="0"/>
          </a:p>
          <a:p>
            <a:endParaRPr lang="en-US" dirty="0"/>
          </a:p>
          <a:p>
            <a:endParaRPr lang="en-US" dirty="0"/>
          </a:p>
        </p:txBody>
      </p:sp>
    </p:spTree>
    <p:extLst>
      <p:ext uri="{BB962C8B-B14F-4D97-AF65-F5344CB8AC3E}">
        <p14:creationId xmlns:p14="http://schemas.microsoft.com/office/powerpoint/2010/main" val="1860949844"/>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http://schemas.microsoft.com/office/2006/metadata/properties"/>
    <ds:schemaRef ds:uri="http://schemas.microsoft.com/sharepoint/v3"/>
    <ds:schemaRef ds:uri="http://purl.org/dc/terms/"/>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56ea17bb-c96d-4826-b465-01eec0dd23dd"/>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879</TotalTime>
  <Words>1341</Words>
  <Application>Microsoft Office PowerPoint</Application>
  <PresentationFormat>Widescreen</PresentationFormat>
  <Paragraphs>301</Paragraphs>
  <Slides>24</Slides>
  <Notes>19</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24</vt:i4>
      </vt:variant>
    </vt:vector>
  </HeadingPairs>
  <TitlesOfParts>
    <vt:vector size="32" baseType="lpstr">
      <vt:lpstr>.AppleSystemUIFont</vt:lpstr>
      <vt:lpstr>Arial</vt:lpstr>
      <vt:lpstr>Calibri</vt:lpstr>
      <vt:lpstr>Open Sans</vt:lpstr>
      <vt:lpstr>Open Sans SemiBold</vt:lpstr>
      <vt:lpstr>2_Office Theme</vt:lpstr>
      <vt:lpstr>3_Office Theme</vt:lpstr>
      <vt:lpstr>Adobe Acrobat Document</vt:lpstr>
      <vt:lpstr>Exploring Careers in Family and Community Services</vt:lpstr>
      <vt:lpstr>PowerPoint Presentation</vt:lpstr>
      <vt:lpstr>Human Services Cluster</vt:lpstr>
      <vt:lpstr>Human Services </vt:lpstr>
      <vt:lpstr>AchieveTexas College and Career Initiative</vt:lpstr>
      <vt:lpstr>Programs of Study</vt:lpstr>
      <vt:lpstr>High School</vt:lpstr>
      <vt:lpstr>On the Job Training</vt:lpstr>
      <vt:lpstr>Possible Certificates (HS)</vt:lpstr>
      <vt:lpstr>Associate Degrees</vt:lpstr>
      <vt:lpstr>Associate Degrees</vt:lpstr>
      <vt:lpstr>Bachelor Degrees</vt:lpstr>
      <vt:lpstr>Bachelor Degrees</vt:lpstr>
      <vt:lpstr>Graduate Degrees</vt:lpstr>
      <vt:lpstr>Graduate Degrees</vt:lpstr>
      <vt:lpstr>Obtaining Employment</vt:lpstr>
      <vt:lpstr>Maintaining Employment</vt:lpstr>
      <vt:lpstr>Terminating Employment</vt:lpstr>
      <vt:lpstr>Continuing Education</vt:lpstr>
      <vt:lpstr>Entrepreneurship Opportunities</vt:lpstr>
      <vt:lpstr>What career are you interested in?</vt:lpstr>
      <vt:lpstr>Questions?</vt:lpstr>
      <vt:lpstr>References and Resources</vt:lpstr>
      <vt:lpstr>References and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14</cp:revision>
  <cp:lastPrinted>2017-07-07T16:17:37Z</cp:lastPrinted>
  <dcterms:created xsi:type="dcterms:W3CDTF">2017-07-11T23:58:30Z</dcterms:created>
  <dcterms:modified xsi:type="dcterms:W3CDTF">2017-11-22T12:01:36Z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