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8" r:id="rId4"/>
    <p:sldMasterId id="2147483761" r:id="rId5"/>
  </p:sldMasterIdLst>
  <p:notesMasterIdLst>
    <p:notesMasterId r:id="rId31"/>
  </p:notesMasterIdLst>
  <p:handoutMasterIdLst>
    <p:handoutMasterId r:id="rId32"/>
  </p:handoutMasterIdLst>
  <p:sldIdLst>
    <p:sldId id="322" r:id="rId6"/>
    <p:sldId id="319" r:id="rId7"/>
    <p:sldId id="323" r:id="rId8"/>
    <p:sldId id="350" r:id="rId9"/>
    <p:sldId id="329" r:id="rId10"/>
    <p:sldId id="330" r:id="rId11"/>
    <p:sldId id="351" r:id="rId12"/>
    <p:sldId id="332" r:id="rId13"/>
    <p:sldId id="333" r:id="rId14"/>
    <p:sldId id="334" r:id="rId15"/>
    <p:sldId id="335" r:id="rId16"/>
    <p:sldId id="336" r:id="rId17"/>
    <p:sldId id="337" r:id="rId18"/>
    <p:sldId id="338" r:id="rId19"/>
    <p:sldId id="339" r:id="rId20"/>
    <p:sldId id="340" r:id="rId21"/>
    <p:sldId id="341" r:id="rId22"/>
    <p:sldId id="342" r:id="rId23"/>
    <p:sldId id="343" r:id="rId24"/>
    <p:sldId id="344" r:id="rId25"/>
    <p:sldId id="345" r:id="rId26"/>
    <p:sldId id="346" r:id="rId27"/>
    <p:sldId id="347" r:id="rId28"/>
    <p:sldId id="348" r:id="rId29"/>
    <p:sldId id="349" r:id="rId30"/>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536" userDrawn="1">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ris Cambron" initials="CC" lastIdx="1" clrIdx="0">
    <p:extLst/>
  </p:cmAuthor>
  <p:cmAuthor id="2" name="Chris Cambron" initials="CC [2]" lastIdx="1" clrIdx="1">
    <p:extLst/>
  </p:cmAuthor>
  <p:cmAuthor id="3" name="Chris Cambron" initials="CC [3]" lastIdx="1" clrIdx="2">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E7CBE"/>
    <a:srgbClr val="D6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525" autoAdjust="0"/>
    <p:restoredTop sz="67111" autoAdjust="0"/>
  </p:normalViewPr>
  <p:slideViewPr>
    <p:cSldViewPr snapToGrid="0">
      <p:cViewPr varScale="1">
        <p:scale>
          <a:sx n="45" d="100"/>
          <a:sy n="45" d="100"/>
        </p:scale>
        <p:origin x="1516" y="48"/>
      </p:cViewPr>
      <p:guideLst>
        <p:guide orient="horz" pos="1536"/>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notesViewPr>
    <p:cSldViewPr snapToGrid="0">
      <p:cViewPr varScale="1">
        <p:scale>
          <a:sx n="64" d="100"/>
          <a:sy n="64" d="100"/>
        </p:scale>
        <p:origin x="2395" y="8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microsoft.com/office/2015/10/relationships/revisionInfo" Target="revisionInfo.xml"/><Relationship Id="rId3" Type="http://schemas.openxmlformats.org/officeDocument/2006/relationships/customXml" Target="../customXml/item3.xml"/><Relationship Id="rId21" Type="http://schemas.openxmlformats.org/officeDocument/2006/relationships/slide" Target="slides/slide16.xml"/><Relationship Id="rId34" Type="http://schemas.openxmlformats.org/officeDocument/2006/relationships/presProps" Target="pres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commentAuthors" Target="commentAuthors.xml"/><Relationship Id="rId38"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handoutMaster" Target="handoutMasters/handoutMaster1.xml"/><Relationship Id="rId37" Type="http://schemas.openxmlformats.org/officeDocument/2006/relationships/tableStyles" Target="tableStyle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aroline Bentley" userId="0cee5f03-a695-4a03-a07a-8c9ce1847e1e" providerId="ADAL" clId="{7ED1516F-7BFB-46BA-A0B9-242E42B9975B}"/>
    <pc:docChg chg="addSld modSld">
      <pc:chgData name="Caroline Bentley" userId="0cee5f03-a695-4a03-a07a-8c9ce1847e1e" providerId="ADAL" clId="{7ED1516F-7BFB-46BA-A0B9-242E42B9975B}" dt="2017-11-16T17:12:24.731" v="4" actId="14100"/>
      <pc:docMkLst>
        <pc:docMk/>
      </pc:docMkLst>
      <pc:sldChg chg="modSp add">
        <pc:chgData name="Caroline Bentley" userId="0cee5f03-a695-4a03-a07a-8c9ce1847e1e" providerId="ADAL" clId="{7ED1516F-7BFB-46BA-A0B9-242E42B9975B}" dt="2017-11-16T17:12:24.731" v="4" actId="14100"/>
        <pc:sldMkLst>
          <pc:docMk/>
          <pc:sldMk cId="2923985671" sldId="323"/>
        </pc:sldMkLst>
        <pc:spChg chg="mod">
          <ac:chgData name="Caroline Bentley" userId="0cee5f03-a695-4a03-a07a-8c9ce1847e1e" providerId="ADAL" clId="{7ED1516F-7BFB-46BA-A0B9-242E42B9975B}" dt="2017-11-16T17:12:24.731" v="4" actId="14100"/>
          <ac:spMkLst>
            <pc:docMk/>
            <pc:sldMk cId="2923985671" sldId="323"/>
            <ac:spMk id="3" creationId="{FDA232F6-5995-4EA9-82E9-6269FFB1F290}"/>
          </ac:spMkLst>
        </pc:spChg>
      </pc:sldChg>
    </pc:docChg>
  </pc:docChgLst>
  <pc:docChgLst>
    <pc:chgData name="Caroline Bentley" userId="0cee5f03-a695-4a03-a07a-8c9ce1847e1e" providerId="ADAL" clId="{D93B2387-2141-498B-B6EA-2E260FB3FD19}"/>
    <pc:docChg chg="modSld">
      <pc:chgData name="Caroline Bentley" userId="0cee5f03-a695-4a03-a07a-8c9ce1847e1e" providerId="ADAL" clId="{D93B2387-2141-498B-B6EA-2E260FB3FD19}" dt="2017-11-16T17:58:35.964" v="0"/>
      <pc:docMkLst>
        <pc:docMk/>
      </pc:docMkLst>
      <pc:sldChg chg="modSp">
        <pc:chgData name="Caroline Bentley" userId="0cee5f03-a695-4a03-a07a-8c9ce1847e1e" providerId="ADAL" clId="{D93B2387-2141-498B-B6EA-2E260FB3FD19}" dt="2017-11-16T17:58:35.964" v="0"/>
        <pc:sldMkLst>
          <pc:docMk/>
          <pc:sldMk cId="2923985671" sldId="323"/>
        </pc:sldMkLst>
        <pc:spChg chg="mod">
          <ac:chgData name="Caroline Bentley" userId="0cee5f03-a695-4a03-a07a-8c9ce1847e1e" providerId="ADAL" clId="{D93B2387-2141-498B-B6EA-2E260FB3FD19}" dt="2017-11-16T17:58:35.964" v="0"/>
          <ac:spMkLst>
            <pc:docMk/>
            <pc:sldMk cId="2923985671" sldId="323"/>
            <ac:spMk id="3" creationId="{FDA232F6-5995-4EA9-82E9-6269FFB1F29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24B77C31-8667-4DE4-AD05-C5951A7DBCD9}"/>
              </a:ext>
            </a:extLst>
          </p:cNvPr>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346F31A9-37CE-4598-85C2-C7A1286AE8F2}"/>
              </a:ext>
            </a:extLst>
          </p:cNvPr>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5D8E2FD8-9EED-478F-BC83-18EDD001AAB5}" type="datetimeFigureOut">
              <a:rPr lang="en-US" smtClean="0"/>
              <a:t>22-Jan-18</a:t>
            </a:fld>
            <a:endParaRPr lang="en-US"/>
          </a:p>
        </p:txBody>
      </p:sp>
      <p:sp>
        <p:nvSpPr>
          <p:cNvPr id="4" name="Footer Placeholder 3">
            <a:extLst>
              <a:ext uri="{FF2B5EF4-FFF2-40B4-BE49-F238E27FC236}">
                <a16:creationId xmlns:a16="http://schemas.microsoft.com/office/drawing/2014/main" id="{90E9A851-F312-43DC-8602-0CAC696EB8E8}"/>
              </a:ext>
            </a:extLst>
          </p:cNvPr>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21E00B58-DF0B-4F7F-87D4-2A167E04E303}"/>
              </a:ext>
            </a:extLst>
          </p:cNvPr>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62886685-1DF0-4F10-A68E-3F2F3AEC1B21}" type="slidenum">
              <a:rPr lang="en-US" smtClean="0"/>
              <a:t>‹#›</a:t>
            </a:fld>
            <a:endParaRPr lang="en-US"/>
          </a:p>
        </p:txBody>
      </p:sp>
    </p:spTree>
    <p:extLst>
      <p:ext uri="{BB962C8B-B14F-4D97-AF65-F5344CB8AC3E}">
        <p14:creationId xmlns:p14="http://schemas.microsoft.com/office/powerpoint/2010/main" val="12911848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07D6D5D6-24C7-4B56-B2DF-FCCD525C5D1F}" type="datetimeFigureOut">
              <a:rPr lang="en-US" smtClean="0"/>
              <a:t>22-Jan-18</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B36392A5-00F8-4B40-B46C-7CA31B660224}" type="slidenum">
              <a:rPr lang="en-US" smtClean="0"/>
              <a:t>‹#›</a:t>
            </a:fld>
            <a:endParaRPr lang="en-US"/>
          </a:p>
        </p:txBody>
      </p:sp>
    </p:spTree>
    <p:extLst>
      <p:ext uri="{BB962C8B-B14F-4D97-AF65-F5344CB8AC3E}">
        <p14:creationId xmlns:p14="http://schemas.microsoft.com/office/powerpoint/2010/main" val="5509007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2</a:t>
            </a:fld>
            <a:endParaRPr lang="en-US"/>
          </a:p>
        </p:txBody>
      </p:sp>
    </p:spTree>
    <p:extLst>
      <p:ext uri="{BB962C8B-B14F-4D97-AF65-F5344CB8AC3E}">
        <p14:creationId xmlns:p14="http://schemas.microsoft.com/office/powerpoint/2010/main" val="370902972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Make sure to follow district/campus technology guidelines.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11</a:t>
            </a:fld>
            <a:endParaRPr lang="en-US"/>
          </a:p>
        </p:txBody>
      </p:sp>
    </p:spTree>
    <p:extLst>
      <p:ext uri="{BB962C8B-B14F-4D97-AF65-F5344CB8AC3E}">
        <p14:creationId xmlns:p14="http://schemas.microsoft.com/office/powerpoint/2010/main" val="258754272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Have students brainstorm format and criteria for this project. Example: agency name, address, phone number, services provided and contact information.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12</a:t>
            </a:fld>
            <a:endParaRPr lang="en-US"/>
          </a:p>
        </p:txBody>
      </p:sp>
    </p:spTree>
    <p:extLst>
      <p:ext uri="{BB962C8B-B14F-4D97-AF65-F5344CB8AC3E}">
        <p14:creationId xmlns:p14="http://schemas.microsoft.com/office/powerpoint/2010/main" val="340376208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Entrepreneurship Project /Extensive Business Plan – see FCCLA and </a:t>
            </a:r>
            <a:r>
              <a:rPr lang="en-US" sz="1200" b="0" i="0" u="none" strike="noStrike" kern="1200" baseline="0" dirty="0" err="1">
                <a:solidFill>
                  <a:schemeClr val="tx1"/>
                </a:solidFill>
                <a:latin typeface="+mn-lt"/>
                <a:ea typeface="+mn-ea"/>
                <a:cs typeface="+mn-cs"/>
              </a:rPr>
              <a:t>SkillUSA</a:t>
            </a:r>
            <a:r>
              <a:rPr lang="en-US" sz="1200" b="0" i="0" u="none" strike="noStrike" kern="1200" baseline="0" dirty="0">
                <a:solidFill>
                  <a:schemeClr val="tx1"/>
                </a:solidFill>
                <a:latin typeface="+mn-lt"/>
                <a:ea typeface="+mn-ea"/>
                <a:cs typeface="+mn-cs"/>
              </a:rPr>
              <a:t> resources for project ideas and outlines.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13</a:t>
            </a:fld>
            <a:endParaRPr lang="en-US"/>
          </a:p>
        </p:txBody>
      </p:sp>
    </p:spTree>
    <p:extLst>
      <p:ext uri="{BB962C8B-B14F-4D97-AF65-F5344CB8AC3E}">
        <p14:creationId xmlns:p14="http://schemas.microsoft.com/office/powerpoint/2010/main" val="39630495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Have students brainstorm technology and presentation format, number of required quotes of this project. </a:t>
            </a:r>
          </a:p>
          <a:p>
            <a:r>
              <a:rPr lang="en-US" sz="1200" b="0" i="0" u="none" strike="noStrike" kern="1200" baseline="0" dirty="0">
                <a:solidFill>
                  <a:schemeClr val="tx1"/>
                </a:solidFill>
                <a:latin typeface="+mn-lt"/>
                <a:ea typeface="+mn-ea"/>
                <a:cs typeface="+mn-cs"/>
              </a:rPr>
              <a:t>What would this project look like? </a:t>
            </a:r>
          </a:p>
          <a:p>
            <a:r>
              <a:rPr lang="en-US" sz="1200" b="0" i="0" u="none" strike="noStrike" kern="1200" baseline="0" dirty="0">
                <a:solidFill>
                  <a:schemeClr val="tx1"/>
                </a:solidFill>
                <a:latin typeface="+mn-lt"/>
                <a:ea typeface="+mn-ea"/>
                <a:cs typeface="+mn-cs"/>
              </a:rPr>
              <a:t>Where would you find quotes?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14</a:t>
            </a:fld>
            <a:endParaRPr lang="en-US"/>
          </a:p>
        </p:txBody>
      </p:sp>
    </p:spTree>
    <p:extLst>
      <p:ext uri="{BB962C8B-B14F-4D97-AF65-F5344CB8AC3E}">
        <p14:creationId xmlns:p14="http://schemas.microsoft.com/office/powerpoint/2010/main" val="186337448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Teacher note: Student ideas may be carried out the following school year.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15</a:t>
            </a:fld>
            <a:endParaRPr lang="en-US"/>
          </a:p>
        </p:txBody>
      </p:sp>
    </p:spTree>
    <p:extLst>
      <p:ext uri="{BB962C8B-B14F-4D97-AF65-F5344CB8AC3E}">
        <p14:creationId xmlns:p14="http://schemas.microsoft.com/office/powerpoint/2010/main" val="1323210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What are some other “artifacts” that can be included? </a:t>
            </a:r>
          </a:p>
          <a:p>
            <a:r>
              <a:rPr lang="en-US" sz="1200" b="0" i="0" u="none" strike="noStrike" kern="1200" baseline="0" dirty="0">
                <a:solidFill>
                  <a:schemeClr val="tx1"/>
                </a:solidFill>
                <a:latin typeface="+mn-lt"/>
                <a:ea typeface="+mn-ea"/>
                <a:cs typeface="+mn-cs"/>
              </a:rPr>
              <a:t>What resources can be used to create the time capsule?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16</a:t>
            </a:fld>
            <a:endParaRPr lang="en-US"/>
          </a:p>
        </p:txBody>
      </p:sp>
    </p:spTree>
    <p:extLst>
      <p:ext uri="{BB962C8B-B14F-4D97-AF65-F5344CB8AC3E}">
        <p14:creationId xmlns:p14="http://schemas.microsoft.com/office/powerpoint/2010/main" val="1849320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17</a:t>
            </a:fld>
            <a:endParaRPr lang="en-US"/>
          </a:p>
        </p:txBody>
      </p:sp>
    </p:spTree>
    <p:extLst>
      <p:ext uri="{BB962C8B-B14F-4D97-AF65-F5344CB8AC3E}">
        <p14:creationId xmlns:p14="http://schemas.microsoft.com/office/powerpoint/2010/main" val="21510149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18</a:t>
            </a:fld>
            <a:endParaRPr lang="en-US"/>
          </a:p>
        </p:txBody>
      </p:sp>
    </p:spTree>
    <p:extLst>
      <p:ext uri="{BB962C8B-B14F-4D97-AF65-F5344CB8AC3E}">
        <p14:creationId xmlns:p14="http://schemas.microsoft.com/office/powerpoint/2010/main" val="312983965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What other items could be included in this memory book?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19</a:t>
            </a:fld>
            <a:endParaRPr lang="en-US"/>
          </a:p>
        </p:txBody>
      </p:sp>
    </p:spTree>
    <p:extLst>
      <p:ext uri="{BB962C8B-B14F-4D97-AF65-F5344CB8AC3E}">
        <p14:creationId xmlns:p14="http://schemas.microsoft.com/office/powerpoint/2010/main" val="37479138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This could even include a job shadowing or internship/training experience.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20</a:t>
            </a:fld>
            <a:endParaRPr lang="en-US"/>
          </a:p>
        </p:txBody>
      </p:sp>
    </p:spTree>
    <p:extLst>
      <p:ext uri="{BB962C8B-B14F-4D97-AF65-F5344CB8AC3E}">
        <p14:creationId xmlns:p14="http://schemas.microsoft.com/office/powerpoint/2010/main" val="16809674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Teacher note: The next few slides will reflect the lesson terms and definitions found in the lesson Word Wall. </a:t>
            </a:r>
          </a:p>
          <a:p>
            <a:r>
              <a:rPr lang="en-US" sz="1200" b="0" i="0" u="none" strike="noStrike" kern="1200" baseline="0" dirty="0">
                <a:solidFill>
                  <a:schemeClr val="tx1"/>
                </a:solidFill>
                <a:latin typeface="+mn-lt"/>
                <a:ea typeface="+mn-ea"/>
                <a:cs typeface="+mn-cs"/>
              </a:rPr>
              <a:t>Has anyone ever heard the term critical thinking? Phrase the definition in your own words. Have students give examples of when critical thinking would be necessary.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baseline="0" dirty="0">
                <a:solidFill>
                  <a:schemeClr val="tx1"/>
                </a:solidFill>
                <a:latin typeface="+mn-lt"/>
                <a:ea typeface="+mn-ea"/>
                <a:cs typeface="+mn-cs"/>
              </a:rPr>
              <a:t>Your END OF COURSE project will be cumulative. What does that mean?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baseline="0" dirty="0">
                <a:solidFill>
                  <a:schemeClr val="tx1"/>
                </a:solidFill>
                <a:latin typeface="+mn-lt"/>
                <a:ea typeface="+mn-ea"/>
                <a:cs typeface="+mn-cs"/>
              </a:rPr>
              <a:t>What information did you learn in this course that you would consider ESSENTIAL?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baseline="0" dirty="0">
                <a:solidFill>
                  <a:schemeClr val="tx1"/>
                </a:solidFill>
                <a:latin typeface="+mn-lt"/>
                <a:ea typeface="+mn-ea"/>
                <a:cs typeface="+mn-cs"/>
              </a:rPr>
              <a:t>When do we use problem solving skills? Why is it important to be able to find solutions or solve problems on our own?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3</a:t>
            </a:fld>
            <a:endParaRPr lang="en-US"/>
          </a:p>
        </p:txBody>
      </p:sp>
    </p:spTree>
    <p:extLst>
      <p:ext uri="{BB962C8B-B14F-4D97-AF65-F5344CB8AC3E}">
        <p14:creationId xmlns:p14="http://schemas.microsoft.com/office/powerpoint/2010/main" val="172248046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21</a:t>
            </a:fld>
            <a:endParaRPr lang="en-US"/>
          </a:p>
        </p:txBody>
      </p:sp>
    </p:spTree>
    <p:extLst>
      <p:ext uri="{BB962C8B-B14F-4D97-AF65-F5344CB8AC3E}">
        <p14:creationId xmlns:p14="http://schemas.microsoft.com/office/powerpoint/2010/main" val="245056480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Project format may vary.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22</a:t>
            </a:fld>
            <a:endParaRPr lang="en-US"/>
          </a:p>
        </p:txBody>
      </p:sp>
    </p:spTree>
    <p:extLst>
      <p:ext uri="{BB962C8B-B14F-4D97-AF65-F5344CB8AC3E}">
        <p14:creationId xmlns:p14="http://schemas.microsoft.com/office/powerpoint/2010/main" val="300870855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Allow students to generate additional project options that are not on this slide presentation.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23</a:t>
            </a:fld>
            <a:endParaRPr lang="en-US"/>
          </a:p>
        </p:txBody>
      </p:sp>
    </p:spTree>
    <p:extLst>
      <p:ext uri="{BB962C8B-B14F-4D97-AF65-F5344CB8AC3E}">
        <p14:creationId xmlns:p14="http://schemas.microsoft.com/office/powerpoint/2010/main" val="112880312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24</a:t>
            </a:fld>
            <a:endParaRPr lang="en-US"/>
          </a:p>
        </p:txBody>
      </p:sp>
    </p:spTree>
    <p:extLst>
      <p:ext uri="{BB962C8B-B14F-4D97-AF65-F5344CB8AC3E}">
        <p14:creationId xmlns:p14="http://schemas.microsoft.com/office/powerpoint/2010/main" val="71694507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25</a:t>
            </a:fld>
            <a:endParaRPr lang="en-US"/>
          </a:p>
        </p:txBody>
      </p:sp>
    </p:spTree>
    <p:extLst>
      <p:ext uri="{BB962C8B-B14F-4D97-AF65-F5344CB8AC3E}">
        <p14:creationId xmlns:p14="http://schemas.microsoft.com/office/powerpoint/2010/main" val="38170684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Click on the link to access the TEKS for the cluster</a:t>
            </a:r>
          </a:p>
        </p:txBody>
      </p:sp>
      <p:sp>
        <p:nvSpPr>
          <p:cNvPr id="4" name="Slide Number Placeholder 3"/>
          <p:cNvSpPr>
            <a:spLocks noGrp="1"/>
          </p:cNvSpPr>
          <p:nvPr>
            <p:ph type="sldNum" sz="quarter" idx="10"/>
          </p:nvPr>
        </p:nvSpPr>
        <p:spPr/>
        <p:txBody>
          <a:bodyPr/>
          <a:lstStyle/>
          <a:p>
            <a:fld id="{B36392A5-00F8-4B40-B46C-7CA31B660224}" type="slidenum">
              <a:rPr lang="en-US" smtClean="0"/>
              <a:t>4</a:t>
            </a:fld>
            <a:endParaRPr lang="en-US"/>
          </a:p>
        </p:txBody>
      </p:sp>
    </p:spTree>
    <p:extLst>
      <p:ext uri="{BB962C8B-B14F-4D97-AF65-F5344CB8AC3E}">
        <p14:creationId xmlns:p14="http://schemas.microsoft.com/office/powerpoint/2010/main" val="7311216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5</a:t>
            </a:fld>
            <a:endParaRPr lang="en-US"/>
          </a:p>
        </p:txBody>
      </p:sp>
    </p:spTree>
    <p:extLst>
      <p:ext uri="{BB962C8B-B14F-4D97-AF65-F5344CB8AC3E}">
        <p14:creationId xmlns:p14="http://schemas.microsoft.com/office/powerpoint/2010/main" val="32338069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Brainstorm other careers and lifestyle specifics.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6</a:t>
            </a:fld>
            <a:endParaRPr lang="en-US"/>
          </a:p>
        </p:txBody>
      </p:sp>
    </p:spTree>
    <p:extLst>
      <p:ext uri="{BB962C8B-B14F-4D97-AF65-F5344CB8AC3E}">
        <p14:creationId xmlns:p14="http://schemas.microsoft.com/office/powerpoint/2010/main" val="35743613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Determine criteria- test must be typed, formatted and ORIGINAL questions.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7</a:t>
            </a:fld>
            <a:endParaRPr lang="en-US"/>
          </a:p>
        </p:txBody>
      </p:sp>
    </p:spTree>
    <p:extLst>
      <p:ext uri="{BB962C8B-B14F-4D97-AF65-F5344CB8AC3E}">
        <p14:creationId xmlns:p14="http://schemas.microsoft.com/office/powerpoint/2010/main" val="165643367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What are some careers in this cluster? </a:t>
            </a:r>
          </a:p>
          <a:p>
            <a:r>
              <a:rPr lang="en-US" sz="1200" b="0" i="0" u="none" strike="noStrike" kern="1200" baseline="0" dirty="0">
                <a:solidFill>
                  <a:schemeClr val="tx1"/>
                </a:solidFill>
                <a:latin typeface="+mn-lt"/>
                <a:ea typeface="+mn-ea"/>
                <a:cs typeface="+mn-cs"/>
              </a:rPr>
              <a:t>What are some technical skills that we’ve learned?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8</a:t>
            </a:fld>
            <a:endParaRPr lang="en-US"/>
          </a:p>
        </p:txBody>
      </p:sp>
    </p:spTree>
    <p:extLst>
      <p:ext uri="{BB962C8B-B14F-4D97-AF65-F5344CB8AC3E}">
        <p14:creationId xmlns:p14="http://schemas.microsoft.com/office/powerpoint/2010/main" val="97326309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Determine project criteria such number of individuals to interview and length of documentary. </a:t>
            </a:r>
          </a:p>
          <a:p>
            <a:r>
              <a:rPr lang="en-US" sz="1200" b="0" i="0" u="none" strike="noStrike" kern="1200" baseline="0" dirty="0">
                <a:solidFill>
                  <a:schemeClr val="tx1"/>
                </a:solidFill>
                <a:latin typeface="+mn-lt"/>
                <a:ea typeface="+mn-ea"/>
                <a:cs typeface="+mn-cs"/>
              </a:rPr>
              <a:t>Students can discuss script and sample interview questions.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9</a:t>
            </a:fld>
            <a:endParaRPr lang="en-US"/>
          </a:p>
        </p:txBody>
      </p:sp>
    </p:spTree>
    <p:extLst>
      <p:ext uri="{BB962C8B-B14F-4D97-AF65-F5344CB8AC3E}">
        <p14:creationId xmlns:p14="http://schemas.microsoft.com/office/powerpoint/2010/main" val="99119047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Have students brainstorm ideas for this project.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10</a:t>
            </a:fld>
            <a:endParaRPr lang="en-US"/>
          </a:p>
        </p:txBody>
      </p:sp>
    </p:spTree>
    <p:extLst>
      <p:ext uri="{BB962C8B-B14F-4D97-AF65-F5344CB8AC3E}">
        <p14:creationId xmlns:p14="http://schemas.microsoft.com/office/powerpoint/2010/main" val="319907695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mailto:copyrights@tea.state.tx.us" TargetMode="External"/><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TE - Title Slide">
    <p:bg>
      <p:bgPr>
        <a:solidFill>
          <a:schemeClr val="bg1"/>
        </a:solidFill>
        <a:effectLst/>
      </p:bgPr>
    </p:bg>
    <p:spTree>
      <p:nvGrpSpPr>
        <p:cNvPr id="1" name=""/>
        <p:cNvGrpSpPr/>
        <p:nvPr/>
      </p:nvGrpSpPr>
      <p:grpSpPr>
        <a:xfrm>
          <a:off x="0" y="0"/>
          <a:ext cx="0" cy="0"/>
          <a:chOff x="0" y="0"/>
          <a:chExt cx="0" cy="0"/>
        </a:xfrm>
      </p:grpSpPr>
      <p:sp>
        <p:nvSpPr>
          <p:cNvPr id="8" name="Rectangle 7"/>
          <p:cNvSpPr/>
          <p:nvPr userDrawn="1"/>
        </p:nvSpPr>
        <p:spPr>
          <a:xfrm>
            <a:off x="4365361" y="0"/>
            <a:ext cx="779628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74650" y="1296586"/>
            <a:ext cx="3568700" cy="1460322"/>
          </a:xfrm>
          <a:prstGeom prst="rect">
            <a:avLst/>
          </a:prstGeom>
        </p:spPr>
      </p:pic>
      <p:pic>
        <p:nvPicPr>
          <p:cNvPr id="6" name="Picture 5"/>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312919" y="5591286"/>
            <a:ext cx="1729826" cy="847614"/>
          </a:xfrm>
          <a:prstGeom prst="rect">
            <a:avLst/>
          </a:prstGeom>
        </p:spPr>
      </p:pic>
      <p:cxnSp>
        <p:nvCxnSpPr>
          <p:cNvPr id="13" name="Straight Connector 12"/>
          <p:cNvCxnSpPr/>
          <p:nvPr userDrawn="1"/>
        </p:nvCxnSpPr>
        <p:spPr>
          <a:xfrm>
            <a:off x="4365361" y="0"/>
            <a:ext cx="0" cy="685800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39C40A44-36AE-481E-B090-1CC6ADC1BFB3}"/>
              </a:ext>
            </a:extLst>
          </p:cNvPr>
          <p:cNvSpPr>
            <a:spLocks noGrp="1"/>
          </p:cNvSpPr>
          <p:nvPr>
            <p:ph type="title"/>
          </p:nvPr>
        </p:nvSpPr>
        <p:spPr>
          <a:xfrm>
            <a:off x="4525346" y="477093"/>
            <a:ext cx="7462935" cy="3413772"/>
          </a:xfrm>
        </p:spPr>
        <p:txBody>
          <a:bodyPr>
            <a:normAutofit/>
          </a:bodyPr>
          <a:lstStyle>
            <a:lvl1pPr>
              <a:defRPr sz="7200">
                <a:solidFill>
                  <a:schemeClr val="bg1"/>
                </a:solidFill>
              </a:defRPr>
            </a:lvl1pPr>
          </a:lstStyle>
          <a:p>
            <a:r>
              <a:rPr lang="en-US" dirty="0"/>
              <a:t>Click to edit Master title style</a:t>
            </a:r>
          </a:p>
        </p:txBody>
      </p:sp>
    </p:spTree>
    <p:extLst/>
  </p:cSld>
  <p:clrMapOvr>
    <a:masterClrMapping/>
  </p:clrMapOvr>
  <p:extLst mod="1">
    <p:ext uri="{DCECCB84-F9BA-43D5-87BE-67443E8EF086}">
      <p15:sldGuideLst xmlns:p15="http://schemas.microsoft.com/office/powerpoint/2012/main">
        <p15:guide id="1" orient="horz" pos="2160">
          <p15:clr>
            <a:srgbClr val="FBAE40"/>
          </p15:clr>
        </p15:guide>
        <p15:guide id="3" orient="horz" pos="816" userDrawn="1">
          <p15:clr>
            <a:srgbClr val="FBAE40"/>
          </p15:clr>
        </p15:guide>
        <p15:guide id="4" orient="horz" pos="1064" userDrawn="1">
          <p15:clr>
            <a:srgbClr val="FBAE40"/>
          </p15:clr>
        </p15:guide>
        <p15:guide id="5" pos="301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TE - Three Boxes Strok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6" name="Rounded Rectangle 5"/>
          <p:cNvSpPr/>
          <p:nvPr userDrawn="1"/>
        </p:nvSpPr>
        <p:spPr>
          <a:xfrm>
            <a:off x="457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a:xfrm>
            <a:off x="487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8" name="Rounded Rectangle 7"/>
          <p:cNvSpPr/>
          <p:nvPr userDrawn="1"/>
        </p:nvSpPr>
        <p:spPr>
          <a:xfrm>
            <a:off x="838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a:xfrm>
            <a:off x="868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TE- Copyright">
    <p:bg>
      <p:bgPr>
        <a:solidFill>
          <a:schemeClr val="bg1"/>
        </a:solidFill>
        <a:effectLst/>
      </p:bgPr>
    </p:bg>
    <p:spTree>
      <p:nvGrpSpPr>
        <p:cNvPr id="1" name=""/>
        <p:cNvGrpSpPr/>
        <p:nvPr/>
      </p:nvGrpSpPr>
      <p:grpSpPr>
        <a:xfrm>
          <a:off x="0" y="0"/>
          <a:ext cx="0" cy="0"/>
          <a:chOff x="0" y="0"/>
          <a:chExt cx="0" cy="0"/>
        </a:xfrm>
      </p:grpSpPr>
      <p:sp>
        <p:nvSpPr>
          <p:cNvPr id="4" name="TextBox 3"/>
          <p:cNvSpPr txBox="1"/>
          <p:nvPr userDrawn="1"/>
        </p:nvSpPr>
        <p:spPr>
          <a:xfrm>
            <a:off x="771181" y="1443210"/>
            <a:ext cx="9970265" cy="5170646"/>
          </a:xfrm>
          <a:prstGeom prst="rect">
            <a:avLst/>
          </a:prstGeom>
          <a:noFill/>
        </p:spPr>
        <p:txBody>
          <a:bodyPr wrap="square" lIns="0" tIns="0" rIns="0" bIns="0" rtlCol="0">
            <a:spAutoFit/>
          </a:bodyPr>
          <a:lstStyle/>
          <a:p>
            <a:pPr marL="0" indent="0">
              <a:lnSpc>
                <a:spcPct val="100000"/>
              </a:lnSpc>
              <a:buNone/>
            </a:pPr>
            <a:r>
              <a:rPr lang="en-US" sz="1600" dirty="0">
                <a:solidFill>
                  <a:schemeClr val="tx1"/>
                </a:solidFill>
                <a:latin typeface="Open Sans" charset="0"/>
                <a:ea typeface="Open Sans" charset="0"/>
                <a:cs typeface="Open Sans" charset="0"/>
              </a:rPr>
              <a:t>These Materials are copyrighted © and trademarked ™ as the property of the Texas Education Agency (TEA) and may not be reproduced without the express written permission of TEA, except under the following conditions:</a:t>
            </a:r>
          </a:p>
          <a:p>
            <a:pPr marL="457200" indent="-277813">
              <a:lnSpc>
                <a:spcPct val="100000"/>
              </a:lnSpc>
              <a:buNone/>
            </a:pPr>
            <a:r>
              <a:rPr lang="en-US" sz="1600" dirty="0">
                <a:solidFill>
                  <a:schemeClr val="tx1"/>
                </a:solidFill>
                <a:latin typeface="Open Sans" charset="0"/>
                <a:ea typeface="Open Sans" charset="0"/>
                <a:cs typeface="Open Sans" charset="0"/>
              </a:rPr>
              <a:t>1)  Texas public school districts, charter schools, and Education Service Centers may reproduce and use copies of the Materials and Related Materials for the districts’ and schools’ educational use without obtaining permission from TEA.</a:t>
            </a:r>
          </a:p>
          <a:p>
            <a:pPr marL="457200" indent="-277813">
              <a:lnSpc>
                <a:spcPct val="100000"/>
              </a:lnSpc>
              <a:buNone/>
            </a:pPr>
            <a:r>
              <a:rPr lang="en-US" sz="1600" dirty="0">
                <a:solidFill>
                  <a:schemeClr val="tx1"/>
                </a:solidFill>
                <a:latin typeface="Open Sans" charset="0"/>
                <a:ea typeface="Open Sans" charset="0"/>
                <a:cs typeface="Open Sans" charset="0"/>
              </a:rPr>
              <a:t>2)  Residents of the state of Texas may reproduce and use copies of the Materials and Related Materials for individual personal use only, without obtaining written permission of TEA.</a:t>
            </a:r>
          </a:p>
          <a:p>
            <a:pPr marL="457200" indent="-277813">
              <a:lnSpc>
                <a:spcPct val="100000"/>
              </a:lnSpc>
              <a:buNone/>
            </a:pPr>
            <a:r>
              <a:rPr lang="en-US" sz="1600" dirty="0">
                <a:solidFill>
                  <a:schemeClr val="tx1"/>
                </a:solidFill>
                <a:latin typeface="Open Sans" charset="0"/>
                <a:ea typeface="Open Sans" charset="0"/>
                <a:cs typeface="Open Sans" charset="0"/>
              </a:rPr>
              <a:t>3)  Any portion reproduced must be reproduced in its entirety and remain unedited, unaltered and unchanged in any way.</a:t>
            </a:r>
          </a:p>
          <a:p>
            <a:pPr marL="457200" indent="-277813">
              <a:lnSpc>
                <a:spcPct val="100000"/>
              </a:lnSpc>
              <a:buNone/>
            </a:pPr>
            <a:r>
              <a:rPr lang="en-US" sz="1600" dirty="0">
                <a:solidFill>
                  <a:schemeClr val="tx1"/>
                </a:solidFill>
                <a:latin typeface="Open Sans" charset="0"/>
                <a:ea typeface="Open Sans" charset="0"/>
                <a:cs typeface="Open Sans" charset="0"/>
              </a:rPr>
              <a:t>4)  No monetary charge can be made for the reproduced materials or any document containing them; however, a reasonable charge to cover only the cost of reproduction and distribution may be charged.</a:t>
            </a:r>
          </a:p>
          <a:p>
            <a:pPr marL="0" indent="0">
              <a:lnSpc>
                <a:spcPct val="100000"/>
              </a:lnSpc>
              <a:buNone/>
            </a:pPr>
            <a:r>
              <a:rPr lang="en-US" sz="1600" dirty="0">
                <a:solidFill>
                  <a:schemeClr val="tx1"/>
                </a:solidFill>
                <a:latin typeface="Open Sans" charset="0"/>
                <a:ea typeface="Open Sans" charset="0"/>
                <a:cs typeface="Open Sans" charset="0"/>
              </a:rPr>
              <a:t>Private entities or persons located in Texas that are </a:t>
            </a:r>
            <a:r>
              <a:rPr lang="en-US" sz="1600" b="1" dirty="0">
                <a:solidFill>
                  <a:schemeClr val="tx1"/>
                </a:solidFill>
                <a:latin typeface="Open Sans" charset="0"/>
                <a:ea typeface="Open Sans" charset="0"/>
                <a:cs typeface="Open Sans" charset="0"/>
              </a:rPr>
              <a:t>not</a:t>
            </a:r>
            <a:r>
              <a:rPr lang="en-US" sz="1600" dirty="0">
                <a:solidFill>
                  <a:schemeClr val="tx1"/>
                </a:solidFill>
                <a:latin typeface="Open Sans" charset="0"/>
                <a:ea typeface="Open Sans" charset="0"/>
                <a:cs typeface="Open Sans" charset="0"/>
              </a:rPr>
              <a:t> Texas public school districts, Texas Education Service Centers, or Texas charter schools or any entity, whether public or private, educational or non-educational, located </a:t>
            </a:r>
            <a:r>
              <a:rPr lang="en-US" sz="1600" b="1" dirty="0">
                <a:solidFill>
                  <a:schemeClr val="tx1"/>
                </a:solidFill>
                <a:latin typeface="Open Sans" charset="0"/>
                <a:ea typeface="Open Sans" charset="0"/>
                <a:cs typeface="Open Sans" charset="0"/>
              </a:rPr>
              <a:t>outside the state of Texas</a:t>
            </a:r>
            <a:r>
              <a:rPr lang="en-US" sz="1600" dirty="0">
                <a:solidFill>
                  <a:schemeClr val="tx1"/>
                </a:solidFill>
                <a:latin typeface="Open Sans" charset="0"/>
                <a:ea typeface="Open Sans" charset="0"/>
                <a:cs typeface="Open Sans" charset="0"/>
              </a:rPr>
              <a:t> </a:t>
            </a:r>
            <a:r>
              <a:rPr lang="en-US" sz="1600" i="1" dirty="0">
                <a:solidFill>
                  <a:schemeClr val="tx1"/>
                </a:solidFill>
                <a:latin typeface="Open Sans" charset="0"/>
                <a:ea typeface="Open Sans" charset="0"/>
                <a:cs typeface="Open Sans" charset="0"/>
              </a:rPr>
              <a:t>MUST</a:t>
            </a:r>
            <a:r>
              <a:rPr lang="en-US" sz="1600" dirty="0">
                <a:solidFill>
                  <a:schemeClr val="tx1"/>
                </a:solidFill>
                <a:latin typeface="Open Sans" charset="0"/>
                <a:ea typeface="Open Sans" charset="0"/>
                <a:cs typeface="Open Sans" charset="0"/>
              </a:rPr>
              <a:t> obtain written approval from TEA and will be required to enter into a license agreement that may involve the payment of a licensing fee or a royalty.</a:t>
            </a:r>
          </a:p>
          <a:p>
            <a:pPr marL="0" indent="0">
              <a:lnSpc>
                <a:spcPct val="100000"/>
              </a:lnSpc>
              <a:buNone/>
            </a:pPr>
            <a:r>
              <a:rPr lang="en-US" sz="1600" dirty="0">
                <a:solidFill>
                  <a:schemeClr val="tx1"/>
                </a:solidFill>
                <a:latin typeface="Open Sans" charset="0"/>
                <a:ea typeface="Open Sans" charset="0"/>
                <a:cs typeface="Open Sans" charset="0"/>
              </a:rPr>
              <a:t>For information contact: Office of Copyrights, Trademarks, License Agreements, and Royalties, Texas Education Agency, 1701 N. Congress Ave., Austin, TX  78701-1494; phone 512-463-7004; email: </a:t>
            </a:r>
            <a:r>
              <a:rPr lang="en-US" sz="1600" dirty="0">
                <a:solidFill>
                  <a:schemeClr val="tx1"/>
                </a:solidFill>
                <a:latin typeface="Open Sans" charset="0"/>
                <a:ea typeface="Open Sans" charset="0"/>
                <a:cs typeface="Open Sans" charset="0"/>
                <a:hlinkClick r:id="rId2"/>
              </a:rPr>
              <a:t>copyrights@tea.state.tx.us</a:t>
            </a:r>
            <a:r>
              <a:rPr lang="en-US" sz="1600" dirty="0">
                <a:solidFill>
                  <a:schemeClr val="tx1"/>
                </a:solidFill>
                <a:latin typeface="Open Sans" charset="0"/>
                <a:ea typeface="Open Sans" charset="0"/>
                <a:cs typeface="Open Sans" charset="0"/>
              </a:rPr>
              <a:t>.</a:t>
            </a:r>
          </a:p>
          <a:p>
            <a:pPr>
              <a:lnSpc>
                <a:spcPct val="100000"/>
              </a:lnSpc>
            </a:pPr>
            <a:endParaRPr lang="en-US" sz="1600" dirty="0">
              <a:solidFill>
                <a:schemeClr val="tx1"/>
              </a:solidFill>
              <a:latin typeface="Open Sans" charset="0"/>
              <a:ea typeface="Open Sans" charset="0"/>
              <a:cs typeface="Open Sans" charset="0"/>
            </a:endParaRPr>
          </a:p>
        </p:txBody>
      </p:sp>
      <p:sp>
        <p:nvSpPr>
          <p:cNvPr id="5" name="TextBox 4"/>
          <p:cNvSpPr txBox="1"/>
          <p:nvPr userDrawn="1"/>
        </p:nvSpPr>
        <p:spPr>
          <a:xfrm>
            <a:off x="623456" y="706581"/>
            <a:ext cx="10058400" cy="646331"/>
          </a:xfrm>
          <a:prstGeom prst="rect">
            <a:avLst/>
          </a:prstGeom>
          <a:noFill/>
        </p:spPr>
        <p:txBody>
          <a:bodyPr wrap="square" rtlCol="0">
            <a:spAutoFit/>
          </a:bodyPr>
          <a:lstStyle/>
          <a:p>
            <a:r>
              <a:rPr lang="en-US" sz="3600" b="1" i="0" dirty="0">
                <a:solidFill>
                  <a:schemeClr val="accent2"/>
                </a:solidFill>
                <a:latin typeface="Open Sans SemiBold" charset="0"/>
                <a:ea typeface="Open Sans SemiBold" charset="0"/>
                <a:cs typeface="Open Sans SemiBold" charset="0"/>
              </a:rPr>
              <a:t>Copyright © Texas Education Agency, 2017.</a:t>
            </a:r>
          </a:p>
        </p:txBody>
      </p:sp>
      <p:pic>
        <p:nvPicPr>
          <p:cNvPr id="6" name="Picture 5">
            <a:extLst>
              <a:ext uri="{FF2B5EF4-FFF2-40B4-BE49-F238E27FC236}">
                <a16:creationId xmlns:a16="http://schemas.microsoft.com/office/drawing/2014/main" id="{1083239B-B405-4CCF-BA69-EEF0AD0F28E3}"/>
              </a:ext>
            </a:extLst>
          </p:cNvPr>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1198479" y="6141784"/>
            <a:ext cx="603250" cy="316865"/>
          </a:xfrm>
          <a:prstGeom prst="rect">
            <a:avLst/>
          </a:prstGeom>
          <a:noFill/>
        </p:spPr>
      </p:pic>
    </p:spTree>
    <p:extLst>
      <p:ext uri="{BB962C8B-B14F-4D97-AF65-F5344CB8AC3E}">
        <p14:creationId xmlns:p14="http://schemas.microsoft.com/office/powerpoint/2010/main" val="12273282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TE - Standard Tex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aseline="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110557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600"/>
            </a:lvl3pPr>
            <a:lvl4pPr marL="914400">
              <a:lnSpc>
                <a:spcPct val="100000"/>
              </a:lnSpc>
              <a:buClr>
                <a:schemeClr val="accent2"/>
              </a:buClr>
              <a:defRPr sz="2400"/>
            </a:lvl4pPr>
            <a:lvl5pPr marL="1143000">
              <a:lnSpc>
                <a:spcPct val="100000"/>
              </a:lnSpc>
              <a:buClr>
                <a:schemeClr val="accent2"/>
              </a:buClr>
              <a:defRPr sz="22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383041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TE - Two Text Columns">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6477000"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TE - Half Text Half Blank">
    <p:spTree>
      <p:nvGrpSpPr>
        <p:cNvPr id="1" name=""/>
        <p:cNvGrpSpPr/>
        <p:nvPr/>
      </p:nvGrpSpPr>
      <p:grpSpPr>
        <a:xfrm>
          <a:off x="0" y="0"/>
          <a:ext cx="0" cy="0"/>
          <a:chOff x="0" y="0"/>
          <a:chExt cx="0" cy="0"/>
        </a:xfrm>
      </p:grpSpPr>
      <p:sp>
        <p:nvSpPr>
          <p:cNvPr id="2" name="Title 1"/>
          <p:cNvSpPr>
            <a:spLocks noGrp="1"/>
          </p:cNvSpPr>
          <p:nvPr>
            <p:ph type="title"/>
          </p:nvPr>
        </p:nvSpPr>
        <p:spPr>
          <a:xfrm>
            <a:off x="740528"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37881" y="1420420"/>
            <a:ext cx="535494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TE - Quote and Text">
    <p:spTree>
      <p:nvGrpSpPr>
        <p:cNvPr id="1" name=""/>
        <p:cNvGrpSpPr/>
        <p:nvPr/>
      </p:nvGrpSpPr>
      <p:grpSpPr>
        <a:xfrm>
          <a:off x="0" y="0"/>
          <a:ext cx="0" cy="0"/>
          <a:chOff x="0" y="0"/>
          <a:chExt cx="0" cy="0"/>
        </a:xfrm>
      </p:grpSpPr>
      <p:sp>
        <p:nvSpPr>
          <p:cNvPr id="2" name="Title 1"/>
          <p:cNvSpPr>
            <a:spLocks noGrp="1"/>
          </p:cNvSpPr>
          <p:nvPr>
            <p:ph type="title"/>
          </p:nvPr>
        </p:nvSpPr>
        <p:spPr>
          <a:xfrm>
            <a:off x="727081"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6470650" y="1420420"/>
            <a:ext cx="534987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749300" y="1420420"/>
            <a:ext cx="5343525" cy="4554209"/>
          </a:xfrm>
          <a:prstGeom prst="rect">
            <a:avLst/>
          </a:prstGeom>
        </p:spPr>
        <p:txBody>
          <a:bodyPr lIns="365760" tIns="0" rIns="365760" bIns="0">
            <a:noAutofit/>
          </a:bodyPr>
          <a:lstStyle>
            <a:lvl1pPr marL="0" indent="0">
              <a:lnSpc>
                <a:spcPct val="100000"/>
              </a:lnSpc>
              <a:spcBef>
                <a:spcPts val="1000"/>
              </a:spcBef>
              <a:buFontTx/>
              <a:buNone/>
              <a:defRPr sz="2600"/>
            </a:lvl1pPr>
            <a:lvl2pPr marL="342900" indent="-342900" algn="l">
              <a:lnSpc>
                <a:spcPct val="100000"/>
              </a:lnSpc>
              <a:spcBef>
                <a:spcPts val="1000"/>
              </a:spcBef>
              <a:buClr>
                <a:schemeClr val="accent1"/>
              </a:buClr>
              <a:buFont typeface=".AppleSystemUIFont" charset="-120"/>
              <a:buChar char="–"/>
              <a:tabLst/>
              <a:defRPr sz="2600">
                <a:solidFill>
                  <a:schemeClr val="accent1"/>
                </a:solidFill>
              </a:defRPr>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TE - Text Callout and Text">
    <p:spTree>
      <p:nvGrpSpPr>
        <p:cNvPr id="1" name=""/>
        <p:cNvGrpSpPr/>
        <p:nvPr/>
      </p:nvGrpSpPr>
      <p:grpSpPr>
        <a:xfrm>
          <a:off x="0" y="0"/>
          <a:ext cx="0" cy="0"/>
          <a:chOff x="0" y="0"/>
          <a:chExt cx="0" cy="0"/>
        </a:xfrm>
      </p:grpSpPr>
      <p:sp>
        <p:nvSpPr>
          <p:cNvPr id="12" name="Content Placeholder 2"/>
          <p:cNvSpPr>
            <a:spLocks noGrp="1"/>
          </p:cNvSpPr>
          <p:nvPr>
            <p:ph sz="half" idx="1" hasCustomPrompt="1"/>
          </p:nvPr>
        </p:nvSpPr>
        <p:spPr>
          <a:xfrm>
            <a:off x="764775" y="752167"/>
            <a:ext cx="4603638" cy="5314080"/>
          </a:xfrm>
          <a:prstGeom prst="rect">
            <a:avLst/>
          </a:prstGeom>
        </p:spPr>
        <p:txBody>
          <a:bodyPr lIns="0" tIns="0" rIns="0" bIns="0" anchor="ctr" anchorCtr="0">
            <a:noAutofit/>
          </a:bodyPr>
          <a:lstStyle>
            <a:lvl1pPr marL="0" indent="0" algn="ctr">
              <a:lnSpc>
                <a:spcPct val="100000"/>
              </a:lnSpc>
              <a:spcBef>
                <a:spcPts val="1000"/>
              </a:spcBef>
              <a:buFontTx/>
              <a:buNone/>
              <a:defRPr sz="4600">
                <a:solidFill>
                  <a:schemeClr val="tx2"/>
                </a:solidFill>
              </a:defRPr>
            </a:lvl1pPr>
            <a:lvl2pPr marL="0" indent="0" algn="ctr">
              <a:lnSpc>
                <a:spcPct val="100000"/>
              </a:lnSpc>
              <a:spcBef>
                <a:spcPts val="1000"/>
              </a:spcBef>
              <a:buClr>
                <a:schemeClr val="accent1"/>
              </a:buClr>
              <a:buFontTx/>
              <a:buNone/>
              <a:tabLst/>
              <a:defRPr sz="2600">
                <a:solidFill>
                  <a:schemeClr val="accent2"/>
                </a:solidFill>
              </a:defRPr>
            </a:lvl2pPr>
            <a:lvl3pPr marL="685800">
              <a:lnSpc>
                <a:spcPct val="100000"/>
              </a:lnSpc>
              <a:buClr>
                <a:schemeClr val="accent2"/>
              </a:buClr>
              <a:defRPr sz="2200"/>
            </a:lvl3pPr>
            <a:lvl4pPr marL="914400">
              <a:lnSpc>
                <a:spcPct val="100000"/>
              </a:lnSpc>
              <a:buClr>
                <a:schemeClr val="accent2"/>
              </a:buClr>
              <a:defRPr sz="2000"/>
            </a:lvl4pPr>
            <a:lvl5pPr marL="1143000">
              <a:lnSpc>
                <a:spcPct val="100000"/>
              </a:lnSpc>
              <a:buClr>
                <a:schemeClr val="accent2"/>
              </a:buClr>
              <a:defRPr/>
            </a:lvl5pPr>
          </a:lstStyle>
          <a:p>
            <a:pPr lvl="0"/>
            <a:r>
              <a:rPr lang="en-US" dirty="0"/>
              <a:t>Edit Master text styles</a:t>
            </a:r>
          </a:p>
          <a:p>
            <a:pPr lvl="1"/>
            <a:r>
              <a:rPr lang="en-US" dirty="0"/>
              <a:t>Second level</a:t>
            </a:r>
          </a:p>
        </p:txBody>
      </p:sp>
      <p:sp>
        <p:nvSpPr>
          <p:cNvPr id="7" name="Content Placeholder 2"/>
          <p:cNvSpPr>
            <a:spLocks noGrp="1"/>
          </p:cNvSpPr>
          <p:nvPr>
            <p:ph sz="half" idx="10" hasCustomPrompt="1"/>
          </p:nvPr>
        </p:nvSpPr>
        <p:spPr>
          <a:xfrm>
            <a:off x="5733230" y="771491"/>
            <a:ext cx="5349874" cy="5304844"/>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TE - Boxed Text Callout and Text">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12" name="Content Placeholder 2"/>
          <p:cNvSpPr>
            <a:spLocks noGrp="1"/>
          </p:cNvSpPr>
          <p:nvPr>
            <p:ph sz="half" idx="1" hasCustomPrompt="1"/>
          </p:nvPr>
        </p:nvSpPr>
        <p:spPr>
          <a:xfrm>
            <a:off x="4565649" y="1478280"/>
            <a:ext cx="7254875" cy="3916680"/>
          </a:xfrm>
          <a:prstGeom prst="rect">
            <a:avLst/>
          </a:prstGeom>
        </p:spPr>
        <p:txBody>
          <a:bodyPr lIns="0" tIns="0" rIns="0" bIns="0" anchor="t" anchorCtr="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ounded Rectangle 3"/>
          <p:cNvSpPr/>
          <p:nvPr userDrawn="1"/>
        </p:nvSpPr>
        <p:spPr>
          <a:xfrm>
            <a:off x="742952" y="1479885"/>
            <a:ext cx="3429634" cy="3341906"/>
          </a:xfrm>
          <a:prstGeom prst="roundRect">
            <a:avLst>
              <a:gd name="adj" fmla="val 5220"/>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4"/>
            <a:ext cx="2823209" cy="2761004"/>
          </a:xfrm>
          <a:prstGeom prst="rect">
            <a:avLst/>
          </a:prstGeom>
        </p:spPr>
        <p:txBody>
          <a:bodyPr lIns="0" tIns="0" rIns="0" bIns="0" anchor="ctr" anchorCtr="0">
            <a:noAutofit/>
          </a:bodyPr>
          <a:lstStyle>
            <a:lvl1pPr marL="0" indent="0" algn="ctr">
              <a:buFontTx/>
              <a:buNone/>
              <a:defRPr sz="4000">
                <a:solidFill>
                  <a:schemeClr val="accent1"/>
                </a:solidFill>
              </a:defRPr>
            </a:lvl1pPr>
          </a:lstStyle>
          <a:p>
            <a:pPr lvl="0"/>
            <a:r>
              <a:rPr lang="en-US" dirty="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TE - Three Boxes Fill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3838875"/>
          </a:xfrm>
          <a:prstGeom prst="roundRect">
            <a:avLst>
              <a:gd name="adj" fmla="val 522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bwMode="white">
          <a:xfrm>
            <a:off x="1046165"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6" name="Rounded Rectangle 5"/>
          <p:cNvSpPr/>
          <p:nvPr userDrawn="1"/>
        </p:nvSpPr>
        <p:spPr>
          <a:xfrm>
            <a:off x="4573587" y="1479884"/>
            <a:ext cx="3429634" cy="3838875"/>
          </a:xfrm>
          <a:prstGeom prst="roundRect">
            <a:avLst>
              <a:gd name="adj" fmla="val 522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bwMode="white">
          <a:xfrm>
            <a:off x="487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8" name="Rounded Rectangle 7"/>
          <p:cNvSpPr/>
          <p:nvPr userDrawn="1"/>
        </p:nvSpPr>
        <p:spPr>
          <a:xfrm>
            <a:off x="8383587" y="1479884"/>
            <a:ext cx="3429634" cy="3838875"/>
          </a:xfrm>
          <a:prstGeom prst="roundRect">
            <a:avLst>
              <a:gd name="adj" fmla="val 522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bwMode="white">
          <a:xfrm>
            <a:off x="868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image" Target="../media/image3.png"/><Relationship Id="rId5" Type="http://schemas.openxmlformats.org/officeDocument/2006/relationships/slideLayout" Target="../slideLayouts/slideLayout6.xml"/><Relationship Id="rId10" Type="http://schemas.openxmlformats.org/officeDocument/2006/relationships/theme" Target="../theme/theme2.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38179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60853740"/>
      </p:ext>
    </p:extLst>
  </p:cSld>
  <p:clrMap bg1="lt1" tx1="dk1" bg2="lt2" tx2="dk2" accent1="accent1" accent2="accent2" accent3="accent3" accent4="accent4" accent5="accent5" accent6="accent6" hlink="hlink" folHlink="folHlink"/>
  <p:sldLayoutIdLst>
    <p:sldLayoutId id="2147483749" r:id="rId1"/>
  </p:sldLayoutIdLst>
  <p:txStyles>
    <p:titleStyle>
      <a:lvl1pPr algn="l" defTabSz="914400" rtl="0" eaLnBrk="1" latinLnBrk="0" hangingPunct="1">
        <a:lnSpc>
          <a:spcPct val="90000"/>
        </a:lnSpc>
        <a:spcBef>
          <a:spcPct val="0"/>
        </a:spcBef>
        <a:buNone/>
        <a:defRPr sz="4400" kern="1200">
          <a:solidFill>
            <a:schemeClr val="tx1"/>
          </a:solidFill>
          <a:latin typeface="Open Sans"/>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38" userDrawn="1">
          <p15:clr>
            <a:srgbClr val="F26B43"/>
          </p15:clr>
        </p15:guide>
        <p15:guide id="2" pos="236" userDrawn="1">
          <p15:clr>
            <a:srgbClr val="F26B43"/>
          </p15:clr>
        </p15:guide>
        <p15:guide id="3" orient="horz" pos="2160">
          <p15:clr>
            <a:srgbClr val="F26B43"/>
          </p15:clr>
        </p15:guide>
        <p15:guide id="4" orient="horz" pos="264">
          <p15:clr>
            <a:srgbClr val="F26B43"/>
          </p15:clr>
        </p15:guide>
        <p15:guide id="5" pos="7450" userDrawn="1">
          <p15:clr>
            <a:srgbClr val="F26B43"/>
          </p15:clr>
        </p15:guide>
        <p15:guide id="6" orient="horz" pos="4056">
          <p15:clr>
            <a:srgbClr val="F26B43"/>
          </p15:clr>
        </p15:guide>
        <p15:guide id="7" pos="2722" userDrawn="1">
          <p15:clr>
            <a:srgbClr val="F26B43"/>
          </p15:clr>
        </p15:guide>
        <p15:guide id="8" pos="3718" userDrawn="1">
          <p15:clr>
            <a:srgbClr val="F26B43"/>
          </p15:clr>
        </p15:guide>
        <p15:guide id="13" pos="3958" userDrawn="1">
          <p15:clr>
            <a:srgbClr val="F26B43"/>
          </p15:clr>
        </p15:guide>
        <p15:guide id="14" pos="2484" userDrawn="1">
          <p15:clr>
            <a:srgbClr val="F26B43"/>
          </p15:clr>
        </p15:guide>
        <p15:guide id="15" pos="4968" userDrawn="1">
          <p15:clr>
            <a:srgbClr val="F26B43"/>
          </p15:clr>
        </p15:guide>
        <p15:guide id="16" pos="5204"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40664" y="407209"/>
            <a:ext cx="10081127" cy="876300"/>
          </a:xfrm>
          <a:prstGeom prst="rect">
            <a:avLst/>
          </a:prstGeom>
        </p:spPr>
        <p:txBody>
          <a:bodyPr vert="horz" lIns="0" tIns="0" rIns="0" bIns="0" rtlCol="0" anchor="b" anchorCtr="0">
            <a:noAutofit/>
          </a:bodyPr>
          <a:lstStyle/>
          <a:p>
            <a:r>
              <a:rPr lang="en-US" dirty="0"/>
              <a:t>Click to edit Master title style</a:t>
            </a:r>
          </a:p>
        </p:txBody>
      </p:sp>
      <p:sp>
        <p:nvSpPr>
          <p:cNvPr id="6" name="Rectangle 5"/>
          <p:cNvSpPr/>
          <p:nvPr userDrawn="1"/>
        </p:nvSpPr>
        <p:spPr>
          <a:xfrm>
            <a:off x="0" y="0"/>
            <a:ext cx="37490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11063557" y="209405"/>
            <a:ext cx="755278" cy="962170"/>
          </a:xfrm>
          <a:prstGeom prst="rect">
            <a:avLst/>
          </a:prstGeom>
        </p:spPr>
      </p:pic>
      <p:sp>
        <p:nvSpPr>
          <p:cNvPr id="10" name="Footer Placeholder 4"/>
          <p:cNvSpPr txBox="1">
            <a:spLocks/>
          </p:cNvSpPr>
          <p:nvPr userDrawn="1"/>
        </p:nvSpPr>
        <p:spPr>
          <a:xfrm>
            <a:off x="5615582" y="6511896"/>
            <a:ext cx="5903232" cy="292608"/>
          </a:xfrm>
          <a:prstGeom prst="rect">
            <a:avLst/>
          </a:prstGeom>
        </p:spPr>
        <p:txBody>
          <a:bodyPr vert="horz" lIns="0" tIns="0" rIns="0" bIns="0" rtlCol="0" anchor="ctr"/>
          <a:lstStyle>
            <a:defPPr>
              <a:defRPr lang="en-US"/>
            </a:defPPr>
            <a:lvl1pPr marL="0" algn="l"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900" kern="1200" dirty="0">
                <a:solidFill>
                  <a:schemeClr val="tx1"/>
                </a:solidFill>
                <a:effectLst/>
                <a:latin typeface="Open Sans" charset="0"/>
                <a:ea typeface="Open Sans" charset="0"/>
                <a:cs typeface="Open Sans" charset="0"/>
              </a:rPr>
              <a:t>Copyright © Texas Education Agency, 2017. All rights reserved.</a:t>
            </a:r>
          </a:p>
        </p:txBody>
      </p:sp>
      <p:sp>
        <p:nvSpPr>
          <p:cNvPr id="12" name="Slide Number Placeholder 5"/>
          <p:cNvSpPr txBox="1">
            <a:spLocks/>
          </p:cNvSpPr>
          <p:nvPr userDrawn="1"/>
        </p:nvSpPr>
        <p:spPr bwMode="white">
          <a:xfrm>
            <a:off x="11439643" y="6516860"/>
            <a:ext cx="385100" cy="293058"/>
          </a:xfrm>
          <a:prstGeom prst="rect">
            <a:avLst/>
          </a:prstGeom>
        </p:spPr>
        <p:txBody>
          <a:bodyPr vert="horz" lIns="0" tIns="0" rIns="0" bIns="0" rtlCol="0" anchor="ctr"/>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E608A8CB-4E2C-4D2E-96BC-30A48E4C4EB8}" type="slidenum">
              <a:rPr lang="en-US" sz="1050" b="1" i="0" smtClean="0">
                <a:solidFill>
                  <a:srgbClr val="C00000"/>
                </a:solidFill>
                <a:latin typeface="Open Sans SemiBold" charset="0"/>
                <a:ea typeface="Open Sans SemiBold" charset="0"/>
                <a:cs typeface="Open Sans SemiBold" charset="0"/>
              </a:rPr>
              <a:pPr algn="r"/>
              <a:t>‹#›</a:t>
            </a:fld>
            <a:endParaRPr lang="en-US" sz="1050" b="1" i="0" dirty="0">
              <a:solidFill>
                <a:srgbClr val="C00000"/>
              </a:solidFill>
              <a:latin typeface="Open Sans SemiBold" charset="0"/>
              <a:ea typeface="Open Sans SemiBold" charset="0"/>
              <a:cs typeface="Open Sans SemiBold" charset="0"/>
            </a:endParaRPr>
          </a:p>
        </p:txBody>
      </p:sp>
    </p:spTree>
    <p:extLst>
      <p:ext uri="{BB962C8B-B14F-4D97-AF65-F5344CB8AC3E}">
        <p14:creationId xmlns:p14="http://schemas.microsoft.com/office/powerpoint/2010/main" val="132817940"/>
      </p:ext>
    </p:extLst>
  </p:cSld>
  <p:clrMap bg1="lt1" tx1="dk1" bg2="lt2" tx2="dk2" accent1="accent1" accent2="accent2" accent3="accent3" accent4="accent4" accent5="accent5" accent6="accent6" hlink="hlink" folHlink="folHlink"/>
  <p:sldLayoutIdLst>
    <p:sldLayoutId id="2147483793" r:id="rId1"/>
    <p:sldLayoutId id="2147483781" r:id="rId2"/>
    <p:sldLayoutId id="2147483786" r:id="rId3"/>
    <p:sldLayoutId id="2147483787" r:id="rId4"/>
    <p:sldLayoutId id="2147483792" r:id="rId5"/>
    <p:sldLayoutId id="2147483788" r:id="rId6"/>
    <p:sldLayoutId id="2147483789" r:id="rId7"/>
    <p:sldLayoutId id="2147483790" r:id="rId8"/>
    <p:sldLayoutId id="2147483791" r:id="rId9"/>
  </p:sldLayoutIdLst>
  <p:txStyles>
    <p:titleStyle>
      <a:lvl1pPr algn="l" defTabSz="914400" rtl="0" eaLnBrk="1" latinLnBrk="0" hangingPunct="1">
        <a:lnSpc>
          <a:spcPct val="90000"/>
        </a:lnSpc>
        <a:spcBef>
          <a:spcPct val="0"/>
        </a:spcBef>
        <a:buNone/>
        <a:defRPr sz="3600" b="1" i="0" kern="1200" spc="-60" baseline="0">
          <a:solidFill>
            <a:schemeClr val="accent2"/>
          </a:solidFill>
          <a:latin typeface="Open Sans SemiBold" charset="0"/>
          <a:ea typeface="Open Sans SemiBold" charset="0"/>
          <a:cs typeface="Open Sans SemiBold"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2876" userDrawn="1">
          <p15:clr>
            <a:srgbClr val="F26B43"/>
          </p15:clr>
        </p15:guide>
        <p15:guide id="3" orient="horz" pos="2160">
          <p15:clr>
            <a:srgbClr val="F26B43"/>
          </p15:clr>
        </p15:guide>
        <p15:guide id="4" orient="horz" pos="264">
          <p15:clr>
            <a:srgbClr val="F26B43"/>
          </p15:clr>
        </p15:guide>
        <p15:guide id="6" orient="horz" pos="3877" userDrawn="1">
          <p15:clr>
            <a:srgbClr val="F26B43"/>
          </p15:clr>
        </p15:guide>
        <p15:guide id="8" pos="2638" userDrawn="1">
          <p15:clr>
            <a:srgbClr val="F26B43"/>
          </p15:clr>
        </p15:guide>
        <p15:guide id="17" orient="horz" pos="738" userDrawn="1">
          <p15:clr>
            <a:srgbClr val="F26B43"/>
          </p15:clr>
        </p15:guide>
        <p15:guide id="18" pos="3838" userDrawn="1">
          <p15:clr>
            <a:srgbClr val="F26B43"/>
          </p15:clr>
        </p15:guide>
        <p15:guide id="19" pos="472" userDrawn="1">
          <p15:clr>
            <a:srgbClr val="F26B43"/>
          </p15:clr>
        </p15:guide>
        <p15:guide id="20" pos="7446" userDrawn="1">
          <p15:clr>
            <a:srgbClr val="F26B43"/>
          </p15:clr>
        </p15:guide>
        <p15:guide id="21" pos="4076" userDrawn="1">
          <p15:clr>
            <a:srgbClr val="F26B43"/>
          </p15:clr>
        </p15:guide>
        <p15:guide id="22" pos="3958" userDrawn="1">
          <p15:clr>
            <a:srgbClr val="F26B43"/>
          </p15:clr>
        </p15:guide>
        <p15:guide id="23" pos="5042" userDrawn="1">
          <p15:clr>
            <a:srgbClr val="F26B43"/>
          </p15:clr>
        </p15:guide>
        <p15:guide id="24" pos="5280" userDrawn="1">
          <p15:clr>
            <a:srgbClr val="F26B43"/>
          </p15:clr>
        </p15:guide>
        <p15:guide id="25" orient="horz" pos="4224"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hyperlink" Target="http://www.fcclainc.org/assets/files/star/entrepreneurship.pdf" TargetMode="External"/><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hyperlink" Target="http://ritter.tea.state.tx.us/rules/tac/chapter130/ch130i.pdf" TargetMode="External"/><Relationship Id="rId2" Type="http://schemas.openxmlformats.org/officeDocument/2006/relationships/notesSlide" Target="../notesSlides/notesSlide3.xml"/><Relationship Id="rId1" Type="http://schemas.openxmlformats.org/officeDocument/2006/relationships/slideLayout" Target="../slideLayouts/slideLayout3.xml"/><Relationship Id="rId4" Type="http://schemas.openxmlformats.org/officeDocument/2006/relationships/hyperlink" Target="http://ritter.tea.state.tx.us/rules/tac/chapter130/ch130e.pdf"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4DD23808-E336-4296-8521-6F80DB5018F3}"/>
              </a:ext>
            </a:extLst>
          </p:cNvPr>
          <p:cNvSpPr>
            <a:spLocks noGrp="1"/>
          </p:cNvSpPr>
          <p:nvPr>
            <p:ph type="title"/>
          </p:nvPr>
        </p:nvSpPr>
        <p:spPr/>
        <p:txBody>
          <a:bodyPr>
            <a:normAutofit/>
          </a:bodyPr>
          <a:lstStyle/>
          <a:p>
            <a:r>
              <a:rPr lang="en-US" dirty="0"/>
              <a:t>End of Course Project Options</a:t>
            </a:r>
          </a:p>
        </p:txBody>
      </p:sp>
      <p:sp>
        <p:nvSpPr>
          <p:cNvPr id="4" name="Rectangle 3">
            <a:extLst>
              <a:ext uri="{FF2B5EF4-FFF2-40B4-BE49-F238E27FC236}">
                <a16:creationId xmlns:a16="http://schemas.microsoft.com/office/drawing/2014/main" id="{D9163097-1A2E-42F7-A28B-8DC0C69DECF5}"/>
              </a:ext>
            </a:extLst>
          </p:cNvPr>
          <p:cNvSpPr/>
          <p:nvPr/>
        </p:nvSpPr>
        <p:spPr>
          <a:xfrm>
            <a:off x="4660524" y="3890865"/>
            <a:ext cx="7069021" cy="769441"/>
          </a:xfrm>
          <a:prstGeom prst="rect">
            <a:avLst/>
          </a:prstGeom>
        </p:spPr>
        <p:txBody>
          <a:bodyPr wrap="square">
            <a:spAutoFit/>
          </a:bodyPr>
          <a:lstStyle/>
          <a:p>
            <a:r>
              <a:rPr lang="en-US" sz="4400" dirty="0">
                <a:solidFill>
                  <a:schemeClr val="accent2">
                    <a:lumMod val="60000"/>
                    <a:lumOff val="40000"/>
                  </a:schemeClr>
                </a:solidFill>
                <a:latin typeface="Open Sans"/>
              </a:rPr>
              <a:t>Practicum in Culinary Arts</a:t>
            </a:r>
          </a:p>
        </p:txBody>
      </p:sp>
    </p:spTree>
    <p:extLst>
      <p:ext uri="{BB962C8B-B14F-4D97-AF65-F5344CB8AC3E}">
        <p14:creationId xmlns:p14="http://schemas.microsoft.com/office/powerpoint/2010/main" val="6681985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Diary/Journal Entries</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Two week detailed diary or journal entries from the viewpoint of a…</a:t>
            </a:r>
          </a:p>
          <a:p>
            <a:pPr lvl="2"/>
            <a:r>
              <a:rPr lang="en-US" sz="2400" dirty="0"/>
              <a:t>Practicum in culinary arts student</a:t>
            </a:r>
          </a:p>
          <a:p>
            <a:pPr lvl="2"/>
            <a:r>
              <a:rPr lang="en-US" sz="2400" dirty="0"/>
              <a:t>Practicum in culinary arts instructor</a:t>
            </a:r>
          </a:p>
          <a:p>
            <a:pPr lvl="2"/>
            <a:r>
              <a:rPr lang="en-US" sz="2400" dirty="0"/>
              <a:t>Executive chef</a:t>
            </a:r>
          </a:p>
        </p:txBody>
      </p:sp>
    </p:spTree>
    <p:extLst>
      <p:ext uri="{BB962C8B-B14F-4D97-AF65-F5344CB8AC3E}">
        <p14:creationId xmlns:p14="http://schemas.microsoft.com/office/powerpoint/2010/main" val="19947491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Web Page/Newsletter</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Develop a Web Page or Newsletter Template with examples, for this class.</a:t>
            </a:r>
          </a:p>
        </p:txBody>
      </p:sp>
    </p:spTree>
    <p:extLst>
      <p:ext uri="{BB962C8B-B14F-4D97-AF65-F5344CB8AC3E}">
        <p14:creationId xmlns:p14="http://schemas.microsoft.com/office/powerpoint/2010/main" val="686121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Database of……</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Develop a database of…</a:t>
            </a:r>
          </a:p>
          <a:p>
            <a:pPr lvl="2"/>
            <a:r>
              <a:rPr lang="en-US" sz="2400" dirty="0"/>
              <a:t>Local agencies and organizations</a:t>
            </a:r>
          </a:p>
          <a:p>
            <a:pPr lvl="2"/>
            <a:r>
              <a:rPr lang="en-US" sz="2400" dirty="0"/>
              <a:t>Potential guest speakers</a:t>
            </a:r>
          </a:p>
          <a:p>
            <a:pPr lvl="2"/>
            <a:r>
              <a:rPr lang="en-US" sz="2400" dirty="0"/>
              <a:t>Student volunteer opportunities</a:t>
            </a:r>
          </a:p>
        </p:txBody>
      </p:sp>
    </p:spTree>
    <p:extLst>
      <p:ext uri="{BB962C8B-B14F-4D97-AF65-F5344CB8AC3E}">
        <p14:creationId xmlns:p14="http://schemas.microsoft.com/office/powerpoint/2010/main" val="3349194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a:xfrm>
            <a:off x="740664" y="807267"/>
            <a:ext cx="10059452" cy="876300"/>
          </a:xfrm>
        </p:spPr>
        <p:txBody>
          <a:bodyPr/>
          <a:lstStyle/>
          <a:p>
            <a:r>
              <a:rPr lang="en-US" dirty="0"/>
              <a:t>Entrepreneurship Project / Extensive Business Plan </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734753"/>
            <a:ext cx="10741802" cy="4734318"/>
          </a:xfrm>
        </p:spPr>
        <p:txBody>
          <a:bodyPr/>
          <a:lstStyle/>
          <a:p>
            <a:pPr lvl="1"/>
            <a:r>
              <a:rPr lang="en-US" dirty="0"/>
              <a:t>Investigate business plan formats</a:t>
            </a:r>
          </a:p>
          <a:p>
            <a:pPr lvl="1"/>
            <a:r>
              <a:rPr lang="en-US" dirty="0"/>
              <a:t>Develop a business plan for owning your own business</a:t>
            </a:r>
          </a:p>
          <a:p>
            <a:pPr lvl="1"/>
            <a:r>
              <a:rPr lang="en-US" dirty="0"/>
              <a:t>If you began an entrepreneurship project earlier this year, expand the existing business plan with added details</a:t>
            </a:r>
          </a:p>
          <a:p>
            <a:pPr lvl="1"/>
            <a:r>
              <a:rPr lang="en-US" dirty="0"/>
              <a:t>See FCCLA Star Event </a:t>
            </a:r>
            <a:r>
              <a:rPr lang="en-US" dirty="0">
                <a:hlinkClick r:id="rId3"/>
              </a:rPr>
              <a:t>http://www.fcclainc.org/assets/files/star/entrepreneurship.pdf</a:t>
            </a:r>
            <a:endParaRPr lang="en-US" dirty="0"/>
          </a:p>
          <a:p>
            <a:pPr lvl="1"/>
            <a:r>
              <a:rPr lang="en-US" dirty="0"/>
              <a:t>See SkillsUSA Event http://rolla.k12.mo.us/fileadmin/rpsweb/home/RTIRTC/SkillsUSA_Tech_Standards_-_Skills/Occupationally_Related/Entrepreneurship.pdf </a:t>
            </a:r>
          </a:p>
        </p:txBody>
      </p:sp>
    </p:spTree>
    <p:extLst>
      <p:ext uri="{BB962C8B-B14F-4D97-AF65-F5344CB8AC3E}">
        <p14:creationId xmlns:p14="http://schemas.microsoft.com/office/powerpoint/2010/main" val="16895361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Multimedia Collection of Quotes</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Research and compile a collection of quotes and their authors </a:t>
            </a:r>
          </a:p>
          <a:p>
            <a:pPr lvl="1"/>
            <a:r>
              <a:rPr lang="en-US" dirty="0"/>
              <a:t>Must relate to each student expectation for this course</a:t>
            </a:r>
          </a:p>
        </p:txBody>
      </p:sp>
    </p:spTree>
    <p:extLst>
      <p:ext uri="{BB962C8B-B14F-4D97-AF65-F5344CB8AC3E}">
        <p14:creationId xmlns:p14="http://schemas.microsoft.com/office/powerpoint/2010/main" val="20568918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Service Learning Project</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Develop a Service Learning Project along with a Service-Learning Project Evaluation</a:t>
            </a:r>
          </a:p>
          <a:p>
            <a:pPr lvl="1"/>
            <a:r>
              <a:rPr lang="en-US" dirty="0"/>
              <a:t>Emphasize our course TEKS </a:t>
            </a:r>
          </a:p>
          <a:p>
            <a:pPr lvl="1"/>
            <a:r>
              <a:rPr lang="en-US" dirty="0"/>
              <a:t>For additional information on service learning see: http://www.servicelearningtexas.org</a:t>
            </a:r>
          </a:p>
        </p:txBody>
      </p:sp>
    </p:spTree>
    <p:extLst>
      <p:ext uri="{BB962C8B-B14F-4D97-AF65-F5344CB8AC3E}">
        <p14:creationId xmlns:p14="http://schemas.microsoft.com/office/powerpoint/2010/main" val="37813206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Course Time Capsule</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To be opened by next year’s (semester’s) new students</a:t>
            </a:r>
          </a:p>
          <a:p>
            <a:pPr lvl="1"/>
            <a:r>
              <a:rPr lang="en-US" dirty="0"/>
              <a:t>Include “artifacts” that reflect the course TEKS/contents o the course </a:t>
            </a:r>
          </a:p>
          <a:p>
            <a:pPr lvl="2"/>
            <a:r>
              <a:rPr lang="en-US" sz="2400" dirty="0"/>
              <a:t>Photos</a:t>
            </a:r>
          </a:p>
          <a:p>
            <a:pPr lvl="2"/>
            <a:r>
              <a:rPr lang="en-US" sz="2400" dirty="0"/>
              <a:t>Favorite class projects</a:t>
            </a:r>
          </a:p>
          <a:p>
            <a:pPr lvl="2"/>
            <a:r>
              <a:rPr lang="en-US" sz="2400" dirty="0"/>
              <a:t>Course syllabus</a:t>
            </a:r>
          </a:p>
          <a:p>
            <a:pPr lvl="1"/>
            <a:r>
              <a:rPr lang="en-US" dirty="0"/>
              <a:t>Written log and justification for each included items</a:t>
            </a:r>
          </a:p>
        </p:txBody>
      </p:sp>
    </p:spTree>
    <p:extLst>
      <p:ext uri="{BB962C8B-B14F-4D97-AF65-F5344CB8AC3E}">
        <p14:creationId xmlns:p14="http://schemas.microsoft.com/office/powerpoint/2010/main" val="18937812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Bulletin Boards</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Design 12 bulletin boards</a:t>
            </a:r>
          </a:p>
          <a:p>
            <a:pPr lvl="2"/>
            <a:r>
              <a:rPr lang="en-US" sz="2400" dirty="0"/>
              <a:t>For this course</a:t>
            </a:r>
          </a:p>
          <a:p>
            <a:pPr lvl="2"/>
            <a:r>
              <a:rPr lang="en-US" sz="2400" dirty="0"/>
              <a:t>For internship grade level</a:t>
            </a:r>
          </a:p>
        </p:txBody>
      </p:sp>
    </p:spTree>
    <p:extLst>
      <p:ext uri="{BB962C8B-B14F-4D97-AF65-F5344CB8AC3E}">
        <p14:creationId xmlns:p14="http://schemas.microsoft.com/office/powerpoint/2010/main" val="409404665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Lesson Plans</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Develop a weeks worth of lesson plans for ___________________</a:t>
            </a:r>
          </a:p>
          <a:p>
            <a:pPr lvl="1"/>
            <a:r>
              <a:rPr lang="en-US" dirty="0"/>
              <a:t>Include:</a:t>
            </a:r>
          </a:p>
          <a:p>
            <a:pPr lvl="2"/>
            <a:r>
              <a:rPr lang="en-US" sz="2400" dirty="0" err="1"/>
              <a:t>Teks</a:t>
            </a:r>
            <a:endParaRPr lang="en-US" sz="2400" dirty="0"/>
          </a:p>
          <a:p>
            <a:pPr lvl="2"/>
            <a:r>
              <a:rPr lang="en-US" sz="2400" dirty="0"/>
              <a:t>Lesson objectives</a:t>
            </a:r>
          </a:p>
          <a:p>
            <a:pPr lvl="2"/>
            <a:r>
              <a:rPr lang="en-US" sz="2400" dirty="0"/>
              <a:t>Follow a selected lesson plan format</a:t>
            </a:r>
          </a:p>
        </p:txBody>
      </p:sp>
    </p:spTree>
    <p:extLst>
      <p:ext uri="{BB962C8B-B14F-4D97-AF65-F5344CB8AC3E}">
        <p14:creationId xmlns:p14="http://schemas.microsoft.com/office/powerpoint/2010/main" val="397891621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Student Memory Book</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Scrap book of the semester/year course</a:t>
            </a:r>
          </a:p>
          <a:p>
            <a:pPr lvl="1"/>
            <a:r>
              <a:rPr lang="en-US" dirty="0"/>
              <a:t>May include:</a:t>
            </a:r>
          </a:p>
          <a:p>
            <a:pPr lvl="2"/>
            <a:r>
              <a:rPr lang="en-US" sz="2400" dirty="0"/>
              <a:t>Course TEKS</a:t>
            </a:r>
          </a:p>
          <a:p>
            <a:pPr lvl="2"/>
            <a:r>
              <a:rPr lang="en-US" sz="2400" dirty="0"/>
              <a:t>Favorite activities/lessons/pictures</a:t>
            </a:r>
          </a:p>
          <a:p>
            <a:pPr lvl="2"/>
            <a:r>
              <a:rPr lang="en-US" sz="2400" dirty="0"/>
              <a:t>Course likes and dislikes </a:t>
            </a:r>
          </a:p>
          <a:p>
            <a:pPr lvl="2"/>
            <a:r>
              <a:rPr lang="en-US" sz="2400" dirty="0"/>
              <a:t>Classmate autographs/comments</a:t>
            </a:r>
          </a:p>
          <a:p>
            <a:pPr lvl="2"/>
            <a:r>
              <a:rPr lang="en-US" sz="2400" dirty="0"/>
              <a:t>Suggestions for improving the presentation of course content</a:t>
            </a:r>
          </a:p>
          <a:p>
            <a:pPr lvl="1"/>
            <a:r>
              <a:rPr lang="en-US" dirty="0"/>
              <a:t>Personal reflection on what you learned from this course </a:t>
            </a:r>
          </a:p>
          <a:p>
            <a:pPr lvl="1"/>
            <a:r>
              <a:rPr lang="en-US" dirty="0"/>
              <a:t>How you plan to use the information now and in the future</a:t>
            </a:r>
          </a:p>
        </p:txBody>
      </p:sp>
    </p:spTree>
    <p:extLst>
      <p:ext uri="{BB962C8B-B14F-4D97-AF65-F5344CB8AC3E}">
        <p14:creationId xmlns:p14="http://schemas.microsoft.com/office/powerpoint/2010/main" val="12280322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297567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School-to-Work Project</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Determine the correlation between the course TEKS and preparing for the real world of work in this career field</a:t>
            </a:r>
          </a:p>
          <a:p>
            <a:pPr lvl="2"/>
            <a:r>
              <a:rPr lang="en-US" sz="2400" dirty="0"/>
              <a:t>Explore one career field</a:t>
            </a:r>
          </a:p>
          <a:p>
            <a:pPr lvl="2"/>
            <a:r>
              <a:rPr lang="en-US" sz="2400" dirty="0"/>
              <a:t>Explore a variety of career fields</a:t>
            </a:r>
          </a:p>
          <a:p>
            <a:pPr lvl="2"/>
            <a:r>
              <a:rPr lang="en-US" sz="2400" dirty="0"/>
              <a:t>Format can vary-story board, multi-media</a:t>
            </a:r>
          </a:p>
          <a:p>
            <a:pPr lvl="2"/>
            <a:r>
              <a:rPr lang="en-US" sz="2400" dirty="0"/>
              <a:t>May include interviews or video clips</a:t>
            </a:r>
          </a:p>
        </p:txBody>
      </p:sp>
    </p:spTree>
    <p:extLst>
      <p:ext uri="{BB962C8B-B14F-4D97-AF65-F5344CB8AC3E}">
        <p14:creationId xmlns:p14="http://schemas.microsoft.com/office/powerpoint/2010/main" val="10489460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Student as Researcher</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Conduct research on a topic, information or questions of personal interest related to the course TEKS </a:t>
            </a:r>
          </a:p>
          <a:p>
            <a:pPr lvl="1"/>
            <a:r>
              <a:rPr lang="en-US" dirty="0"/>
              <a:t>Include a five+ page typed paper with cited resources and references</a:t>
            </a:r>
          </a:p>
          <a:p>
            <a:pPr lvl="1"/>
            <a:r>
              <a:rPr lang="en-US" dirty="0"/>
              <a:t>Check with English teacher for suggested style - APA, MLA</a:t>
            </a:r>
          </a:p>
        </p:txBody>
      </p:sp>
    </p:spTree>
    <p:extLst>
      <p:ext uri="{BB962C8B-B14F-4D97-AF65-F5344CB8AC3E}">
        <p14:creationId xmlns:p14="http://schemas.microsoft.com/office/powerpoint/2010/main" val="345607889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Career College Readiness Resource Kit</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Select a career</a:t>
            </a:r>
          </a:p>
          <a:p>
            <a:pPr lvl="1"/>
            <a:r>
              <a:rPr lang="en-US" dirty="0"/>
              <a:t>Determine degree</a:t>
            </a:r>
          </a:p>
          <a:p>
            <a:pPr lvl="2"/>
            <a:r>
              <a:rPr lang="en-US" sz="2400" dirty="0"/>
              <a:t>Degree plans </a:t>
            </a:r>
          </a:p>
          <a:p>
            <a:pPr lvl="2"/>
            <a:r>
              <a:rPr lang="en-US" sz="2400" dirty="0"/>
              <a:t>Specialized certifications</a:t>
            </a:r>
          </a:p>
          <a:p>
            <a:pPr lvl="1"/>
            <a:r>
              <a:rPr lang="en-US" dirty="0"/>
              <a:t>Investigate colleges/universities</a:t>
            </a:r>
          </a:p>
          <a:p>
            <a:pPr lvl="2"/>
            <a:r>
              <a:rPr lang="en-US" sz="2400" dirty="0"/>
              <a:t>Applications </a:t>
            </a:r>
          </a:p>
          <a:p>
            <a:pPr lvl="2"/>
            <a:r>
              <a:rPr lang="en-US" sz="2400" dirty="0"/>
              <a:t>Entrance exam fees </a:t>
            </a:r>
          </a:p>
          <a:p>
            <a:pPr lvl="1"/>
            <a:r>
              <a:rPr lang="en-US" dirty="0"/>
              <a:t>Personal goals/timelines</a:t>
            </a:r>
          </a:p>
        </p:txBody>
      </p:sp>
    </p:spTree>
    <p:extLst>
      <p:ext uri="{BB962C8B-B14F-4D97-AF65-F5344CB8AC3E}">
        <p14:creationId xmlns:p14="http://schemas.microsoft.com/office/powerpoint/2010/main" val="321077922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Other Project Option Ideas?</a:t>
            </a:r>
          </a:p>
        </p:txBody>
      </p:sp>
    </p:spTree>
    <p:extLst>
      <p:ext uri="{BB962C8B-B14F-4D97-AF65-F5344CB8AC3E}">
        <p14:creationId xmlns:p14="http://schemas.microsoft.com/office/powerpoint/2010/main" val="352508481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Questions?</a:t>
            </a:r>
          </a:p>
        </p:txBody>
      </p:sp>
      <p:pic>
        <p:nvPicPr>
          <p:cNvPr id="4" name="Picture 3">
            <a:extLst>
              <a:ext uri="{FF2B5EF4-FFF2-40B4-BE49-F238E27FC236}">
                <a16:creationId xmlns:a16="http://schemas.microsoft.com/office/drawing/2014/main" id="{DD415EF4-5600-4A30-8ECF-BD94CFB2A6CA}"/>
              </a:ext>
            </a:extLst>
          </p:cNvPr>
          <p:cNvPicPr>
            <a:picLocks noChangeAspect="1"/>
          </p:cNvPicPr>
          <p:nvPr/>
        </p:nvPicPr>
        <p:blipFill>
          <a:blip r:embed="rId3"/>
          <a:stretch>
            <a:fillRect/>
          </a:stretch>
        </p:blipFill>
        <p:spPr>
          <a:xfrm>
            <a:off x="3555547" y="1557337"/>
            <a:ext cx="5080905" cy="3624263"/>
          </a:xfrm>
          <a:prstGeom prst="rect">
            <a:avLst/>
          </a:prstGeom>
        </p:spPr>
      </p:pic>
    </p:spTree>
    <p:extLst>
      <p:ext uri="{BB962C8B-B14F-4D97-AF65-F5344CB8AC3E}">
        <p14:creationId xmlns:p14="http://schemas.microsoft.com/office/powerpoint/2010/main" val="350014318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References and Resources</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sz="2000" dirty="0"/>
              <a:t>Texas Education Agency</a:t>
            </a:r>
            <a:br>
              <a:rPr lang="en-US" sz="2000" dirty="0"/>
            </a:br>
            <a:r>
              <a:rPr lang="en-US" sz="2000" dirty="0"/>
              <a:t>Texas Essential Knowledge and Skills.</a:t>
            </a:r>
            <a:br>
              <a:rPr lang="en-US" sz="2000" dirty="0"/>
            </a:br>
            <a:r>
              <a:rPr lang="en-US" sz="2000" dirty="0"/>
              <a:t>The mission of the Texas Education Agency is to provide leadership, guidance and resources to help schools meet the educational needs of all students. </a:t>
            </a:r>
            <a:br>
              <a:rPr lang="en-US" sz="2000" dirty="0"/>
            </a:br>
            <a:r>
              <a:rPr lang="en-US" sz="2000" dirty="0"/>
              <a:t>http://ritter.tea.state.tx.us/rules/tac/chapter130/index.html</a:t>
            </a:r>
          </a:p>
        </p:txBody>
      </p:sp>
    </p:spTree>
    <p:extLst>
      <p:ext uri="{BB962C8B-B14F-4D97-AF65-F5344CB8AC3E}">
        <p14:creationId xmlns:p14="http://schemas.microsoft.com/office/powerpoint/2010/main" val="37808748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Lesson Terms and Definitions</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p:txBody>
          <a:bodyPr/>
          <a:lstStyle/>
          <a:p>
            <a:pPr lvl="1"/>
            <a:r>
              <a:rPr lang="en-US" dirty="0"/>
              <a:t>Critical Thinking:</a:t>
            </a:r>
          </a:p>
          <a:p>
            <a:pPr lvl="2"/>
            <a:r>
              <a:rPr lang="en-US" sz="2400" dirty="0"/>
              <a:t>Disciplined thinking that is clear, rational, open minded and based on evidence</a:t>
            </a:r>
          </a:p>
          <a:p>
            <a:pPr lvl="1"/>
            <a:r>
              <a:rPr lang="en-US" dirty="0"/>
              <a:t>Cumulative:</a:t>
            </a:r>
          </a:p>
          <a:p>
            <a:pPr lvl="2"/>
            <a:r>
              <a:rPr lang="en-US" sz="2400" dirty="0"/>
              <a:t>Formed by the addition of new material of the same kind, integrating, summing up</a:t>
            </a:r>
          </a:p>
          <a:p>
            <a:pPr lvl="1"/>
            <a:r>
              <a:rPr lang="en-US" dirty="0"/>
              <a:t>Essential:</a:t>
            </a:r>
          </a:p>
          <a:p>
            <a:pPr lvl="2"/>
            <a:r>
              <a:rPr lang="en-US" sz="2400" dirty="0"/>
              <a:t>Absolutely necessary</a:t>
            </a:r>
          </a:p>
          <a:p>
            <a:pPr lvl="1"/>
            <a:endParaRPr lang="en-US" dirty="0"/>
          </a:p>
          <a:p>
            <a:pPr lvl="1"/>
            <a:endParaRPr lang="en-US" dirty="0"/>
          </a:p>
          <a:p>
            <a:pPr lvl="1"/>
            <a:endParaRPr lang="en-US" dirty="0"/>
          </a:p>
          <a:p>
            <a:pPr lvl="1"/>
            <a:endParaRPr lang="en-US" dirty="0"/>
          </a:p>
          <a:p>
            <a:pPr lvl="1"/>
            <a:endParaRPr lang="en-US" dirty="0"/>
          </a:p>
        </p:txBody>
      </p:sp>
      <p:sp>
        <p:nvSpPr>
          <p:cNvPr id="5" name="Content Placeholder 4">
            <a:extLst>
              <a:ext uri="{FF2B5EF4-FFF2-40B4-BE49-F238E27FC236}">
                <a16:creationId xmlns:a16="http://schemas.microsoft.com/office/drawing/2014/main" id="{6648E8CB-8C9D-421E-B930-EF51C5A97C15}"/>
              </a:ext>
            </a:extLst>
          </p:cNvPr>
          <p:cNvSpPr>
            <a:spLocks noGrp="1"/>
          </p:cNvSpPr>
          <p:nvPr>
            <p:ph sz="half" idx="10"/>
          </p:nvPr>
        </p:nvSpPr>
        <p:spPr/>
        <p:txBody>
          <a:bodyPr/>
          <a:lstStyle/>
          <a:p>
            <a:pPr lvl="1"/>
            <a:r>
              <a:rPr lang="en-US" dirty="0"/>
              <a:t>Problem Solving: </a:t>
            </a:r>
          </a:p>
          <a:p>
            <a:pPr lvl="2"/>
            <a:r>
              <a:rPr lang="en-US" dirty="0"/>
              <a:t>Overcoming obstacles and finding a solution that best resolves an issue</a:t>
            </a:r>
          </a:p>
          <a:p>
            <a:pPr lvl="1"/>
            <a:r>
              <a:rPr lang="en-US" dirty="0"/>
              <a:t>Project-based Learning:</a:t>
            </a:r>
          </a:p>
          <a:p>
            <a:pPr lvl="2"/>
            <a:r>
              <a:rPr lang="en-US" dirty="0"/>
              <a:t>Instructional approach built upon authentic learning activities that engage student interest and motivation</a:t>
            </a:r>
          </a:p>
          <a:p>
            <a:pPr lvl="1"/>
            <a:r>
              <a:rPr lang="en-US" dirty="0"/>
              <a:t>Recommended: </a:t>
            </a:r>
          </a:p>
          <a:p>
            <a:pPr lvl="2"/>
            <a:r>
              <a:rPr lang="en-US" dirty="0"/>
              <a:t>Worthy of acceptance</a:t>
            </a:r>
          </a:p>
          <a:p>
            <a:endParaRPr lang="en-US" dirty="0"/>
          </a:p>
        </p:txBody>
      </p:sp>
    </p:spTree>
    <p:extLst>
      <p:ext uri="{BB962C8B-B14F-4D97-AF65-F5344CB8AC3E}">
        <p14:creationId xmlns:p14="http://schemas.microsoft.com/office/powerpoint/2010/main" val="29239856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6F75BA-B60D-49E6-A9C1-9BDA0173247A}"/>
              </a:ext>
            </a:extLst>
          </p:cNvPr>
          <p:cNvSpPr>
            <a:spLocks noGrp="1"/>
          </p:cNvSpPr>
          <p:nvPr>
            <p:ph type="title"/>
          </p:nvPr>
        </p:nvSpPr>
        <p:spPr/>
        <p:txBody>
          <a:bodyPr/>
          <a:lstStyle/>
          <a:p>
            <a:r>
              <a:rPr lang="en-US" dirty="0"/>
              <a:t>TEKS </a:t>
            </a:r>
          </a:p>
        </p:txBody>
      </p:sp>
      <p:sp>
        <p:nvSpPr>
          <p:cNvPr id="4" name="Content Placeholder 2">
            <a:extLst>
              <a:ext uri="{FF2B5EF4-FFF2-40B4-BE49-F238E27FC236}">
                <a16:creationId xmlns:a16="http://schemas.microsoft.com/office/drawing/2014/main" id="{07888822-C205-44C9-8FB6-378A51C8CA13}"/>
              </a:ext>
            </a:extLst>
          </p:cNvPr>
          <p:cNvSpPr txBox="1">
            <a:spLocks/>
          </p:cNvSpPr>
          <p:nvPr/>
        </p:nvSpPr>
        <p:spPr>
          <a:xfrm>
            <a:off x="740664" y="1420420"/>
            <a:ext cx="10741802" cy="4734318"/>
          </a:xfrm>
          <a:prstGeom prst="rect">
            <a:avLst/>
          </a:prstGeom>
        </p:spPr>
        <p:txBody>
          <a:bodyPr lIns="0" tIns="0" rIns="0" bIns="0">
            <a:noAutofit/>
          </a:bodyPr>
          <a:lstStyle>
            <a:lvl1pPr marL="0" indent="0" algn="l" defTabSz="914400" rtl="0" eaLnBrk="1" latinLnBrk="0" hangingPunct="1">
              <a:lnSpc>
                <a:spcPct val="100000"/>
              </a:lnSpc>
              <a:spcBef>
                <a:spcPts val="1000"/>
              </a:spcBef>
              <a:buFontTx/>
              <a:buNone/>
              <a:defRPr sz="2600" kern="1200">
                <a:solidFill>
                  <a:schemeClr val="tx1"/>
                </a:solidFill>
                <a:latin typeface="Open Sans"/>
                <a:ea typeface="+mn-ea"/>
                <a:cs typeface="+mn-cs"/>
              </a:defRPr>
            </a:lvl1pPr>
            <a:lvl2pPr marL="342900" indent="-342900" algn="l" defTabSz="914400" rtl="0" eaLnBrk="1" latinLnBrk="0" hangingPunct="1">
              <a:lnSpc>
                <a:spcPct val="100000"/>
              </a:lnSpc>
              <a:spcBef>
                <a:spcPts val="1000"/>
              </a:spcBef>
              <a:buClr>
                <a:schemeClr val="accent1"/>
              </a:buClr>
              <a:buFont typeface=".AppleSystemUIFont" charset="-120"/>
              <a:buChar char="&gt;"/>
              <a:tabLst/>
              <a:defRPr sz="2600" kern="1200">
                <a:solidFill>
                  <a:schemeClr val="tx1"/>
                </a:solidFill>
                <a:latin typeface="Open Sans"/>
                <a:ea typeface="+mn-ea"/>
                <a:cs typeface="+mn-cs"/>
              </a:defRPr>
            </a:lvl2pPr>
            <a:lvl3pPr marL="685800" indent="-228600" algn="l" defTabSz="914400" rtl="0" eaLnBrk="1" latinLnBrk="0" hangingPunct="1">
              <a:lnSpc>
                <a:spcPct val="100000"/>
              </a:lnSpc>
              <a:spcBef>
                <a:spcPts val="500"/>
              </a:spcBef>
              <a:buClr>
                <a:schemeClr val="accent2"/>
              </a:buClr>
              <a:buFont typeface="Arial" panose="020B0604020202020204" pitchFamily="34" charset="0"/>
              <a:buChar char="•"/>
              <a:defRPr sz="2600" kern="1200">
                <a:solidFill>
                  <a:schemeClr val="tx1"/>
                </a:solidFill>
                <a:latin typeface="Open Sans"/>
                <a:ea typeface="+mn-ea"/>
                <a:cs typeface="+mn-cs"/>
              </a:defRPr>
            </a:lvl3pPr>
            <a:lvl4pPr marL="914400" indent="-228600" algn="l" defTabSz="914400" rtl="0" eaLnBrk="1" latinLnBrk="0" hangingPunct="1">
              <a:lnSpc>
                <a:spcPct val="100000"/>
              </a:lnSpc>
              <a:spcBef>
                <a:spcPts val="500"/>
              </a:spcBef>
              <a:buClr>
                <a:schemeClr val="accent2"/>
              </a:buClr>
              <a:buFont typeface="Arial" panose="020B0604020202020204" pitchFamily="34" charset="0"/>
              <a:buChar char="•"/>
              <a:defRPr sz="2400" kern="1200">
                <a:solidFill>
                  <a:schemeClr val="tx1"/>
                </a:solidFill>
                <a:latin typeface="Open Sans"/>
                <a:ea typeface="+mn-ea"/>
                <a:cs typeface="+mn-cs"/>
              </a:defRPr>
            </a:lvl4pPr>
            <a:lvl5pPr marL="1143000" indent="-228600" algn="l" defTabSz="914400" rtl="0" eaLnBrk="1" latinLnBrk="0" hangingPunct="1">
              <a:lnSpc>
                <a:spcPct val="100000"/>
              </a:lnSpc>
              <a:spcBef>
                <a:spcPts val="500"/>
              </a:spcBef>
              <a:buClr>
                <a:schemeClr val="accent2"/>
              </a:buClr>
              <a:buFont typeface="Arial" panose="020B0604020202020204" pitchFamily="34" charset="0"/>
              <a:buChar char="•"/>
              <a:defRPr sz="22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dirty="0"/>
          </a:p>
        </p:txBody>
      </p:sp>
      <p:sp>
        <p:nvSpPr>
          <p:cNvPr id="6" name="Rectangle 5">
            <a:extLst>
              <a:ext uri="{FF2B5EF4-FFF2-40B4-BE49-F238E27FC236}">
                <a16:creationId xmlns:a16="http://schemas.microsoft.com/office/drawing/2014/main" id="{994918FB-A0F4-4733-9C03-E611B3969B3B}"/>
              </a:ext>
            </a:extLst>
          </p:cNvPr>
          <p:cNvSpPr/>
          <p:nvPr/>
        </p:nvSpPr>
        <p:spPr>
          <a:xfrm>
            <a:off x="709533" y="1420420"/>
            <a:ext cx="10741802" cy="4719241"/>
          </a:xfrm>
          <a:prstGeom prst="rect">
            <a:avLst/>
          </a:prstGeom>
        </p:spPr>
        <p:txBody>
          <a:bodyPr wrap="square">
            <a:spAutoFit/>
          </a:bodyPr>
          <a:lstStyle/>
          <a:p>
            <a:pPr marL="342900" lvl="1" indent="-342900" defTabSz="914400">
              <a:spcBef>
                <a:spcPts val="1000"/>
              </a:spcBef>
              <a:buClr>
                <a:srgbClr val="C02033"/>
              </a:buClr>
              <a:buFont typeface=".AppleSystemUIFont" charset="-120"/>
              <a:buChar char="&gt;"/>
            </a:pPr>
            <a:r>
              <a:rPr lang="en-US" sz="2600" dirty="0">
                <a:solidFill>
                  <a:srgbClr val="000000"/>
                </a:solidFill>
                <a:latin typeface="Open Sans"/>
              </a:rPr>
              <a:t>Cluster name: Hospitality and Tourism</a:t>
            </a:r>
          </a:p>
          <a:p>
            <a:pPr marL="342900" lvl="1" indent="-342900" defTabSz="914400">
              <a:spcBef>
                <a:spcPts val="1000"/>
              </a:spcBef>
              <a:buClr>
                <a:srgbClr val="C02033"/>
              </a:buClr>
              <a:buFont typeface=".AppleSystemUIFont" charset="-120"/>
              <a:buChar char="&gt;"/>
            </a:pPr>
            <a:r>
              <a:rPr lang="en-US" sz="2600" dirty="0">
                <a:solidFill>
                  <a:srgbClr val="000000"/>
                </a:solidFill>
                <a:latin typeface="Open Sans"/>
                <a:hlinkClick r:id="rId3"/>
              </a:rPr>
              <a:t>TEKS for Hospitality and Tourism Cluster</a:t>
            </a:r>
            <a:endParaRPr lang="en-US" sz="2600" dirty="0">
              <a:solidFill>
                <a:srgbClr val="000000"/>
              </a:solidFill>
              <a:latin typeface="Open Sans"/>
              <a:hlinkClick r:id="rId4"/>
            </a:endParaRPr>
          </a:p>
          <a:p>
            <a:pPr marL="342900" lvl="1" indent="-342900" defTabSz="914400">
              <a:spcBef>
                <a:spcPts val="1000"/>
              </a:spcBef>
              <a:buClr>
                <a:srgbClr val="C02033"/>
              </a:buClr>
              <a:buFont typeface=".AppleSystemUIFont" charset="-120"/>
              <a:buChar char="&gt;"/>
            </a:pPr>
            <a:endParaRPr lang="en-US" sz="2600" dirty="0">
              <a:solidFill>
                <a:srgbClr val="000000"/>
              </a:solidFill>
              <a:latin typeface="Open Sans"/>
              <a:hlinkClick r:id="rId4"/>
            </a:endParaRPr>
          </a:p>
          <a:p>
            <a:pPr marL="342900" lvl="1" indent="-342900" defTabSz="914400">
              <a:spcBef>
                <a:spcPts val="1000"/>
              </a:spcBef>
              <a:buClr>
                <a:srgbClr val="C02033"/>
              </a:buClr>
              <a:buFont typeface=".AppleSystemUIFont" charset="-120"/>
              <a:buChar char="&gt;"/>
            </a:pPr>
            <a:endParaRPr lang="en-US" sz="2600" dirty="0">
              <a:solidFill>
                <a:srgbClr val="000000"/>
              </a:solidFill>
              <a:latin typeface="Open Sans"/>
              <a:hlinkClick r:id="rId4"/>
            </a:endParaRPr>
          </a:p>
          <a:p>
            <a:pPr marL="342900" lvl="1" indent="-342900" defTabSz="914400">
              <a:spcBef>
                <a:spcPts val="1000"/>
              </a:spcBef>
              <a:buClr>
                <a:srgbClr val="C02033"/>
              </a:buClr>
              <a:buFont typeface=".AppleSystemUIFont" charset="-120"/>
              <a:buChar char="&gt;"/>
            </a:pPr>
            <a:endParaRPr lang="en-US" sz="2600" dirty="0">
              <a:solidFill>
                <a:srgbClr val="000000"/>
              </a:solidFill>
              <a:latin typeface="Open Sans"/>
              <a:hlinkClick r:id="rId4"/>
            </a:endParaRPr>
          </a:p>
          <a:p>
            <a:pPr marL="342900" lvl="1" indent="-342900" defTabSz="914400">
              <a:spcBef>
                <a:spcPts val="1000"/>
              </a:spcBef>
              <a:buClr>
                <a:srgbClr val="C02033"/>
              </a:buClr>
              <a:buFont typeface=".AppleSystemUIFont" charset="-120"/>
              <a:buChar char="&gt;"/>
            </a:pPr>
            <a:endParaRPr lang="en-US" sz="2600" dirty="0">
              <a:solidFill>
                <a:srgbClr val="000000"/>
              </a:solidFill>
              <a:latin typeface="Open Sans"/>
              <a:hlinkClick r:id="rId4"/>
            </a:endParaRPr>
          </a:p>
          <a:p>
            <a:pPr marL="0" lvl="1" defTabSz="914400">
              <a:spcBef>
                <a:spcPts val="1000"/>
              </a:spcBef>
              <a:buClr>
                <a:srgbClr val="C02033"/>
              </a:buClr>
            </a:pPr>
            <a:endParaRPr lang="en-US" sz="2600" dirty="0">
              <a:solidFill>
                <a:srgbClr val="000000"/>
              </a:solidFill>
              <a:latin typeface="Open Sans"/>
              <a:hlinkClick r:id="rId4"/>
            </a:endParaRPr>
          </a:p>
          <a:p>
            <a:pPr marL="0" lvl="1" defTabSz="914400">
              <a:spcBef>
                <a:spcPts val="1000"/>
              </a:spcBef>
              <a:buClr>
                <a:srgbClr val="C02033"/>
              </a:buClr>
            </a:pPr>
            <a:endParaRPr lang="en-US" sz="2600" dirty="0">
              <a:solidFill>
                <a:srgbClr val="000000"/>
              </a:solidFill>
              <a:latin typeface="Open Sans"/>
              <a:hlinkClick r:id="rId4"/>
            </a:endParaRPr>
          </a:p>
          <a:p>
            <a:pPr marL="0" lvl="1" defTabSz="914400">
              <a:spcBef>
                <a:spcPts val="1000"/>
              </a:spcBef>
              <a:buClr>
                <a:srgbClr val="C02033"/>
              </a:buClr>
            </a:pPr>
            <a:r>
              <a:rPr lang="en-US" sz="2600" dirty="0">
                <a:solidFill>
                  <a:srgbClr val="000000"/>
                </a:solidFill>
                <a:latin typeface="Open Sans"/>
                <a:hlinkClick r:id="rId4"/>
              </a:rPr>
              <a:t> </a:t>
            </a:r>
            <a:endParaRPr lang="en-US" sz="2600" dirty="0">
              <a:solidFill>
                <a:srgbClr val="000000"/>
              </a:solidFill>
              <a:latin typeface="Open Sans"/>
            </a:endParaRPr>
          </a:p>
        </p:txBody>
      </p:sp>
    </p:spTree>
    <p:extLst>
      <p:ext uri="{BB962C8B-B14F-4D97-AF65-F5344CB8AC3E}">
        <p14:creationId xmlns:p14="http://schemas.microsoft.com/office/powerpoint/2010/main" val="31844544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End of Course Project Options</a:t>
            </a:r>
          </a:p>
        </p:txBody>
      </p:sp>
    </p:spTree>
    <p:extLst>
      <p:ext uri="{BB962C8B-B14F-4D97-AF65-F5344CB8AC3E}">
        <p14:creationId xmlns:p14="http://schemas.microsoft.com/office/powerpoint/2010/main" val="38123525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A Week in the Life of ……..</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An executive chef</a:t>
            </a:r>
          </a:p>
          <a:p>
            <a:pPr lvl="1"/>
            <a:r>
              <a:rPr lang="en-US" dirty="0"/>
              <a:t>A chef-entrepreneur</a:t>
            </a:r>
          </a:p>
          <a:p>
            <a:pPr lvl="1"/>
            <a:r>
              <a:rPr lang="en-US" dirty="0"/>
              <a:t>Create a scenario for a fictitious ___________</a:t>
            </a:r>
          </a:p>
          <a:p>
            <a:pPr lvl="2"/>
            <a:r>
              <a:rPr lang="en-US" sz="2400" dirty="0"/>
              <a:t>Lifestyle: marital status, number of children, employment</a:t>
            </a:r>
          </a:p>
          <a:p>
            <a:pPr lvl="1"/>
            <a:r>
              <a:rPr lang="en-US" dirty="0"/>
              <a:t>Create a 24 hour log for seven days </a:t>
            </a:r>
          </a:p>
          <a:p>
            <a:pPr lvl="1"/>
            <a:r>
              <a:rPr lang="en-US" dirty="0"/>
              <a:t>Document and account for all 168 hours</a:t>
            </a:r>
          </a:p>
        </p:txBody>
      </p:sp>
    </p:spTree>
    <p:extLst>
      <p:ext uri="{BB962C8B-B14F-4D97-AF65-F5344CB8AC3E}">
        <p14:creationId xmlns:p14="http://schemas.microsoft.com/office/powerpoint/2010/main" val="74647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Develop a Comprehensive/End of Course Test</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Criteria: must equal 100 points and cover material from the entire course</a:t>
            </a:r>
          </a:p>
          <a:p>
            <a:pPr lvl="2"/>
            <a:r>
              <a:rPr lang="en-US" sz="2400" dirty="0"/>
              <a:t>10 T/F questions</a:t>
            </a:r>
          </a:p>
          <a:p>
            <a:pPr lvl="2"/>
            <a:r>
              <a:rPr lang="en-US" sz="2400" dirty="0"/>
              <a:t>10 fill in the blank questions</a:t>
            </a:r>
          </a:p>
          <a:p>
            <a:pPr lvl="2"/>
            <a:r>
              <a:rPr lang="en-US" sz="2400" dirty="0"/>
              <a:t>10 multiple choice questions</a:t>
            </a:r>
          </a:p>
          <a:p>
            <a:pPr lvl="2"/>
            <a:r>
              <a:rPr lang="en-US" sz="2400" dirty="0"/>
              <a:t>10 short answer questions</a:t>
            </a:r>
          </a:p>
          <a:p>
            <a:pPr lvl="2"/>
            <a:r>
              <a:rPr lang="en-US" sz="2400" dirty="0"/>
              <a:t>1 essay question</a:t>
            </a:r>
          </a:p>
          <a:p>
            <a:pPr lvl="2"/>
            <a:r>
              <a:rPr lang="en-US" sz="2400" dirty="0"/>
              <a:t>Include test key</a:t>
            </a:r>
          </a:p>
        </p:txBody>
      </p:sp>
    </p:spTree>
    <p:extLst>
      <p:ext uri="{BB962C8B-B14F-4D97-AF65-F5344CB8AC3E}">
        <p14:creationId xmlns:p14="http://schemas.microsoft.com/office/powerpoint/2010/main" val="4814009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Series of Video Clips/Documentary</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Select a topic -general or topic specific</a:t>
            </a:r>
          </a:p>
          <a:p>
            <a:pPr lvl="2"/>
            <a:r>
              <a:rPr lang="en-US" sz="2400" dirty="0"/>
              <a:t>Focus on careers</a:t>
            </a:r>
          </a:p>
          <a:p>
            <a:pPr lvl="2"/>
            <a:r>
              <a:rPr lang="en-US" sz="2400" dirty="0"/>
              <a:t>Technical skills</a:t>
            </a:r>
          </a:p>
          <a:p>
            <a:pPr lvl="2"/>
            <a:r>
              <a:rPr lang="en-US" sz="2400" dirty="0"/>
              <a:t>Safety issues</a:t>
            </a:r>
          </a:p>
          <a:p>
            <a:pPr lvl="1"/>
            <a:r>
              <a:rPr lang="en-US" dirty="0"/>
              <a:t>Video tape segments</a:t>
            </a:r>
          </a:p>
          <a:p>
            <a:pPr lvl="1"/>
            <a:r>
              <a:rPr lang="en-US" dirty="0"/>
              <a:t>Create a documentary</a:t>
            </a:r>
          </a:p>
        </p:txBody>
      </p:sp>
    </p:spTree>
    <p:extLst>
      <p:ext uri="{BB962C8B-B14F-4D97-AF65-F5344CB8AC3E}">
        <p14:creationId xmlns:p14="http://schemas.microsoft.com/office/powerpoint/2010/main" val="15516194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Interview Documentary</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Select a topic</a:t>
            </a:r>
          </a:p>
          <a:p>
            <a:pPr lvl="1"/>
            <a:r>
              <a:rPr lang="en-US" dirty="0"/>
              <a:t>Develop a series of interview questions</a:t>
            </a:r>
          </a:p>
          <a:p>
            <a:pPr lvl="1"/>
            <a:r>
              <a:rPr lang="en-US" dirty="0"/>
              <a:t>Video tape interviews</a:t>
            </a:r>
          </a:p>
          <a:p>
            <a:pPr lvl="1"/>
            <a:r>
              <a:rPr lang="en-US" dirty="0"/>
              <a:t>Create a multimedia documentary</a:t>
            </a:r>
          </a:p>
        </p:txBody>
      </p:sp>
    </p:spTree>
    <p:extLst>
      <p:ext uri="{BB962C8B-B14F-4D97-AF65-F5344CB8AC3E}">
        <p14:creationId xmlns:p14="http://schemas.microsoft.com/office/powerpoint/2010/main" val="4256206550"/>
      </p:ext>
    </p:extLst>
  </p:cSld>
  <p:clrMapOvr>
    <a:masterClrMapping/>
  </p:clrMapOvr>
</p:sld>
</file>

<file path=ppt/theme/theme1.xml><?xml version="1.0" encoding="utf-8"?>
<a:theme xmlns:a="http://schemas.openxmlformats.org/drawingml/2006/main" name="2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5A508723-CE50-461D-9A6A-E6D3C9F5651A}"/>
    </a:ext>
  </a:extLst>
</a:theme>
</file>

<file path=ppt/theme/theme2.xml><?xml version="1.0" encoding="utf-8"?>
<a:theme xmlns:a="http://schemas.openxmlformats.org/drawingml/2006/main" name="3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F8C53487-7124-4AE1-8CBC-7355D7BEE90F}"/>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C82BBDCC32AD74AB640967B88EF271F" ma:contentTypeVersion="12" ma:contentTypeDescription="Create a new document." ma:contentTypeScope="" ma:versionID="04606bd753c2445e9070f0c6dd2da2ed">
  <xsd:schema xmlns:xsd="http://www.w3.org/2001/XMLSchema" xmlns:xs="http://www.w3.org/2001/XMLSchema" xmlns:p="http://schemas.microsoft.com/office/2006/metadata/properties" xmlns:ns1="http://schemas.microsoft.com/sharepoint/v3" xmlns:ns2="56ea17bb-c96d-4826-b465-01eec0dd23dd" xmlns:ns3="05d88611-e516-4d1a-b12e-39107e78b3d0" targetNamespace="http://schemas.microsoft.com/office/2006/metadata/properties" ma:root="true" ma:fieldsID="ad1efff391d1fe3edf90899dfd79df61" ns1:_="" ns2:_="" ns3:_="">
    <xsd:import namespace="http://schemas.microsoft.com/sharepoint/v3"/>
    <xsd:import namespace="56ea17bb-c96d-4826-b465-01eec0dd23dd"/>
    <xsd:import namespace="05d88611-e516-4d1a-b12e-39107e78b3d0"/>
    <xsd:element name="properties">
      <xsd:complexType>
        <xsd:sequence>
          <xsd:element name="documentManagement">
            <xsd:complexType>
              <xsd:all>
                <xsd:element ref="ns2:UniqueSourceRef" minOccurs="0"/>
                <xsd:element ref="ns2:FileHash" minOccurs="0"/>
                <xsd:element ref="ns3:SharedWithUsers" minOccurs="0"/>
                <xsd:element ref="ns3:SharedWithDetails" minOccurs="0"/>
                <xsd:element ref="ns3:SharingHintHash" minOccurs="0"/>
                <xsd:element ref="ns3:LastSharedByTime" minOccurs="0"/>
                <xsd:element ref="ns3:LastSharedByUser" minOccurs="0"/>
                <xsd:element ref="ns1:DetailLink" minOccurs="0"/>
                <xsd:element ref="ns2:MediaServiceMetadata" minOccurs="0"/>
                <xsd:element ref="ns2:MediaServiceFastMetadata" minOccurs="0"/>
                <xsd:element ref="ns2:MediaServiceDateTaken" minOccurs="0"/>
                <xsd:element ref="ns2:MediaServiceAuto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DetailLink" ma:index="15" nillable="true" ma:displayName="Detail Link" ma:description="Link for page for clicking through for details " ma:internalName="DetailLink">
      <xsd:complexType>
        <xsd:complexContent>
          <xsd:extension base="dms:URL">
            <xsd:sequence>
              <xsd:element name="Url" type="dms:ValidUrl" minOccurs="0" nillable="true"/>
              <xsd:element name="Description" type="xsd:string"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56ea17bb-c96d-4826-b465-01eec0dd23dd" elementFormDefault="qualified">
    <xsd:import namespace="http://schemas.microsoft.com/office/2006/documentManagement/types"/>
    <xsd:import namespace="http://schemas.microsoft.com/office/infopath/2007/PartnerControls"/>
    <xsd:element name="UniqueSourceRef" ma:index="8" nillable="true" ma:displayName="UniqueSourceRef" ma:internalName="UniqueSourceRef">
      <xsd:simpleType>
        <xsd:restriction base="dms:Note">
          <xsd:maxLength value="255"/>
        </xsd:restriction>
      </xsd:simpleType>
    </xsd:element>
    <xsd:element name="FileHash" ma:index="9" nillable="true" ma:displayName="FileHash" ma:internalName="FileHash">
      <xsd:simpleType>
        <xsd:restriction base="dms:Note">
          <xsd:maxLength value="255"/>
        </xsd:restriction>
      </xsd:simpleType>
    </xsd:element>
    <xsd:element name="MediaServiceMetadata" ma:index="16" nillable="true" ma:displayName="MediaServiceMetadata" ma:description="" ma:hidden="true" ma:internalName="MediaServiceMetadata" ma:readOnly="true">
      <xsd:simpleType>
        <xsd:restriction base="dms:Note"/>
      </xsd:simpleType>
    </xsd:element>
    <xsd:element name="MediaServiceFastMetadata" ma:index="17" nillable="true" ma:displayName="MediaServiceFastMetadata" ma:description="" ma:hidden="true" ma:internalName="MediaServiceFastMetadata" ma:readOnly="true">
      <xsd:simpleType>
        <xsd:restriction base="dms:Note"/>
      </xsd:simpleType>
    </xsd:element>
    <xsd:element name="MediaServiceDateTaken" ma:index="18" nillable="true" ma:displayName="MediaServiceDateTaken" ma:description="" ma:hidden="true" ma:internalName="MediaServiceDateTaken" ma:readOnly="true">
      <xsd:simpleType>
        <xsd:restriction base="dms:Text"/>
      </xsd:simpleType>
    </xsd:element>
    <xsd:element name="MediaServiceAutoTags" ma:index="19" nillable="true" ma:displayName="MediaServiceAutoTags" ma:description="" ma:internalName="MediaServiceAutoTag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5d88611-e516-4d1a-b12e-39107e78b3d0" elementFormDefault="qualified">
    <xsd:import namespace="http://schemas.microsoft.com/office/2006/documentManagement/types"/>
    <xsd:import namespace="http://schemas.microsoft.com/office/infopath/2007/PartnerControls"/>
    <xsd:element name="SharedWithUsers" ma:index="1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description="" ma:internalName="SharedWithDetails" ma:readOnly="true">
      <xsd:simpleType>
        <xsd:restriction base="dms:Note">
          <xsd:maxLength value="255"/>
        </xsd:restriction>
      </xsd:simpleType>
    </xsd:element>
    <xsd:element name="SharingHintHash" ma:index="12" nillable="true" ma:displayName="Sharing Hint Hash" ma:description="" ma:hidden="true" ma:internalName="SharingHintHash" ma:readOnly="true">
      <xsd:simpleType>
        <xsd:restriction base="dms:Text"/>
      </xsd:simpleType>
    </xsd:element>
    <xsd:element name="LastSharedByTime" ma:index="13" nillable="true" ma:displayName="Last Shared By Time" ma:description="" ma:internalName="LastSharedByTime" ma:readOnly="true">
      <xsd:simpleType>
        <xsd:restriction base="dms:DateTime"/>
      </xsd:simpleType>
    </xsd:element>
    <xsd:element name="LastSharedByUser" ma:index="14" nillable="true" ma:displayName="Last Shared By User" ma:description="" ma:internalName="LastSharedByUse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FileHash xmlns="56ea17bb-c96d-4826-b465-01eec0dd23dd" xsi:nil="true"/>
    <DetailLink xmlns="http://schemas.microsoft.com/sharepoint/v3">
      <Url xsi:nil="true"/>
      <Description xsi:nil="true"/>
    </DetailLink>
    <UniqueSourceRef xmlns="56ea17bb-c96d-4826-b465-01eec0dd23dd" xsi:nil="true"/>
  </documentManagement>
</p:properties>
</file>

<file path=customXml/itemProps1.xml><?xml version="1.0" encoding="utf-8"?>
<ds:datastoreItem xmlns:ds="http://schemas.openxmlformats.org/officeDocument/2006/customXml" ds:itemID="{03DCA1A3-838F-4DE4-BC5B-8F48DBF5CD1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56ea17bb-c96d-4826-b465-01eec0dd23dd"/>
    <ds:schemaRef ds:uri="05d88611-e516-4d1a-b12e-39107e78b3d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E510B6C6-E837-483C-A857-03CE8FC2D022}">
  <ds:schemaRefs>
    <ds:schemaRef ds:uri="http://schemas.microsoft.com/sharepoint/v3/contenttype/forms"/>
  </ds:schemaRefs>
</ds:datastoreItem>
</file>

<file path=customXml/itemProps3.xml><?xml version="1.0" encoding="utf-8"?>
<ds:datastoreItem xmlns:ds="http://schemas.openxmlformats.org/officeDocument/2006/customXml" ds:itemID="{371B5C7F-2497-4FAB-9E2E-E6A7EB669C3E}">
  <ds:schemaRefs>
    <ds:schemaRef ds:uri="http://purl.org/dc/elements/1.1/"/>
    <ds:schemaRef ds:uri="http://schemas.microsoft.com/office/2006/metadata/properties"/>
    <ds:schemaRef ds:uri="http://schemas.microsoft.com/office/2006/documentManagement/types"/>
    <ds:schemaRef ds:uri="http://schemas.microsoft.com/sharepoint/v3"/>
    <ds:schemaRef ds:uri="http://purl.org/dc/terms/"/>
    <ds:schemaRef ds:uri="56ea17bb-c96d-4826-b465-01eec0dd23dd"/>
    <ds:schemaRef ds:uri="http://purl.org/dc/dcmitype/"/>
    <ds:schemaRef ds:uri="http://schemas.microsoft.com/office/infopath/2007/PartnerControls"/>
    <ds:schemaRef ds:uri="http://schemas.openxmlformats.org/package/2006/metadata/core-properties"/>
    <ds:schemaRef ds:uri="05d88611-e516-4d1a-b12e-39107e78b3d0"/>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Draft Deliverable 7- PPT Template</Template>
  <TotalTime>99</TotalTime>
  <Words>1086</Words>
  <Application>Microsoft Office PowerPoint</Application>
  <PresentationFormat>Widescreen</PresentationFormat>
  <Paragraphs>183</Paragraphs>
  <Slides>25</Slides>
  <Notes>24</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25</vt:i4>
      </vt:variant>
    </vt:vector>
  </HeadingPairs>
  <TitlesOfParts>
    <vt:vector size="32" baseType="lpstr">
      <vt:lpstr>.AppleSystemUIFont</vt:lpstr>
      <vt:lpstr>Arial</vt:lpstr>
      <vt:lpstr>Calibri</vt:lpstr>
      <vt:lpstr>Open Sans</vt:lpstr>
      <vt:lpstr>Open Sans SemiBold</vt:lpstr>
      <vt:lpstr>2_Office Theme</vt:lpstr>
      <vt:lpstr>3_Office Theme</vt:lpstr>
      <vt:lpstr>End of Course Project Options</vt:lpstr>
      <vt:lpstr>PowerPoint Presentation</vt:lpstr>
      <vt:lpstr>Lesson Terms and Definitions</vt:lpstr>
      <vt:lpstr>TEKS </vt:lpstr>
      <vt:lpstr>End of Course Project Options</vt:lpstr>
      <vt:lpstr>A Week in the Life of ……..</vt:lpstr>
      <vt:lpstr>Develop a Comprehensive/End of Course Test</vt:lpstr>
      <vt:lpstr>Series of Video Clips/Documentary</vt:lpstr>
      <vt:lpstr>Interview Documentary</vt:lpstr>
      <vt:lpstr>Diary/Journal Entries</vt:lpstr>
      <vt:lpstr>Web Page/Newsletter</vt:lpstr>
      <vt:lpstr>Database of……</vt:lpstr>
      <vt:lpstr>Entrepreneurship Project / Extensive Business Plan </vt:lpstr>
      <vt:lpstr>Multimedia Collection of Quotes</vt:lpstr>
      <vt:lpstr>Service Learning Project</vt:lpstr>
      <vt:lpstr>Course Time Capsule</vt:lpstr>
      <vt:lpstr>Bulletin Boards</vt:lpstr>
      <vt:lpstr>Lesson Plans</vt:lpstr>
      <vt:lpstr>Student Memory Book</vt:lpstr>
      <vt:lpstr>School-to-Work Project</vt:lpstr>
      <vt:lpstr>Student as Researcher</vt:lpstr>
      <vt:lpstr>Career College Readiness Resource Kit</vt:lpstr>
      <vt:lpstr>Other Project Option Ideas?</vt:lpstr>
      <vt:lpstr>Questions?</vt:lpstr>
      <vt:lpstr>References and Resources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Swati Gupta</dc:creator>
  <cp:lastModifiedBy>Madhuri Dhariwal</cp:lastModifiedBy>
  <cp:revision>16</cp:revision>
  <cp:lastPrinted>2017-07-07T16:17:37Z</cp:lastPrinted>
  <dcterms:created xsi:type="dcterms:W3CDTF">2017-07-11T23:58:30Z</dcterms:created>
  <dcterms:modified xsi:type="dcterms:W3CDTF">2018-01-22T14:48:53Z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0x010100FC82BBDCC32AD74AB640967B88EF271F</vt:lpwstr>
  </property>
</Properties>
</file>