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handoutMasterIdLst>
    <p:handoutMasterId r:id="rId37"/>
  </p:handoutMasterIdLst>
  <p:sldIdLst>
    <p:sldId id="322" r:id="rId6"/>
    <p:sldId id="319" r:id="rId7"/>
    <p:sldId id="323" r:id="rId8"/>
    <p:sldId id="341" r:id="rId9"/>
    <p:sldId id="324" r:id="rId10"/>
    <p:sldId id="325" r:id="rId11"/>
    <p:sldId id="326" r:id="rId12"/>
    <p:sldId id="327" r:id="rId13"/>
    <p:sldId id="342" r:id="rId14"/>
    <p:sldId id="343" r:id="rId15"/>
    <p:sldId id="344" r:id="rId16"/>
    <p:sldId id="345" r:id="rId17"/>
    <p:sldId id="346" r:id="rId18"/>
    <p:sldId id="347" r:id="rId19"/>
    <p:sldId id="348" r:id="rId20"/>
    <p:sldId id="349" r:id="rId21"/>
    <p:sldId id="350" r:id="rId22"/>
    <p:sldId id="351" r:id="rId23"/>
    <p:sldId id="352" r:id="rId24"/>
    <p:sldId id="328" r:id="rId25"/>
    <p:sldId id="329" r:id="rId26"/>
    <p:sldId id="330" r:id="rId27"/>
    <p:sldId id="331" r:id="rId28"/>
    <p:sldId id="332" r:id="rId29"/>
    <p:sldId id="333" r:id="rId30"/>
    <p:sldId id="334" r:id="rId31"/>
    <p:sldId id="335" r:id="rId32"/>
    <p:sldId id="336" r:id="rId33"/>
    <p:sldId id="337" r:id="rId34"/>
    <p:sldId id="353"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45140" autoAdjust="0"/>
  </p:normalViewPr>
  <p:slideViewPr>
    <p:cSldViewPr snapToGrid="0">
      <p:cViewPr>
        <p:scale>
          <a:sx n="63" d="100"/>
          <a:sy n="63" d="100"/>
        </p:scale>
        <p:origin x="820" y="-66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NO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95525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63813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62105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69537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930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NO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042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2886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26765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NO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60820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419637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each term with the students. More terms can be found with the lesson material.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Clothes and appearance say a lot about a person! It shows you care about the interview and that you are taking it seriously.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75228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some general tips for both men and women: a two-piece suit is always the best and safest choice; bright colors and patterns should be avoided; wear classics like wool or wool blends and always iron your clothes. Both men and women should wear minimal pieces of jewelry.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568174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Always choose classic styles in clothing.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31973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Choose socks that match your pants and do not show skin. Shoes and belts should be a durable leather material. Always match your belt to your shoes. If you choose to display facial hair, be sure it is well groomed.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59715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Just as with the men’s attire, a woman should always choose classic styles in clothing. Shoes should be a durable, leather material. Hosiery should be plain and should not be patterned.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414466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an interview, simple is best when it comes to make-up and nails. Avoid heavy make-up or fancy nails. A small, simple leather purse that matches the outfit is best.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98603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Men and women should be sure to look themselves over before going on an interview. Your personal appearance tells the interviewer how much time you spent preparing for the interview and if you are taking it seriously.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796751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62706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219752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02178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each term with the students. More terms can be found with the lesson material.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98724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a survey conducted by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of 674 human resource managers at companies throughout the United States, this is some of the strangest interview clothing worn by interviewees. </a:t>
            </a:r>
          </a:p>
          <a:p>
            <a:r>
              <a:rPr lang="en-US" sz="1200" b="0" i="0" u="none" strike="noStrike" kern="1200" baseline="0" dirty="0">
                <a:solidFill>
                  <a:schemeClr val="tx1"/>
                </a:solidFill>
                <a:latin typeface="+mn-lt"/>
                <a:ea typeface="+mn-ea"/>
                <a:cs typeface="+mn-cs"/>
              </a:rPr>
              <a:t>Ask the following: Why do you think the clothing represented on the screen might not be the best clothing for a job interview? What do these outfits say about the person interviewing for the job? What do you think the interviewer thinks about the interviewee? Do you think the interviewee got the job?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735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some tips provided by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based on the research from their survey of </a:t>
            </a:r>
            <a:r>
              <a:rPr lang="en-US" sz="1200" b="0" i="1" u="none" strike="noStrike" kern="1200" baseline="0" dirty="0">
                <a:solidFill>
                  <a:schemeClr val="tx1"/>
                </a:solidFill>
                <a:latin typeface="+mn-lt"/>
                <a:ea typeface="+mn-ea"/>
                <a:cs typeface="+mn-cs"/>
              </a:rPr>
              <a:t>what not to do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what to do </a:t>
            </a:r>
            <a:r>
              <a:rPr lang="en-US" sz="1200" b="0" i="0" u="none" strike="noStrike" kern="1200" baseline="0" dirty="0">
                <a:solidFill>
                  <a:schemeClr val="tx1"/>
                </a:solidFill>
                <a:latin typeface="+mn-lt"/>
                <a:ea typeface="+mn-ea"/>
                <a:cs typeface="+mn-cs"/>
              </a:rPr>
              <a:t>when choosing clothes for an interview. </a:t>
            </a:r>
          </a:p>
          <a:p>
            <a:r>
              <a:rPr lang="en-US" sz="1200" b="0" i="0" u="none" strike="noStrike" kern="1200" baseline="0" dirty="0">
                <a:solidFill>
                  <a:schemeClr val="tx1"/>
                </a:solidFill>
                <a:latin typeface="+mn-lt"/>
                <a:ea typeface="+mn-ea"/>
                <a:cs typeface="+mn-cs"/>
              </a:rPr>
              <a:t>Ask the following: Why might it be a good idea to overdress than to underdress for an interview? Why might it be important to choose simple accessories, makeup, perfume or cologne?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1845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handout Job Interview Do’s and Don’ts (see All Lesson Attachments tab) or have students take out a sheet of paper and # from 1 –12. </a:t>
            </a:r>
          </a:p>
          <a:p>
            <a:r>
              <a:rPr lang="en-US" sz="1200" b="0" i="0" u="none" strike="noStrike" kern="1200" baseline="0" dirty="0">
                <a:solidFill>
                  <a:schemeClr val="tx1"/>
                </a:solidFill>
                <a:latin typeface="+mn-lt"/>
                <a:ea typeface="+mn-ea"/>
                <a:cs typeface="+mn-cs"/>
              </a:rPr>
              <a:t>I’m going to show you 12 slides, one right after the other. Each slide will have a number and a different picture. Look closely at the clothing worn by the individual represented on each slide. Ask yourself if what they are wearing is appropriate for a job interview. Write YES or NO on the corresponding number on your handout. </a:t>
            </a:r>
          </a:p>
          <a:p>
            <a:r>
              <a:rPr lang="en-US" sz="1200" b="0" i="0" u="none" strike="noStrike" kern="1200" baseline="0" dirty="0">
                <a:solidFill>
                  <a:schemeClr val="tx1"/>
                </a:solidFill>
                <a:latin typeface="+mn-lt"/>
                <a:ea typeface="+mn-ea"/>
                <a:cs typeface="+mn-cs"/>
              </a:rPr>
              <a:t>Once I have shown you all twelve slides, you will exchange papers with a classmate and we will review each slide to agree on the correct answers.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8628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NO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7593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2663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individuals represented on the screen. Take a moment to really look at each person and their clothing. Write down everything you think could be wrong with this outfit in an interview setting. </a:t>
            </a:r>
          </a:p>
          <a:p>
            <a:r>
              <a:rPr lang="en-US" sz="1200" b="0" i="0" u="none" strike="noStrike" kern="1200" baseline="0" dirty="0">
                <a:solidFill>
                  <a:schemeClr val="tx1"/>
                </a:solidFill>
                <a:latin typeface="+mn-lt"/>
                <a:ea typeface="+mn-ea"/>
                <a:cs typeface="+mn-cs"/>
              </a:rPr>
              <a:t>Appropriate or not? YES </a:t>
            </a:r>
          </a:p>
          <a:p>
            <a:r>
              <a:rPr lang="en-US" sz="1200" b="0" i="0" u="none" strike="noStrike" kern="1200" baseline="0" dirty="0">
                <a:solidFill>
                  <a:schemeClr val="tx1"/>
                </a:solidFill>
                <a:latin typeface="+mn-lt"/>
                <a:ea typeface="+mn-ea"/>
                <a:cs typeface="+mn-cs"/>
              </a:rPr>
              <a:t>After about five minutes, allow the students to share out loud what they think is right or wrong with the outfits. Discuss with the students why each picture is right or wrong and if it is wrong, how it could be corrected to reflect professional interview attire. Professional interview attire will be discussed in more detail in later slides. </a:t>
            </a:r>
          </a:p>
          <a:p>
            <a:r>
              <a:rPr lang="en-US" sz="1200" b="0" i="0" u="none" strike="noStrike" kern="1200" baseline="0" dirty="0">
                <a:solidFill>
                  <a:schemeClr val="tx1"/>
                </a:solidFill>
                <a:latin typeface="+mn-lt"/>
                <a:ea typeface="+mn-ea"/>
                <a:cs typeface="+mn-cs"/>
              </a:rPr>
              <a:t>Source: </a:t>
            </a:r>
            <a:r>
              <a:rPr lang="en-US" sz="1200" b="0" i="0" u="none" strike="noStrike" kern="1200" baseline="0" dirty="0" err="1">
                <a:solidFill>
                  <a:schemeClr val="tx1"/>
                </a:solidFill>
                <a:latin typeface="+mn-lt"/>
                <a:ea typeface="+mn-ea"/>
                <a:cs typeface="+mn-cs"/>
              </a:rPr>
              <a:t>OfficeTeam</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55493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0DFwGy8wU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xOV7TsS3Zk&amp;feature=related"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ms1eo9Aas&amp;feature=youtu.b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areerspots.com/newPlayer/default.aspx?key=0vc4QmqxFBHW-CNhpg8QSg2&amp;pref=&amp;src="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areerspots.com/newPlayer/default.aspx?key=0vc4QmqxFBHW-CNhpg8QSg2&amp;pref=&amp;src="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tarleton.edu/careerservices/Students/dress-to-impress.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careerspots.com/vidplay_links_ext.aspx?aid=81&amp;apass=Dl5pmkUkCgrc4jVqwwDp7w==&amp;vidnum=4&amp;=&am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Dress for Success</a:t>
            </a:r>
          </a:p>
        </p:txBody>
      </p:sp>
      <p:sp>
        <p:nvSpPr>
          <p:cNvPr id="2" name="Rectangle 1">
            <a:extLst>
              <a:ext uri="{FF2B5EF4-FFF2-40B4-BE49-F238E27FC236}">
                <a16:creationId xmlns:a16="http://schemas.microsoft.com/office/drawing/2014/main" id="{A1BF2F85-8B05-41E6-B215-201EFF344F7A}"/>
              </a:ext>
            </a:extLst>
          </p:cNvPr>
          <p:cNvSpPr/>
          <p:nvPr/>
        </p:nvSpPr>
        <p:spPr>
          <a:xfrm>
            <a:off x="4632960" y="2936758"/>
            <a:ext cx="6096000" cy="1446550"/>
          </a:xfrm>
          <a:prstGeom prst="rect">
            <a:avLst/>
          </a:prstGeom>
        </p:spPr>
        <p:txBody>
          <a:bodyPr>
            <a:spAutoFit/>
          </a:bodyPr>
          <a:lstStyle/>
          <a:p>
            <a:r>
              <a:rPr lang="en-US" sz="4400" dirty="0">
                <a:solidFill>
                  <a:schemeClr val="accent2">
                    <a:lumMod val="60000"/>
                    <a:lumOff val="40000"/>
                  </a:schemeClr>
                </a:solidFill>
                <a:latin typeface="Open Sans"/>
              </a:rPr>
              <a:t>Appropriate Attire for a Job Interview </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3. Appropriate or not?</a:t>
            </a:r>
          </a:p>
        </p:txBody>
      </p:sp>
      <p:pic>
        <p:nvPicPr>
          <p:cNvPr id="3" name="Picture 2">
            <a:extLst>
              <a:ext uri="{FF2B5EF4-FFF2-40B4-BE49-F238E27FC236}">
                <a16:creationId xmlns:a16="http://schemas.microsoft.com/office/drawing/2014/main" id="{AA969294-02DF-4D04-8486-11871AD67817}"/>
              </a:ext>
            </a:extLst>
          </p:cNvPr>
          <p:cNvPicPr>
            <a:picLocks noChangeAspect="1"/>
          </p:cNvPicPr>
          <p:nvPr/>
        </p:nvPicPr>
        <p:blipFill>
          <a:blip r:embed="rId3"/>
          <a:stretch>
            <a:fillRect/>
          </a:stretch>
        </p:blipFill>
        <p:spPr>
          <a:xfrm>
            <a:off x="4337677" y="1360969"/>
            <a:ext cx="3516645" cy="5089822"/>
          </a:xfrm>
          <a:prstGeom prst="rect">
            <a:avLst/>
          </a:prstGeom>
        </p:spPr>
      </p:pic>
    </p:spTree>
    <p:extLst>
      <p:ext uri="{BB962C8B-B14F-4D97-AF65-F5344CB8AC3E}">
        <p14:creationId xmlns:p14="http://schemas.microsoft.com/office/powerpoint/2010/main" val="186559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4. Appropriate or not?</a:t>
            </a:r>
          </a:p>
        </p:txBody>
      </p:sp>
      <p:pic>
        <p:nvPicPr>
          <p:cNvPr id="3" name="Picture 2">
            <a:extLst>
              <a:ext uri="{FF2B5EF4-FFF2-40B4-BE49-F238E27FC236}">
                <a16:creationId xmlns:a16="http://schemas.microsoft.com/office/drawing/2014/main" id="{77C7BB29-33AC-4BB0-B130-EA8FE1457717}"/>
              </a:ext>
            </a:extLst>
          </p:cNvPr>
          <p:cNvPicPr>
            <a:picLocks noChangeAspect="1"/>
          </p:cNvPicPr>
          <p:nvPr/>
        </p:nvPicPr>
        <p:blipFill>
          <a:blip r:embed="rId3"/>
          <a:stretch>
            <a:fillRect/>
          </a:stretch>
        </p:blipFill>
        <p:spPr>
          <a:xfrm>
            <a:off x="4358640" y="1526853"/>
            <a:ext cx="3262645" cy="4763437"/>
          </a:xfrm>
          <a:prstGeom prst="rect">
            <a:avLst/>
          </a:prstGeom>
        </p:spPr>
      </p:pic>
    </p:spTree>
    <p:extLst>
      <p:ext uri="{BB962C8B-B14F-4D97-AF65-F5344CB8AC3E}">
        <p14:creationId xmlns:p14="http://schemas.microsoft.com/office/powerpoint/2010/main" val="179742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5. Appropriate or not?</a:t>
            </a:r>
          </a:p>
        </p:txBody>
      </p:sp>
      <p:pic>
        <p:nvPicPr>
          <p:cNvPr id="3" name="Picture 2">
            <a:extLst>
              <a:ext uri="{FF2B5EF4-FFF2-40B4-BE49-F238E27FC236}">
                <a16:creationId xmlns:a16="http://schemas.microsoft.com/office/drawing/2014/main" id="{BBB13E28-25B9-4A0E-9F96-50D8A5DDD110}"/>
              </a:ext>
            </a:extLst>
          </p:cNvPr>
          <p:cNvPicPr>
            <a:picLocks noChangeAspect="1"/>
          </p:cNvPicPr>
          <p:nvPr/>
        </p:nvPicPr>
        <p:blipFill>
          <a:blip r:embed="rId3"/>
          <a:stretch>
            <a:fillRect/>
          </a:stretch>
        </p:blipFill>
        <p:spPr>
          <a:xfrm>
            <a:off x="4216400" y="1402949"/>
            <a:ext cx="3282138" cy="4816221"/>
          </a:xfrm>
          <a:prstGeom prst="rect">
            <a:avLst/>
          </a:prstGeom>
        </p:spPr>
      </p:pic>
    </p:spTree>
    <p:extLst>
      <p:ext uri="{BB962C8B-B14F-4D97-AF65-F5344CB8AC3E}">
        <p14:creationId xmlns:p14="http://schemas.microsoft.com/office/powerpoint/2010/main" val="305772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6. Appropriate or not?</a:t>
            </a:r>
          </a:p>
        </p:txBody>
      </p:sp>
      <p:pic>
        <p:nvPicPr>
          <p:cNvPr id="3" name="Picture 2">
            <a:extLst>
              <a:ext uri="{FF2B5EF4-FFF2-40B4-BE49-F238E27FC236}">
                <a16:creationId xmlns:a16="http://schemas.microsoft.com/office/drawing/2014/main" id="{5CE0E999-3B64-4C28-9885-F40ABDD45C68}"/>
              </a:ext>
            </a:extLst>
          </p:cNvPr>
          <p:cNvPicPr>
            <a:picLocks noChangeAspect="1"/>
          </p:cNvPicPr>
          <p:nvPr/>
        </p:nvPicPr>
        <p:blipFill>
          <a:blip r:embed="rId3"/>
          <a:stretch>
            <a:fillRect/>
          </a:stretch>
        </p:blipFill>
        <p:spPr>
          <a:xfrm>
            <a:off x="4328160" y="1570371"/>
            <a:ext cx="3119578" cy="4577679"/>
          </a:xfrm>
          <a:prstGeom prst="rect">
            <a:avLst/>
          </a:prstGeom>
        </p:spPr>
      </p:pic>
    </p:spTree>
    <p:extLst>
      <p:ext uri="{BB962C8B-B14F-4D97-AF65-F5344CB8AC3E}">
        <p14:creationId xmlns:p14="http://schemas.microsoft.com/office/powerpoint/2010/main" val="215399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7. Appropriate or not?</a:t>
            </a:r>
          </a:p>
        </p:txBody>
      </p:sp>
      <p:pic>
        <p:nvPicPr>
          <p:cNvPr id="3" name="Picture 2">
            <a:extLst>
              <a:ext uri="{FF2B5EF4-FFF2-40B4-BE49-F238E27FC236}">
                <a16:creationId xmlns:a16="http://schemas.microsoft.com/office/drawing/2014/main" id="{FE412C26-BB99-4259-BDAB-0727C853B0F8}"/>
              </a:ext>
            </a:extLst>
          </p:cNvPr>
          <p:cNvPicPr>
            <a:picLocks noChangeAspect="1"/>
          </p:cNvPicPr>
          <p:nvPr/>
        </p:nvPicPr>
        <p:blipFill>
          <a:blip r:embed="rId3"/>
          <a:stretch>
            <a:fillRect/>
          </a:stretch>
        </p:blipFill>
        <p:spPr>
          <a:xfrm>
            <a:off x="4414749" y="1686560"/>
            <a:ext cx="3064296" cy="4431240"/>
          </a:xfrm>
          <a:prstGeom prst="rect">
            <a:avLst/>
          </a:prstGeom>
        </p:spPr>
      </p:pic>
    </p:spTree>
    <p:extLst>
      <p:ext uri="{BB962C8B-B14F-4D97-AF65-F5344CB8AC3E}">
        <p14:creationId xmlns:p14="http://schemas.microsoft.com/office/powerpoint/2010/main" val="300838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8. Appropriate or not?</a:t>
            </a:r>
          </a:p>
        </p:txBody>
      </p:sp>
      <p:pic>
        <p:nvPicPr>
          <p:cNvPr id="3" name="Picture 2">
            <a:extLst>
              <a:ext uri="{FF2B5EF4-FFF2-40B4-BE49-F238E27FC236}">
                <a16:creationId xmlns:a16="http://schemas.microsoft.com/office/drawing/2014/main" id="{9DE0DFA0-8E28-4BA4-8009-26250DE1398B}"/>
              </a:ext>
            </a:extLst>
          </p:cNvPr>
          <p:cNvPicPr>
            <a:picLocks noChangeAspect="1"/>
          </p:cNvPicPr>
          <p:nvPr/>
        </p:nvPicPr>
        <p:blipFill>
          <a:blip r:embed="rId3"/>
          <a:stretch>
            <a:fillRect/>
          </a:stretch>
        </p:blipFill>
        <p:spPr>
          <a:xfrm>
            <a:off x="4124960" y="1381273"/>
            <a:ext cx="3577605" cy="5069518"/>
          </a:xfrm>
          <a:prstGeom prst="rect">
            <a:avLst/>
          </a:prstGeom>
        </p:spPr>
      </p:pic>
    </p:spTree>
    <p:extLst>
      <p:ext uri="{BB962C8B-B14F-4D97-AF65-F5344CB8AC3E}">
        <p14:creationId xmlns:p14="http://schemas.microsoft.com/office/powerpoint/2010/main" val="232264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9. Appropriate or not?</a:t>
            </a:r>
          </a:p>
        </p:txBody>
      </p:sp>
      <p:pic>
        <p:nvPicPr>
          <p:cNvPr id="3" name="Picture 2">
            <a:extLst>
              <a:ext uri="{FF2B5EF4-FFF2-40B4-BE49-F238E27FC236}">
                <a16:creationId xmlns:a16="http://schemas.microsoft.com/office/drawing/2014/main" id="{8AA1D954-0A18-45D5-8F05-2C85B250EA88}"/>
              </a:ext>
            </a:extLst>
          </p:cNvPr>
          <p:cNvPicPr>
            <a:picLocks noChangeAspect="1"/>
          </p:cNvPicPr>
          <p:nvPr/>
        </p:nvPicPr>
        <p:blipFill>
          <a:blip r:embed="rId3"/>
          <a:stretch>
            <a:fillRect/>
          </a:stretch>
        </p:blipFill>
        <p:spPr>
          <a:xfrm>
            <a:off x="4289796" y="1493520"/>
            <a:ext cx="3026689" cy="4281210"/>
          </a:xfrm>
          <a:prstGeom prst="rect">
            <a:avLst/>
          </a:prstGeom>
        </p:spPr>
      </p:pic>
    </p:spTree>
    <p:extLst>
      <p:ext uri="{BB962C8B-B14F-4D97-AF65-F5344CB8AC3E}">
        <p14:creationId xmlns:p14="http://schemas.microsoft.com/office/powerpoint/2010/main" val="18086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10. Appropriate or not?</a:t>
            </a:r>
          </a:p>
        </p:txBody>
      </p:sp>
      <p:pic>
        <p:nvPicPr>
          <p:cNvPr id="3" name="Picture 2">
            <a:extLst>
              <a:ext uri="{FF2B5EF4-FFF2-40B4-BE49-F238E27FC236}">
                <a16:creationId xmlns:a16="http://schemas.microsoft.com/office/drawing/2014/main" id="{9F14511D-BA07-4344-A509-3C5E62D80FE0}"/>
              </a:ext>
            </a:extLst>
          </p:cNvPr>
          <p:cNvPicPr>
            <a:picLocks noChangeAspect="1"/>
          </p:cNvPicPr>
          <p:nvPr/>
        </p:nvPicPr>
        <p:blipFill>
          <a:blip r:embed="rId3"/>
          <a:stretch>
            <a:fillRect/>
          </a:stretch>
        </p:blipFill>
        <p:spPr>
          <a:xfrm>
            <a:off x="4487478" y="1544320"/>
            <a:ext cx="3217044" cy="4660260"/>
          </a:xfrm>
          <a:prstGeom prst="rect">
            <a:avLst/>
          </a:prstGeom>
        </p:spPr>
      </p:pic>
    </p:spTree>
    <p:extLst>
      <p:ext uri="{BB962C8B-B14F-4D97-AF65-F5344CB8AC3E}">
        <p14:creationId xmlns:p14="http://schemas.microsoft.com/office/powerpoint/2010/main" val="3973076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11. Appropriate or not?</a:t>
            </a:r>
          </a:p>
        </p:txBody>
      </p:sp>
      <p:pic>
        <p:nvPicPr>
          <p:cNvPr id="3" name="Picture 2">
            <a:extLst>
              <a:ext uri="{FF2B5EF4-FFF2-40B4-BE49-F238E27FC236}">
                <a16:creationId xmlns:a16="http://schemas.microsoft.com/office/drawing/2014/main" id="{501D8B8A-10F8-4447-A56B-D792169CA7C5}"/>
              </a:ext>
            </a:extLst>
          </p:cNvPr>
          <p:cNvPicPr>
            <a:picLocks noChangeAspect="1"/>
          </p:cNvPicPr>
          <p:nvPr/>
        </p:nvPicPr>
        <p:blipFill>
          <a:blip r:embed="rId3"/>
          <a:stretch>
            <a:fillRect/>
          </a:stretch>
        </p:blipFill>
        <p:spPr>
          <a:xfrm>
            <a:off x="4001907" y="1344971"/>
            <a:ext cx="3536965" cy="5105820"/>
          </a:xfrm>
          <a:prstGeom prst="rect">
            <a:avLst/>
          </a:prstGeom>
        </p:spPr>
      </p:pic>
    </p:spTree>
    <p:extLst>
      <p:ext uri="{BB962C8B-B14F-4D97-AF65-F5344CB8AC3E}">
        <p14:creationId xmlns:p14="http://schemas.microsoft.com/office/powerpoint/2010/main" val="370684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12. Appropriate or not?</a:t>
            </a:r>
          </a:p>
        </p:txBody>
      </p:sp>
      <p:pic>
        <p:nvPicPr>
          <p:cNvPr id="3" name="Picture 2">
            <a:extLst>
              <a:ext uri="{FF2B5EF4-FFF2-40B4-BE49-F238E27FC236}">
                <a16:creationId xmlns:a16="http://schemas.microsoft.com/office/drawing/2014/main" id="{DC76BC57-F8D6-416C-92DF-BBC471A0488D}"/>
              </a:ext>
            </a:extLst>
          </p:cNvPr>
          <p:cNvPicPr>
            <a:picLocks noChangeAspect="1"/>
          </p:cNvPicPr>
          <p:nvPr/>
        </p:nvPicPr>
        <p:blipFill>
          <a:blip r:embed="rId3"/>
          <a:stretch>
            <a:fillRect/>
          </a:stretch>
        </p:blipFill>
        <p:spPr>
          <a:xfrm>
            <a:off x="4022421" y="1361440"/>
            <a:ext cx="3456624" cy="5002950"/>
          </a:xfrm>
          <a:prstGeom prst="rect">
            <a:avLst/>
          </a:prstGeom>
        </p:spPr>
      </p:pic>
    </p:spTree>
    <p:extLst>
      <p:ext uri="{BB962C8B-B14F-4D97-AF65-F5344CB8AC3E}">
        <p14:creationId xmlns:p14="http://schemas.microsoft.com/office/powerpoint/2010/main" val="154880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did you score?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12 : You’re a top contender for the job</a:t>
            </a:r>
          </a:p>
          <a:p>
            <a:pPr lvl="1"/>
            <a:r>
              <a:rPr lang="en-US" dirty="0"/>
              <a:t>7 -11: Improvement needed</a:t>
            </a:r>
          </a:p>
          <a:p>
            <a:pPr lvl="1"/>
            <a:r>
              <a:rPr lang="en-US" dirty="0"/>
              <a:t>0 – 6: You’re going to miss out on a job opportunity</a:t>
            </a:r>
          </a:p>
        </p:txBody>
      </p:sp>
    </p:spTree>
    <p:extLst>
      <p:ext uri="{BB962C8B-B14F-4D97-AF65-F5344CB8AC3E}">
        <p14:creationId xmlns:p14="http://schemas.microsoft.com/office/powerpoint/2010/main" val="3147601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Interview Attire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Practice good hygiene</a:t>
            </a:r>
          </a:p>
          <a:p>
            <a:pPr lvl="1"/>
            <a:r>
              <a:rPr lang="en-US" dirty="0"/>
              <a:t>Wear well-fitting clothing</a:t>
            </a:r>
          </a:p>
          <a:p>
            <a:pPr lvl="1"/>
            <a:r>
              <a:rPr lang="en-US" dirty="0"/>
              <a:t>Dress appropriate for the workplace</a:t>
            </a:r>
          </a:p>
          <a:p>
            <a:pPr lvl="1"/>
            <a:r>
              <a:rPr lang="en-US" dirty="0"/>
              <a:t>Dressing up is better than dressing down</a:t>
            </a:r>
          </a:p>
        </p:txBody>
      </p:sp>
      <p:sp>
        <p:nvSpPr>
          <p:cNvPr id="4" name="Content Placeholder 3">
            <a:extLst>
              <a:ext uri="{FF2B5EF4-FFF2-40B4-BE49-F238E27FC236}">
                <a16:creationId xmlns:a16="http://schemas.microsoft.com/office/drawing/2014/main" id="{0FF870DF-CC87-4AFB-91F8-1940DABDBBF7}"/>
              </a:ext>
            </a:extLst>
          </p:cNvPr>
          <p:cNvSpPr>
            <a:spLocks noGrp="1"/>
          </p:cNvSpPr>
          <p:nvPr>
            <p:ph sz="half" idx="10"/>
          </p:nvPr>
        </p:nvSpPr>
        <p:spPr/>
        <p:txBody>
          <a:bodyPr/>
          <a:lstStyle/>
          <a:p>
            <a:pPr lvl="1"/>
            <a:r>
              <a:rPr lang="en-US" dirty="0"/>
              <a:t>Don’t dress for a party or the club</a:t>
            </a:r>
          </a:p>
          <a:p>
            <a:pPr lvl="1"/>
            <a:r>
              <a:rPr lang="en-US" dirty="0"/>
              <a:t>Wear classics not fads</a:t>
            </a:r>
          </a:p>
          <a:p>
            <a:pPr lvl="1"/>
            <a:r>
              <a:rPr lang="en-US" dirty="0">
                <a:hlinkClick r:id="rId3"/>
              </a:rPr>
              <a:t>Dress for Success Video </a:t>
            </a:r>
            <a:br>
              <a:rPr lang="en-US" dirty="0"/>
            </a:br>
            <a:r>
              <a:rPr lang="en-US" dirty="0"/>
              <a:t>(click on link)</a:t>
            </a:r>
          </a:p>
        </p:txBody>
      </p:sp>
    </p:spTree>
    <p:extLst>
      <p:ext uri="{BB962C8B-B14F-4D97-AF65-F5344CB8AC3E}">
        <p14:creationId xmlns:p14="http://schemas.microsoft.com/office/powerpoint/2010/main" val="868924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Clothing for Men and Women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Suit</a:t>
            </a:r>
          </a:p>
          <a:p>
            <a:pPr lvl="2"/>
            <a:r>
              <a:rPr lang="en-US" dirty="0"/>
              <a:t>A 2-piece that matches</a:t>
            </a:r>
          </a:p>
          <a:p>
            <a:pPr lvl="1"/>
            <a:r>
              <a:rPr lang="en-US" dirty="0"/>
              <a:t>Conservative colors/fabrics</a:t>
            </a:r>
          </a:p>
          <a:p>
            <a:pPr lvl="2"/>
            <a:r>
              <a:rPr lang="en-US" dirty="0"/>
              <a:t>Navy, dark gray and black are safe</a:t>
            </a:r>
          </a:p>
          <a:p>
            <a:pPr lvl="2"/>
            <a:r>
              <a:rPr lang="en-US" dirty="0"/>
              <a:t>Wool or wool blends are classics that never go out of fashion</a:t>
            </a:r>
          </a:p>
        </p:txBody>
      </p:sp>
      <p:sp>
        <p:nvSpPr>
          <p:cNvPr id="4" name="Content Placeholder 3">
            <a:extLst>
              <a:ext uri="{FF2B5EF4-FFF2-40B4-BE49-F238E27FC236}">
                <a16:creationId xmlns:a16="http://schemas.microsoft.com/office/drawing/2014/main" id="{07CC5595-C515-4107-A3AE-0E87153A6B26}"/>
              </a:ext>
            </a:extLst>
          </p:cNvPr>
          <p:cNvSpPr>
            <a:spLocks noGrp="1"/>
          </p:cNvSpPr>
          <p:nvPr>
            <p:ph sz="half" idx="10"/>
          </p:nvPr>
        </p:nvSpPr>
        <p:spPr/>
        <p:txBody>
          <a:bodyPr/>
          <a:lstStyle/>
          <a:p>
            <a:pPr lvl="1"/>
            <a:r>
              <a:rPr lang="en-US" dirty="0"/>
              <a:t>Details</a:t>
            </a:r>
          </a:p>
          <a:p>
            <a:pPr lvl="2"/>
            <a:r>
              <a:rPr lang="en-US" dirty="0"/>
              <a:t>Clean and well-pressed (ironed)</a:t>
            </a:r>
          </a:p>
          <a:p>
            <a:pPr lvl="1"/>
            <a:r>
              <a:rPr lang="en-US" dirty="0"/>
              <a:t>Jewelry</a:t>
            </a:r>
          </a:p>
          <a:p>
            <a:pPr lvl="2"/>
            <a:r>
              <a:rPr lang="en-US" dirty="0">
                <a:hlinkClick r:id="rId3"/>
              </a:rPr>
              <a:t>Dressing for Work </a:t>
            </a:r>
            <a:br>
              <a:rPr lang="en-US" dirty="0"/>
            </a:br>
            <a:r>
              <a:rPr lang="en-US" dirty="0"/>
              <a:t>(click on link)</a:t>
            </a:r>
          </a:p>
        </p:txBody>
      </p:sp>
    </p:spTree>
    <p:extLst>
      <p:ext uri="{BB962C8B-B14F-4D97-AF65-F5344CB8AC3E}">
        <p14:creationId xmlns:p14="http://schemas.microsoft.com/office/powerpoint/2010/main" val="253082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Clothing for Men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Ties</a:t>
            </a:r>
          </a:p>
          <a:p>
            <a:pPr lvl="2"/>
            <a:r>
              <a:rPr lang="en-US" sz="2400" dirty="0"/>
              <a:t>Avoid what’s in style; solid, classic silk ties are best</a:t>
            </a:r>
          </a:p>
          <a:p>
            <a:pPr lvl="2"/>
            <a:r>
              <a:rPr lang="en-US" sz="2400" dirty="0">
                <a:hlinkClick r:id="rId3"/>
              </a:rPr>
              <a:t>How to Tie a Full Windsor Knot </a:t>
            </a:r>
            <a:br>
              <a:rPr lang="en-US" sz="2400" dirty="0"/>
            </a:br>
            <a:r>
              <a:rPr lang="en-US" sz="2400" dirty="0"/>
              <a:t>(click on link)</a:t>
            </a:r>
          </a:p>
          <a:p>
            <a:pPr lvl="1"/>
            <a:r>
              <a:rPr lang="en-US" dirty="0"/>
              <a:t>Shirts</a:t>
            </a:r>
          </a:p>
          <a:p>
            <a:pPr lvl="2"/>
            <a:r>
              <a:rPr lang="en-US" sz="2400" dirty="0"/>
              <a:t>Long sleeves are best, even in summer time; white or light blue are best</a:t>
            </a:r>
          </a:p>
        </p:txBody>
      </p:sp>
    </p:spTree>
    <p:extLst>
      <p:ext uri="{BB962C8B-B14F-4D97-AF65-F5344CB8AC3E}">
        <p14:creationId xmlns:p14="http://schemas.microsoft.com/office/powerpoint/2010/main" val="298505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Clothing for Men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Socks</a:t>
            </a:r>
          </a:p>
          <a:p>
            <a:pPr lvl="1"/>
            <a:r>
              <a:rPr lang="en-US" dirty="0"/>
              <a:t>Shoes</a:t>
            </a:r>
          </a:p>
          <a:p>
            <a:pPr lvl="1"/>
            <a:r>
              <a:rPr lang="en-US" dirty="0"/>
              <a:t>Belt</a:t>
            </a:r>
          </a:p>
          <a:p>
            <a:pPr lvl="1"/>
            <a:r>
              <a:rPr lang="en-US" dirty="0"/>
              <a:t>Facial hair</a:t>
            </a:r>
          </a:p>
        </p:txBody>
      </p:sp>
      <p:sp>
        <p:nvSpPr>
          <p:cNvPr id="4" name="Content Placeholder 3">
            <a:extLst>
              <a:ext uri="{FF2B5EF4-FFF2-40B4-BE49-F238E27FC236}">
                <a16:creationId xmlns:a16="http://schemas.microsoft.com/office/drawing/2014/main" id="{BF2B7794-FBF7-482C-987A-F6EEA5FE332D}"/>
              </a:ext>
            </a:extLst>
          </p:cNvPr>
          <p:cNvSpPr>
            <a:spLocks noGrp="1"/>
          </p:cNvSpPr>
          <p:nvPr>
            <p:ph sz="half" idx="10"/>
          </p:nvPr>
        </p:nvSpPr>
        <p:spPr/>
        <p:txBody>
          <a:bodyPr/>
          <a:lstStyle/>
          <a:p>
            <a:pPr lvl="1"/>
            <a:r>
              <a:rPr lang="en-US" dirty="0"/>
              <a:t>Career Spots </a:t>
            </a:r>
          </a:p>
          <a:p>
            <a:pPr lvl="2"/>
            <a:r>
              <a:rPr lang="en-US" dirty="0">
                <a:hlinkClick r:id="rId3"/>
              </a:rPr>
              <a:t>Interview Dress for Men </a:t>
            </a:r>
            <a:br>
              <a:rPr lang="en-US" dirty="0"/>
            </a:br>
            <a:r>
              <a:rPr lang="en-US" dirty="0"/>
              <a:t>(click on link)</a:t>
            </a:r>
          </a:p>
        </p:txBody>
      </p:sp>
    </p:spTree>
    <p:extLst>
      <p:ext uri="{BB962C8B-B14F-4D97-AF65-F5344CB8AC3E}">
        <p14:creationId xmlns:p14="http://schemas.microsoft.com/office/powerpoint/2010/main" val="4141426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Clothing for Women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Skirts/dresses</a:t>
            </a:r>
          </a:p>
          <a:p>
            <a:pPr lvl="2"/>
            <a:r>
              <a:rPr lang="en-US" dirty="0"/>
              <a:t>Knee-length; should cover thigh when seated</a:t>
            </a:r>
          </a:p>
          <a:p>
            <a:pPr lvl="1"/>
            <a:r>
              <a:rPr lang="en-US" dirty="0"/>
              <a:t>Shoes</a:t>
            </a:r>
          </a:p>
          <a:p>
            <a:pPr lvl="2"/>
            <a:r>
              <a:rPr lang="en-US" dirty="0"/>
              <a:t>Flats or a low heel are best</a:t>
            </a:r>
          </a:p>
          <a:p>
            <a:pPr lvl="1"/>
            <a:r>
              <a:rPr lang="en-US" dirty="0"/>
              <a:t>Hosiery</a:t>
            </a:r>
          </a:p>
          <a:p>
            <a:pPr lvl="2"/>
            <a:r>
              <a:rPr lang="en-US" dirty="0"/>
              <a:t>Plain, no styles or patterns, complement outfit</a:t>
            </a:r>
          </a:p>
        </p:txBody>
      </p:sp>
      <p:sp>
        <p:nvSpPr>
          <p:cNvPr id="4" name="Content Placeholder 3">
            <a:extLst>
              <a:ext uri="{FF2B5EF4-FFF2-40B4-BE49-F238E27FC236}">
                <a16:creationId xmlns:a16="http://schemas.microsoft.com/office/drawing/2014/main" id="{C8E9630B-F2AF-4214-8E9B-1EC4C03E0724}"/>
              </a:ext>
            </a:extLst>
          </p:cNvPr>
          <p:cNvSpPr>
            <a:spLocks noGrp="1"/>
          </p:cNvSpPr>
          <p:nvPr>
            <p:ph sz="half" idx="10"/>
          </p:nvPr>
        </p:nvSpPr>
        <p:spPr/>
        <p:txBody>
          <a:bodyPr/>
          <a:lstStyle/>
          <a:p>
            <a:pPr lvl="1"/>
            <a:r>
              <a:rPr lang="en-US" dirty="0"/>
              <a:t>Career Spots </a:t>
            </a:r>
            <a:br>
              <a:rPr lang="en-US" dirty="0"/>
            </a:br>
            <a:r>
              <a:rPr lang="en-US" dirty="0">
                <a:hlinkClick r:id="rId3"/>
              </a:rPr>
              <a:t>Interview Dress for Women </a:t>
            </a:r>
            <a:br>
              <a:rPr lang="en-US" dirty="0">
                <a:hlinkClick r:id="rId3"/>
              </a:rPr>
            </a:br>
            <a:r>
              <a:rPr lang="en-US" dirty="0"/>
              <a:t>(click on link)</a:t>
            </a:r>
          </a:p>
        </p:txBody>
      </p:sp>
    </p:spTree>
    <p:extLst>
      <p:ext uri="{BB962C8B-B14F-4D97-AF65-F5344CB8AC3E}">
        <p14:creationId xmlns:p14="http://schemas.microsoft.com/office/powerpoint/2010/main" val="169336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Clothing for Women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Cosmetics (if worn)</a:t>
            </a:r>
          </a:p>
          <a:p>
            <a:pPr lvl="2"/>
            <a:r>
              <a:rPr lang="en-US" sz="2400" dirty="0"/>
              <a:t>simple and conservative</a:t>
            </a:r>
          </a:p>
          <a:p>
            <a:pPr lvl="2"/>
            <a:r>
              <a:rPr lang="en-US" sz="2400" dirty="0"/>
              <a:t>nails should be short, well groomed, clear polish</a:t>
            </a:r>
          </a:p>
          <a:p>
            <a:pPr lvl="1"/>
            <a:r>
              <a:rPr lang="en-US" dirty="0"/>
              <a:t>Purse</a:t>
            </a:r>
          </a:p>
          <a:p>
            <a:pPr lvl="2"/>
            <a:r>
              <a:rPr lang="en-US" sz="2400" dirty="0"/>
              <a:t>small, simple, match color to outfit</a:t>
            </a:r>
          </a:p>
        </p:txBody>
      </p:sp>
    </p:spTree>
    <p:extLst>
      <p:ext uri="{BB962C8B-B14F-4D97-AF65-F5344CB8AC3E}">
        <p14:creationId xmlns:p14="http://schemas.microsoft.com/office/powerpoint/2010/main" val="28063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Grooming Tips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Hair</a:t>
            </a:r>
          </a:p>
          <a:p>
            <a:pPr lvl="2"/>
            <a:r>
              <a:rPr lang="en-US" sz="2400" dirty="0"/>
              <a:t>neat and clean</a:t>
            </a:r>
          </a:p>
          <a:p>
            <a:pPr lvl="1"/>
            <a:r>
              <a:rPr lang="en-US" dirty="0"/>
              <a:t>Shoes</a:t>
            </a:r>
          </a:p>
          <a:p>
            <a:pPr lvl="2"/>
            <a:r>
              <a:rPr lang="en-US" sz="2400" dirty="0"/>
              <a:t>polished and good condition</a:t>
            </a:r>
          </a:p>
          <a:p>
            <a:pPr lvl="1"/>
            <a:r>
              <a:rPr lang="en-US" dirty="0"/>
              <a:t>Details</a:t>
            </a:r>
          </a:p>
          <a:p>
            <a:pPr lvl="2"/>
            <a:r>
              <a:rPr lang="en-US" sz="2400" dirty="0"/>
              <a:t>no missing buttons</a:t>
            </a:r>
          </a:p>
          <a:p>
            <a:pPr lvl="2"/>
            <a:r>
              <a:rPr lang="en-US" sz="2400" dirty="0"/>
              <a:t>no lint</a:t>
            </a:r>
          </a:p>
          <a:p>
            <a:pPr lvl="1"/>
            <a:r>
              <a:rPr lang="en-US" dirty="0"/>
              <a:t>Hands</a:t>
            </a:r>
          </a:p>
          <a:p>
            <a:pPr lvl="2"/>
            <a:r>
              <a:rPr lang="en-US" sz="2400" dirty="0"/>
              <a:t>clean nails</a:t>
            </a:r>
          </a:p>
        </p:txBody>
      </p:sp>
      <p:pic>
        <p:nvPicPr>
          <p:cNvPr id="4" name="Picture 3">
            <a:extLst>
              <a:ext uri="{FF2B5EF4-FFF2-40B4-BE49-F238E27FC236}">
                <a16:creationId xmlns:a16="http://schemas.microsoft.com/office/drawing/2014/main" id="{476B261F-F554-4082-86DE-C8C69E6A0DE5}"/>
              </a:ext>
            </a:extLst>
          </p:cNvPr>
          <p:cNvPicPr>
            <a:picLocks noChangeAspect="1"/>
          </p:cNvPicPr>
          <p:nvPr/>
        </p:nvPicPr>
        <p:blipFill rotWithShape="1">
          <a:blip r:embed="rId3"/>
          <a:srcRect b="35095"/>
          <a:stretch/>
        </p:blipFill>
        <p:spPr>
          <a:xfrm>
            <a:off x="7187535" y="1094250"/>
            <a:ext cx="3120450" cy="3030710"/>
          </a:xfrm>
          <a:prstGeom prst="rect">
            <a:avLst/>
          </a:prstGeom>
        </p:spPr>
      </p:pic>
      <p:pic>
        <p:nvPicPr>
          <p:cNvPr id="5" name="Picture 4">
            <a:extLst>
              <a:ext uri="{FF2B5EF4-FFF2-40B4-BE49-F238E27FC236}">
                <a16:creationId xmlns:a16="http://schemas.microsoft.com/office/drawing/2014/main" id="{C3626AC3-9DC8-4BC2-B4FA-3C4B87CE8F2C}"/>
              </a:ext>
            </a:extLst>
          </p:cNvPr>
          <p:cNvPicPr>
            <a:picLocks noChangeAspect="1"/>
          </p:cNvPicPr>
          <p:nvPr/>
        </p:nvPicPr>
        <p:blipFill>
          <a:blip r:embed="rId4"/>
          <a:stretch>
            <a:fillRect/>
          </a:stretch>
        </p:blipFill>
        <p:spPr>
          <a:xfrm>
            <a:off x="7123441" y="4261871"/>
            <a:ext cx="3625875" cy="1864500"/>
          </a:xfrm>
          <a:prstGeom prst="rect">
            <a:avLst/>
          </a:prstGeom>
        </p:spPr>
      </p:pic>
    </p:spTree>
    <p:extLst>
      <p:ext uri="{BB962C8B-B14F-4D97-AF65-F5344CB8AC3E}">
        <p14:creationId xmlns:p14="http://schemas.microsoft.com/office/powerpoint/2010/main" val="362272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06827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Websites:</a:t>
            </a:r>
          </a:p>
          <a:p>
            <a:pPr lvl="2"/>
            <a:r>
              <a:rPr lang="en-US" sz="2000" dirty="0"/>
              <a:t>College Grad. (2013). Dressing for interview success. Retrieved from http://www.collegegrad.com/jobsearch/Competitive-Interview-Prep/Dressing-for-Interview-Success/</a:t>
            </a:r>
          </a:p>
          <a:p>
            <a:pPr lvl="2"/>
            <a:r>
              <a:rPr lang="en-US" sz="2000" dirty="0"/>
              <a:t>Career Services. (2013). Dress to impress – Professional attire. Retrieved from </a:t>
            </a:r>
            <a:r>
              <a:rPr lang="en-US" sz="2000" dirty="0">
                <a:hlinkClick r:id="rId3"/>
              </a:rPr>
              <a:t>http://www.tarleton.edu/careerservices/Students/dress-to-impress.html</a:t>
            </a:r>
            <a:endParaRPr lang="en-US" sz="2000" dirty="0"/>
          </a:p>
          <a:p>
            <a:pPr lvl="2"/>
            <a:r>
              <a:rPr lang="en-US" sz="2000" dirty="0"/>
              <a:t>CareerSpots.com (2013). Interview dress for men http://www.careerspots.com/vidplay_links_ext.aspx?aid=81&amp;apass=Dl5pmkUkCgrc4jVqwwDp7w==&amp;vidnum=4&amp;=&amp;</a:t>
            </a:r>
          </a:p>
          <a:p>
            <a:pPr lvl="2"/>
            <a:r>
              <a:rPr lang="en-US" sz="2000" dirty="0"/>
              <a:t>CareerSpots.com (2013). Interview dress for women </a:t>
            </a:r>
            <a:r>
              <a:rPr lang="en-US" sz="2000" dirty="0">
                <a:hlinkClick r:id="rId4"/>
              </a:rPr>
              <a:t>http://www.careerspots.com/vidplay_links_ext.aspx?aid=81&amp;apass=Dl5pmkUkCgrc4jVqwwDp7w==&amp;vidnum=4&amp;=&amp;</a:t>
            </a:r>
            <a:endParaRPr lang="en-US" sz="2000" dirty="0"/>
          </a:p>
        </p:txBody>
      </p:sp>
    </p:spTree>
    <p:extLst>
      <p:ext uri="{BB962C8B-B14F-4D97-AF65-F5344CB8AC3E}">
        <p14:creationId xmlns:p14="http://schemas.microsoft.com/office/powerpoint/2010/main" val="370260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Appearance: The way someone or something looks</a:t>
            </a:r>
          </a:p>
          <a:p>
            <a:pPr lvl="1"/>
            <a:r>
              <a:rPr lang="en-US" dirty="0"/>
              <a:t>Business Casual: In general, business casual means dressing professionally, looking relaxed, yet neat and pulled together. The interpretation of business casual differs widely among organizations and is often a cause of confusion</a:t>
            </a:r>
          </a:p>
          <a:p>
            <a:pPr lvl="1"/>
            <a:r>
              <a:rPr lang="en-US" dirty="0"/>
              <a:t>Classic: Clothing that has become a tradition</a:t>
            </a:r>
          </a:p>
          <a:p>
            <a:pPr lvl="1"/>
            <a:r>
              <a:rPr lang="en-US" dirty="0"/>
              <a:t>Fad: A practice or interest followed for a time with exaggerated zeal</a:t>
            </a:r>
          </a:p>
          <a:p>
            <a:pPr lvl="1"/>
            <a:r>
              <a:rPr lang="en-US" dirty="0"/>
              <a:t>Formal Wear: Formal wear, formal dress, and evening wear are general terms for clothing suitable for formal social events, such as a wedding, formal garden party or dinner, debutante cotillion or dance</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err="1"/>
              <a:t>OfficeTeam</a:t>
            </a:r>
            <a:r>
              <a:rPr lang="en-US" sz="2000" dirty="0"/>
              <a:t>. (2013). What not to wear. Retrieved from http://officeteam.rhi.mediaroom.com/interviewattire</a:t>
            </a:r>
          </a:p>
          <a:p>
            <a:pPr lvl="2"/>
            <a:r>
              <a:rPr lang="en-US" sz="2000" dirty="0"/>
              <a:t>PRNewswire. (2010). </a:t>
            </a:r>
            <a:r>
              <a:rPr lang="en-US" sz="2000" dirty="0" err="1"/>
              <a:t>OfficeTeam</a:t>
            </a:r>
            <a:r>
              <a:rPr lang="en-US" sz="2000" dirty="0"/>
              <a:t> survey reveals most unusual interview attire. Retrieved from http://multivu.prnewswire.com/mnr/roberthalf/45118/</a:t>
            </a:r>
          </a:p>
          <a:p>
            <a:pPr lvl="2"/>
            <a:r>
              <a:rPr lang="en-US" sz="2000" dirty="0"/>
              <a:t>YouTube. (2013). How to tie a full </a:t>
            </a:r>
            <a:r>
              <a:rPr lang="en-US" sz="2000" dirty="0" err="1"/>
              <a:t>windsor</a:t>
            </a:r>
            <a:r>
              <a:rPr lang="en-US" sz="2000" dirty="0"/>
              <a:t> knot. Retrieved from http://www.youtube.com/watch?v=P-ms1eo9Aas&amp;feature=youtu.be</a:t>
            </a:r>
          </a:p>
        </p:txBody>
      </p:sp>
    </p:spTree>
    <p:extLst>
      <p:ext uri="{BB962C8B-B14F-4D97-AF65-F5344CB8AC3E}">
        <p14:creationId xmlns:p14="http://schemas.microsoft.com/office/powerpoint/2010/main" val="224531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Interview: A formal consultation usually to evaluate qualifications (as of a prospective student or employee)</a:t>
            </a:r>
          </a:p>
          <a:p>
            <a:pPr lvl="1"/>
            <a:r>
              <a:rPr lang="en-US" dirty="0"/>
              <a:t>Professional: Exhibiting a courteous, conscientious, and generally businesslike manner in the workplace</a:t>
            </a:r>
          </a:p>
          <a:p>
            <a:pPr lvl="1"/>
            <a:r>
              <a:rPr lang="en-US" dirty="0"/>
              <a:t>Smart Casual: Smart casual (as distinct from business casual) is a loosely defined dress code; casual, yet "smart" (i.e. "neat") enough to conform to the particular standards of certain Western social groups</a:t>
            </a:r>
          </a:p>
        </p:txBody>
      </p:sp>
    </p:spTree>
    <p:extLst>
      <p:ext uri="{BB962C8B-B14F-4D97-AF65-F5344CB8AC3E}">
        <p14:creationId xmlns:p14="http://schemas.microsoft.com/office/powerpoint/2010/main" val="341268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3B912-AF5E-4813-B646-AEE736BC9983}"/>
              </a:ext>
            </a:extLst>
          </p:cNvPr>
          <p:cNvPicPr>
            <a:picLocks noChangeAspect="1"/>
          </p:cNvPicPr>
          <p:nvPr/>
        </p:nvPicPr>
        <p:blipFill rotWithShape="1">
          <a:blip r:embed="rId3"/>
          <a:srcRect l="5143" t="4843" r="6430" b="4716"/>
          <a:stretch/>
        </p:blipFill>
        <p:spPr>
          <a:xfrm>
            <a:off x="1554480" y="1402080"/>
            <a:ext cx="9083040" cy="4886151"/>
          </a:xfrm>
          <a:prstGeom prst="rect">
            <a:avLst/>
          </a:prstGeom>
        </p:spPr>
      </p:pic>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Not to Wear</a:t>
            </a:r>
          </a:p>
        </p:txBody>
      </p:sp>
    </p:spTree>
    <p:extLst>
      <p:ext uri="{BB962C8B-B14F-4D97-AF65-F5344CB8AC3E}">
        <p14:creationId xmlns:p14="http://schemas.microsoft.com/office/powerpoint/2010/main" val="8663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Do’s and Don’ts</a:t>
            </a:r>
          </a:p>
        </p:txBody>
      </p:sp>
      <p:pic>
        <p:nvPicPr>
          <p:cNvPr id="4" name="Picture 3">
            <a:extLst>
              <a:ext uri="{FF2B5EF4-FFF2-40B4-BE49-F238E27FC236}">
                <a16:creationId xmlns:a16="http://schemas.microsoft.com/office/drawing/2014/main" id="{3EC9ECC2-C2F0-4489-86C0-975075458BDE}"/>
              </a:ext>
            </a:extLst>
          </p:cNvPr>
          <p:cNvPicPr>
            <a:picLocks noChangeAspect="1"/>
          </p:cNvPicPr>
          <p:nvPr/>
        </p:nvPicPr>
        <p:blipFill rotWithShape="1">
          <a:blip r:embed="rId3"/>
          <a:srcRect l="2999" t="2856" r="5006" b="2931"/>
          <a:stretch/>
        </p:blipFill>
        <p:spPr>
          <a:xfrm>
            <a:off x="2052319" y="1198880"/>
            <a:ext cx="7914641" cy="5251911"/>
          </a:xfrm>
          <a:prstGeom prst="rect">
            <a:avLst/>
          </a:prstGeom>
        </p:spPr>
      </p:pic>
    </p:spTree>
    <p:extLst>
      <p:ext uri="{BB962C8B-B14F-4D97-AF65-F5344CB8AC3E}">
        <p14:creationId xmlns:p14="http://schemas.microsoft.com/office/powerpoint/2010/main" val="339714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Job Interview Dos and Don’ts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Activity:</a:t>
            </a:r>
          </a:p>
          <a:p>
            <a:pPr lvl="1"/>
            <a:r>
              <a:rPr lang="en-US" dirty="0"/>
              <a:t>Is this appropriate for a job interview or not?</a:t>
            </a:r>
          </a:p>
        </p:txBody>
      </p:sp>
    </p:spTree>
    <p:extLst>
      <p:ext uri="{BB962C8B-B14F-4D97-AF65-F5344CB8AC3E}">
        <p14:creationId xmlns:p14="http://schemas.microsoft.com/office/powerpoint/2010/main" val="409898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1. Appropriate or not?</a:t>
            </a:r>
          </a:p>
        </p:txBody>
      </p:sp>
      <p:pic>
        <p:nvPicPr>
          <p:cNvPr id="6" name="Picture 5">
            <a:extLst>
              <a:ext uri="{FF2B5EF4-FFF2-40B4-BE49-F238E27FC236}">
                <a16:creationId xmlns:a16="http://schemas.microsoft.com/office/drawing/2014/main" id="{EE568855-D69F-4274-A181-890901336867}"/>
              </a:ext>
            </a:extLst>
          </p:cNvPr>
          <p:cNvPicPr>
            <a:picLocks noChangeAspect="1"/>
          </p:cNvPicPr>
          <p:nvPr/>
        </p:nvPicPr>
        <p:blipFill>
          <a:blip r:embed="rId3"/>
          <a:stretch>
            <a:fillRect/>
          </a:stretch>
        </p:blipFill>
        <p:spPr>
          <a:xfrm>
            <a:off x="4454517" y="1550425"/>
            <a:ext cx="3282965" cy="4755755"/>
          </a:xfrm>
          <a:prstGeom prst="rect">
            <a:avLst/>
          </a:prstGeom>
        </p:spPr>
      </p:pic>
    </p:spTree>
    <p:extLst>
      <p:ext uri="{BB962C8B-B14F-4D97-AF65-F5344CB8AC3E}">
        <p14:creationId xmlns:p14="http://schemas.microsoft.com/office/powerpoint/2010/main" val="182498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2. Appropriate or not?</a:t>
            </a:r>
          </a:p>
        </p:txBody>
      </p:sp>
      <p:pic>
        <p:nvPicPr>
          <p:cNvPr id="3" name="Picture 2">
            <a:extLst>
              <a:ext uri="{FF2B5EF4-FFF2-40B4-BE49-F238E27FC236}">
                <a16:creationId xmlns:a16="http://schemas.microsoft.com/office/drawing/2014/main" id="{BAACEB1B-EBEE-49A7-9E82-BA768603E99A}"/>
              </a:ext>
            </a:extLst>
          </p:cNvPr>
          <p:cNvPicPr>
            <a:picLocks noChangeAspect="1"/>
          </p:cNvPicPr>
          <p:nvPr/>
        </p:nvPicPr>
        <p:blipFill>
          <a:blip r:embed="rId3"/>
          <a:stretch>
            <a:fillRect/>
          </a:stretch>
        </p:blipFill>
        <p:spPr>
          <a:xfrm>
            <a:off x="4371922" y="1339061"/>
            <a:ext cx="3448155" cy="5111730"/>
          </a:xfrm>
          <a:prstGeom prst="rect">
            <a:avLst/>
          </a:prstGeom>
        </p:spPr>
      </p:pic>
    </p:spTree>
    <p:extLst>
      <p:ext uri="{BB962C8B-B14F-4D97-AF65-F5344CB8AC3E}">
        <p14:creationId xmlns:p14="http://schemas.microsoft.com/office/powerpoint/2010/main" val="404111862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100</TotalTime>
  <Words>2669</Words>
  <Application>Microsoft Office PowerPoint</Application>
  <PresentationFormat>Widescreen</PresentationFormat>
  <Paragraphs>195</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Arial</vt:lpstr>
      <vt:lpstr>Calibri</vt:lpstr>
      <vt:lpstr>Open Sans</vt:lpstr>
      <vt:lpstr>Open Sans SemiBold</vt:lpstr>
      <vt:lpstr>2_Office Theme</vt:lpstr>
      <vt:lpstr>3_Office Theme</vt:lpstr>
      <vt:lpstr>Dress for Success</vt:lpstr>
      <vt:lpstr>PowerPoint Presentation</vt:lpstr>
      <vt:lpstr>Terms</vt:lpstr>
      <vt:lpstr>Terms</vt:lpstr>
      <vt:lpstr>What Not to Wear</vt:lpstr>
      <vt:lpstr>Do’s and Don’ts</vt:lpstr>
      <vt:lpstr>Job Interview Dos and Don’ts</vt:lpstr>
      <vt:lpstr>1. Appropriate or not?</vt:lpstr>
      <vt:lpstr>2. Appropriate or not?</vt:lpstr>
      <vt:lpstr>3. Appropriate or not?</vt:lpstr>
      <vt:lpstr>4. Appropriate or not?</vt:lpstr>
      <vt:lpstr>5. Appropriate or not?</vt:lpstr>
      <vt:lpstr>6. Appropriate or not?</vt:lpstr>
      <vt:lpstr>7. Appropriate or not?</vt:lpstr>
      <vt:lpstr>8. Appropriate or not?</vt:lpstr>
      <vt:lpstr>9. Appropriate or not?</vt:lpstr>
      <vt:lpstr>10. Appropriate or not?</vt:lpstr>
      <vt:lpstr>11. Appropriate or not?</vt:lpstr>
      <vt:lpstr>12. Appropriate or not?</vt:lpstr>
      <vt:lpstr>How did you score?</vt:lpstr>
      <vt:lpstr>Interview Attire</vt:lpstr>
      <vt:lpstr>Clothing for Men and Women</vt:lpstr>
      <vt:lpstr>Clothing for Men</vt:lpstr>
      <vt:lpstr>Clothing for Men</vt:lpstr>
      <vt:lpstr>Clothing for Women</vt:lpstr>
      <vt:lpstr>Clothing for Women</vt:lpstr>
      <vt:lpstr>Grooming Tips</vt:lpstr>
      <vt:lpstr>Questions?</vt:lpstr>
      <vt:lpstr>Resources and References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2018-01-06T13:04:13Z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