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3"/>
  </p:notesMasterIdLst>
  <p:handoutMasterIdLst>
    <p:handoutMasterId r:id="rId34"/>
  </p:handoutMasterIdLst>
  <p:sldIdLst>
    <p:sldId id="322" r:id="rId6"/>
    <p:sldId id="319" r:id="rId7"/>
    <p:sldId id="323" r:id="rId8"/>
    <p:sldId id="324" r:id="rId9"/>
    <p:sldId id="325" r:id="rId10"/>
    <p:sldId id="326" r:id="rId11"/>
    <p:sldId id="329" r:id="rId12"/>
    <p:sldId id="327"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28" r:id="rId30"/>
    <p:sldId id="346" r:id="rId31"/>
    <p:sldId id="34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9" autoAdjust="0"/>
    <p:restoredTop sz="86964" autoAdjust="0"/>
  </p:normalViewPr>
  <p:slideViewPr>
    <p:cSldViewPr snapToGrid="0">
      <p:cViewPr>
        <p:scale>
          <a:sx n="80" d="100"/>
          <a:sy n="80" d="100"/>
        </p:scale>
        <p:origin x="728" y="2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11/30/17</a:t>
            </a:fld>
            <a:endParaRPr lang="en-US"/>
          </a:p>
        </p:txBody>
      </p:sp>
      <p:sp>
        <p:nvSpPr>
          <p:cNvPr id="4" name="Footer Placeholder 3">
            <a:extLst>
              <a:ext uri="{FF2B5EF4-FFF2-40B4-BE49-F238E27FC236}">
                <a16:creationId xmlns=""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11/30/17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tea.state.tx.us/index4.aspx?id=2576980399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bls.gov/ooh/personal-care-and-service/childcare-workers.ht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childtrends.org/?indicators=child-maltreatmen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d2l.org/site/c.4dICIJOkGcISE/b.6143703/k.2746/The_5_Steps_to_Protecting_Our_Children.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Emotional abuse (or psychological abuse) is a pattern of behavior that impairs a child’s emotional development or sense of self-worth. This may include constant criticism, threats, or rejection, as well as withholding love, support, or guidance. Emotional abuse is often difﬁcult to prove and, therefore, child protective services may not be able to intervene without evidence of harm or mental injury to the child. </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7683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Abandonment is now deﬁned in many states as a form of neglect. In general, a child is considered to be abandoned when the parent’s identity or whereabouts are unknown, the child has been left alone in circumstances where the child suffers serious harm, or the parent has failed to maintain contact with the child or provide reasonable support for a speciﬁed period of time. </a:t>
            </a:r>
          </a:p>
          <a:p>
            <a:endParaRPr lang="en-US" dirty="0" smtClean="0"/>
          </a:p>
          <a:p>
            <a:r>
              <a:rPr lang="en-US" dirty="0" smtClean="0"/>
              <a:t>What are the effects</a:t>
            </a:r>
            <a:r>
              <a:rPr lang="en-US" baseline="0" dirty="0" smtClean="0"/>
              <a:t> of abandonment on children? </a:t>
            </a:r>
          </a:p>
          <a:p>
            <a:pPr marL="171450" indent="-171450">
              <a:buFont typeface="Arial" panose="020B0604020202020204" pitchFamily="34" charset="0"/>
              <a:buChar char="•"/>
            </a:pPr>
            <a:r>
              <a:rPr lang="en-US" baseline="0" dirty="0" smtClean="0"/>
              <a:t>P</a:t>
            </a:r>
            <a:r>
              <a:rPr lang="en-US" sz="1200" b="0" i="0" kern="1200" dirty="0" smtClean="0">
                <a:solidFill>
                  <a:schemeClr val="tx1"/>
                </a:solidFill>
                <a:effectLst/>
                <a:latin typeface="+mn-lt"/>
                <a:ea typeface="+mn-ea"/>
                <a:cs typeface="+mn-cs"/>
              </a:rPr>
              <a:t>arental abandonment, and its effects, often leave children with lingering questions about their own self-worth.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Some children may over-identify with the absent parent and develop a set of fantasies about him or her which - although they may provide temporary comfort - are not be based in reality.</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23541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 abuse is an element of the deﬁnition of child abuse or neglect in many states. Circumstances that are considered abuse or neglect in some states include: </a:t>
            </a:r>
          </a:p>
          <a:p>
            <a:r>
              <a:rPr lang="en-US" dirty="0" smtClean="0"/>
              <a:t>• Prenatal exposure of a child to harm due to the mother’s use of an illegal drug or other substance </a:t>
            </a:r>
          </a:p>
          <a:p>
            <a:r>
              <a:rPr lang="en-US" dirty="0" smtClean="0"/>
              <a:t>• Manufacture of methamphetamine in the presence of a child </a:t>
            </a:r>
          </a:p>
          <a:p>
            <a:r>
              <a:rPr lang="en-US" dirty="0" smtClean="0"/>
              <a:t>• Selling, distributing, or giving illegal drugs or alcohol to a child </a:t>
            </a:r>
          </a:p>
          <a:p>
            <a:r>
              <a:rPr lang="en-US" dirty="0" smtClean="0"/>
              <a:t>• Use of a controlled substance by a caregiver that impairs the caregiver’s ability to adequately care for the child</a:t>
            </a:r>
          </a:p>
          <a:p>
            <a:endParaRPr lang="en-US" dirty="0" smtClean="0"/>
          </a:p>
          <a:p>
            <a:r>
              <a:rPr lang="en-US" dirty="0" smtClean="0"/>
              <a:t>What is Fetal</a:t>
            </a:r>
            <a:r>
              <a:rPr lang="en-US" baseline="0" dirty="0" smtClean="0"/>
              <a:t> Alcohol Spectrum Disorders? </a:t>
            </a:r>
            <a:endParaRPr lang="en-US" dirty="0" smtClean="0"/>
          </a:p>
          <a:p>
            <a:r>
              <a:rPr lang="en-US" sz="1200" b="0" i="0" kern="1200" dirty="0" smtClean="0">
                <a:solidFill>
                  <a:schemeClr val="tx1"/>
                </a:solidFill>
                <a:effectLst/>
                <a:latin typeface="+mn-lt"/>
                <a:ea typeface="+mn-ea"/>
                <a:cs typeface="+mn-cs"/>
              </a:rPr>
              <a:t>Fetal alcohol spectrum disorders (FASDs) are a group of conditions that can occur in a person whose mother drank alcohol during pregnancy. </a:t>
            </a:r>
          </a:p>
          <a:p>
            <a:r>
              <a:rPr lang="en-US" sz="1200" b="0" i="0" kern="1200" dirty="0" smtClean="0">
                <a:solidFill>
                  <a:schemeClr val="tx1"/>
                </a:solidFill>
                <a:effectLst/>
                <a:latin typeface="+mn-lt"/>
                <a:ea typeface="+mn-ea"/>
                <a:cs typeface="+mn-cs"/>
              </a:rPr>
              <a:t>Can these disorders be prevented?</a:t>
            </a:r>
          </a:p>
          <a:p>
            <a:r>
              <a:rPr lang="en-US" sz="1200" b="0" i="0" kern="1200" dirty="0" smtClean="0">
                <a:solidFill>
                  <a:schemeClr val="tx1"/>
                </a:solidFill>
                <a:effectLst/>
                <a:latin typeface="+mn-lt"/>
                <a:ea typeface="+mn-ea"/>
                <a:cs typeface="+mn-cs"/>
              </a:rPr>
              <a:t>Should</a:t>
            </a:r>
            <a:r>
              <a:rPr lang="en-US" sz="1200" b="0" i="0" kern="1200" baseline="0" dirty="0" smtClean="0">
                <a:solidFill>
                  <a:schemeClr val="tx1"/>
                </a:solidFill>
                <a:effectLst/>
                <a:latin typeface="+mn-lt"/>
                <a:ea typeface="+mn-ea"/>
                <a:cs typeface="+mn-cs"/>
              </a:rPr>
              <a:t> parents responsible with exposing fetus’ to alcohol be charged with child abuse? Why or why?</a:t>
            </a:r>
          </a:p>
          <a:p>
            <a:r>
              <a:rPr lang="en-US" sz="1200" b="0" i="0" kern="1200" baseline="0" dirty="0" smtClean="0">
                <a:solidFill>
                  <a:schemeClr val="tx1"/>
                </a:solidFill>
                <a:effectLst/>
                <a:latin typeface="+mn-lt"/>
                <a:ea typeface="+mn-ea"/>
                <a:cs typeface="+mn-cs"/>
              </a:rPr>
              <a:t>What are the signs and symptoms of FASD?</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Accidental poisonings for all kids and teens rose by 80 percent, to 824 in 2009, according to the new report. About half of the most recent poisoning deaths were adolescents ages 15 to 19 who overdosed on prescription drugs. Where do adolescents obtain</a:t>
            </a:r>
            <a:r>
              <a:rPr lang="en-US" sz="1200" b="0" i="0" kern="1200" baseline="0" dirty="0" smtClean="0">
                <a:solidFill>
                  <a:schemeClr val="tx1"/>
                </a:solidFill>
                <a:effectLst/>
                <a:latin typeface="+mn-lt"/>
                <a:ea typeface="+mn-ea"/>
                <a:cs typeface="+mn-cs"/>
              </a:rPr>
              <a:t> the prescription drugs? Most often </a:t>
            </a:r>
            <a:r>
              <a:rPr lang="en-US" sz="1200" b="0" i="0" kern="1200" dirty="0" smtClean="0">
                <a:solidFill>
                  <a:schemeClr val="tx1"/>
                </a:solidFill>
                <a:effectLst/>
                <a:latin typeface="+mn-lt"/>
                <a:ea typeface="+mn-ea"/>
                <a:cs typeface="+mn-cs"/>
              </a:rPr>
              <a:t>from parents' medicine cabinets.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77053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Children may experience severe or fatal head trauma as a result of abuse. Nonfatal consequences of abusive head trauma include varying degrees of visual impairment (e.g., </a:t>
            </a:r>
          </a:p>
          <a:p>
            <a:r>
              <a:rPr lang="en-US" sz="1200" b="0" i="0" kern="1200" dirty="0" smtClean="0">
                <a:solidFill>
                  <a:schemeClr val="tx1"/>
                </a:solidFill>
                <a:effectLst/>
                <a:latin typeface="+mn-lt"/>
                <a:ea typeface="+mn-ea"/>
                <a:cs typeface="+mn-cs"/>
              </a:rPr>
              <a:t>blindness), motor impairment (e.g., cerebral palsy) and cognitive impairments (National Center on Shaken Baby Syndrome 2009).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Children who experience maltreatment are also at increased risk for adverse health effects and certain chronic diseases as adults, including heart disease, cancer, chronic lung disease, liver disease, obesity, high blood pressure, high cholesterol, and high levels of C-reactive protein (</a:t>
            </a:r>
            <a:r>
              <a:rPr lang="en-US" sz="1200" b="0" i="0" kern="1200" dirty="0" err="1" smtClean="0">
                <a:solidFill>
                  <a:schemeClr val="tx1"/>
                </a:solidFill>
                <a:effectLst/>
                <a:latin typeface="+mn-lt"/>
                <a:ea typeface="+mn-ea"/>
                <a:cs typeface="+mn-cs"/>
              </a:rPr>
              <a:t>Felitti</a:t>
            </a:r>
            <a:r>
              <a:rPr lang="en-US" sz="1200" b="0" i="0" kern="1200" dirty="0" smtClean="0">
                <a:solidFill>
                  <a:schemeClr val="tx1"/>
                </a:solidFill>
                <a:effectLst/>
                <a:latin typeface="+mn-lt"/>
                <a:ea typeface="+mn-ea"/>
                <a:cs typeface="+mn-cs"/>
              </a:rPr>
              <a:t> et al. 1998; </a:t>
            </a:r>
            <a:r>
              <a:rPr lang="en-US" sz="1200" b="0" i="0" kern="1200" dirty="0" err="1" smtClean="0">
                <a:solidFill>
                  <a:schemeClr val="tx1"/>
                </a:solidFill>
                <a:effectLst/>
                <a:latin typeface="+mn-lt"/>
                <a:ea typeface="+mn-ea"/>
                <a:cs typeface="+mn-cs"/>
              </a:rPr>
              <a:t>Danese</a:t>
            </a:r>
            <a:r>
              <a:rPr lang="en-US" sz="1200" b="0" i="0" kern="1200" dirty="0" smtClean="0">
                <a:solidFill>
                  <a:schemeClr val="tx1"/>
                </a:solidFill>
                <a:effectLst/>
                <a:latin typeface="+mn-lt"/>
                <a:ea typeface="+mn-ea"/>
                <a:cs typeface="+mn-cs"/>
              </a:rPr>
              <a:t> et al. 2009).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one long-term study, as many as 80 percent of young adults who had been abused met the diagnostic criteria for at least one psychiatric disorder at age 21. These young adults exhibited many problems, including depression, anxiety, eating disorders, and suicide attempts (Silverman et al. 1996). </a:t>
            </a:r>
          </a:p>
          <a:p>
            <a:r>
              <a:rPr lang="en-US" sz="1200" b="0" i="0" kern="1200" dirty="0" smtClean="0">
                <a:solidFill>
                  <a:schemeClr val="tx1"/>
                </a:solidFill>
                <a:effectLst/>
                <a:latin typeface="+mn-lt"/>
                <a:ea typeface="+mn-ea"/>
                <a:cs typeface="+mn-cs"/>
              </a:rPr>
              <a:t>In addition to physical and developmental problems, the stress of chronic abuse may result in anxiety and may make victims more vulnerable to problems such as post-traumatic stress disorder, conduct disorder, and learning, attention, and memory difficulties (Dallam 2001; Perry 2001).</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Last year, 231 Texas children died because of abuse or neglect at the hands of their parents or guardians. </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03145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who experience maltreatment are at an increased risk for smoking, alcoholism, and drug abuse as adults, as well as engaging in high-risk sexual behaviors (Felsite et al. 1998; </a:t>
            </a:r>
            <a:r>
              <a:rPr lang="en-US" dirty="0" err="1" smtClean="0"/>
              <a:t>Runyan</a:t>
            </a:r>
            <a:r>
              <a:rPr lang="en-US" dirty="0" smtClean="0"/>
              <a:t> et al. 2002). </a:t>
            </a:r>
          </a:p>
          <a:p>
            <a:r>
              <a:rPr lang="en-US" dirty="0" smtClean="0"/>
              <a:t> </a:t>
            </a:r>
          </a:p>
          <a:p>
            <a:r>
              <a:rPr lang="en-US" dirty="0" smtClean="0"/>
              <a:t>Those with a history of child abuse and neglect are 1.5 times more likely to use illicit drugs, especially marijuana, in middle adulthood (</a:t>
            </a:r>
            <a:r>
              <a:rPr lang="en-US" dirty="0" err="1" smtClean="0"/>
              <a:t>Widom</a:t>
            </a:r>
            <a:r>
              <a:rPr lang="en-US" dirty="0" smtClean="0"/>
              <a:t> et al. 2006). </a:t>
            </a:r>
          </a:p>
          <a:p>
            <a:r>
              <a:rPr lang="en-US" dirty="0" smtClean="0"/>
              <a:t> </a:t>
            </a:r>
          </a:p>
          <a:p>
            <a:r>
              <a:rPr lang="en-US" dirty="0" smtClean="0"/>
              <a:t>Studies have found abused and neglected children to be at least 25 percent more likely to experience problems such as delinquency, teen pregnancy, and low academic achievement (Kelley et al. 1997). Similarly, a longitudinal study found that physically abused children were at greater risk of being arrested as juveniles. This same study also found that abused youth were less likely to have graduated from high school and more likely to have been a teen parent (</a:t>
            </a:r>
            <a:r>
              <a:rPr lang="en-US" dirty="0" err="1" smtClean="0"/>
              <a:t>Langsford</a:t>
            </a:r>
            <a:r>
              <a:rPr lang="en-US" dirty="0" smtClean="0"/>
              <a:t> et al. 2007). </a:t>
            </a:r>
          </a:p>
          <a:p>
            <a:r>
              <a:rPr lang="en-US" dirty="0" smtClean="0"/>
              <a:t> </a:t>
            </a:r>
          </a:p>
          <a:p>
            <a:r>
              <a:rPr lang="en-US" dirty="0" smtClean="0"/>
              <a:t>A National Institute of Justice study indicated that being abused or neglected as a child increased the likelihood of arrest as a juvenile by 59 percent. Abuse and neglect also increased the likelihood of adult criminal behavior by 28 percent and violent crime by 30 percent (</a:t>
            </a:r>
            <a:r>
              <a:rPr lang="en-US" dirty="0" err="1" smtClean="0"/>
              <a:t>Widom</a:t>
            </a:r>
            <a:r>
              <a:rPr lang="en-US" dirty="0" smtClean="0"/>
              <a:t> &amp; </a:t>
            </a:r>
            <a:r>
              <a:rPr lang="en-US" dirty="0" err="1" smtClean="0"/>
              <a:t>Maxfield</a:t>
            </a:r>
            <a:r>
              <a:rPr lang="en-US" dirty="0" smtClean="0"/>
              <a:t> 2001). </a:t>
            </a:r>
          </a:p>
          <a:p>
            <a:r>
              <a:rPr lang="en-US" dirty="0" smtClean="0"/>
              <a:t> </a:t>
            </a:r>
          </a:p>
          <a:p>
            <a:r>
              <a:rPr lang="en-US" dirty="0" smtClean="0"/>
              <a:t>Early child maltreatment can have a negative effect on the ability of both men and women to establish and maintain healthy intimate relationships in adulthood (Colman et al. 2004).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297887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Neglect may occur when parents cannot meet their child’s needs. This may be the result of unemployment, family illness, misappropriation of family funds, or lack of intelligence and education on how to properly care for children. According to Decker (2004), drug and alcohol abuse is present in 40 percent of reported neglect and abuse cases. Poverty and financial stress can also lead to child abuse. A parent that does not have coping skills or parenting skills can create parental stress that leads to child abuse. Other circumstances that may lead to child abuse are unwanted pregnancy, single- or teen-parenting, the parent having been abused as a child, lack of self-esteem, marriage problems, illness or a recent stressful event (death in the family, separation, or divorce).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 can</a:t>
            </a:r>
            <a:r>
              <a:rPr lang="en-US" sz="1200" b="0" i="0" kern="1200" baseline="0" dirty="0" smtClean="0">
                <a:solidFill>
                  <a:schemeClr val="tx1"/>
                </a:solidFill>
                <a:effectLst/>
                <a:latin typeface="+mn-lt"/>
                <a:ea typeface="+mn-ea"/>
                <a:cs typeface="+mn-cs"/>
              </a:rPr>
              <a:t> parenting classes or support groups provide an approach to preventing child abuse?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10130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Special problems such as divorce, family violence, or illness or death in the family can strongly impact children. During very difficult family changes, children may have developmental regressions. Such behavior is not a selfish way to get attention. It may be a sign that the child is under great stress and needs helps from caregivers in order to cope with the stress. Understanding how various factors may influence children helps the caregiver know how best to relate to them. In a divorce, be aware of the legal terms of the divorce that impact child custody.  As a childcare worker, it is important to find out who is to pick a child up from the child care center. Do not hand children over to a person not authorized to take them.</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07771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Promoting Healthy Families in Your Community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(2008 Resource) is produced by the United States Department of Health and Human Services’ (USDHHS) Children’s Bureau, Office on Child Abuse and Neglect. The USDHHS has created the premier resource for educators and other interested parties. This resource is provided to support a wide range of service providers to assist in effectively promoting healthy families.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Research has demonstrated that five important factors can help protect children from the risk of child abuse and neglect:</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Nurturing and attachment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Knowledge of parenting and of child and youth development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Parental resilience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Social connections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Concrete support for parents</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U.S. Department of Health &amp; Human</a:t>
            </a:r>
            <a:r>
              <a:rPr lang="en-US" sz="1200" b="0" i="0" kern="1200" baseline="0" dirty="0" smtClean="0">
                <a:solidFill>
                  <a:schemeClr val="tx1"/>
                </a:solidFill>
                <a:effectLst/>
                <a:latin typeface="+mn-lt"/>
                <a:ea typeface="+mn-ea"/>
                <a:cs typeface="+mn-cs"/>
              </a:rPr>
              <a:t> Services</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Promoting Healthy Families in Your Community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(2008 Resource</a:t>
            </a:r>
            <a:r>
              <a:rPr lang="en-US"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621768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Child Protective Services Division of Texas is another organization available to assist families in crisis. The Child Protective Services Division investigates reports of abuse and neglect of children. It also:</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Places children in adoptive homes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Places children in foster care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Provides services to children and families in their own homes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Provides services to help youth in foster care make the transition to adulthood</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For additional information and legal definitions of abuse and neglect, </a:t>
            </a:r>
            <a:r>
              <a:rPr lang="en-US" sz="1200" b="0" i="0" kern="1200" dirty="0" smtClean="0">
                <a:solidFill>
                  <a:schemeClr val="tx1"/>
                </a:solidFill>
                <a:effectLst/>
                <a:latin typeface="+mn-lt"/>
                <a:ea typeface="+mn-ea"/>
                <a:cs typeface="+mn-cs"/>
              </a:rPr>
              <a:t>visit</a:t>
            </a:r>
            <a:r>
              <a:rPr lang="en-US" sz="1200" b="0" i="0" kern="1200" baseline="0" dirty="0" smtClean="0">
                <a:solidFill>
                  <a:schemeClr val="tx1"/>
                </a:solidFill>
                <a:effectLst/>
                <a:latin typeface="+mn-lt"/>
                <a:ea typeface="+mn-ea"/>
                <a:cs typeface="+mn-cs"/>
              </a:rPr>
              <a:t> http://</a:t>
            </a:r>
            <a:r>
              <a:rPr lang="en-US" sz="1200" b="0" i="0" kern="1200" baseline="0" dirty="0" err="1" smtClean="0">
                <a:solidFill>
                  <a:schemeClr val="tx1"/>
                </a:solidFill>
                <a:effectLst/>
                <a:latin typeface="+mn-lt"/>
                <a:ea typeface="+mn-ea"/>
                <a:cs typeface="+mn-cs"/>
              </a:rPr>
              <a:t>www.dfps.state.tx.us</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05451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first step to preventing child abuse is to know the makeup of healthy family relationships. Once the criterion is established for a healthy relationship, it is then easier to determine what makes that relationship unhealthy. Family violence is often a result of a need for power and control in a relationship. This need may be a result from a history of family violence or inappropriate gender-role messages. Conflict resolution skills are needed and ground rules for handling conflict need to be established in all families. Conflict will occur in all relationships. The answer to family success is to find a way to manage anger and resolves issues as they arise without violence.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Society has a responsibility in protecting children and families against abuse and violence. According to a publication by U.S. Department of Health and Human Services, the educator has a vital role in identifying, reporting, and preventing child abuse and neglect. Over the last few decades, various organizations have developed programs directed at informing educators that they are a valuable resource. Child care providers and educators must become involved in preventing and responding to child abuse and neglect. These reasons are related to:</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Community efforts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Educational opportunities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Legal concerns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Professional responsibilities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Personal commitments</a:t>
            </a:r>
          </a:p>
          <a:p>
            <a:pPr marL="171450" indent="-171450" fontAlgn="base">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Why is it important that</a:t>
            </a:r>
            <a:r>
              <a:rPr lang="en-US" sz="1200" b="0" i="0" kern="1200" baseline="0" dirty="0" smtClean="0">
                <a:solidFill>
                  <a:schemeClr val="tx1"/>
                </a:solidFill>
                <a:effectLst/>
                <a:latin typeface="+mn-lt"/>
                <a:ea typeface="+mn-ea"/>
                <a:cs typeface="+mn-cs"/>
              </a:rPr>
              <a:t> any</a:t>
            </a:r>
            <a:r>
              <a:rPr lang="en-US" sz="1200" b="0" i="0" u="none" kern="1200" dirty="0" smtClean="0">
                <a:solidFill>
                  <a:schemeClr val="tx1"/>
                </a:solidFill>
                <a:effectLst/>
                <a:latin typeface="+mn-lt"/>
                <a:ea typeface="+mn-ea"/>
                <a:cs typeface="+mn-cs"/>
              </a:rPr>
              <a:t> suspicion of abuse and neglect must be reported within 48 hours?</a:t>
            </a:r>
          </a:p>
          <a:p>
            <a:pPr marL="0" indent="0" fontAlgn="base">
              <a:buFont typeface="Arial" panose="020B0604020202020204" pitchFamily="34" charset="0"/>
              <a:buNone/>
            </a:pPr>
            <a:endParaRPr lang="en-US" sz="1200" b="0" i="0" u="none"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Texas</a:t>
            </a:r>
            <a:r>
              <a:rPr lang="en-US" sz="1200" b="0" i="0" kern="1200" baseline="0" dirty="0" smtClean="0">
                <a:solidFill>
                  <a:schemeClr val="tx1"/>
                </a:solidFill>
                <a:effectLst/>
                <a:latin typeface="+mn-lt"/>
                <a:ea typeface="+mn-ea"/>
                <a:cs typeface="+mn-cs"/>
              </a:rPr>
              <a:t> Education Agency</a:t>
            </a:r>
          </a:p>
          <a:p>
            <a:pPr fontAlgn="base"/>
            <a:r>
              <a:rPr lang="en-US" sz="1200" b="0" i="0" kern="1200" baseline="0" dirty="0" smtClean="0">
                <a:solidFill>
                  <a:schemeClr val="tx1"/>
                </a:solidFill>
                <a:effectLst/>
                <a:latin typeface="+mn-lt"/>
                <a:ea typeface="+mn-ea"/>
                <a:cs typeface="+mn-cs"/>
              </a:rPr>
              <a:t>Child Abuse and Neglect Reporting and Responsibilities</a:t>
            </a:r>
          </a:p>
          <a:p>
            <a:pPr fontAlgn="base"/>
            <a:r>
              <a:rPr lang="en-US" dirty="0" smtClean="0">
                <a:hlinkClick r:id="rId3"/>
              </a:rPr>
              <a:t>http://www.tea.state.tx.us/index4.aspx?id=25769803997</a:t>
            </a:r>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68741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abuse is any physical or mental threat or injury to a child under the age of 18.</a:t>
            </a:r>
          </a:p>
          <a:p>
            <a:endParaRPr lang="en-US" dirty="0" smtClean="0"/>
          </a:p>
          <a:p>
            <a:r>
              <a:rPr lang="en-US" sz="1200" b="0" i="0" kern="1200" dirty="0" smtClean="0">
                <a:solidFill>
                  <a:schemeClr val="tx1"/>
                </a:solidFill>
                <a:effectLst/>
                <a:latin typeface="+mn-lt"/>
                <a:ea typeface="+mn-ea"/>
                <a:cs typeface="+mn-cs"/>
              </a:rPr>
              <a:t>Child abuse is often</a:t>
            </a:r>
            <a:r>
              <a:rPr lang="en-US" sz="1200" b="0" i="0" kern="1200" baseline="0" dirty="0" smtClean="0">
                <a:solidFill>
                  <a:schemeClr val="tx1"/>
                </a:solidFill>
                <a:effectLst/>
                <a:latin typeface="+mn-lt"/>
                <a:ea typeface="+mn-ea"/>
                <a:cs typeface="+mn-cs"/>
              </a:rPr>
              <a:t> referred to as maltreatment. </a:t>
            </a:r>
            <a:r>
              <a:rPr lang="en-US" sz="1200" b="0" i="0" kern="1200" dirty="0" smtClean="0">
                <a:solidFill>
                  <a:schemeClr val="tx1"/>
                </a:solidFill>
                <a:effectLst/>
                <a:latin typeface="+mn-lt"/>
                <a:ea typeface="+mn-ea"/>
                <a:cs typeface="+mn-cs"/>
              </a:rPr>
              <a:t>Maltreatment</a:t>
            </a:r>
            <a:r>
              <a:rPr lang="en-US" sz="1200" b="0" i="0" kern="1200" baseline="0" dirty="0" smtClean="0">
                <a:solidFill>
                  <a:schemeClr val="tx1"/>
                </a:solidFill>
                <a:effectLst/>
                <a:latin typeface="+mn-lt"/>
                <a:ea typeface="+mn-ea"/>
                <a:cs typeface="+mn-cs"/>
              </a:rPr>
              <a:t> is t</a:t>
            </a:r>
            <a:r>
              <a:rPr lang="en-US" sz="1200" b="0" i="0" kern="1200" dirty="0" smtClean="0">
                <a:solidFill>
                  <a:schemeClr val="tx1"/>
                </a:solidFill>
                <a:effectLst/>
                <a:latin typeface="+mn-lt"/>
                <a:ea typeface="+mn-ea"/>
                <a:cs typeface="+mn-cs"/>
              </a:rPr>
              <a:t>o treat someone in a rough or cruel way; abusive.</a:t>
            </a:r>
          </a:p>
          <a:p>
            <a:endParaRPr lang="en-US" dirty="0" smtClean="0"/>
          </a:p>
          <a:p>
            <a:r>
              <a:rPr lang="en-US" dirty="0" smtClean="0"/>
              <a:t>Ask the students</a:t>
            </a:r>
            <a:r>
              <a:rPr lang="en-US" baseline="0" dirty="0" smtClean="0"/>
              <a:t> to list ten reasons they think are causes for increases in violent behaviors in families.</a:t>
            </a:r>
          </a:p>
          <a:p>
            <a:endParaRPr lang="en-US" baseline="0" dirty="0" smtClean="0"/>
          </a:p>
          <a:p>
            <a:r>
              <a:rPr lang="en-US" baseline="0" dirty="0" smtClean="0"/>
              <a:t>How do you think child abuse might affect the child’s growth and development?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law says anyone who thinks a child, a person 65 years or older, or an adult with disabilities is being abused, neglected, or exploited must report it to Texas</a:t>
            </a:r>
            <a:r>
              <a:rPr lang="en-US" baseline="0" dirty="0" smtClean="0"/>
              <a:t> Department of Family and Protective Services (</a:t>
            </a:r>
            <a:r>
              <a:rPr lang="en-US" dirty="0" smtClean="0"/>
              <a:t>DFPS). A person who reports abuse in good faith is immune from civil or criminal liability. DFPS keeps the name of the person making the report confidential. Anyone who does not report suspected abuse can be held liable for a misdemeanor or felony. Time frames for investigating reports are based on severity of allegations. Reporting suspected child abuse makes it possible for a family to get help. </a:t>
            </a:r>
          </a:p>
          <a:p>
            <a:endParaRPr lang="en-US" dirty="0" smtClean="0"/>
          </a:p>
          <a:p>
            <a:r>
              <a:rPr lang="en-US" dirty="0" smtClean="0"/>
              <a:t>If you suspect child abuse, you can report it by calling 1-800-252-5400 24 hours a day, seven days a week, nationwide. Or visit </a:t>
            </a:r>
            <a:r>
              <a:rPr lang="en-US" dirty="0" err="1" smtClean="0"/>
              <a:t>www.txabusehotline.org</a:t>
            </a:r>
            <a:r>
              <a:rPr lang="en-US" dirty="0" smtClean="0"/>
              <a:t> and place a report through their secure website, and you will receive a response within 24 hours.</a:t>
            </a:r>
            <a:r>
              <a:rPr lang="en-US" baseline="0" dirty="0" smtClean="0"/>
              <a:t> The website does not </a:t>
            </a:r>
            <a:r>
              <a:rPr lang="en-US" dirty="0" smtClean="0"/>
              <a:t>accept e-mail reports of suspected abuse or neglect. Learn more about reporting abuse and neglect at </a:t>
            </a:r>
            <a:r>
              <a:rPr lang="en-US" dirty="0" err="1" smtClean="0"/>
              <a:t>www.dfps.state.tx.us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06298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future trends in early childhood development services are continuously changing. Current trends, future technology and product development will dictate the directions of this portion of the course. Professionals in these careers nurture and</a:t>
            </a:r>
            <a:r>
              <a:rPr lang="en-US" sz="1200" b="0" i="0" kern="1200" baseline="0" dirty="0" smtClean="0">
                <a:solidFill>
                  <a:schemeClr val="tx1"/>
                </a:solidFill>
                <a:effectLst/>
                <a:latin typeface="+mn-lt"/>
                <a:ea typeface="+mn-ea"/>
                <a:cs typeface="+mn-cs"/>
              </a:rPr>
              <a:t> teach preschool-age children. </a:t>
            </a:r>
            <a:r>
              <a:rPr lang="en-US" sz="1200" b="0" i="0" kern="1200" dirty="0" smtClean="0">
                <a:solidFill>
                  <a:schemeClr val="tx1"/>
                </a:solidFill>
                <a:effectLst/>
                <a:latin typeface="+mn-lt"/>
                <a:ea typeface="+mn-ea"/>
                <a:cs typeface="+mn-cs"/>
              </a:rPr>
              <a:t>Childcare workers should be informed about abuse laws and reporting laws and how these laws affect centers and caregivers who work there.</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According to the Bureau of Labor Statistics, employment of childcare workers is expected to grow by 20 percent from 2010 to 2020, faster than the average for all occupations. Parents will continue to need assistance during working hours to care for their children. Growth is expected because of increases in the number of children who require childcare and continued demand for preschool programs. Because the number of children requiring childcare is expected to grow, demand for childcare workers is expected to grow as well. Have students research and share the potential future trends in early childhood development and services.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According to Achieve</a:t>
            </a:r>
            <a:r>
              <a:rPr lang="en-US" sz="1200" b="0" i="0" kern="1200" baseline="0" dirty="0" smtClean="0">
                <a:solidFill>
                  <a:schemeClr val="tx1"/>
                </a:solidFill>
                <a:effectLst/>
                <a:latin typeface="+mn-lt"/>
                <a:ea typeface="+mn-ea"/>
                <a:cs typeface="+mn-cs"/>
              </a:rPr>
              <a:t> Texas career cluster information, the job outlook for Childcare Directors is excellent. Nationally, job growth for child care workers is expected to</a:t>
            </a:r>
          </a:p>
          <a:p>
            <a:pPr fontAlgn="base"/>
            <a:r>
              <a:rPr lang="en-US" sz="1200" b="0" i="0" kern="1200" baseline="0" dirty="0" smtClean="0">
                <a:solidFill>
                  <a:schemeClr val="tx1"/>
                </a:solidFill>
                <a:effectLst/>
                <a:latin typeface="+mn-lt"/>
                <a:ea typeface="+mn-ea"/>
                <a:cs typeface="+mn-cs"/>
              </a:rPr>
              <a:t>grow at an average rate through the year 2016. The number of children enrolled in day care and preschool services will continue to increase as more parents enter the workforce. Also, increases in state implemented and expanded public programs will result in the need for more early childhood center and preschool directors. Nationally, salaries for Preschool and Childcare Directors range from $25,910 to $77,150 (Occupational Outlook Handbook, 2008-2009). In Texas, the starting salary is $25,206 (Texas Workforce Commission, 2009).</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Bureau of Labor Statistics</a:t>
            </a:r>
          </a:p>
          <a:p>
            <a:pPr fontAlgn="base"/>
            <a:r>
              <a:rPr lang="en-US" sz="1200" b="0" i="0" kern="1200" baseline="0" dirty="0" smtClean="0">
                <a:solidFill>
                  <a:schemeClr val="tx1"/>
                </a:solidFill>
                <a:effectLst/>
                <a:latin typeface="+mn-lt"/>
                <a:ea typeface="+mn-ea"/>
                <a:cs typeface="+mn-cs"/>
              </a:rPr>
              <a:t>Occupational Outlook Handbook: Childcare Workers</a:t>
            </a:r>
          </a:p>
          <a:p>
            <a:pPr fontAlgn="base"/>
            <a:r>
              <a:rPr lang="en-US" dirty="0" smtClean="0">
                <a:hlinkClick r:id="rId3"/>
              </a:rPr>
              <a:t>http://www.bls.gov/ooh/personal-care-and-service/childcare-workers.htm</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208380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are several testimonies from different parents. Click on all the pictures to view each testimony.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Help for Parents. Hope for Kids</a:t>
            </a:r>
            <a:br>
              <a:rPr lang="en-US" dirty="0" smtClean="0"/>
            </a:br>
            <a:r>
              <a:rPr lang="en-US" dirty="0" smtClean="0"/>
              <a:t>It’s not easy being a parent. But recognizing that you have room for improvement is the first step toward becoming a better parent. Here you will learn where to find the help you need to begin your journey toward becoming a healthier, happier family</a:t>
            </a:r>
            <a:r>
              <a:rPr lang="en-US" dirty="0" smtClean="0"/>
              <a: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737527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454588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203215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705685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465116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Young children are more likely than older children to be victims of child maltreatment.  In 2011, children three and younger had a child maltreatment rate of 14.3 per thousand, compared with 9.9 per thousand for children ages four to seven, 7.7 per thousand for children ages eight to 11, 7.0 per thousand for children ages 12 to 15, and 4.8 per thousand for children ages 16 to 17. - See more at: http://</a:t>
            </a:r>
            <a:r>
              <a:rPr lang="en-US" sz="1200" b="0" i="0" kern="1200" dirty="0" err="1" smtClean="0">
                <a:solidFill>
                  <a:schemeClr val="tx1"/>
                </a:solidFill>
                <a:effectLst/>
                <a:latin typeface="+mn-lt"/>
                <a:ea typeface="+mn-ea"/>
                <a:cs typeface="+mn-cs"/>
              </a:rPr>
              <a:t>www.childtrends.org</a:t>
            </a:r>
            <a:r>
              <a:rPr lang="en-US" sz="1200" b="0" i="0" kern="1200" dirty="0" smtClean="0">
                <a:solidFill>
                  <a:schemeClr val="tx1"/>
                </a:solidFill>
                <a:effectLst/>
                <a:latin typeface="+mn-lt"/>
                <a:ea typeface="+mn-ea"/>
                <a:cs typeface="+mn-cs"/>
              </a:rPr>
              <a:t>/?indicators=child-maltreatment#sthash.yGbxNt0t.dpuf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Child Trends </a:t>
            </a:r>
            <a:r>
              <a:rPr lang="en-US" sz="1200" b="0" i="0" kern="1200" dirty="0" err="1" smtClean="0">
                <a:solidFill>
                  <a:schemeClr val="tx1"/>
                </a:solidFill>
                <a:effectLst/>
                <a:latin typeface="+mn-lt"/>
                <a:ea typeface="+mn-ea"/>
                <a:cs typeface="+mn-cs"/>
              </a:rPr>
              <a:t>DataBank</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Child Maltreatment</a:t>
            </a:r>
          </a:p>
          <a:p>
            <a:r>
              <a:rPr lang="en-US" dirty="0" smtClean="0">
                <a:hlinkClick r:id="rId3"/>
              </a:rPr>
              <a:t>http://www.childtrends.org/?indicators=child-maltreatment</a:t>
            </a:r>
            <a:endParaRPr lang="en-US" dirty="0" smtClean="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11140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hard to talk or even think about child abuse – but child abuse and neglect are simply too destructive to be ignored. </a:t>
            </a:r>
          </a:p>
          <a:p>
            <a:r>
              <a:rPr lang="en-US" dirty="0" smtClean="0"/>
              <a:t>Last year: </a:t>
            </a:r>
          </a:p>
          <a:p>
            <a:endParaRPr lang="en-US" dirty="0" smtClean="0"/>
          </a:p>
          <a:p>
            <a:r>
              <a:rPr lang="en-US" dirty="0" smtClean="0"/>
              <a:t>231 Texas children died because of abuse or neglect at the hands of their parents or guardians. </a:t>
            </a:r>
          </a:p>
          <a:p>
            <a:r>
              <a:rPr lang="en-US" dirty="0" smtClean="0"/>
              <a:t>65,948 children were confirmed victims of abuse or neglect. </a:t>
            </a:r>
          </a:p>
          <a:p>
            <a:r>
              <a:rPr lang="en-US" dirty="0" smtClean="0"/>
              <a:t>17,108 children were removed from their homes because of abuse or neglect. </a:t>
            </a:r>
          </a:p>
          <a:p>
            <a:r>
              <a:rPr lang="en-US" dirty="0" smtClean="0"/>
              <a:t> </a:t>
            </a:r>
          </a:p>
          <a:p>
            <a:r>
              <a:rPr lang="en-US" dirty="0" smtClean="0"/>
              <a:t>Help for Parents. Hope for Kids </a:t>
            </a:r>
          </a:p>
          <a:p>
            <a:r>
              <a:rPr lang="en-US" dirty="0" smtClean="0"/>
              <a:t>It's not easy being a parent. But recognizing that you have room for improvement is the first step toward becoming a better parent. Here you will learn where to find the help you need to begin your journey toward becoming a healthier, happier family.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0390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Child abuse and neglect are serious problems in our country, and there are presently no signs of the problem getting any better. Over 3 million reports of child abuse are made every year in the United States, involving an estimated 6 million children. While physical injuries may or may not be immediately visible, abuse and neglect can have consequences for children, families, and society that last lifetimes, if not generations.</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Not all abused and neglected children will experience long-term consequences. The outcomes of individual cases vary widely and are affected by a combination of factors, including the following:</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child’s age and developmental status when the abuse or neglect occurred</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type of abuse (neglect, physical, sexual, or</a:t>
            </a:r>
            <a:r>
              <a:rPr lang="en-US" sz="1200" b="0" i="0" kern="1200" baseline="0" dirty="0" smtClean="0">
                <a:solidFill>
                  <a:schemeClr val="tx1"/>
                </a:solidFill>
                <a:effectLst/>
                <a:latin typeface="+mn-lt"/>
                <a:ea typeface="+mn-ea"/>
                <a:cs typeface="+mn-cs"/>
              </a:rPr>
              <a:t> abandonment</a:t>
            </a:r>
            <a:r>
              <a:rPr lang="en-US" sz="1200" b="0" i="0" kern="1200" dirty="0" smtClean="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frequency, duration, and severity of abuse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The relationship between the victim and his or her abuser (English et al., 2005; Chalk, Gibbons, &amp; </a:t>
            </a:r>
            <a:r>
              <a:rPr lang="en-US" sz="1200" b="0" i="0" kern="1200" dirty="0" err="1" smtClean="0">
                <a:solidFill>
                  <a:schemeClr val="tx1"/>
                </a:solidFill>
                <a:effectLst/>
                <a:latin typeface="+mn-lt"/>
                <a:ea typeface="+mn-ea"/>
                <a:cs typeface="+mn-cs"/>
              </a:rPr>
              <a:t>Scarupa</a:t>
            </a:r>
            <a:r>
              <a:rPr lang="en-US" sz="1200" b="0" i="0" kern="1200" dirty="0" smtClean="0">
                <a:solidFill>
                  <a:schemeClr val="tx1"/>
                </a:solidFill>
                <a:effectLst/>
                <a:latin typeface="+mn-lt"/>
                <a:ea typeface="+mn-ea"/>
                <a:cs typeface="+mn-cs"/>
              </a:rPr>
              <a:t>, 2002)</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9189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abuse is non-accidental physical injury (ranging from minor bruises to severe fractures or death) as a result of punching, beating, kicking, biting, shaking, throwing, stabbing, choking, hitting (with a hand, stick, strap, or other object), burning, or otherwise harming a child, that is inﬂicted by a parent, caregiver, or other person who has responsibility for the child. Such injury is considered abuse regardless of whether the caregiver intended to hurt the child. </a:t>
            </a:r>
          </a:p>
          <a:p>
            <a:r>
              <a:rPr lang="en-US" dirty="0" smtClean="0"/>
              <a:t> </a:t>
            </a:r>
          </a:p>
          <a:p>
            <a:r>
              <a:rPr lang="en-US" dirty="0" smtClean="0"/>
              <a:t>Physical discipline, such as spanking or paddling, is not considered abuse as long as it is reasonable and causes no bodily injury to the child. </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669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Neglect is the failure of a parent, guardian, or other caregiver to provide for a child’s basic needs. Neglect may be: </a:t>
            </a:r>
          </a:p>
          <a:p>
            <a:r>
              <a:rPr lang="en-US" dirty="0" smtClean="0"/>
              <a:t>• Physical (e.g., failure to provide necessary food or shelter, or lack of appropriate supervision) </a:t>
            </a:r>
          </a:p>
          <a:p>
            <a:r>
              <a:rPr lang="en-US" dirty="0" smtClean="0"/>
              <a:t>• Medical (e.g., failure to provide necessary medical or mental health treatment) </a:t>
            </a:r>
          </a:p>
          <a:p>
            <a:r>
              <a:rPr lang="en-US" dirty="0" smtClean="0"/>
              <a:t>• Educational (e.g., failure to educate a child or attend to special education needs) </a:t>
            </a:r>
          </a:p>
          <a:p>
            <a:r>
              <a:rPr lang="en-US" dirty="0" smtClean="0"/>
              <a:t>• Emotional (e.g., inattention to a child’s emotional needs, failure to provide psychological care, or permitting the child to use alcohol or other drugs)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2712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 abuse includes activities by a parent or caregiver such as fondling a child’s genitals, penetration, incest, rape, sodomy, indecent exposure, and exploitation through prostitution or the production of pornographic materials.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Darkness to Light: End Child Sexual Abuse</a:t>
            </a:r>
            <a:endParaRPr lang="en-US" dirty="0" smtClean="0"/>
          </a:p>
          <a:p>
            <a:r>
              <a:rPr lang="en-US" dirty="0" smtClean="0"/>
              <a:t>Five Steps to Protect</a:t>
            </a:r>
            <a:r>
              <a:rPr lang="en-US" baseline="0" dirty="0" smtClean="0"/>
              <a:t> Our Children</a:t>
            </a:r>
          </a:p>
          <a:p>
            <a:r>
              <a:rPr lang="en-US" dirty="0" smtClean="0">
                <a:hlinkClick r:id="rId3"/>
              </a:rPr>
              <a:t>http://</a:t>
            </a:r>
            <a:r>
              <a:rPr lang="en-US" dirty="0" smtClean="0">
                <a:hlinkClick r:id="rId3"/>
              </a:rPr>
              <a:t>www.d2l.org/site/c.4dICIJOkGcISE/b.6143703/k.2746/The_5_Steps_to_Protecting_Our_Children.htm</a:t>
            </a:r>
            <a:endParaRPr lang="en-US" dirty="0" smtClean="0"/>
          </a:p>
          <a:p>
            <a:endParaRPr lang="en-US" dirty="0" smtClean="0"/>
          </a:p>
          <a:p>
            <a:r>
              <a:rPr lang="en-US" dirty="0" smtClean="0"/>
              <a:t>Click on the link and review the five steps with the students.  Allow for questions and discussion.</a:t>
            </a:r>
            <a:r>
              <a:rPr lang="en-US" baseline="0" dirty="0" smtClean="0"/>
              <a:t> Check for understanding.</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5179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Abusers – Often</a:t>
            </a:r>
            <a:r>
              <a:rPr lang="en-US" baseline="0" dirty="0" smtClean="0"/>
              <a:t> Known and Trusted</a:t>
            </a:r>
          </a:p>
          <a:p>
            <a:r>
              <a:rPr lang="en-US" baseline="0" dirty="0" smtClean="0"/>
              <a:t>Darkness to Light: End Child Sexual Abuse</a:t>
            </a:r>
            <a:endParaRPr lang="en-US" dirty="0" smtClean="0"/>
          </a:p>
          <a:p>
            <a:r>
              <a:rPr lang="en-US" dirty="0" smtClean="0"/>
              <a:t>http://</a:t>
            </a:r>
            <a:r>
              <a:rPr lang="en-US" dirty="0" err="1" smtClean="0"/>
              <a:t>youtu.be</a:t>
            </a:r>
            <a:r>
              <a:rPr lang="en-US" dirty="0" smtClean="0"/>
              <a:t>/cAX_n35cjo0</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82630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www.dfps.state.tx.us/child_protection/" TargetMode="External"/><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hyperlink" Target="http://www.helpandhope.org/videos.html" TargetMode="External"/><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hyperlink" Target="http://www.helpandhope.org/videos.html" TargetMode="External"/><Relationship Id="rId4" Type="http://schemas.openxmlformats.org/officeDocument/2006/relationships/hyperlink" Target="http://www.childhelp.org/"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hyperlink" Target="http://helpguide.org/mental/child_abuse_physical_emotional_sexual_neglect.htm#types" TargetMode="External"/><Relationship Id="rId4" Type="http://schemas.openxmlformats.org/officeDocument/2006/relationships/hyperlink" Target="http://www.childhelp-usa.com/pages/statistics" TargetMode="External"/><Relationship Id="rId5" Type="http://schemas.openxmlformats.org/officeDocument/2006/relationships/hyperlink" Target="http://www.childtrends.org/?indicators=child-maltreatment" TargetMode="External"/><Relationship Id="rId6" Type="http://schemas.openxmlformats.org/officeDocument/2006/relationships/hyperlink" Target="http://www.preventchildabuse.org/index.shtml"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preventchildabuse.org/help/report_abuse.shtml" TargetMode="External"/><Relationship Id="rId4" Type="http://schemas.openxmlformats.org/officeDocument/2006/relationships/hyperlink" Target="http://snapguide.com/guides/make-a-four-door-diorama/" TargetMode="External"/><Relationship Id="rId5" Type="http://schemas.openxmlformats.org/officeDocument/2006/relationships/hyperlink" Target="https://www.childwelfare.gov/pubs/factsheets/whatiscan.cfm" TargetMode="External"/><Relationship Id="rId6" Type="http://schemas.openxmlformats.org/officeDocument/2006/relationships/hyperlink" Target="http://www.acf.hhs.gov/programs/cb/resource/child-maltreatment-2011" TargetMode="External"/><Relationship Id="rId7" Type="http://schemas.openxmlformats.org/officeDocument/2006/relationships/hyperlink" Target="http://www.childwelfare.gov/"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DD23808-E336-4296-8521-6F80DB5018F3}"/>
              </a:ext>
            </a:extLst>
          </p:cNvPr>
          <p:cNvSpPr>
            <a:spLocks noGrp="1"/>
          </p:cNvSpPr>
          <p:nvPr>
            <p:ph type="title"/>
          </p:nvPr>
        </p:nvSpPr>
        <p:spPr>
          <a:xfrm>
            <a:off x="4525346" y="952500"/>
            <a:ext cx="7462935" cy="5168899"/>
          </a:xfrm>
        </p:spPr>
        <p:txBody>
          <a:bodyPr>
            <a:noAutofit/>
          </a:bodyPr>
          <a:lstStyle/>
          <a:p>
            <a:r>
              <a:rPr lang="en-US" dirty="0">
                <a:latin typeface="Open Sans" charset="0"/>
                <a:ea typeface="Open Sans" charset="0"/>
                <a:cs typeface="Open Sans" charset="0"/>
              </a:rPr>
              <a:t>Child Abuse Prevention</a:t>
            </a:r>
            <a:br>
              <a:rPr lang="en-US" dirty="0">
                <a:latin typeface="Open Sans" charset="0"/>
                <a:ea typeface="Open Sans" charset="0"/>
                <a:cs typeface="Open Sans" charset="0"/>
              </a:rPr>
            </a:br>
            <a:r>
              <a:rPr lang="en-US" dirty="0" smtClean="0">
                <a:latin typeface="Open Sans" charset="0"/>
                <a:ea typeface="Open Sans" charset="0"/>
                <a:cs typeface="Open Sans" charset="0"/>
              </a:rPr>
              <a:t/>
            </a:r>
            <a:br>
              <a:rPr lang="en-US" dirty="0" smtClean="0">
                <a:latin typeface="Open Sans" charset="0"/>
                <a:ea typeface="Open Sans" charset="0"/>
                <a:cs typeface="Open Sans" charset="0"/>
              </a:rPr>
            </a:br>
            <a:r>
              <a:rPr lang="en-US" sz="4400" dirty="0">
                <a:solidFill>
                  <a:schemeClr val="accent2">
                    <a:lumMod val="60000"/>
                    <a:lumOff val="40000"/>
                  </a:schemeClr>
                </a:solidFill>
                <a:latin typeface="Open Sans" charset="0"/>
                <a:ea typeface="Open Sans" charset="0"/>
                <a:cs typeface="Open Sans" charset="0"/>
              </a:rPr>
              <a:t>Principles of Human Services</a:t>
            </a:r>
            <a:br>
              <a:rPr lang="en-US" sz="4400" dirty="0">
                <a:solidFill>
                  <a:schemeClr val="accent2">
                    <a:lumMod val="60000"/>
                    <a:lumOff val="40000"/>
                  </a:schemeClr>
                </a:solidFill>
                <a:latin typeface="Open Sans" charset="0"/>
                <a:ea typeface="Open Sans" charset="0"/>
                <a:cs typeface="Open Sans" charset="0"/>
              </a:rPr>
            </a:br>
            <a:endParaRPr lang="en-US" sz="4400" dirty="0">
              <a:solidFill>
                <a:schemeClr val="accent2">
                  <a:lumMod val="60000"/>
                  <a:lumOff val="4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66819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Child Sexual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Abusers - Often Known and Trusted</a:t>
            </a:r>
          </a:p>
          <a:p>
            <a:pPr marL="0" lvl="1" indent="0">
              <a:buNone/>
            </a:pPr>
            <a:endParaRPr lang="en-US" dirty="0">
              <a:latin typeface="Open Sans" charset="0"/>
              <a:ea typeface="Open Sans" charset="0"/>
              <a:cs typeface="Open Sans" charset="0"/>
            </a:endParaRPr>
          </a:p>
        </p:txBody>
      </p:sp>
    </p:spTree>
    <p:extLst>
      <p:ext uri="{BB962C8B-B14F-4D97-AF65-F5344CB8AC3E}">
        <p14:creationId xmlns:p14="http://schemas.microsoft.com/office/powerpoint/2010/main" val="554133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Emotional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May include:</a:t>
            </a:r>
          </a:p>
          <a:p>
            <a:pPr lvl="2"/>
            <a:r>
              <a:rPr lang="en-US" dirty="0"/>
              <a:t>Constant criticism</a:t>
            </a:r>
          </a:p>
          <a:p>
            <a:pPr lvl="2"/>
            <a:r>
              <a:rPr lang="en-US" dirty="0"/>
              <a:t>Threats</a:t>
            </a:r>
          </a:p>
          <a:p>
            <a:pPr lvl="2"/>
            <a:r>
              <a:rPr lang="en-US" dirty="0"/>
              <a:t>Rejection</a:t>
            </a:r>
          </a:p>
          <a:p>
            <a:pPr lvl="2"/>
            <a:r>
              <a:rPr lang="en-US" dirty="0"/>
              <a:t>Withholding love, support or guidance</a:t>
            </a:r>
          </a:p>
          <a:p>
            <a:pPr marL="0" lvl="1" indent="0">
              <a:buNone/>
            </a:pPr>
            <a:endParaRPr lang="en-US" dirty="0">
              <a:latin typeface="Open Sans" charset="0"/>
              <a:ea typeface="Open Sans" charset="0"/>
              <a:cs typeface="Open Sans" charset="0"/>
            </a:endParaRPr>
          </a:p>
        </p:txBody>
      </p:sp>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7538" y="2301679"/>
            <a:ext cx="3462442" cy="2971799"/>
          </a:xfrm>
          <a:prstGeom prst="rect">
            <a:avLst/>
          </a:prstGeom>
        </p:spPr>
      </p:pic>
    </p:spTree>
    <p:extLst>
      <p:ext uri="{BB962C8B-B14F-4D97-AF65-F5344CB8AC3E}">
        <p14:creationId xmlns:p14="http://schemas.microsoft.com/office/powerpoint/2010/main" val="202583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Abandonment</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A child is considered to be abandoned when:</a:t>
            </a:r>
          </a:p>
          <a:p>
            <a:pPr lvl="2"/>
            <a:r>
              <a:rPr lang="en-US" dirty="0"/>
              <a:t>The parent’s identity or whereabouts are unknown</a:t>
            </a:r>
          </a:p>
          <a:p>
            <a:pPr lvl="2"/>
            <a:r>
              <a:rPr lang="en-US" dirty="0"/>
              <a:t>The child has been left alone in circumstances where the child suffers serious harm</a:t>
            </a:r>
          </a:p>
          <a:p>
            <a:pPr lvl="2"/>
            <a:r>
              <a:rPr lang="en-US" dirty="0"/>
              <a:t>The parent has failed to maintain contact with the child or provide reasonable support for a specified period of time</a:t>
            </a:r>
          </a:p>
          <a:p>
            <a:pPr marL="0" lvl="1" indent="0">
              <a:buNone/>
            </a:pPr>
            <a:endParaRPr lang="en-US" dirty="0">
              <a:latin typeface="Open Sans" charset="0"/>
              <a:ea typeface="Open Sans" charset="0"/>
              <a:cs typeface="Open Sans" charset="0"/>
            </a:endParaRPr>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6409" y="1692079"/>
            <a:ext cx="2993571" cy="4191000"/>
          </a:xfrm>
          <a:prstGeom prst="rect">
            <a:avLst/>
          </a:prstGeom>
        </p:spPr>
      </p:pic>
    </p:spTree>
    <p:extLst>
      <p:ext uri="{BB962C8B-B14F-4D97-AF65-F5344CB8AC3E}">
        <p14:creationId xmlns:p14="http://schemas.microsoft.com/office/powerpoint/2010/main" val="743074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Substance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Substance abuse can begin during the prenatal period.</a:t>
            </a:r>
          </a:p>
          <a:p>
            <a:pPr lvl="1"/>
            <a:r>
              <a:rPr lang="en-US" dirty="0"/>
              <a:t>Children can be exposed to drugs in the home</a:t>
            </a:r>
          </a:p>
          <a:p>
            <a:pPr lvl="1"/>
            <a:r>
              <a:rPr lang="en-US" dirty="0"/>
              <a:t>Selling, distributing, or giving illegal drugs or alcohol to a child</a:t>
            </a:r>
          </a:p>
          <a:p>
            <a:pPr marL="0" lvl="1" indent="0">
              <a:buNone/>
            </a:pPr>
            <a:endParaRPr lang="en-US" dirty="0">
              <a:latin typeface="Open Sans" charset="0"/>
              <a:ea typeface="Open Sans" charset="0"/>
              <a:cs typeface="Open Sans" charset="0"/>
            </a:endParaRPr>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409" y="1856065"/>
            <a:ext cx="2993571" cy="3863027"/>
          </a:xfrm>
          <a:prstGeom prst="rect">
            <a:avLst/>
          </a:prstGeom>
        </p:spPr>
      </p:pic>
    </p:spTree>
    <p:extLst>
      <p:ext uri="{BB962C8B-B14F-4D97-AF65-F5344CB8AC3E}">
        <p14:creationId xmlns:p14="http://schemas.microsoft.com/office/powerpoint/2010/main" val="2061342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Consequences of Child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Child may experience:</a:t>
            </a:r>
          </a:p>
          <a:p>
            <a:pPr lvl="2"/>
            <a:r>
              <a:rPr lang="en-US" dirty="0"/>
              <a:t>Severe or fatal head trauma such as Shaken Baby Syndrome</a:t>
            </a:r>
          </a:p>
          <a:p>
            <a:pPr lvl="2"/>
            <a:r>
              <a:rPr lang="en-US" dirty="0"/>
              <a:t>Increased risk for adverse health effects</a:t>
            </a:r>
          </a:p>
          <a:p>
            <a:pPr lvl="2"/>
            <a:r>
              <a:rPr lang="en-US" dirty="0"/>
              <a:t>Psychiatric disorders</a:t>
            </a:r>
          </a:p>
          <a:p>
            <a:pPr lvl="2"/>
            <a:r>
              <a:rPr lang="en-US" dirty="0"/>
              <a:t>Post-traumatic stress disorder</a:t>
            </a:r>
          </a:p>
          <a:p>
            <a:pPr lvl="2"/>
            <a:r>
              <a:rPr lang="en-US" dirty="0"/>
              <a:t>Learning difficulties</a:t>
            </a:r>
          </a:p>
          <a:p>
            <a:pPr lvl="2"/>
            <a:r>
              <a:rPr lang="en-US" dirty="0"/>
              <a:t>Memory difficulties</a:t>
            </a:r>
          </a:p>
          <a:p>
            <a:pPr lvl="2"/>
            <a:r>
              <a:rPr lang="en-US" dirty="0"/>
              <a:t>DEATH!!!</a:t>
            </a:r>
          </a:p>
          <a:p>
            <a:pPr marL="0" lvl="1" indent="0">
              <a:buNone/>
            </a:pPr>
            <a:endParaRPr lang="en-US" dirty="0">
              <a:latin typeface="Open Sans" charset="0"/>
              <a:ea typeface="Open Sans" charset="0"/>
              <a:cs typeface="Open Sans" charset="0"/>
            </a:endParaRP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165" y="1692079"/>
            <a:ext cx="2813815" cy="4191000"/>
          </a:xfrm>
          <a:prstGeom prst="rect">
            <a:avLst/>
          </a:prstGeom>
        </p:spPr>
      </p:pic>
    </p:spTree>
    <p:extLst>
      <p:ext uri="{BB962C8B-B14F-4D97-AF65-F5344CB8AC3E}">
        <p14:creationId xmlns:p14="http://schemas.microsoft.com/office/powerpoint/2010/main" val="191448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Consequences of Child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normAutofit fontScale="92500"/>
          </a:bodyPr>
          <a:lstStyle/>
          <a:p>
            <a:pPr lvl="1"/>
            <a:r>
              <a:rPr lang="en-US" dirty="0"/>
              <a:t>Children who experience maltreatment are at an increase for:</a:t>
            </a:r>
          </a:p>
          <a:p>
            <a:pPr lvl="2"/>
            <a:r>
              <a:rPr lang="en-US" dirty="0"/>
              <a:t>Smoking</a:t>
            </a:r>
          </a:p>
          <a:p>
            <a:pPr lvl="2"/>
            <a:r>
              <a:rPr lang="en-US" dirty="0"/>
              <a:t>Alcoholism</a:t>
            </a:r>
          </a:p>
          <a:p>
            <a:pPr lvl="2"/>
            <a:r>
              <a:rPr lang="en-US" dirty="0"/>
              <a:t>Drug abuse </a:t>
            </a:r>
          </a:p>
          <a:p>
            <a:pPr lvl="2"/>
            <a:r>
              <a:rPr lang="en-US" dirty="0"/>
              <a:t>Engage in high-risk sexual behaviors</a:t>
            </a:r>
          </a:p>
          <a:p>
            <a:pPr lvl="2"/>
            <a:r>
              <a:rPr lang="en-US" dirty="0"/>
              <a:t>Delinquency</a:t>
            </a:r>
          </a:p>
          <a:p>
            <a:pPr lvl="2"/>
            <a:r>
              <a:rPr lang="en-US" dirty="0"/>
              <a:t>Teen </a:t>
            </a:r>
            <a:r>
              <a:rPr lang="en-US" dirty="0" smtClean="0"/>
              <a:t>Pregnancy</a:t>
            </a:r>
          </a:p>
          <a:p>
            <a:pPr lvl="2"/>
            <a:r>
              <a:rPr lang="en-US" dirty="0"/>
              <a:t>Low academic achievement</a:t>
            </a:r>
          </a:p>
          <a:p>
            <a:pPr lvl="2"/>
            <a:r>
              <a:rPr lang="en-US" dirty="0"/>
              <a:t>Less likely to graduate from school</a:t>
            </a:r>
          </a:p>
          <a:p>
            <a:pPr lvl="2"/>
            <a:r>
              <a:rPr lang="en-US" dirty="0"/>
              <a:t>Criminal record and behavior</a:t>
            </a:r>
          </a:p>
          <a:p>
            <a:pPr lvl="2"/>
            <a:endParaRPr lang="en-US" dirty="0"/>
          </a:p>
          <a:p>
            <a:pPr marL="0" lvl="1" indent="0">
              <a:buNone/>
            </a:pPr>
            <a:endParaRPr lang="en-US" dirty="0">
              <a:latin typeface="Open Sans" charset="0"/>
              <a:ea typeface="Open Sans" charset="0"/>
              <a:cs typeface="Open Sans"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772" y="2339779"/>
            <a:ext cx="2426208" cy="2895600"/>
          </a:xfrm>
          <a:prstGeom prst="rect">
            <a:avLst/>
          </a:prstGeom>
        </p:spPr>
      </p:pic>
    </p:spTree>
    <p:extLst>
      <p:ext uri="{BB962C8B-B14F-4D97-AF65-F5344CB8AC3E}">
        <p14:creationId xmlns:p14="http://schemas.microsoft.com/office/powerpoint/2010/main" val="38697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What are the Circumstances that may Lead to Child Abuse</a:t>
            </a:r>
            <a:r>
              <a:rPr lang="en-US" dirty="0" smtClean="0">
                <a:latin typeface="Open Sans" charset="0"/>
                <a:ea typeface="Open Sans" charset="0"/>
                <a:cs typeface="Open Sans" charset="0"/>
              </a:rPr>
              <a:t>?</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a:bodyPr>
          <a:lstStyle/>
          <a:p>
            <a:pPr lvl="1"/>
            <a:r>
              <a:rPr lang="en-US" dirty="0"/>
              <a:t>Unemployment</a:t>
            </a:r>
          </a:p>
          <a:p>
            <a:pPr lvl="1"/>
            <a:r>
              <a:rPr lang="en-US" dirty="0"/>
              <a:t>Family illness</a:t>
            </a:r>
          </a:p>
          <a:p>
            <a:pPr lvl="1"/>
            <a:r>
              <a:rPr lang="en-US" dirty="0"/>
              <a:t>Misappropriation of family funds</a:t>
            </a:r>
          </a:p>
          <a:p>
            <a:pPr lvl="1"/>
            <a:r>
              <a:rPr lang="en-US" dirty="0"/>
              <a:t>Lack of intelligence and education</a:t>
            </a:r>
          </a:p>
          <a:p>
            <a:pPr lvl="1"/>
            <a:r>
              <a:rPr lang="en-US" dirty="0"/>
              <a:t>Drug and/or alcohol use</a:t>
            </a:r>
          </a:p>
          <a:p>
            <a:pPr lvl="1"/>
            <a:r>
              <a:rPr lang="en-US" dirty="0"/>
              <a:t>Lack of coping or parenting </a:t>
            </a:r>
            <a:r>
              <a:rPr lang="en-US" dirty="0" smtClean="0"/>
              <a:t>skills</a:t>
            </a:r>
            <a:endParaRPr lang="en-US" dirty="0"/>
          </a:p>
          <a:p>
            <a:pPr marL="0" lvl="1" indent="0">
              <a:buNone/>
            </a:pPr>
            <a:endParaRPr lang="en-US" dirty="0">
              <a:latin typeface="Open Sans" charset="0"/>
              <a:ea typeface="Open Sans" charset="0"/>
              <a:cs typeface="Open Sans" charset="0"/>
            </a:endParaRPr>
          </a:p>
        </p:txBody>
      </p:sp>
      <p:sp>
        <p:nvSpPr>
          <p:cNvPr id="4" name="Content Placeholder 3"/>
          <p:cNvSpPr>
            <a:spLocks noGrp="1"/>
          </p:cNvSpPr>
          <p:nvPr>
            <p:ph sz="half" idx="10"/>
          </p:nvPr>
        </p:nvSpPr>
        <p:spPr/>
        <p:txBody>
          <a:bodyPr/>
          <a:lstStyle/>
          <a:p>
            <a:pPr lvl="1"/>
            <a:r>
              <a:rPr lang="en-US" dirty="0"/>
              <a:t>Unwanted pregnancy</a:t>
            </a:r>
          </a:p>
          <a:p>
            <a:pPr lvl="1"/>
            <a:r>
              <a:rPr lang="en-US" dirty="0"/>
              <a:t>Single-or teen parenting</a:t>
            </a:r>
          </a:p>
          <a:p>
            <a:pPr lvl="1"/>
            <a:r>
              <a:rPr lang="en-US" dirty="0"/>
              <a:t>Parent having been abused as a child</a:t>
            </a:r>
          </a:p>
          <a:p>
            <a:pPr lvl="1"/>
            <a:r>
              <a:rPr lang="en-US" dirty="0"/>
              <a:t>Lack of self-esteem</a:t>
            </a:r>
          </a:p>
          <a:p>
            <a:pPr lvl="1"/>
            <a:r>
              <a:rPr lang="en-US" dirty="0"/>
              <a:t>Marriage problems</a:t>
            </a:r>
          </a:p>
          <a:p>
            <a:pPr lvl="1"/>
            <a:r>
              <a:rPr lang="en-US" dirty="0"/>
              <a:t>Illness or stressful event</a:t>
            </a:r>
          </a:p>
          <a:p>
            <a:endParaRPr lang="en-US" dirty="0"/>
          </a:p>
        </p:txBody>
      </p:sp>
    </p:spTree>
    <p:extLst>
      <p:ext uri="{BB962C8B-B14F-4D97-AF65-F5344CB8AC3E}">
        <p14:creationId xmlns:p14="http://schemas.microsoft.com/office/powerpoint/2010/main" val="2011545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Events that May Lead to Child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Special problems can strongly impact children such as</a:t>
            </a:r>
          </a:p>
          <a:p>
            <a:pPr lvl="2"/>
            <a:r>
              <a:rPr lang="en-US" dirty="0"/>
              <a:t>Divorce</a:t>
            </a:r>
          </a:p>
          <a:p>
            <a:pPr lvl="2"/>
            <a:r>
              <a:rPr lang="en-US" dirty="0"/>
              <a:t>Family violence</a:t>
            </a:r>
          </a:p>
          <a:p>
            <a:pPr lvl="2"/>
            <a:r>
              <a:rPr lang="en-US" dirty="0"/>
              <a:t>Illness </a:t>
            </a:r>
          </a:p>
          <a:p>
            <a:pPr lvl="2"/>
            <a:r>
              <a:rPr lang="en-US" dirty="0"/>
              <a:t>Death</a:t>
            </a:r>
          </a:p>
          <a:p>
            <a:pPr marL="0" lvl="1" indent="0">
              <a:buNone/>
            </a:pPr>
            <a:endParaRPr lang="en-US" dirty="0">
              <a:latin typeface="Open Sans" charset="0"/>
              <a:ea typeface="Open Sans" charset="0"/>
              <a:cs typeface="Open Sans" charset="0"/>
            </a:endParaRP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643" y="1692079"/>
            <a:ext cx="4098337" cy="4191000"/>
          </a:xfrm>
          <a:prstGeom prst="rect">
            <a:avLst/>
          </a:prstGeom>
        </p:spPr>
      </p:pic>
    </p:spTree>
    <p:extLst>
      <p:ext uri="{BB962C8B-B14F-4D97-AF65-F5344CB8AC3E}">
        <p14:creationId xmlns:p14="http://schemas.microsoft.com/office/powerpoint/2010/main" val="2043088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Prevent Child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Five important factors that can help protect children from the risk of child abuse and neglect:</a:t>
            </a:r>
          </a:p>
          <a:p>
            <a:pPr lvl="2"/>
            <a:r>
              <a:rPr lang="en-US" dirty="0"/>
              <a:t>Nurturing and attachment</a:t>
            </a:r>
          </a:p>
          <a:p>
            <a:pPr lvl="2"/>
            <a:r>
              <a:rPr lang="en-US" dirty="0"/>
              <a:t>Knowledge of parenting and of child and youth development</a:t>
            </a:r>
          </a:p>
          <a:p>
            <a:pPr lvl="2"/>
            <a:r>
              <a:rPr lang="en-US" dirty="0"/>
              <a:t>Parental resilience</a:t>
            </a:r>
          </a:p>
          <a:p>
            <a:pPr lvl="2"/>
            <a:r>
              <a:rPr lang="en-US" dirty="0"/>
              <a:t>Social connections</a:t>
            </a:r>
          </a:p>
          <a:p>
            <a:pPr lvl="2"/>
            <a:r>
              <a:rPr lang="en-US" dirty="0"/>
              <a:t>Concrete support for parents</a:t>
            </a:r>
          </a:p>
          <a:p>
            <a:pPr marL="0" lvl="1" indent="0">
              <a:buNone/>
            </a:pPr>
            <a:endParaRPr lang="en-US" dirty="0">
              <a:latin typeface="Open Sans" charset="0"/>
              <a:ea typeface="Open Sans" charset="0"/>
              <a:cs typeface="Open Sans"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8540" y="2487607"/>
            <a:ext cx="3901440" cy="2599944"/>
          </a:xfrm>
          <a:prstGeom prst="rect">
            <a:avLst/>
          </a:prstGeom>
        </p:spPr>
      </p:pic>
    </p:spTree>
    <p:extLst>
      <p:ext uri="{BB962C8B-B14F-4D97-AF65-F5344CB8AC3E}">
        <p14:creationId xmlns:p14="http://schemas.microsoft.com/office/powerpoint/2010/main" val="618203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Child Protective Services Division of Texas </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normAutofit lnSpcReduction="10000"/>
          </a:bodyPr>
          <a:lstStyle/>
          <a:p>
            <a:pPr lvl="1"/>
            <a:r>
              <a:rPr lang="en-US" dirty="0"/>
              <a:t>Child Protective Services responsibilities include</a:t>
            </a:r>
            <a:r>
              <a:rPr lang="en-US" dirty="0" smtClean="0"/>
              <a:t>:</a:t>
            </a:r>
            <a:endParaRPr lang="en-US" dirty="0"/>
          </a:p>
          <a:p>
            <a:pPr lvl="2"/>
            <a:r>
              <a:rPr lang="en-US" dirty="0"/>
              <a:t>Investigating reports of abuse and neglect of children</a:t>
            </a:r>
          </a:p>
          <a:p>
            <a:pPr lvl="2"/>
            <a:r>
              <a:rPr lang="en-US" dirty="0"/>
              <a:t>Providing services to children and families in their own homes</a:t>
            </a:r>
          </a:p>
          <a:p>
            <a:pPr lvl="2"/>
            <a:r>
              <a:rPr lang="en-US" dirty="0"/>
              <a:t>Placing children in foster care.</a:t>
            </a:r>
          </a:p>
          <a:p>
            <a:pPr lvl="2"/>
            <a:r>
              <a:rPr lang="en-US" dirty="0"/>
              <a:t>Providing services to help youth in foster care make the transition to adulthood</a:t>
            </a:r>
          </a:p>
          <a:p>
            <a:pPr lvl="2"/>
            <a:r>
              <a:rPr lang="en-US" dirty="0"/>
              <a:t>Placing children in adoptive homes</a:t>
            </a:r>
          </a:p>
          <a:p>
            <a:pPr marL="0" lvl="1" indent="0">
              <a:buNone/>
            </a:pPr>
            <a:endParaRPr lang="en-US" dirty="0">
              <a:latin typeface="Open Sans" charset="0"/>
              <a:ea typeface="Open Sans" charset="0"/>
              <a:cs typeface="Open Sans" charset="0"/>
            </a:endParaRPr>
          </a:p>
        </p:txBody>
      </p:sp>
      <p:pic>
        <p:nvPicPr>
          <p:cNvPr id="6" name="Content Placeholder 7">
            <a:hlinkClick r:id="rId3"/>
          </p:cNvPr>
          <p:cNvPicPr>
            <a:picLocks noChangeAspect="1"/>
          </p:cNvPicPr>
          <p:nvPr/>
        </p:nvPicPr>
        <p:blipFill rotWithShape="1">
          <a:blip r:embed="rId4"/>
          <a:srcRect t="13553" r="37706" b="68952"/>
          <a:stretch/>
        </p:blipFill>
        <p:spPr>
          <a:xfrm>
            <a:off x="6456581" y="2911279"/>
            <a:ext cx="4343399" cy="1752600"/>
          </a:xfrm>
          <a:prstGeom prst="rect">
            <a:avLst/>
          </a:prstGeom>
        </p:spPr>
      </p:pic>
    </p:spTree>
    <p:extLst>
      <p:ext uri="{BB962C8B-B14F-4D97-AF65-F5344CB8AC3E}">
        <p14:creationId xmlns:p14="http://schemas.microsoft.com/office/powerpoint/2010/main" val="297961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Skills and Resources Available to Address Child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a:bodyPr>
          <a:lstStyle/>
          <a:p>
            <a:pPr lvl="1"/>
            <a:r>
              <a:rPr lang="en-US" dirty="0"/>
              <a:t>Child Protective Services responsibilities include</a:t>
            </a:r>
            <a:r>
              <a:rPr lang="en-US" dirty="0" smtClean="0"/>
              <a:t>:</a:t>
            </a:r>
            <a:endParaRPr lang="en-US" dirty="0"/>
          </a:p>
          <a:p>
            <a:pPr lvl="2"/>
            <a:r>
              <a:rPr lang="en-US" dirty="0"/>
              <a:t>Investigating reports of abuse and neglect of children</a:t>
            </a:r>
          </a:p>
          <a:p>
            <a:pPr lvl="2"/>
            <a:r>
              <a:rPr lang="en-US" dirty="0"/>
              <a:t>Providing services to children and families in their own homes</a:t>
            </a:r>
          </a:p>
          <a:p>
            <a:pPr lvl="2"/>
            <a:r>
              <a:rPr lang="en-US" dirty="0"/>
              <a:t>Placing children in foster care.</a:t>
            </a:r>
          </a:p>
          <a:p>
            <a:pPr lvl="2"/>
            <a:r>
              <a:rPr lang="en-US" dirty="0"/>
              <a:t>Providing services to help youth in foster care make the transition to adulthood</a:t>
            </a:r>
          </a:p>
          <a:p>
            <a:pPr lvl="2"/>
            <a:r>
              <a:rPr lang="en-US" dirty="0"/>
              <a:t>Placing children in adoptive homes</a:t>
            </a:r>
          </a:p>
          <a:p>
            <a:pPr marL="0" lvl="1" indent="0">
              <a:buNone/>
            </a:pPr>
            <a:endParaRPr lang="en-US" dirty="0">
              <a:latin typeface="Open Sans" charset="0"/>
              <a:ea typeface="Open Sans" charset="0"/>
              <a:cs typeface="Open Sans" charset="0"/>
            </a:endParaRPr>
          </a:p>
        </p:txBody>
      </p:sp>
    </p:spTree>
    <p:extLst>
      <p:ext uri="{BB962C8B-B14F-4D97-AF65-F5344CB8AC3E}">
        <p14:creationId xmlns:p14="http://schemas.microsoft.com/office/powerpoint/2010/main" val="341834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How Can I Report Abuse, Neglect, or Exploitation?</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a:bodyPr>
          <a:lstStyle/>
          <a:p>
            <a:pPr lvl="1"/>
            <a:r>
              <a:rPr lang="en-US" dirty="0"/>
              <a:t>Texas law says anyone who thinks a child, a person 65 years or older, or an adult with disabilities is being abused, neglected, or exploited must report it to DFPS</a:t>
            </a:r>
            <a:r>
              <a:rPr lang="en-US" dirty="0" smtClean="0"/>
              <a:t>.</a:t>
            </a:r>
          </a:p>
          <a:p>
            <a:pPr lvl="1"/>
            <a:r>
              <a:rPr lang="en-US" dirty="0"/>
              <a:t>If you suspect child abuse, you can report it by calling 1-800-252-5400 24 hours a day, seven days a week, nationwide. </a:t>
            </a:r>
          </a:p>
          <a:p>
            <a:pPr lvl="1"/>
            <a:endParaRPr lang="en-US" dirty="0"/>
          </a:p>
          <a:p>
            <a:pPr marL="0" lvl="1" indent="0">
              <a:buNone/>
            </a:pPr>
            <a:endParaRPr lang="en-US" dirty="0">
              <a:latin typeface="Open Sans" charset="0"/>
              <a:ea typeface="Open Sans" charset="0"/>
              <a:cs typeface="Open Sans" charset="0"/>
            </a:endParaRPr>
          </a:p>
        </p:txBody>
      </p:sp>
      <p:pic>
        <p:nvPicPr>
          <p:cNvPr id="5" name="Content Placeholder 4"/>
          <p:cNvPicPr>
            <a:picLocks noGrp="1" noChangeAspect="1"/>
          </p:cNvPicPr>
          <p:nvPr>
            <p:ph sz="half" idx="10"/>
          </p:nvPr>
        </p:nvPicPr>
        <p:blipFill>
          <a:blip r:embed="rId3"/>
          <a:stretch>
            <a:fillRect/>
          </a:stretch>
        </p:blipFill>
        <p:spPr>
          <a:xfrm>
            <a:off x="7590694" y="2181726"/>
            <a:ext cx="3209422" cy="3209422"/>
          </a:xfrm>
          <a:prstGeom prst="rect">
            <a:avLst/>
          </a:prstGeom>
        </p:spPr>
      </p:pic>
    </p:spTree>
    <p:extLst>
      <p:ext uri="{BB962C8B-B14F-4D97-AF65-F5344CB8AC3E}">
        <p14:creationId xmlns:p14="http://schemas.microsoft.com/office/powerpoint/2010/main" val="954528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Future Trends in Early Childhood Development and Services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a:bodyPr>
          <a:lstStyle/>
          <a:p>
            <a:pPr lvl="1"/>
            <a:r>
              <a:rPr lang="en-US" dirty="0"/>
              <a:t>Professionals in these careers nurture and teach preschool-age children. </a:t>
            </a:r>
          </a:p>
          <a:p>
            <a:pPr lvl="1"/>
            <a:endParaRPr lang="en-US" dirty="0"/>
          </a:p>
          <a:p>
            <a:pPr marL="0" lvl="1" indent="0">
              <a:buNone/>
            </a:pPr>
            <a:endParaRPr lang="en-US" dirty="0">
              <a:latin typeface="Open Sans" charset="0"/>
              <a:ea typeface="Open Sans" charset="0"/>
              <a:cs typeface="Open Sans" charset="0"/>
            </a:endParaRPr>
          </a:p>
        </p:txBody>
      </p:sp>
      <p:pic>
        <p:nvPicPr>
          <p:cNvPr id="6" name="Content Placeholder 5"/>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7142516" y="2565331"/>
            <a:ext cx="3657600" cy="2444496"/>
          </a:xfrm>
          <a:prstGeom prst="rect">
            <a:avLst/>
          </a:prstGeom>
        </p:spPr>
      </p:pic>
    </p:spTree>
    <p:extLst>
      <p:ext uri="{BB962C8B-B14F-4D97-AF65-F5344CB8AC3E}">
        <p14:creationId xmlns:p14="http://schemas.microsoft.com/office/powerpoint/2010/main" val="1854128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Becoming a Healthier, Happier Family</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a:bodyPr>
          <a:lstStyle/>
          <a:p>
            <a:pPr lvl="1"/>
            <a:endParaRPr lang="en-US" dirty="0"/>
          </a:p>
          <a:p>
            <a:pPr marL="0" lvl="1" indent="0">
              <a:buNone/>
            </a:pPr>
            <a:endParaRPr lang="en-US" dirty="0">
              <a:latin typeface="Open Sans" charset="0"/>
              <a:ea typeface="Open Sans" charset="0"/>
              <a:cs typeface="Open Sans" charset="0"/>
            </a:endParaRPr>
          </a:p>
        </p:txBody>
      </p:sp>
      <p:pic>
        <p:nvPicPr>
          <p:cNvPr id="7" name="Content Placeholder 7">
            <a:hlinkClick r:id="rId3"/>
          </p:cNvPr>
          <p:cNvPicPr>
            <a:picLocks noGrp="1" noChangeAspect="1"/>
          </p:cNvPicPr>
          <p:nvPr>
            <p:ph sz="half" idx="4294967295"/>
          </p:nvPr>
        </p:nvPicPr>
        <p:blipFill rotWithShape="1">
          <a:blip r:embed="rId4"/>
          <a:srcRect l="15244" t="7274" r="57155" b="74545"/>
          <a:stretch/>
        </p:blipFill>
        <p:spPr>
          <a:xfrm>
            <a:off x="3873795" y="2900960"/>
            <a:ext cx="4789487" cy="1773237"/>
          </a:xfrm>
          <a:prstGeom prst="rect">
            <a:avLst/>
          </a:prstGeom>
        </p:spPr>
      </p:pic>
    </p:spTree>
    <p:extLst>
      <p:ext uri="{BB962C8B-B14F-4D97-AF65-F5344CB8AC3E}">
        <p14:creationId xmlns:p14="http://schemas.microsoft.com/office/powerpoint/2010/main" val="473954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Questions?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a:bodyPr>
          <a:lstStyle/>
          <a:p>
            <a:pPr lvl="1"/>
            <a:endParaRPr lang="en-US" dirty="0"/>
          </a:p>
          <a:p>
            <a:pPr marL="0" lvl="1" indent="0">
              <a:buNone/>
            </a:pPr>
            <a:endParaRPr lang="en-US" dirty="0">
              <a:latin typeface="Open Sans" charset="0"/>
              <a:ea typeface="Open Sans" charset="0"/>
              <a:cs typeface="Open Sans" charset="0"/>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6952" y="2133745"/>
            <a:ext cx="2066876" cy="3307668"/>
          </a:xfrm>
          <a:prstGeom prst="rect">
            <a:avLst/>
          </a:prstGeom>
        </p:spPr>
      </p:pic>
    </p:spTree>
    <p:extLst>
      <p:ext uri="{BB962C8B-B14F-4D97-AF65-F5344CB8AC3E}">
        <p14:creationId xmlns:p14="http://schemas.microsoft.com/office/powerpoint/2010/main" val="672812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References/Resources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lnSpcReduction="10000"/>
          </a:bodyPr>
          <a:lstStyle/>
          <a:p>
            <a:pPr lvl="1"/>
            <a:endParaRPr lang="en-US" dirty="0" smtClean="0"/>
          </a:p>
          <a:p>
            <a:pPr lvl="1"/>
            <a:r>
              <a:rPr lang="en-US" sz="1500" dirty="0"/>
              <a:t>Images:</a:t>
            </a:r>
          </a:p>
          <a:p>
            <a:pPr lvl="2"/>
            <a:r>
              <a:rPr lang="en-US" sz="1500" dirty="0"/>
              <a:t>Microsoft Clip Art: Used with permission from Microsoft.</a:t>
            </a:r>
          </a:p>
          <a:p>
            <a:pPr lvl="1"/>
            <a:r>
              <a:rPr lang="en-US" sz="1500" dirty="0"/>
              <a:t>Textbooks:</a:t>
            </a:r>
          </a:p>
          <a:p>
            <a:pPr lvl="2"/>
            <a:r>
              <a:rPr lang="en-US" sz="1500" dirty="0"/>
              <a:t>Brisbane, H. (2010). The developing child. Columbus, OH: Glencoe/McGraw-Hill.</a:t>
            </a:r>
          </a:p>
          <a:p>
            <a:pPr lvl="2"/>
            <a:r>
              <a:rPr lang="en-US" sz="1500" dirty="0"/>
              <a:t>Johnson, L. (</a:t>
            </a:r>
            <a:r>
              <a:rPr lang="en-US" sz="1500" dirty="0" err="1"/>
              <a:t>n.d.</a:t>
            </a:r>
            <a:r>
              <a:rPr lang="en-US" sz="1500" dirty="0"/>
              <a:t>). Strengthening family &amp; self. 6th ed.</a:t>
            </a:r>
          </a:p>
          <a:p>
            <a:pPr lvl="1"/>
            <a:r>
              <a:rPr lang="en-US" sz="1500" dirty="0"/>
              <a:t>YouTube™:</a:t>
            </a:r>
          </a:p>
          <a:p>
            <a:pPr lvl="2"/>
            <a:r>
              <a:rPr lang="en-US" sz="1500" dirty="0"/>
              <a:t>Help for Parents. Hope for Kids</a:t>
            </a:r>
            <a:br>
              <a:rPr lang="en-US" sz="1500" dirty="0"/>
            </a:br>
            <a:r>
              <a:rPr lang="en-US" sz="1500" dirty="0"/>
              <a:t>It’s not easy being a parent. But recognizing that you have room for improvement is the first step toward becoming a better parent. Here you will learn where to find the help you need to begin your journey toward becoming a healthier, happier family.</a:t>
            </a:r>
            <a:br>
              <a:rPr lang="en-US" sz="1500" dirty="0"/>
            </a:br>
            <a:r>
              <a:rPr lang="en-US" sz="1500" dirty="0">
                <a:hlinkClick r:id="rId3"/>
              </a:rPr>
              <a:t>http://</a:t>
            </a:r>
            <a:r>
              <a:rPr lang="en-US" sz="1500" dirty="0" smtClean="0">
                <a:hlinkClick r:id="rId3"/>
              </a:rPr>
              <a:t>www.helpandhope.org/videos.html</a:t>
            </a:r>
            <a:endParaRPr lang="en-US" sz="1500" dirty="0" smtClean="0"/>
          </a:p>
          <a:p>
            <a:pPr lvl="1"/>
            <a:r>
              <a:rPr lang="en-US" sz="1500" dirty="0"/>
              <a:t>Websites:</a:t>
            </a:r>
          </a:p>
          <a:p>
            <a:pPr lvl="2"/>
            <a:r>
              <a:rPr lang="en-US" sz="1500" dirty="0"/>
              <a:t>Child Abuse Awareness</a:t>
            </a:r>
            <a:br>
              <a:rPr lang="en-US" sz="1500" dirty="0"/>
            </a:br>
            <a:r>
              <a:rPr lang="en-US" sz="1500" dirty="0"/>
              <a:t>Founded in 1959 by Sara O’Meara and Yvonne </a:t>
            </a:r>
            <a:r>
              <a:rPr lang="en-US" sz="1500" dirty="0" err="1"/>
              <a:t>Fedderson</a:t>
            </a:r>
            <a:r>
              <a:rPr lang="en-US" sz="1500" dirty="0"/>
              <a:t>, </a:t>
            </a:r>
            <a:r>
              <a:rPr lang="en-US" sz="1500" dirty="0" err="1"/>
              <a:t>Childhelp</a:t>
            </a:r>
            <a:r>
              <a:rPr lang="en-US" sz="1500" dirty="0"/>
              <a:t>® is a leading national non-profit organization dedicated to helping victims of child abuse and neglect. </a:t>
            </a:r>
            <a:r>
              <a:rPr lang="en-US" sz="1500" dirty="0" err="1"/>
              <a:t>Childhelp’s</a:t>
            </a:r>
            <a:r>
              <a:rPr lang="en-US" sz="1500" dirty="0"/>
              <a:t> approach focuses on prevention, intervention and treatment.</a:t>
            </a:r>
            <a:br>
              <a:rPr lang="en-US" sz="1500" dirty="0"/>
            </a:br>
            <a:r>
              <a:rPr lang="en-US" sz="1500" dirty="0">
                <a:hlinkClick r:id="rId4"/>
              </a:rPr>
              <a:t>http://</a:t>
            </a:r>
            <a:r>
              <a:rPr lang="en-US" sz="1500" dirty="0" smtClean="0">
                <a:hlinkClick r:id="rId4"/>
              </a:rPr>
              <a:t>www.childhelp.org</a:t>
            </a:r>
            <a:endParaRPr lang="en-US" sz="1500" dirty="0" smtClean="0"/>
          </a:p>
          <a:p>
            <a:pPr lvl="2"/>
            <a:endParaRPr lang="en-US" sz="1500" dirty="0"/>
          </a:p>
          <a:p>
            <a:pPr lvl="1"/>
            <a:endParaRPr lang="en-US" sz="1500" dirty="0"/>
          </a:p>
        </p:txBody>
      </p:sp>
    </p:spTree>
    <p:extLst>
      <p:ext uri="{BB962C8B-B14F-4D97-AF65-F5344CB8AC3E}">
        <p14:creationId xmlns:p14="http://schemas.microsoft.com/office/powerpoint/2010/main" val="1040194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References/Resources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fontScale="62500" lnSpcReduction="20000"/>
          </a:bodyPr>
          <a:lstStyle/>
          <a:p>
            <a:pPr lvl="1"/>
            <a:endParaRPr lang="en-US" dirty="0" smtClean="0"/>
          </a:p>
          <a:p>
            <a:pPr lvl="1"/>
            <a:r>
              <a:rPr lang="en-US" sz="2400" dirty="0"/>
              <a:t>Websites</a:t>
            </a:r>
            <a:r>
              <a:rPr lang="en-US" sz="2400" dirty="0" smtClean="0"/>
              <a:t>:</a:t>
            </a:r>
            <a:endParaRPr lang="en-US" sz="2400" dirty="0"/>
          </a:p>
          <a:p>
            <a:pPr lvl="2"/>
            <a:r>
              <a:rPr lang="en-US" sz="2400" dirty="0"/>
              <a:t>Child Abuse: Emotional, Sexual, and Physical</a:t>
            </a:r>
            <a:br>
              <a:rPr lang="en-US" sz="2400" dirty="0"/>
            </a:br>
            <a:r>
              <a:rPr lang="en-US" sz="2400" dirty="0"/>
              <a:t>There are several types of child abuse, but the core element that ties them together is the emotional effect on the child. Children need predictability, structure, clear boundaries, and the knowledge that their parents are looking out for their safety.</a:t>
            </a:r>
            <a:br>
              <a:rPr lang="en-US" sz="2400" dirty="0"/>
            </a:br>
            <a:r>
              <a:rPr lang="en-US" sz="2400" dirty="0">
                <a:hlinkClick r:id="rId3"/>
              </a:rPr>
              <a:t>http://</a:t>
            </a:r>
            <a:r>
              <a:rPr lang="en-US" sz="2400" dirty="0" smtClean="0">
                <a:hlinkClick r:id="rId3"/>
              </a:rPr>
              <a:t>helpguide.org/mental/child_abuse_physical_emotional_sexual_neglect.htm#types</a:t>
            </a:r>
            <a:endParaRPr lang="en-US" sz="2400" dirty="0" smtClean="0"/>
          </a:p>
          <a:p>
            <a:pPr lvl="2"/>
            <a:endParaRPr lang="en-US" sz="2400" dirty="0"/>
          </a:p>
          <a:p>
            <a:pPr lvl="2"/>
            <a:r>
              <a:rPr lang="en-US" sz="2400" dirty="0" err="1"/>
              <a:t>ChildHelp</a:t>
            </a:r>
            <a:r>
              <a:rPr lang="en-US" sz="2400" dirty="0"/>
              <a:t/>
            </a:r>
            <a:br>
              <a:rPr lang="en-US" sz="2400" dirty="0"/>
            </a:br>
            <a:r>
              <a:rPr lang="en-US" sz="2400" dirty="0"/>
              <a:t>National Child Abuse Statistics</a:t>
            </a:r>
            <a:br>
              <a:rPr lang="en-US" sz="2400" dirty="0"/>
            </a:br>
            <a:r>
              <a:rPr lang="en-US" sz="2400" dirty="0">
                <a:hlinkClick r:id="rId4"/>
              </a:rPr>
              <a:t>http://</a:t>
            </a:r>
            <a:r>
              <a:rPr lang="en-US" sz="2400" dirty="0" smtClean="0">
                <a:hlinkClick r:id="rId4"/>
              </a:rPr>
              <a:t>www.childhelp-usa.com/pages/statistics</a:t>
            </a:r>
            <a:endParaRPr lang="en-US" sz="2400" dirty="0" smtClean="0"/>
          </a:p>
          <a:p>
            <a:pPr lvl="2"/>
            <a:endParaRPr lang="en-US" sz="2400" dirty="0"/>
          </a:p>
          <a:p>
            <a:pPr lvl="2"/>
            <a:r>
              <a:rPr lang="en-US" sz="2400" dirty="0"/>
              <a:t>Child Trends </a:t>
            </a:r>
            <a:r>
              <a:rPr lang="en-US" sz="2400" dirty="0" err="1"/>
              <a:t>DataBank</a:t>
            </a:r>
            <a:r>
              <a:rPr lang="en-US" sz="2400" dirty="0"/>
              <a:t/>
            </a:r>
            <a:br>
              <a:rPr lang="en-US" sz="2400" dirty="0"/>
            </a:br>
            <a:r>
              <a:rPr lang="en-US" sz="2400" dirty="0"/>
              <a:t>Child Maltreatment</a:t>
            </a:r>
            <a:br>
              <a:rPr lang="en-US" sz="2400" dirty="0"/>
            </a:br>
            <a:r>
              <a:rPr lang="en-US" sz="2400" dirty="0">
                <a:hlinkClick r:id="rId5"/>
              </a:rPr>
              <a:t>http://www.childtrends.org/?</a:t>
            </a:r>
            <a:r>
              <a:rPr lang="en-US" sz="2400" dirty="0" smtClean="0">
                <a:hlinkClick r:id="rId5"/>
              </a:rPr>
              <a:t>indicators=child-maltreatment</a:t>
            </a:r>
            <a:endParaRPr lang="en-US" sz="2400" dirty="0" smtClean="0"/>
          </a:p>
          <a:p>
            <a:pPr lvl="2"/>
            <a:endParaRPr lang="en-US" sz="2400" dirty="0" smtClean="0"/>
          </a:p>
          <a:p>
            <a:pPr lvl="2"/>
            <a:r>
              <a:rPr lang="en-US" sz="2400" dirty="0"/>
              <a:t>Prevent Child Abuse America</a:t>
            </a:r>
            <a:br>
              <a:rPr lang="en-US" sz="2400" dirty="0"/>
            </a:br>
            <a:r>
              <a:rPr lang="en-US" sz="2400" dirty="0"/>
              <a:t>Since 1972, Prevent Child Abuse America (PCA America) has led the way in building awareness, providing education and inspiring hope to everyone involved in the effort to prevent the abuse and neglect of our nation’s children.</a:t>
            </a:r>
            <a:br>
              <a:rPr lang="en-US" sz="2400" dirty="0"/>
            </a:br>
            <a:r>
              <a:rPr lang="en-US" sz="2400" dirty="0">
                <a:hlinkClick r:id="rId6"/>
              </a:rPr>
              <a:t>http://</a:t>
            </a:r>
            <a:r>
              <a:rPr lang="en-US" sz="2400" dirty="0" smtClean="0">
                <a:hlinkClick r:id="rId6"/>
              </a:rPr>
              <a:t>www.preventchildabuse.org/index.shtml</a:t>
            </a:r>
            <a:endParaRPr lang="en-US" sz="2400" dirty="0"/>
          </a:p>
          <a:p>
            <a:pPr lvl="2"/>
            <a:endParaRPr lang="en-US" sz="2400" dirty="0" smtClean="0"/>
          </a:p>
        </p:txBody>
      </p:sp>
    </p:spTree>
    <p:extLst>
      <p:ext uri="{BB962C8B-B14F-4D97-AF65-F5344CB8AC3E}">
        <p14:creationId xmlns:p14="http://schemas.microsoft.com/office/powerpoint/2010/main" val="1217268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References/Resources</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normAutofit fontScale="55000" lnSpcReduction="20000"/>
          </a:bodyPr>
          <a:lstStyle/>
          <a:p>
            <a:pPr lvl="1"/>
            <a:endParaRPr lang="en-US" dirty="0" smtClean="0"/>
          </a:p>
          <a:p>
            <a:pPr lvl="1"/>
            <a:r>
              <a:rPr lang="en-US" dirty="0" smtClean="0"/>
              <a:t>Websites:</a:t>
            </a:r>
          </a:p>
          <a:p>
            <a:pPr lvl="2" fontAlgn="base"/>
            <a:r>
              <a:rPr lang="en-US" sz="2500" dirty="0" smtClean="0"/>
              <a:t>Prevent </a:t>
            </a:r>
            <a:r>
              <a:rPr lang="en-US" sz="2500" dirty="0"/>
              <a:t>Child Abuse America</a:t>
            </a:r>
            <a:br>
              <a:rPr lang="en-US" sz="2500" dirty="0"/>
            </a:br>
            <a:r>
              <a:rPr lang="en-US" sz="2500" dirty="0"/>
              <a:t>What You Can Do: Report Suspected Abuse or Neglect</a:t>
            </a:r>
            <a:br>
              <a:rPr lang="en-US" sz="2500" dirty="0"/>
            </a:br>
            <a:r>
              <a:rPr lang="en-US" sz="2500" dirty="0">
                <a:hlinkClick r:id="rId3"/>
              </a:rPr>
              <a:t>http://</a:t>
            </a:r>
            <a:r>
              <a:rPr lang="en-US" sz="2500" dirty="0" smtClean="0">
                <a:hlinkClick r:id="rId3"/>
              </a:rPr>
              <a:t>www.preventchildabuse.org/help/report_abuse.shtml</a:t>
            </a:r>
            <a:endParaRPr lang="en-US" sz="2500" dirty="0" smtClean="0"/>
          </a:p>
          <a:p>
            <a:pPr lvl="2" fontAlgn="base"/>
            <a:endParaRPr lang="en-US" sz="2500" dirty="0"/>
          </a:p>
          <a:p>
            <a:pPr lvl="2" fontAlgn="base"/>
            <a:r>
              <a:rPr lang="en-US" sz="2500" dirty="0" err="1"/>
              <a:t>Snapguide</a:t>
            </a:r>
            <a:r>
              <a:rPr lang="en-US" sz="2500" dirty="0"/>
              <a:t/>
            </a:r>
            <a:br>
              <a:rPr lang="en-US" sz="2500" dirty="0"/>
            </a:br>
            <a:r>
              <a:rPr lang="en-US" sz="2500" dirty="0"/>
              <a:t>How to Make a Four-Door Diorama</a:t>
            </a:r>
            <a:br>
              <a:rPr lang="en-US" sz="2500" dirty="0"/>
            </a:br>
            <a:r>
              <a:rPr lang="en-US" sz="2500" dirty="0">
                <a:hlinkClick r:id="rId4"/>
              </a:rPr>
              <a:t>http://snapguide.com/guides/make-a-four-door-diorama</a:t>
            </a:r>
            <a:r>
              <a:rPr lang="en-US" sz="2500" dirty="0" smtClean="0">
                <a:hlinkClick r:id="rId4"/>
              </a:rPr>
              <a:t>/</a:t>
            </a:r>
            <a:endParaRPr lang="en-US" sz="2500" dirty="0" smtClean="0"/>
          </a:p>
          <a:p>
            <a:pPr lvl="2" fontAlgn="base"/>
            <a:endParaRPr lang="en-US" sz="2500" dirty="0"/>
          </a:p>
          <a:p>
            <a:pPr lvl="2" fontAlgn="base"/>
            <a:r>
              <a:rPr lang="en-US" sz="2500" dirty="0"/>
              <a:t>U.S. Department of Health and Human Services</a:t>
            </a:r>
            <a:br>
              <a:rPr lang="en-US" sz="2500" dirty="0"/>
            </a:br>
            <a:r>
              <a:rPr lang="en-US" sz="2500" dirty="0"/>
              <a:t>What is Child Abuse and Neglect? Recognizing the Signs and Symptoms.</a:t>
            </a:r>
            <a:br>
              <a:rPr lang="en-US" sz="2500" dirty="0"/>
            </a:br>
            <a:r>
              <a:rPr lang="en-US" sz="2500" dirty="0">
                <a:hlinkClick r:id="rId5"/>
              </a:rPr>
              <a:t>https://</a:t>
            </a:r>
            <a:r>
              <a:rPr lang="en-US" sz="2500" dirty="0" smtClean="0">
                <a:hlinkClick r:id="rId5"/>
              </a:rPr>
              <a:t>www.childwelfare.gov/pubs/factsheets/whatiscan.cfm</a:t>
            </a:r>
            <a:endParaRPr lang="en-US" sz="2500" dirty="0" smtClean="0"/>
          </a:p>
          <a:p>
            <a:pPr lvl="2" fontAlgn="base"/>
            <a:endParaRPr lang="en-US" sz="2500" dirty="0"/>
          </a:p>
          <a:p>
            <a:pPr lvl="2" fontAlgn="base"/>
            <a:r>
              <a:rPr lang="en-US" sz="2500" dirty="0"/>
              <a:t>U.S. Department of Health and Human Services</a:t>
            </a:r>
            <a:br>
              <a:rPr lang="en-US" sz="2500" dirty="0"/>
            </a:br>
            <a:r>
              <a:rPr lang="en-US" sz="2500" dirty="0"/>
              <a:t>Child Maltreatment 2011</a:t>
            </a:r>
            <a:br>
              <a:rPr lang="en-US" sz="2500" dirty="0"/>
            </a:br>
            <a:r>
              <a:rPr lang="en-US" sz="2500" dirty="0">
                <a:hlinkClick r:id="rId6"/>
              </a:rPr>
              <a:t>http://</a:t>
            </a:r>
            <a:r>
              <a:rPr lang="en-US" sz="2500" dirty="0" smtClean="0">
                <a:hlinkClick r:id="rId6"/>
              </a:rPr>
              <a:t>www.acf.hhs.gov/programs/cb/resource/child-maltreatment-2011</a:t>
            </a:r>
            <a:endParaRPr lang="en-US" sz="2500" dirty="0" smtClean="0"/>
          </a:p>
          <a:p>
            <a:pPr lvl="2" fontAlgn="base"/>
            <a:endParaRPr lang="en-US" sz="2500" dirty="0"/>
          </a:p>
          <a:p>
            <a:pPr lvl="2" fontAlgn="base"/>
            <a:r>
              <a:rPr lang="en-US" sz="2500" dirty="0"/>
              <a:t>U.S. Department of Health and Human Services resources – National Child Abuse Prevention Month (April) information.</a:t>
            </a:r>
            <a:br>
              <a:rPr lang="en-US" sz="2500" dirty="0"/>
            </a:br>
            <a:r>
              <a:rPr lang="en-US" sz="2500" dirty="0"/>
              <a:t>Child Welfare Information Gateway connects child welfare and related professionals to comprehensive information and resources to help protect children and strengthen families. </a:t>
            </a:r>
            <a:br>
              <a:rPr lang="en-US" sz="2500" dirty="0"/>
            </a:br>
            <a:r>
              <a:rPr lang="en-US" sz="2500" dirty="0">
                <a:hlinkClick r:id="rId7"/>
              </a:rPr>
              <a:t>http://www.childwelfare.gov</a:t>
            </a:r>
            <a:r>
              <a:rPr lang="en-US" sz="2500" dirty="0" smtClean="0">
                <a:hlinkClick r:id="rId7"/>
              </a:rPr>
              <a:t>/</a:t>
            </a:r>
            <a:endParaRPr lang="en-US" sz="2500" dirty="0" smtClean="0"/>
          </a:p>
        </p:txBody>
      </p:sp>
    </p:spTree>
    <p:extLst>
      <p:ext uri="{BB962C8B-B14F-4D97-AF65-F5344CB8AC3E}">
        <p14:creationId xmlns:p14="http://schemas.microsoft.com/office/powerpoint/2010/main" val="69064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What is Child Abuse?</a:t>
            </a:r>
            <a:endParaRPr lang="en-US" dirty="0">
              <a:latin typeface="Open Sans" charset="0"/>
              <a:ea typeface="Open Sans" charset="0"/>
              <a:cs typeface="Open Sans" charset="0"/>
            </a:endParaRPr>
          </a:p>
        </p:txBody>
      </p:sp>
      <p:pic>
        <p:nvPicPr>
          <p:cNvPr id="5"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67200" y="2225675"/>
            <a:ext cx="3657600" cy="2438400"/>
          </a:xfrm>
        </p:spPr>
      </p:pic>
    </p:spTree>
    <p:extLst>
      <p:ext uri="{BB962C8B-B14F-4D97-AF65-F5344CB8AC3E}">
        <p14:creationId xmlns:p14="http://schemas.microsoft.com/office/powerpoint/2010/main" val="292398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Child Maltreatment Rate</a:t>
            </a:r>
            <a:endParaRPr lang="en-US" dirty="0"/>
          </a:p>
        </p:txBody>
      </p:sp>
      <p:pic>
        <p:nvPicPr>
          <p:cNvPr id="6" name="Content Placeholder 5"/>
          <p:cNvPicPr>
            <a:picLocks noGrp="1" noChangeAspect="1"/>
          </p:cNvPicPr>
          <p:nvPr>
            <p:ph sz="half" idx="1"/>
          </p:nvPr>
        </p:nvPicPr>
        <p:blipFill>
          <a:blip r:embed="rId3"/>
          <a:stretch>
            <a:fillRect/>
          </a:stretch>
        </p:blipFill>
        <p:spPr>
          <a:xfrm>
            <a:off x="2991705" y="1420813"/>
            <a:ext cx="6554665" cy="4733925"/>
          </a:xfrm>
          <a:prstGeom prst="rect">
            <a:avLst/>
          </a:prstGeom>
        </p:spPr>
      </p:pic>
    </p:spTree>
    <p:extLst>
      <p:ext uri="{BB962C8B-B14F-4D97-AF65-F5344CB8AC3E}">
        <p14:creationId xmlns:p14="http://schemas.microsoft.com/office/powerpoint/2010/main" val="1162035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t>Child Abuse and Neglect</a:t>
            </a:r>
            <a:endParaRPr lang="en-US" dirty="0">
              <a:latin typeface="Open Sans" charset="0"/>
              <a:ea typeface="Open Sans" charset="0"/>
              <a:cs typeface="Open Sans" charset="0"/>
            </a:endParaRP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Last year: </a:t>
            </a:r>
          </a:p>
          <a:p>
            <a:pPr lvl="1"/>
            <a:r>
              <a:rPr lang="en-US" dirty="0"/>
              <a:t>231 Texas children died because of abuse or neglect at the hands of their parents or guardians</a:t>
            </a:r>
          </a:p>
          <a:p>
            <a:pPr lvl="1"/>
            <a:r>
              <a:rPr lang="en-US" dirty="0"/>
              <a:t>65,948 children were confirmed victims of abuse or neglect</a:t>
            </a:r>
          </a:p>
          <a:p>
            <a:pPr lvl="1"/>
            <a:r>
              <a:rPr lang="en-US" dirty="0"/>
              <a:t>17,108 children were removed from their homes because of abuse or neglect</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380" y="2568379"/>
            <a:ext cx="3657600" cy="2438400"/>
          </a:xfrm>
          <a:prstGeom prst="rect">
            <a:avLst/>
          </a:prstGeom>
        </p:spPr>
      </p:pic>
    </p:spTree>
    <p:extLst>
      <p:ext uri="{BB962C8B-B14F-4D97-AF65-F5344CB8AC3E}">
        <p14:creationId xmlns:p14="http://schemas.microsoft.com/office/powerpoint/2010/main" val="46867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Factors Affecting Child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The child’s age and developmental status when the abuse or neglect occurred</a:t>
            </a:r>
          </a:p>
          <a:p>
            <a:pPr lvl="1"/>
            <a:r>
              <a:rPr lang="en-US" dirty="0"/>
              <a:t>The type of abuse (neglect, physical, sexual, or abandonment)</a:t>
            </a:r>
          </a:p>
          <a:p>
            <a:pPr lvl="1"/>
            <a:r>
              <a:rPr lang="en-US" dirty="0"/>
              <a:t>The frequency, duration, and severity of abuse</a:t>
            </a:r>
          </a:p>
          <a:p>
            <a:pPr lvl="1"/>
            <a:r>
              <a:rPr lang="en-US" dirty="0"/>
              <a:t>The relationship between the victim and his or her abuser</a:t>
            </a: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530" y="1887341"/>
            <a:ext cx="4362450" cy="3800475"/>
          </a:xfrm>
          <a:prstGeom prst="rect">
            <a:avLst/>
          </a:prstGeom>
        </p:spPr>
      </p:pic>
    </p:spTree>
    <p:extLst>
      <p:ext uri="{BB962C8B-B14F-4D97-AF65-F5344CB8AC3E}">
        <p14:creationId xmlns:p14="http://schemas.microsoft.com/office/powerpoint/2010/main" val="1276750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Physical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p:txBody>
          <a:bodyPr/>
          <a:lstStyle/>
          <a:p>
            <a:pPr lvl="1"/>
            <a:r>
              <a:rPr lang="en-US" dirty="0"/>
              <a:t>Non-accidental physical injury </a:t>
            </a:r>
          </a:p>
          <a:p>
            <a:pPr lvl="1"/>
            <a:r>
              <a:rPr lang="en-US" dirty="0"/>
              <a:t>Inflicted by a parent, caregiver or other person</a:t>
            </a:r>
          </a:p>
          <a:p>
            <a:pPr lvl="1"/>
            <a:r>
              <a:rPr lang="en-US" dirty="0"/>
              <a:t>Physical  discipline is not considered abuse as long as it is reasonable</a:t>
            </a: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7" y="1933800"/>
            <a:ext cx="3387113" cy="3707557"/>
          </a:xfrm>
          <a:prstGeom prst="rect">
            <a:avLst/>
          </a:prstGeom>
        </p:spPr>
      </p:pic>
    </p:spTree>
    <p:extLst>
      <p:ext uri="{BB962C8B-B14F-4D97-AF65-F5344CB8AC3E}">
        <p14:creationId xmlns:p14="http://schemas.microsoft.com/office/powerpoint/2010/main" val="205728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Neglect</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Neglect may be:</a:t>
            </a:r>
          </a:p>
          <a:p>
            <a:pPr lvl="2"/>
            <a:r>
              <a:rPr lang="en-US" dirty="0"/>
              <a:t>Physical</a:t>
            </a:r>
          </a:p>
          <a:p>
            <a:pPr lvl="2"/>
            <a:r>
              <a:rPr lang="en-US" dirty="0"/>
              <a:t>Medical</a:t>
            </a:r>
          </a:p>
          <a:p>
            <a:pPr lvl="2"/>
            <a:r>
              <a:rPr lang="en-US" dirty="0"/>
              <a:t>Educational</a:t>
            </a:r>
          </a:p>
          <a:p>
            <a:pPr lvl="2"/>
            <a:r>
              <a:rPr lang="en-US" dirty="0"/>
              <a:t>Emotional</a:t>
            </a:r>
          </a:p>
          <a:p>
            <a:pPr marL="0" lvl="1" indent="0">
              <a:buNone/>
            </a:pPr>
            <a:endParaRPr lang="en-US" dirty="0">
              <a:latin typeface="Open Sans" charset="0"/>
              <a:ea typeface="Open Sans" charset="0"/>
              <a:cs typeface="Open Sans" charset="0"/>
            </a:endParaRPr>
          </a:p>
        </p:txBody>
      </p:sp>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582" y="1528098"/>
            <a:ext cx="3200398" cy="4518962"/>
          </a:xfrm>
          <a:prstGeom prst="rect">
            <a:avLst/>
          </a:prstGeom>
        </p:spPr>
      </p:pic>
    </p:spTree>
    <p:extLst>
      <p:ext uri="{BB962C8B-B14F-4D97-AF65-F5344CB8AC3E}">
        <p14:creationId xmlns:p14="http://schemas.microsoft.com/office/powerpoint/2010/main" val="170259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Sexual Abuse</a:t>
            </a:r>
          </a:p>
        </p:txBody>
      </p:sp>
      <p:sp>
        <p:nvSpPr>
          <p:cNvPr id="3" name="Content Placeholder 2">
            <a:extLst>
              <a:ext uri="{FF2B5EF4-FFF2-40B4-BE49-F238E27FC236}">
                <a16:creationId xmlns="" xmlns:a16="http://schemas.microsoft.com/office/drawing/2014/main" id="{FDA232F6-5995-4EA9-82E9-6269FFB1F290}"/>
              </a:ext>
            </a:extLst>
          </p:cNvPr>
          <p:cNvSpPr>
            <a:spLocks noGrp="1"/>
          </p:cNvSpPr>
          <p:nvPr>
            <p:ph sz="half" idx="1"/>
          </p:nvPr>
        </p:nvSpPr>
        <p:spPr>
          <a:xfrm>
            <a:off x="737881" y="1420420"/>
            <a:ext cx="5415670" cy="4734318"/>
          </a:xfrm>
        </p:spPr>
        <p:txBody>
          <a:bodyPr/>
          <a:lstStyle/>
          <a:p>
            <a:pPr lvl="1"/>
            <a:r>
              <a:rPr lang="en-US" dirty="0"/>
              <a:t>Five Steps to Protect Our Children</a:t>
            </a:r>
          </a:p>
          <a:p>
            <a:pPr lvl="2"/>
            <a:r>
              <a:rPr lang="en-US" dirty="0"/>
              <a:t>Step 1 – Learn the Facts</a:t>
            </a:r>
          </a:p>
          <a:p>
            <a:pPr lvl="2"/>
            <a:r>
              <a:rPr lang="en-US" dirty="0"/>
              <a:t>Step 2 – Minimize Opportunity</a:t>
            </a:r>
          </a:p>
          <a:p>
            <a:pPr lvl="2"/>
            <a:r>
              <a:rPr lang="en-US" dirty="0"/>
              <a:t>Step 3 – Talk About It</a:t>
            </a:r>
          </a:p>
          <a:p>
            <a:pPr lvl="2"/>
            <a:r>
              <a:rPr lang="en-US" dirty="0"/>
              <a:t>Step 4 – Recognize the Signs</a:t>
            </a:r>
          </a:p>
          <a:p>
            <a:pPr lvl="2"/>
            <a:r>
              <a:rPr lang="en-US" dirty="0"/>
              <a:t>Step 5 – React Responsibly</a:t>
            </a:r>
          </a:p>
          <a:p>
            <a:pPr marL="0" lvl="1" indent="0">
              <a:buNone/>
            </a:pPr>
            <a:endParaRPr lang="en-US" dirty="0">
              <a:latin typeface="Open Sans" charset="0"/>
              <a:ea typeface="Open Sans" charset="0"/>
              <a:cs typeface="Open Sans"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980" y="2454079"/>
            <a:ext cx="1905000" cy="2667000"/>
          </a:xfrm>
          <a:prstGeom prst="rect">
            <a:avLst/>
          </a:prstGeom>
        </p:spPr>
      </p:pic>
    </p:spTree>
    <p:extLst>
      <p:ext uri="{BB962C8B-B14F-4D97-AF65-F5344CB8AC3E}">
        <p14:creationId xmlns:p14="http://schemas.microsoft.com/office/powerpoint/2010/main" val="410939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231</TotalTime>
  <Words>3415</Words>
  <Application>Microsoft Macintosh PowerPoint</Application>
  <PresentationFormat>Widescreen</PresentationFormat>
  <Paragraphs>309</Paragraphs>
  <Slides>27</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.AppleSystemUIFont</vt:lpstr>
      <vt:lpstr>Arial</vt:lpstr>
      <vt:lpstr>Calibri</vt:lpstr>
      <vt:lpstr>Open Sans</vt:lpstr>
      <vt:lpstr>Open Sans SemiBold</vt:lpstr>
      <vt:lpstr>2_Office Theme</vt:lpstr>
      <vt:lpstr>3_Office Theme</vt:lpstr>
      <vt:lpstr>Child Abuse Prevention  Principles of Human Services </vt:lpstr>
      <vt:lpstr>PowerPoint Presentation</vt:lpstr>
      <vt:lpstr>What is Child Abuse?</vt:lpstr>
      <vt:lpstr>Child Maltreatment Rate</vt:lpstr>
      <vt:lpstr>Child Abuse and Neglect</vt:lpstr>
      <vt:lpstr>Factors Affecting Child Abuse</vt:lpstr>
      <vt:lpstr>Physical Abuse</vt:lpstr>
      <vt:lpstr>Neglect</vt:lpstr>
      <vt:lpstr>Sexual Abuse</vt:lpstr>
      <vt:lpstr>Child Sexual Abuse</vt:lpstr>
      <vt:lpstr>Emotional Abuse</vt:lpstr>
      <vt:lpstr>Abandonment</vt:lpstr>
      <vt:lpstr>Substance Abuse</vt:lpstr>
      <vt:lpstr>Consequences of Child Abuse</vt:lpstr>
      <vt:lpstr>Consequences of Child Abuse</vt:lpstr>
      <vt:lpstr>What are the Circumstances that may Lead to Child Abuse?</vt:lpstr>
      <vt:lpstr>Events that May Lead to Child Abuse</vt:lpstr>
      <vt:lpstr>Prevent Child Abuse</vt:lpstr>
      <vt:lpstr>Child Protective Services Division of Texas </vt:lpstr>
      <vt:lpstr>Skills and Resources Available to Address Child Abuse</vt:lpstr>
      <vt:lpstr>How Can I Report Abuse, Neglect, or Exploitation?</vt:lpstr>
      <vt:lpstr>Future Trends in Early Childhood Development and Services</vt:lpstr>
      <vt:lpstr>Becoming a Healthier, Happier Family</vt:lpstr>
      <vt:lpstr>Questions?</vt:lpstr>
      <vt:lpstr>References/Resources</vt:lpstr>
      <vt:lpstr>References/Resources</vt:lpstr>
      <vt:lpstr>References/Resources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22</cp:revision>
  <cp:lastPrinted>2017-07-07T16:17:37Z</cp:lastPrinted>
  <dcterms:created xsi:type="dcterms:W3CDTF">2017-07-11T23:58:30Z</dcterms:created>
  <dcterms:modified xsi:type="dcterms:W3CDTF">2017-11-30T16:29:22Z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