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27"/>
  </p:notesMasterIdLst>
  <p:handoutMasterIdLst>
    <p:handoutMasterId r:id="rId28"/>
  </p:handoutMasterIdLst>
  <p:sldIdLst>
    <p:sldId id="322" r:id="rId6"/>
    <p:sldId id="319" r:id="rId7"/>
    <p:sldId id="323"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61" r:id="rId25"/>
    <p:sldId id="359" r:id="rId2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 id="4" name="Madhuri Dhariwal" initials="MD" lastIdx="1" clrIdx="3">
    <p:extLst>
      <p:ext uri="{19B8F6BF-5375-455C-9EA6-DF929625EA0E}">
        <p15:presenceInfo xmlns:p15="http://schemas.microsoft.com/office/powerpoint/2012/main" userId="3cc504b76765d59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80692" autoAdjust="0"/>
  </p:normalViewPr>
  <p:slideViewPr>
    <p:cSldViewPr snapToGrid="0">
      <p:cViewPr varScale="1">
        <p:scale>
          <a:sx n="93" d="100"/>
          <a:sy n="93" d="100"/>
        </p:scale>
        <p:origin x="1310" y="72"/>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4" d="100"/>
          <a:sy n="64" d="100"/>
        </p:scale>
        <p:origin x="2395"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B77C31-8667-4DE4-AD05-C5951A7DBCD9}"/>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46F31A9-37CE-4598-85C2-C7A1286AE8F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D8E2FD8-9EED-478F-BC83-18EDD001AAB5}" type="datetimeFigureOut">
              <a:rPr lang="en-US" smtClean="0"/>
              <a:t>1/9/2018</a:t>
            </a:fld>
            <a:endParaRPr lang="en-US" dirty="0"/>
          </a:p>
        </p:txBody>
      </p:sp>
      <p:sp>
        <p:nvSpPr>
          <p:cNvPr id="4" name="Footer Placeholder 3">
            <a:extLst>
              <a:ext uri="{FF2B5EF4-FFF2-40B4-BE49-F238E27FC236}">
                <a16:creationId xmlns:a16="http://schemas.microsoft.com/office/drawing/2014/main" id="{90E9A851-F312-43DC-8602-0CAC696EB8E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1E00B58-DF0B-4F7F-87D4-2A167E04E303}"/>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2886685-1DF0-4F10-A68E-3F2F3AEC1B21}" type="slidenum">
              <a:rPr lang="en-US" smtClean="0"/>
              <a:t>‹#›</a:t>
            </a:fld>
            <a:endParaRPr lang="en-US" dirty="0"/>
          </a:p>
        </p:txBody>
      </p:sp>
    </p:spTree>
    <p:extLst>
      <p:ext uri="{BB962C8B-B14F-4D97-AF65-F5344CB8AC3E}">
        <p14:creationId xmlns:p14="http://schemas.microsoft.com/office/powerpoint/2010/main" val="1291184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1/9/2018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dirty="0"/>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a:t>
            </a:fld>
            <a:endParaRPr lang="en-US" dirty="0"/>
          </a:p>
        </p:txBody>
      </p:sp>
    </p:spTree>
    <p:extLst>
      <p:ext uri="{BB962C8B-B14F-4D97-AF65-F5344CB8AC3E}">
        <p14:creationId xmlns:p14="http://schemas.microsoft.com/office/powerpoint/2010/main" val="3709029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11</a:t>
            </a:fld>
            <a:endParaRPr lang="en-US" dirty="0"/>
          </a:p>
        </p:txBody>
      </p:sp>
    </p:spTree>
    <p:extLst>
      <p:ext uri="{BB962C8B-B14F-4D97-AF65-F5344CB8AC3E}">
        <p14:creationId xmlns:p14="http://schemas.microsoft.com/office/powerpoint/2010/main" val="59371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12</a:t>
            </a:fld>
            <a:endParaRPr lang="en-US" dirty="0"/>
          </a:p>
        </p:txBody>
      </p:sp>
    </p:spTree>
    <p:extLst>
      <p:ext uri="{BB962C8B-B14F-4D97-AF65-F5344CB8AC3E}">
        <p14:creationId xmlns:p14="http://schemas.microsoft.com/office/powerpoint/2010/main" val="2712745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13</a:t>
            </a:fld>
            <a:endParaRPr lang="en-US" dirty="0"/>
          </a:p>
        </p:txBody>
      </p:sp>
    </p:spTree>
    <p:extLst>
      <p:ext uri="{BB962C8B-B14F-4D97-AF65-F5344CB8AC3E}">
        <p14:creationId xmlns:p14="http://schemas.microsoft.com/office/powerpoint/2010/main" val="3195850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14</a:t>
            </a:fld>
            <a:endParaRPr lang="en-US" dirty="0"/>
          </a:p>
        </p:txBody>
      </p:sp>
    </p:spTree>
    <p:extLst>
      <p:ext uri="{BB962C8B-B14F-4D97-AF65-F5344CB8AC3E}">
        <p14:creationId xmlns:p14="http://schemas.microsoft.com/office/powerpoint/2010/main" val="4084735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15</a:t>
            </a:fld>
            <a:endParaRPr lang="en-US" dirty="0"/>
          </a:p>
        </p:txBody>
      </p:sp>
    </p:spTree>
    <p:extLst>
      <p:ext uri="{BB962C8B-B14F-4D97-AF65-F5344CB8AC3E}">
        <p14:creationId xmlns:p14="http://schemas.microsoft.com/office/powerpoint/2010/main" val="2842490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16</a:t>
            </a:fld>
            <a:endParaRPr lang="en-US" dirty="0"/>
          </a:p>
        </p:txBody>
      </p:sp>
    </p:spTree>
    <p:extLst>
      <p:ext uri="{BB962C8B-B14F-4D97-AF65-F5344CB8AC3E}">
        <p14:creationId xmlns:p14="http://schemas.microsoft.com/office/powerpoint/2010/main" val="2278641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17</a:t>
            </a:fld>
            <a:endParaRPr lang="en-US" dirty="0"/>
          </a:p>
        </p:txBody>
      </p:sp>
    </p:spTree>
    <p:extLst>
      <p:ext uri="{BB962C8B-B14F-4D97-AF65-F5344CB8AC3E}">
        <p14:creationId xmlns:p14="http://schemas.microsoft.com/office/powerpoint/2010/main" val="54220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18</a:t>
            </a:fld>
            <a:endParaRPr lang="en-US" dirty="0"/>
          </a:p>
        </p:txBody>
      </p:sp>
    </p:spTree>
    <p:extLst>
      <p:ext uri="{BB962C8B-B14F-4D97-AF65-F5344CB8AC3E}">
        <p14:creationId xmlns:p14="http://schemas.microsoft.com/office/powerpoint/2010/main" val="41703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19</a:t>
            </a:fld>
            <a:endParaRPr lang="en-US" dirty="0"/>
          </a:p>
        </p:txBody>
      </p:sp>
    </p:spTree>
    <p:extLst>
      <p:ext uri="{BB962C8B-B14F-4D97-AF65-F5344CB8AC3E}">
        <p14:creationId xmlns:p14="http://schemas.microsoft.com/office/powerpoint/2010/main" val="1166298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20</a:t>
            </a:fld>
            <a:endParaRPr lang="en-US" dirty="0"/>
          </a:p>
        </p:txBody>
      </p:sp>
    </p:spTree>
    <p:extLst>
      <p:ext uri="{BB962C8B-B14F-4D97-AF65-F5344CB8AC3E}">
        <p14:creationId xmlns:p14="http://schemas.microsoft.com/office/powerpoint/2010/main" val="4173756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a:t>
            </a:fld>
            <a:endParaRPr lang="en-US" dirty="0"/>
          </a:p>
        </p:txBody>
      </p:sp>
    </p:spTree>
    <p:extLst>
      <p:ext uri="{BB962C8B-B14F-4D97-AF65-F5344CB8AC3E}">
        <p14:creationId xmlns:p14="http://schemas.microsoft.com/office/powerpoint/2010/main" val="1722480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21</a:t>
            </a:fld>
            <a:endParaRPr lang="en-US" dirty="0"/>
          </a:p>
        </p:txBody>
      </p:sp>
    </p:spTree>
    <p:extLst>
      <p:ext uri="{BB962C8B-B14F-4D97-AF65-F5344CB8AC3E}">
        <p14:creationId xmlns:p14="http://schemas.microsoft.com/office/powerpoint/2010/main" val="51388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4</a:t>
            </a:fld>
            <a:endParaRPr lang="en-US" dirty="0"/>
          </a:p>
        </p:txBody>
      </p:sp>
    </p:spTree>
    <p:extLst>
      <p:ext uri="{BB962C8B-B14F-4D97-AF65-F5344CB8AC3E}">
        <p14:creationId xmlns:p14="http://schemas.microsoft.com/office/powerpoint/2010/main" val="1679285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5</a:t>
            </a:fld>
            <a:endParaRPr lang="en-US" dirty="0"/>
          </a:p>
        </p:txBody>
      </p:sp>
    </p:spTree>
    <p:extLst>
      <p:ext uri="{BB962C8B-B14F-4D97-AF65-F5344CB8AC3E}">
        <p14:creationId xmlns:p14="http://schemas.microsoft.com/office/powerpoint/2010/main" val="3727425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6</a:t>
            </a:fld>
            <a:endParaRPr lang="en-US" dirty="0"/>
          </a:p>
        </p:txBody>
      </p:sp>
    </p:spTree>
    <p:extLst>
      <p:ext uri="{BB962C8B-B14F-4D97-AF65-F5344CB8AC3E}">
        <p14:creationId xmlns:p14="http://schemas.microsoft.com/office/powerpoint/2010/main" val="3300526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7</a:t>
            </a:fld>
            <a:endParaRPr lang="en-US" dirty="0"/>
          </a:p>
        </p:txBody>
      </p:sp>
    </p:spTree>
    <p:extLst>
      <p:ext uri="{BB962C8B-B14F-4D97-AF65-F5344CB8AC3E}">
        <p14:creationId xmlns:p14="http://schemas.microsoft.com/office/powerpoint/2010/main" val="185825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dirty="0"/>
          </a:p>
        </p:txBody>
      </p:sp>
    </p:spTree>
    <p:extLst>
      <p:ext uri="{BB962C8B-B14F-4D97-AF65-F5344CB8AC3E}">
        <p14:creationId xmlns:p14="http://schemas.microsoft.com/office/powerpoint/2010/main" val="50101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9</a:t>
            </a:fld>
            <a:endParaRPr lang="en-US" dirty="0"/>
          </a:p>
        </p:txBody>
      </p:sp>
    </p:spTree>
    <p:extLst>
      <p:ext uri="{BB962C8B-B14F-4D97-AF65-F5344CB8AC3E}">
        <p14:creationId xmlns:p14="http://schemas.microsoft.com/office/powerpoint/2010/main" val="3982845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10</a:t>
            </a:fld>
            <a:endParaRPr lang="en-US" dirty="0"/>
          </a:p>
        </p:txBody>
      </p:sp>
    </p:spTree>
    <p:extLst>
      <p:ext uri="{BB962C8B-B14F-4D97-AF65-F5344CB8AC3E}">
        <p14:creationId xmlns:p14="http://schemas.microsoft.com/office/powerpoint/2010/main" val="550984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65361"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C40A44-36AE-481E-B090-1CC6ADC1BFB3}"/>
              </a:ext>
            </a:extLst>
          </p:cNvPr>
          <p:cNvSpPr>
            <a:spLocks noGrp="1"/>
          </p:cNvSpPr>
          <p:nvPr>
            <p:ph type="title"/>
          </p:nvPr>
        </p:nvSpPr>
        <p:spPr>
          <a:xfrm>
            <a:off x="4525346" y="477093"/>
            <a:ext cx="7462935" cy="3413772"/>
          </a:xfrm>
        </p:spPr>
        <p:txBody>
          <a:bodyPr>
            <a:normAutofit/>
          </a:bodyPr>
          <a:lstStyle>
            <a:lvl1pPr>
              <a:defRPr sz="7200">
                <a:solidFill>
                  <a:schemeClr val="bg1"/>
                </a:solidFill>
              </a:defRPr>
            </a:lvl1pPr>
          </a:lstStyle>
          <a:p>
            <a:r>
              <a:rPr lang="en-US" dirty="0"/>
              <a:t>Click to edit Master title style</a:t>
            </a: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l">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D23808-E336-4296-8521-6F80DB5018F3}"/>
              </a:ext>
            </a:extLst>
          </p:cNvPr>
          <p:cNvSpPr>
            <a:spLocks noGrp="1"/>
          </p:cNvSpPr>
          <p:nvPr>
            <p:ph type="title"/>
          </p:nvPr>
        </p:nvSpPr>
        <p:spPr/>
        <p:txBody>
          <a:bodyPr>
            <a:noAutofit/>
          </a:bodyPr>
          <a:lstStyle/>
          <a:p>
            <a:r>
              <a:rPr lang="en-US" dirty="0"/>
              <a:t>Career and Technical Education (CTE)</a:t>
            </a:r>
          </a:p>
        </p:txBody>
      </p:sp>
      <p:sp>
        <p:nvSpPr>
          <p:cNvPr id="2" name="Rectangle 1">
            <a:extLst>
              <a:ext uri="{FF2B5EF4-FFF2-40B4-BE49-F238E27FC236}">
                <a16:creationId xmlns:a16="http://schemas.microsoft.com/office/drawing/2014/main" id="{981472FC-7724-40D8-8981-196010E1C9A7}"/>
              </a:ext>
            </a:extLst>
          </p:cNvPr>
          <p:cNvSpPr/>
          <p:nvPr/>
        </p:nvSpPr>
        <p:spPr>
          <a:xfrm>
            <a:off x="4525346" y="3786956"/>
            <a:ext cx="7462935" cy="1446550"/>
          </a:xfrm>
          <a:prstGeom prst="rect">
            <a:avLst/>
          </a:prstGeom>
        </p:spPr>
        <p:txBody>
          <a:bodyPr wrap="square">
            <a:spAutoFit/>
          </a:bodyPr>
          <a:lstStyle/>
          <a:p>
            <a:r>
              <a:rPr lang="en-US" sz="4400" dirty="0">
                <a:solidFill>
                  <a:schemeClr val="accent2">
                    <a:lumMod val="60000"/>
                    <a:lumOff val="40000"/>
                  </a:schemeClr>
                </a:solidFill>
                <a:latin typeface="Open Sans"/>
              </a:rPr>
              <a:t>Introduction to</a:t>
            </a:r>
            <a:br>
              <a:rPr lang="en-US" sz="4400" dirty="0">
                <a:solidFill>
                  <a:schemeClr val="accent2">
                    <a:lumMod val="60000"/>
                    <a:lumOff val="40000"/>
                  </a:schemeClr>
                </a:solidFill>
                <a:latin typeface="Open Sans"/>
              </a:rPr>
            </a:br>
            <a:r>
              <a:rPr lang="en-US" sz="4400" dirty="0">
                <a:solidFill>
                  <a:schemeClr val="accent2">
                    <a:lumMod val="60000"/>
                    <a:lumOff val="40000"/>
                  </a:schemeClr>
                </a:solidFill>
                <a:latin typeface="Open Sans"/>
              </a:rPr>
              <a:t>Career Clusters</a:t>
            </a:r>
          </a:p>
        </p:txBody>
      </p:sp>
    </p:spTree>
    <p:extLst>
      <p:ext uri="{BB962C8B-B14F-4D97-AF65-F5344CB8AC3E}">
        <p14:creationId xmlns:p14="http://schemas.microsoft.com/office/powerpoint/2010/main" val="668198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a:xfrm>
            <a:off x="740664" y="102409"/>
            <a:ext cx="10059452" cy="876300"/>
          </a:xfrm>
        </p:spPr>
        <p:txBody>
          <a:bodyPr/>
          <a:lstStyle/>
          <a:p>
            <a:r>
              <a:rPr lang="en-US" spc="-5" dirty="0"/>
              <a:t>Health</a:t>
            </a:r>
            <a:r>
              <a:rPr lang="en-US" spc="-70" dirty="0"/>
              <a:t> </a:t>
            </a:r>
            <a:r>
              <a:rPr lang="en-US" spc="-5" dirty="0"/>
              <a:t>Science</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061841"/>
            <a:ext cx="6737096" cy="4734318"/>
          </a:xfrm>
        </p:spPr>
        <p:txBody>
          <a:bodyPr/>
          <a:lstStyle/>
          <a:p>
            <a:pPr lvl="1"/>
            <a:r>
              <a:rPr lang="en-US" dirty="0"/>
              <a:t>This Career Cluster focuses on planning, managing, and providing therapeutic services, diagnostics services, health informatics, support services, and biotechnology research and development.</a:t>
            </a:r>
          </a:p>
          <a:p>
            <a:pPr lvl="1"/>
            <a:r>
              <a:rPr lang="en-US" dirty="0"/>
              <a:t>To pursue a career in the health science industry, students should learn to reason, think critically, make decisions, solve problems, and communicate effectively. Students should recognize that quality health care depends on the ability to work well with others.</a:t>
            </a:r>
          </a:p>
        </p:txBody>
      </p:sp>
      <p:pic>
        <p:nvPicPr>
          <p:cNvPr id="5" name="Picture 4" descr="Image Source: iStock 000032441704">
            <a:extLst>
              <a:ext uri="{FF2B5EF4-FFF2-40B4-BE49-F238E27FC236}">
                <a16:creationId xmlns:a16="http://schemas.microsoft.com/office/drawing/2014/main" id="{F5F252E9-DB2C-4F56-8570-CF6A47392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7760" y="2224215"/>
            <a:ext cx="4281617" cy="2854411"/>
          </a:xfrm>
          <a:prstGeom prst="rect">
            <a:avLst/>
          </a:prstGeom>
        </p:spPr>
      </p:pic>
    </p:spTree>
    <p:extLst>
      <p:ext uri="{BB962C8B-B14F-4D97-AF65-F5344CB8AC3E}">
        <p14:creationId xmlns:p14="http://schemas.microsoft.com/office/powerpoint/2010/main" val="2811537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spc="-5" dirty="0"/>
              <a:t>Hospitality and Tourism</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598836"/>
            <a:ext cx="6737096" cy="4734318"/>
          </a:xfrm>
        </p:spPr>
        <p:txBody>
          <a:bodyPr/>
          <a:lstStyle/>
          <a:p>
            <a:pPr lvl="1"/>
            <a:r>
              <a:rPr lang="en-US" dirty="0"/>
              <a:t>This Career Cluster focuses on the management, marketing, and operations of restaurants and other food/beverage services, lodging, attractions, recreation events, and travel-related services. </a:t>
            </a:r>
          </a:p>
          <a:p>
            <a:pPr lvl="1"/>
            <a:r>
              <a:rPr lang="en-US" dirty="0"/>
              <a:t>Includes knowledge and skills focusing on communication, time management, and customer service that meet industry standards. </a:t>
            </a:r>
          </a:p>
        </p:txBody>
      </p:sp>
      <p:pic>
        <p:nvPicPr>
          <p:cNvPr id="5" name="Picture 4" descr="Shutterstock 244473415">
            <a:extLst>
              <a:ext uri="{FF2B5EF4-FFF2-40B4-BE49-F238E27FC236}">
                <a16:creationId xmlns:a16="http://schemas.microsoft.com/office/drawing/2014/main" id="{F407E633-28C6-40FA-80E9-A71612B89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7760" y="2174788"/>
            <a:ext cx="4280781" cy="2846173"/>
          </a:xfrm>
          <a:prstGeom prst="rect">
            <a:avLst/>
          </a:prstGeom>
        </p:spPr>
      </p:pic>
    </p:spTree>
    <p:extLst>
      <p:ext uri="{BB962C8B-B14F-4D97-AF65-F5344CB8AC3E}">
        <p14:creationId xmlns:p14="http://schemas.microsoft.com/office/powerpoint/2010/main" val="3938719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spc="-5" dirty="0"/>
              <a:t>Human Services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598836"/>
            <a:ext cx="5989650" cy="4734318"/>
          </a:xfrm>
        </p:spPr>
        <p:txBody>
          <a:bodyPr/>
          <a:lstStyle/>
          <a:p>
            <a:pPr lvl="1"/>
            <a:r>
              <a:rPr lang="en-US" dirty="0"/>
              <a:t>This Career Cluster focuses on preparing individuals for employment in career pathways that relate to families and human needs such as counseling and mental health services, family and community services, personal care services, and consumer services.</a:t>
            </a:r>
          </a:p>
        </p:txBody>
      </p:sp>
      <p:pic>
        <p:nvPicPr>
          <p:cNvPr id="5" name="Picture 4" descr="Image Source: iStock 000014371816">
            <a:extLst>
              <a:ext uri="{FF2B5EF4-FFF2-40B4-BE49-F238E27FC236}">
                <a16:creationId xmlns:a16="http://schemas.microsoft.com/office/drawing/2014/main" id="{601CEDA7-B7D9-46E2-9D6A-DFB92B5B0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469" y="2205157"/>
            <a:ext cx="4955440" cy="3521676"/>
          </a:xfrm>
          <a:prstGeom prst="rect">
            <a:avLst/>
          </a:prstGeom>
        </p:spPr>
      </p:pic>
    </p:spTree>
    <p:extLst>
      <p:ext uri="{BB962C8B-B14F-4D97-AF65-F5344CB8AC3E}">
        <p14:creationId xmlns:p14="http://schemas.microsoft.com/office/powerpoint/2010/main" val="886128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spc="-5" dirty="0"/>
              <a:t>Information</a:t>
            </a:r>
            <a:r>
              <a:rPr lang="en-US" spc="-135" dirty="0"/>
              <a:t> </a:t>
            </a:r>
            <a:r>
              <a:rPr lang="en-US" spc="-50" dirty="0"/>
              <a:t>Technology</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598836"/>
            <a:ext cx="5668374" cy="4734318"/>
          </a:xfrm>
        </p:spPr>
        <p:txBody>
          <a:bodyPr/>
          <a:lstStyle/>
          <a:p>
            <a:pPr lvl="1"/>
            <a:r>
              <a:rPr lang="en-US" dirty="0"/>
              <a:t>This Career Cluster focuses on building linkages in IT occupations for entry level, technical, and professional careers related to the design, development, support, and management of hardware, software, multimedia, and systems integration services.</a:t>
            </a:r>
          </a:p>
        </p:txBody>
      </p:sp>
      <p:pic>
        <p:nvPicPr>
          <p:cNvPr id="5" name="Picture 4" descr="Image Source: iStock 000041317698">
            <a:extLst>
              <a:ext uri="{FF2B5EF4-FFF2-40B4-BE49-F238E27FC236}">
                <a16:creationId xmlns:a16="http://schemas.microsoft.com/office/drawing/2014/main" id="{9F1BC107-1440-4317-B510-36B2D9CD3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038" y="1878226"/>
            <a:ext cx="5267154" cy="3510143"/>
          </a:xfrm>
          <a:prstGeom prst="rect">
            <a:avLst/>
          </a:prstGeom>
        </p:spPr>
      </p:pic>
    </p:spTree>
    <p:extLst>
      <p:ext uri="{BB962C8B-B14F-4D97-AF65-F5344CB8AC3E}">
        <p14:creationId xmlns:p14="http://schemas.microsoft.com/office/powerpoint/2010/main" val="1246097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Law, </a:t>
            </a:r>
            <a:r>
              <a:rPr lang="en-US" spc="-5" dirty="0"/>
              <a:t>Public </a:t>
            </a:r>
            <a:r>
              <a:rPr lang="en-US" spc="-50" dirty="0"/>
              <a:t>Safety, </a:t>
            </a:r>
            <a:r>
              <a:rPr lang="en-US" spc="-5" dirty="0"/>
              <a:t>Corrections, and</a:t>
            </a:r>
            <a:r>
              <a:rPr lang="en-US" spc="-10" dirty="0"/>
              <a:t> </a:t>
            </a:r>
            <a:r>
              <a:rPr lang="en-US" spc="-5" dirty="0"/>
              <a:t>Security</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598836"/>
            <a:ext cx="6737096" cy="4734318"/>
          </a:xfrm>
        </p:spPr>
        <p:txBody>
          <a:bodyPr/>
          <a:lstStyle/>
          <a:p>
            <a:pPr lvl="1"/>
            <a:r>
              <a:rPr lang="en-US" dirty="0"/>
              <a:t>This Career Cluster focuses on planning, managing, and providing legal services, public safety, protective services, and homeland security, including professional and technical support services. </a:t>
            </a:r>
          </a:p>
          <a:p>
            <a:pPr lvl="1"/>
            <a:r>
              <a:rPr lang="en-US" dirty="0"/>
              <a:t>Students will examine the roles and responsibilities of police, courts, corrections, private security, and protective agencies of fire and emergency services.</a:t>
            </a:r>
          </a:p>
        </p:txBody>
      </p:sp>
      <p:pic>
        <p:nvPicPr>
          <p:cNvPr id="5" name="Picture 4" descr="Image Source: Shutterstock 98457752">
            <a:extLst>
              <a:ext uri="{FF2B5EF4-FFF2-40B4-BE49-F238E27FC236}">
                <a16:creationId xmlns:a16="http://schemas.microsoft.com/office/drawing/2014/main" id="{B5742CF8-8855-4793-8B9F-8DE953F40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8940" y="1396630"/>
            <a:ext cx="3291016" cy="4936524"/>
          </a:xfrm>
          <a:prstGeom prst="rect">
            <a:avLst/>
          </a:prstGeom>
        </p:spPr>
      </p:pic>
    </p:spTree>
    <p:extLst>
      <p:ext uri="{BB962C8B-B14F-4D97-AF65-F5344CB8AC3E}">
        <p14:creationId xmlns:p14="http://schemas.microsoft.com/office/powerpoint/2010/main" val="2730290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spc="-10" dirty="0"/>
              <a:t>M</a:t>
            </a:r>
            <a:r>
              <a:rPr lang="en-US" spc="-5" dirty="0"/>
              <a:t>an</a:t>
            </a:r>
            <a:r>
              <a:rPr lang="en-US" spc="-10" dirty="0"/>
              <a:t>u</a:t>
            </a:r>
            <a:r>
              <a:rPr lang="en-US" spc="-5" dirty="0"/>
              <a:t>fact</a:t>
            </a:r>
            <a:r>
              <a:rPr lang="en-US" spc="-10" dirty="0"/>
              <a:t>u</a:t>
            </a:r>
            <a:r>
              <a:rPr lang="en-US" spc="-5" dirty="0"/>
              <a:t>ring</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598836"/>
            <a:ext cx="5791941" cy="4734318"/>
          </a:xfrm>
        </p:spPr>
        <p:txBody>
          <a:bodyPr/>
          <a:lstStyle/>
          <a:p>
            <a:pPr lvl="1"/>
            <a:r>
              <a:rPr lang="en-US" dirty="0"/>
              <a:t>This Career Cluster focuses on planning, managing, and performing the processing of materials into intermediate or final products and related professional and technical support activities such as production planning and control, maintenance, and manufacturing/process engineering.</a:t>
            </a:r>
          </a:p>
        </p:txBody>
      </p:sp>
      <p:pic>
        <p:nvPicPr>
          <p:cNvPr id="5" name="Picture 4" descr="Image Source: iStock 000027080005">
            <a:extLst>
              <a:ext uri="{FF2B5EF4-FFF2-40B4-BE49-F238E27FC236}">
                <a16:creationId xmlns:a16="http://schemas.microsoft.com/office/drawing/2014/main" id="{9BCA1772-E285-4DE6-8614-D76042B6A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540" y="1592219"/>
            <a:ext cx="5323683" cy="3673561"/>
          </a:xfrm>
          <a:prstGeom prst="rect">
            <a:avLst/>
          </a:prstGeom>
        </p:spPr>
      </p:pic>
    </p:spTree>
    <p:extLst>
      <p:ext uri="{BB962C8B-B14F-4D97-AF65-F5344CB8AC3E}">
        <p14:creationId xmlns:p14="http://schemas.microsoft.com/office/powerpoint/2010/main" val="6789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spc="-10" dirty="0"/>
              <a:t>M</a:t>
            </a:r>
            <a:r>
              <a:rPr lang="en-US" spc="-5" dirty="0"/>
              <a:t>ar</a:t>
            </a:r>
            <a:r>
              <a:rPr lang="en-US" dirty="0"/>
              <a:t>k</a:t>
            </a:r>
            <a:r>
              <a:rPr lang="en-US" spc="-10" dirty="0"/>
              <a:t>e</a:t>
            </a:r>
            <a:r>
              <a:rPr lang="en-US" spc="-5" dirty="0"/>
              <a:t>ting</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598836"/>
            <a:ext cx="4902255" cy="4734318"/>
          </a:xfrm>
        </p:spPr>
        <p:txBody>
          <a:bodyPr/>
          <a:lstStyle/>
          <a:p>
            <a:pPr lvl="1"/>
            <a:r>
              <a:rPr lang="en-US" dirty="0"/>
              <a:t>This Career Cluster focuses on planning, managing, and performing marketing activities to reach organizational objectives.</a:t>
            </a:r>
          </a:p>
        </p:txBody>
      </p:sp>
      <p:pic>
        <p:nvPicPr>
          <p:cNvPr id="5" name="Picture 4" descr="Image Source: iStock 000023731177">
            <a:extLst>
              <a:ext uri="{FF2B5EF4-FFF2-40B4-BE49-F238E27FC236}">
                <a16:creationId xmlns:a16="http://schemas.microsoft.com/office/drawing/2014/main" id="{32C10CE3-946D-44F5-BF81-8B17A77CD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919" y="1598836"/>
            <a:ext cx="6322809" cy="4213654"/>
          </a:xfrm>
          <a:prstGeom prst="rect">
            <a:avLst/>
          </a:prstGeom>
        </p:spPr>
      </p:pic>
    </p:spTree>
    <p:extLst>
      <p:ext uri="{BB962C8B-B14F-4D97-AF65-F5344CB8AC3E}">
        <p14:creationId xmlns:p14="http://schemas.microsoft.com/office/powerpoint/2010/main" val="1306826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a:xfrm>
            <a:off x="740664" y="775201"/>
            <a:ext cx="10059452" cy="876300"/>
          </a:xfrm>
        </p:spPr>
        <p:txBody>
          <a:bodyPr/>
          <a:lstStyle/>
          <a:p>
            <a:r>
              <a:rPr lang="en-US" spc="-5" dirty="0"/>
              <a:t>Science, </a:t>
            </a:r>
            <a:r>
              <a:rPr lang="en-US" spc="-75" dirty="0"/>
              <a:t>Technology, </a:t>
            </a:r>
            <a:r>
              <a:rPr lang="en-US" spc="-5" dirty="0"/>
              <a:t>Engineering, and</a:t>
            </a:r>
            <a:r>
              <a:rPr lang="en-US" spc="-10" dirty="0"/>
              <a:t> </a:t>
            </a:r>
            <a:r>
              <a:rPr lang="en-US" spc="-5" dirty="0"/>
              <a:t>Mathematics</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865301"/>
            <a:ext cx="5182341" cy="4734318"/>
          </a:xfrm>
        </p:spPr>
        <p:txBody>
          <a:bodyPr/>
          <a:lstStyle/>
          <a:p>
            <a:pPr lvl="1"/>
            <a:r>
              <a:rPr lang="en-US" dirty="0"/>
              <a:t>This Career Cluster focuses on planning, managing, and providing scientific research and professional and technical services, including laboratory and testing services, and research and development services.</a:t>
            </a:r>
          </a:p>
        </p:txBody>
      </p:sp>
      <p:pic>
        <p:nvPicPr>
          <p:cNvPr id="5" name="Picture 4" descr="Image Source: Shutterstock 195735431">
            <a:extLst>
              <a:ext uri="{FF2B5EF4-FFF2-40B4-BE49-F238E27FC236}">
                <a16:creationId xmlns:a16="http://schemas.microsoft.com/office/drawing/2014/main" id="{59C7F8E0-1FAA-4333-BDB2-203BF65CB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4897" y="1865301"/>
            <a:ext cx="5702643" cy="3801762"/>
          </a:xfrm>
          <a:prstGeom prst="rect">
            <a:avLst/>
          </a:prstGeom>
        </p:spPr>
      </p:pic>
    </p:spTree>
    <p:extLst>
      <p:ext uri="{BB962C8B-B14F-4D97-AF65-F5344CB8AC3E}">
        <p14:creationId xmlns:p14="http://schemas.microsoft.com/office/powerpoint/2010/main" val="3028320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spc="-15" dirty="0"/>
              <a:t>Transportation, </a:t>
            </a:r>
            <a:r>
              <a:rPr lang="en-US" spc="-5" dirty="0"/>
              <a:t>Distribution, and</a:t>
            </a:r>
            <a:r>
              <a:rPr lang="en-US" spc="-10" dirty="0"/>
              <a:t> </a:t>
            </a:r>
            <a:r>
              <a:rPr lang="en-US" spc="-5" dirty="0"/>
              <a:t>Logistics</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598836"/>
            <a:ext cx="6195595" cy="4734318"/>
          </a:xfrm>
        </p:spPr>
        <p:txBody>
          <a:bodyPr/>
          <a:lstStyle/>
          <a:p>
            <a:pPr lvl="1"/>
            <a:r>
              <a:rPr lang="en-US" dirty="0"/>
              <a:t>This Career Cluster focuses on careers in planning, management, and movement of people, materials, and goods by road, pipeline, air, rail and water and related professional support services such as transportation infrastructure planning and management, logistics services, mobile equipment and facility maintenance.</a:t>
            </a:r>
          </a:p>
        </p:txBody>
      </p:sp>
      <p:pic>
        <p:nvPicPr>
          <p:cNvPr id="5" name="Picture 4" descr="Image Source: iStock 000018502035">
            <a:extLst>
              <a:ext uri="{FF2B5EF4-FFF2-40B4-BE49-F238E27FC236}">
                <a16:creationId xmlns:a16="http://schemas.microsoft.com/office/drawing/2014/main" id="{DA3D9D27-C4E4-4FD1-8A94-CE8137C26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9740" y="2133282"/>
            <a:ext cx="5190653" cy="3094990"/>
          </a:xfrm>
          <a:prstGeom prst="rect">
            <a:avLst/>
          </a:prstGeom>
        </p:spPr>
      </p:pic>
    </p:spTree>
    <p:extLst>
      <p:ext uri="{BB962C8B-B14F-4D97-AF65-F5344CB8AC3E}">
        <p14:creationId xmlns:p14="http://schemas.microsoft.com/office/powerpoint/2010/main" val="818551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spc="-5" dirty="0"/>
              <a:t>Alphabetical List of the 16 Career</a:t>
            </a:r>
            <a:r>
              <a:rPr lang="en-US" spc="-35" dirty="0"/>
              <a:t> </a:t>
            </a:r>
            <a:r>
              <a:rPr lang="en-US" spc="-5" dirty="0"/>
              <a:t>Clusters</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598836"/>
            <a:ext cx="8860536" cy="4734318"/>
          </a:xfrm>
        </p:spPr>
        <p:txBody>
          <a:bodyPr/>
          <a:lstStyle/>
          <a:p>
            <a:pPr lvl="1"/>
            <a:r>
              <a:rPr lang="en-US" dirty="0"/>
              <a:t>Agriculture, Food, and Natural Resources</a:t>
            </a:r>
          </a:p>
          <a:p>
            <a:pPr lvl="1"/>
            <a:r>
              <a:rPr lang="en-US" dirty="0"/>
              <a:t>Architecture and Construction</a:t>
            </a:r>
          </a:p>
          <a:p>
            <a:pPr lvl="1"/>
            <a:r>
              <a:rPr lang="en-US" dirty="0"/>
              <a:t>Arts, Audio/Video Technology, and	Communications</a:t>
            </a:r>
          </a:p>
          <a:p>
            <a:pPr lvl="1"/>
            <a:r>
              <a:rPr lang="en-US" dirty="0"/>
              <a:t>Business Management and Administration</a:t>
            </a:r>
          </a:p>
          <a:p>
            <a:pPr lvl="1"/>
            <a:r>
              <a:rPr lang="en-US" dirty="0"/>
              <a:t>Education and Training</a:t>
            </a:r>
          </a:p>
          <a:p>
            <a:pPr lvl="1"/>
            <a:r>
              <a:rPr lang="en-US" dirty="0"/>
              <a:t>Finance</a:t>
            </a:r>
          </a:p>
          <a:p>
            <a:pPr lvl="1"/>
            <a:r>
              <a:rPr lang="en-US" dirty="0"/>
              <a:t>Government and Public Administration</a:t>
            </a:r>
          </a:p>
          <a:p>
            <a:pPr lvl="1"/>
            <a:r>
              <a:rPr lang="en-US" dirty="0"/>
              <a:t>Health Science</a:t>
            </a:r>
          </a:p>
        </p:txBody>
      </p:sp>
    </p:spTree>
    <p:extLst>
      <p:ext uri="{BB962C8B-B14F-4D97-AF65-F5344CB8AC3E}">
        <p14:creationId xmlns:p14="http://schemas.microsoft.com/office/powerpoint/2010/main" val="1914958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spc="-5" dirty="0"/>
              <a:t>Alphabetical List of the 16 Career</a:t>
            </a:r>
            <a:r>
              <a:rPr lang="en-US" spc="-35" dirty="0"/>
              <a:t> </a:t>
            </a:r>
            <a:r>
              <a:rPr lang="en-US" spc="-5" dirty="0"/>
              <a:t>Clusters</a:t>
            </a:r>
            <a:r>
              <a:rPr lang="en-US" baseline="30000" dirty="0"/>
              <a:t> </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598836"/>
            <a:ext cx="8860536" cy="4734318"/>
          </a:xfrm>
        </p:spPr>
        <p:txBody>
          <a:bodyPr/>
          <a:lstStyle/>
          <a:p>
            <a:pPr lvl="1"/>
            <a:r>
              <a:rPr lang="en-US" dirty="0"/>
              <a:t>Hospitality and Tourism</a:t>
            </a:r>
          </a:p>
          <a:p>
            <a:pPr lvl="1"/>
            <a:r>
              <a:rPr lang="en-US" dirty="0"/>
              <a:t>Human Services  </a:t>
            </a:r>
          </a:p>
          <a:p>
            <a:pPr lvl="1"/>
            <a:r>
              <a:rPr lang="en-US" dirty="0"/>
              <a:t>Information Technology</a:t>
            </a:r>
          </a:p>
          <a:p>
            <a:pPr lvl="1"/>
            <a:r>
              <a:rPr lang="en-US" dirty="0"/>
              <a:t>Law, Public Safety, Corrections, and Security </a:t>
            </a:r>
          </a:p>
          <a:p>
            <a:pPr lvl="1"/>
            <a:r>
              <a:rPr lang="en-US" dirty="0"/>
              <a:t>Manufacturing</a:t>
            </a:r>
          </a:p>
          <a:p>
            <a:pPr lvl="1"/>
            <a:r>
              <a:rPr lang="en-US" dirty="0"/>
              <a:t>Marketing</a:t>
            </a:r>
          </a:p>
          <a:p>
            <a:pPr lvl="1"/>
            <a:r>
              <a:rPr lang="en-US" dirty="0"/>
              <a:t>Science, Technology, Engineering, and Mathematics</a:t>
            </a:r>
          </a:p>
          <a:p>
            <a:pPr lvl="1"/>
            <a:r>
              <a:rPr lang="en-US" dirty="0"/>
              <a:t>Transportation, Distribution, and Logistics</a:t>
            </a:r>
          </a:p>
        </p:txBody>
      </p:sp>
    </p:spTree>
    <p:extLst>
      <p:ext uri="{BB962C8B-B14F-4D97-AF65-F5344CB8AC3E}">
        <p14:creationId xmlns:p14="http://schemas.microsoft.com/office/powerpoint/2010/main" val="1172302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spc="-5" dirty="0"/>
              <a:t>Resources and References</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598836"/>
            <a:ext cx="10254438" cy="4734318"/>
          </a:xfrm>
        </p:spPr>
        <p:txBody>
          <a:bodyPr/>
          <a:lstStyle/>
          <a:p>
            <a:pPr lvl="1"/>
            <a:r>
              <a:rPr lang="en-US" sz="2000" dirty="0"/>
              <a:t>Photo source</a:t>
            </a:r>
          </a:p>
          <a:p>
            <a:pPr lvl="2"/>
            <a:r>
              <a:rPr lang="en-US" sz="2000" dirty="0"/>
              <a:t>Shutterstock </a:t>
            </a:r>
          </a:p>
          <a:p>
            <a:pPr lvl="2"/>
            <a:r>
              <a:rPr lang="en-US" sz="2000" dirty="0"/>
              <a:t>iStock</a:t>
            </a:r>
          </a:p>
          <a:p>
            <a:pPr lvl="1"/>
            <a:r>
              <a:rPr lang="en-US" sz="2000" dirty="0"/>
              <a:t>Websites:</a:t>
            </a:r>
          </a:p>
          <a:p>
            <a:pPr lvl="2"/>
            <a:r>
              <a:rPr lang="en-US" sz="2000" dirty="0"/>
              <a:t>Texas CTE Resource Centre (TCRC)</a:t>
            </a:r>
            <a:br>
              <a:rPr lang="en-US" sz="2000" dirty="0"/>
            </a:br>
            <a:r>
              <a:rPr lang="en-US" sz="2000" dirty="0"/>
              <a:t>https://www.txcte.org/</a:t>
            </a:r>
            <a:br>
              <a:rPr lang="en-US" sz="2000" dirty="0"/>
            </a:br>
            <a:endParaRPr lang="en-US" sz="2000" dirty="0"/>
          </a:p>
        </p:txBody>
      </p:sp>
    </p:spTree>
    <p:extLst>
      <p:ext uri="{BB962C8B-B14F-4D97-AF65-F5344CB8AC3E}">
        <p14:creationId xmlns:p14="http://schemas.microsoft.com/office/powerpoint/2010/main" val="3610393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spc="-5" dirty="0"/>
              <a:t>Agriculture, Food,</a:t>
            </a:r>
            <a:r>
              <a:rPr lang="en-US" spc="-35" dirty="0"/>
              <a:t> </a:t>
            </a:r>
            <a:r>
              <a:rPr lang="en-US" spc="-10" dirty="0"/>
              <a:t>and </a:t>
            </a:r>
            <a:r>
              <a:rPr lang="en-US" spc="-5" dirty="0"/>
              <a:t>Natural</a:t>
            </a:r>
            <a:r>
              <a:rPr lang="en-US" spc="-15" dirty="0"/>
              <a:t> </a:t>
            </a:r>
            <a:r>
              <a:rPr lang="en-US" spc="-5" dirty="0"/>
              <a:t>Resources</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598836"/>
            <a:ext cx="6737096" cy="4734318"/>
          </a:xfrm>
        </p:spPr>
        <p:txBody>
          <a:bodyPr/>
          <a:lstStyle/>
          <a:p>
            <a:pPr lvl="1"/>
            <a:r>
              <a:rPr lang="en-US" dirty="0"/>
              <a:t>This Career Cluster focuses on the essential elements of life - food, water, land, and air. </a:t>
            </a:r>
          </a:p>
          <a:p>
            <a:pPr lvl="1"/>
            <a:r>
              <a:rPr lang="en-US" dirty="0"/>
              <a:t>Courses in the AFNR Career Cluster® are designed to prepare learners for careers in the planning, production, processing, marketing, distribution, financing, and development of agricultural commodities, services, and natural resources, including food, fiber, wood products, water, minerals, and petroleum.</a:t>
            </a:r>
          </a:p>
        </p:txBody>
      </p:sp>
      <p:pic>
        <p:nvPicPr>
          <p:cNvPr id="5" name="Picture 4" descr="Image Scource: Shutterstock 75912622">
            <a:extLst>
              <a:ext uri="{FF2B5EF4-FFF2-40B4-BE49-F238E27FC236}">
                <a16:creationId xmlns:a16="http://schemas.microsoft.com/office/drawing/2014/main" id="{6A1682E0-68D6-4FE6-A582-6A60A329D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2257425"/>
            <a:ext cx="4009766" cy="2673177"/>
          </a:xfrm>
          <a:prstGeom prst="rect">
            <a:avLst/>
          </a:prstGeom>
        </p:spPr>
      </p:pic>
    </p:spTree>
    <p:extLst>
      <p:ext uri="{BB962C8B-B14F-4D97-AF65-F5344CB8AC3E}">
        <p14:creationId xmlns:p14="http://schemas.microsoft.com/office/powerpoint/2010/main" val="2923985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pPr marL="12700">
              <a:lnSpc>
                <a:spcPct val="100000"/>
              </a:lnSpc>
              <a:spcBef>
                <a:spcPts val="95"/>
              </a:spcBef>
            </a:pPr>
            <a:r>
              <a:rPr lang="en-US" spc="-5" dirty="0">
                <a:latin typeface="Open Sans"/>
                <a:cs typeface="Arial"/>
              </a:rPr>
              <a:t>Architecture and</a:t>
            </a:r>
            <a:r>
              <a:rPr lang="en-US" spc="-40" dirty="0">
                <a:latin typeface="Open Sans"/>
                <a:cs typeface="Arial"/>
              </a:rPr>
              <a:t> </a:t>
            </a:r>
            <a:r>
              <a:rPr lang="en-US" spc="-5" dirty="0">
                <a:latin typeface="Open Sans"/>
                <a:cs typeface="Arial"/>
              </a:rPr>
              <a:t>Construction</a:t>
            </a:r>
            <a:endParaRPr lang="en-US" dirty="0">
              <a:latin typeface="Open Sans"/>
              <a:cs typeface="Arial"/>
            </a:endParaRP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598836"/>
            <a:ext cx="6737096" cy="4734318"/>
          </a:xfrm>
        </p:spPr>
        <p:txBody>
          <a:bodyPr/>
          <a:lstStyle/>
          <a:p>
            <a:pPr lvl="1"/>
            <a:r>
              <a:rPr lang="en-US" dirty="0"/>
              <a:t>This Career Cluster focuses on designing, planning, managing, building, and maintaining the built environment.</a:t>
            </a:r>
          </a:p>
          <a:p>
            <a:pPr lvl="1"/>
            <a:r>
              <a:rPr lang="en-US" dirty="0"/>
              <a:t>Principles of Architecture provides an overview to the various fields of architecture, interior design, and construction management. </a:t>
            </a:r>
          </a:p>
        </p:txBody>
      </p:sp>
      <p:pic>
        <p:nvPicPr>
          <p:cNvPr id="5" name="Picture 4" descr="Image Source: Shutterstock 96602695">
            <a:extLst>
              <a:ext uri="{FF2B5EF4-FFF2-40B4-BE49-F238E27FC236}">
                <a16:creationId xmlns:a16="http://schemas.microsoft.com/office/drawing/2014/main" id="{3DACF350-A49F-4D4C-8CE7-32CC9DF27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690" y="2309323"/>
            <a:ext cx="4479324" cy="2986216"/>
          </a:xfrm>
          <a:prstGeom prst="rect">
            <a:avLst/>
          </a:prstGeom>
        </p:spPr>
      </p:pic>
    </p:spTree>
    <p:extLst>
      <p:ext uri="{BB962C8B-B14F-4D97-AF65-F5344CB8AC3E}">
        <p14:creationId xmlns:p14="http://schemas.microsoft.com/office/powerpoint/2010/main" val="4037694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a:xfrm>
            <a:off x="740664" y="674839"/>
            <a:ext cx="10059452" cy="876300"/>
          </a:xfrm>
        </p:spPr>
        <p:txBody>
          <a:bodyPr/>
          <a:lstStyle/>
          <a:p>
            <a:r>
              <a:rPr lang="en-US" spc="-5" dirty="0"/>
              <a:t>Arts, </a:t>
            </a:r>
            <a:r>
              <a:rPr lang="en-US" spc="-15" dirty="0"/>
              <a:t>Audio/Video</a:t>
            </a:r>
            <a:r>
              <a:rPr lang="en-US" spc="-305" dirty="0"/>
              <a:t> </a:t>
            </a:r>
            <a:r>
              <a:rPr lang="en-US" spc="-50" dirty="0"/>
              <a:t>Technology, </a:t>
            </a:r>
            <a:r>
              <a:rPr lang="en-US" spc="-5" dirty="0"/>
              <a:t>and Communications</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833756"/>
            <a:ext cx="7168302" cy="4734318"/>
          </a:xfrm>
        </p:spPr>
        <p:txBody>
          <a:bodyPr/>
          <a:lstStyle/>
          <a:p>
            <a:pPr lvl="1"/>
            <a:r>
              <a:rPr lang="en-US" dirty="0"/>
              <a:t>This Career Cluster focuses on careers in designing, producing, exhibiting, performing, writing, and publishing multimedia content including visual and performing arts and design, journalism, and entertainment services. </a:t>
            </a:r>
          </a:p>
          <a:p>
            <a:pPr lvl="1"/>
            <a:r>
              <a:rPr lang="en-US" dirty="0"/>
              <a:t>Careers in the AAVTC Career Cluster® require a creative aptitude, a strong background in computer and technology applications, a strong academic foundation, and a proficiency in oral and written communication.</a:t>
            </a:r>
          </a:p>
        </p:txBody>
      </p:sp>
      <p:pic>
        <p:nvPicPr>
          <p:cNvPr id="5" name="Picture 4" descr="Image Source: iStock 000026241827">
            <a:extLst>
              <a:ext uri="{FF2B5EF4-FFF2-40B4-BE49-F238E27FC236}">
                <a16:creationId xmlns:a16="http://schemas.microsoft.com/office/drawing/2014/main" id="{FFD80B19-78C4-4E8F-8701-8CA47DFB1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4989" y="486032"/>
            <a:ext cx="2517583" cy="5885936"/>
          </a:xfrm>
          <a:prstGeom prst="rect">
            <a:avLst/>
          </a:prstGeom>
        </p:spPr>
      </p:pic>
    </p:spTree>
    <p:extLst>
      <p:ext uri="{BB962C8B-B14F-4D97-AF65-F5344CB8AC3E}">
        <p14:creationId xmlns:p14="http://schemas.microsoft.com/office/powerpoint/2010/main" val="2011436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spc="-5" dirty="0"/>
              <a:t>Business</a:t>
            </a:r>
            <a:r>
              <a:rPr lang="en-US" spc="-40" dirty="0"/>
              <a:t> </a:t>
            </a:r>
            <a:r>
              <a:rPr lang="en-US" spc="-10" dirty="0"/>
              <a:t>Management </a:t>
            </a:r>
            <a:r>
              <a:rPr lang="en-US" spc="-5" dirty="0"/>
              <a:t>and</a:t>
            </a:r>
            <a:r>
              <a:rPr lang="en-US" spc="-229" dirty="0"/>
              <a:t> </a:t>
            </a:r>
            <a:r>
              <a:rPr lang="en-US" spc="-5" dirty="0"/>
              <a:t>Administration</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598836"/>
            <a:ext cx="6737096" cy="4734318"/>
          </a:xfrm>
        </p:spPr>
        <p:txBody>
          <a:bodyPr/>
          <a:lstStyle/>
          <a:p>
            <a:pPr lvl="1"/>
            <a:r>
              <a:rPr lang="en-US" dirty="0"/>
              <a:t>This Career Cluster focuses on careers in planning, organizing, directing, and evaluating business functions essential to efficient and productive business operations.</a:t>
            </a:r>
          </a:p>
        </p:txBody>
      </p:sp>
      <p:pic>
        <p:nvPicPr>
          <p:cNvPr id="5" name="Picture 4" descr="Image Source: Shutterstock 246521263">
            <a:extLst>
              <a:ext uri="{FF2B5EF4-FFF2-40B4-BE49-F238E27FC236}">
                <a16:creationId xmlns:a16="http://schemas.microsoft.com/office/drawing/2014/main" id="{A519FA52-73D9-4AA1-8050-AB73A2D9E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8933" y="1654391"/>
            <a:ext cx="3412403" cy="4623208"/>
          </a:xfrm>
          <a:prstGeom prst="rect">
            <a:avLst/>
          </a:prstGeom>
        </p:spPr>
      </p:pic>
    </p:spTree>
    <p:extLst>
      <p:ext uri="{BB962C8B-B14F-4D97-AF65-F5344CB8AC3E}">
        <p14:creationId xmlns:p14="http://schemas.microsoft.com/office/powerpoint/2010/main" val="4100231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spc="-5" dirty="0"/>
              <a:t>Education and</a:t>
            </a:r>
            <a:r>
              <a:rPr lang="en-US" spc="-130" dirty="0"/>
              <a:t> </a:t>
            </a:r>
            <a:r>
              <a:rPr lang="en-US" spc="-25" dirty="0"/>
              <a:t>Training</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598836"/>
            <a:ext cx="5726039" cy="4734318"/>
          </a:xfrm>
        </p:spPr>
        <p:txBody>
          <a:bodyPr/>
          <a:lstStyle/>
          <a:p>
            <a:pPr lvl="1"/>
            <a:r>
              <a:rPr lang="en-US" dirty="0"/>
              <a:t>This Career Cluster focuses on planning, managing, and providing education and training services and related learning support services. </a:t>
            </a:r>
          </a:p>
          <a:p>
            <a:pPr lvl="1"/>
            <a:r>
              <a:rPr lang="en-US" dirty="0"/>
              <a:t>All parts of courses are designed to introduce learners to the various careers available within the Education and Training Career Cluster®.</a:t>
            </a:r>
          </a:p>
        </p:txBody>
      </p:sp>
      <p:pic>
        <p:nvPicPr>
          <p:cNvPr id="5" name="Picture 4" descr="Image Source: iStock 000030081414">
            <a:extLst>
              <a:ext uri="{FF2B5EF4-FFF2-40B4-BE49-F238E27FC236}">
                <a16:creationId xmlns:a16="http://schemas.microsoft.com/office/drawing/2014/main" id="{8F096897-3449-40A5-BCC4-0D7E9408D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7600" y="1670221"/>
            <a:ext cx="5271480" cy="3517557"/>
          </a:xfrm>
          <a:prstGeom prst="rect">
            <a:avLst/>
          </a:prstGeom>
        </p:spPr>
      </p:pic>
    </p:spTree>
    <p:extLst>
      <p:ext uri="{BB962C8B-B14F-4D97-AF65-F5344CB8AC3E}">
        <p14:creationId xmlns:p14="http://schemas.microsoft.com/office/powerpoint/2010/main" val="3755796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pPr marL="12700">
              <a:lnSpc>
                <a:spcPct val="100000"/>
              </a:lnSpc>
              <a:spcBef>
                <a:spcPts val="95"/>
              </a:spcBef>
            </a:pPr>
            <a:r>
              <a:rPr lang="en-US" spc="-10" dirty="0">
                <a:latin typeface="Open Sans"/>
                <a:cs typeface="Arial"/>
              </a:rPr>
              <a:t>F</a:t>
            </a:r>
            <a:r>
              <a:rPr lang="en-US" spc="-5" dirty="0">
                <a:latin typeface="Open Sans"/>
                <a:cs typeface="Arial"/>
              </a:rPr>
              <a:t>ina</a:t>
            </a:r>
            <a:r>
              <a:rPr lang="en-US" spc="-10" dirty="0">
                <a:latin typeface="Open Sans"/>
                <a:cs typeface="Arial"/>
              </a:rPr>
              <a:t>n</a:t>
            </a:r>
            <a:r>
              <a:rPr lang="en-US" spc="-5" dirty="0">
                <a:latin typeface="Open Sans"/>
                <a:cs typeface="Arial"/>
              </a:rPr>
              <a:t>ce</a:t>
            </a:r>
            <a:endParaRPr lang="en-US" dirty="0">
              <a:latin typeface="Open Sans"/>
              <a:cs typeface="Arial"/>
            </a:endParaRP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598836"/>
            <a:ext cx="6737096" cy="4734318"/>
          </a:xfrm>
        </p:spPr>
        <p:txBody>
          <a:bodyPr/>
          <a:lstStyle/>
          <a:p>
            <a:pPr lvl="1"/>
            <a:r>
              <a:rPr lang="en-US" dirty="0"/>
              <a:t>This Career Cluster encompasses careers that focus on planning, services for financial and investment planning, banking, insurance, and business financial management. </a:t>
            </a:r>
          </a:p>
          <a:p>
            <a:pPr lvl="1"/>
            <a:r>
              <a:rPr lang="en-US" dirty="0"/>
              <a:t>Careers in this field require problem-solving, organization, and communication skills.</a:t>
            </a:r>
          </a:p>
        </p:txBody>
      </p:sp>
      <p:pic>
        <p:nvPicPr>
          <p:cNvPr id="5" name="Picture 4" descr="Image Source: iStock 000017935975">
            <a:extLst>
              <a:ext uri="{FF2B5EF4-FFF2-40B4-BE49-F238E27FC236}">
                <a16:creationId xmlns:a16="http://schemas.microsoft.com/office/drawing/2014/main" id="{B54F1FB7-97C7-4728-B28D-374F31BAD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7760" y="2306593"/>
            <a:ext cx="4134858" cy="2755557"/>
          </a:xfrm>
          <a:prstGeom prst="rect">
            <a:avLst/>
          </a:prstGeom>
        </p:spPr>
      </p:pic>
    </p:spTree>
    <p:extLst>
      <p:ext uri="{BB962C8B-B14F-4D97-AF65-F5344CB8AC3E}">
        <p14:creationId xmlns:p14="http://schemas.microsoft.com/office/powerpoint/2010/main" val="2452009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a:xfrm>
            <a:off x="740664" y="378941"/>
            <a:ext cx="10059452" cy="542104"/>
          </a:xfrm>
        </p:spPr>
        <p:txBody>
          <a:bodyPr/>
          <a:lstStyle/>
          <a:p>
            <a:r>
              <a:rPr lang="en-US" spc="-5" dirty="0"/>
              <a:t>Government and</a:t>
            </a:r>
            <a:r>
              <a:rPr lang="en-US" spc="-35" dirty="0"/>
              <a:t> </a:t>
            </a:r>
            <a:r>
              <a:rPr lang="en-US" spc="-5" dirty="0"/>
              <a:t>Public Administration</a:t>
            </a:r>
            <a:endParaRPr lang="en-US" dirty="0"/>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921045"/>
            <a:ext cx="7689658" cy="4734318"/>
          </a:xfrm>
        </p:spPr>
        <p:txBody>
          <a:bodyPr/>
          <a:lstStyle/>
          <a:p>
            <a:pPr lvl="1"/>
            <a:r>
              <a:rPr lang="en-US" dirty="0"/>
              <a:t>The Career Cluster focuses on planning and performing governmental functions at the local, state, and federal levels, including governance, national security, foreign service, planning, revenue and taxation, and regulations. This is largest sectors in the U.S. in terms of number of workers employed.</a:t>
            </a:r>
          </a:p>
          <a:p>
            <a:pPr lvl="1"/>
            <a:r>
              <a:rPr lang="en-US" dirty="0"/>
              <a:t>Careers in this field range from politics to planning and developing affordable housing, public transportation, and recreational areas, as well as the managing the preservation of historic buildings and neighborhoods, and dealing with public health, social, and safety issues.</a:t>
            </a:r>
          </a:p>
        </p:txBody>
      </p:sp>
      <p:pic>
        <p:nvPicPr>
          <p:cNvPr id="5" name="Picture 4" descr="Image Source: iStock 000003808015">
            <a:extLst>
              <a:ext uri="{FF2B5EF4-FFF2-40B4-BE49-F238E27FC236}">
                <a16:creationId xmlns:a16="http://schemas.microsoft.com/office/drawing/2014/main" id="{69654996-978A-46BD-B6E8-D77F15EA9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0487" y="1458096"/>
            <a:ext cx="2952257" cy="4440196"/>
          </a:xfrm>
          <a:prstGeom prst="rect">
            <a:avLst/>
          </a:prstGeom>
        </p:spPr>
      </p:pic>
    </p:spTree>
    <p:extLst>
      <p:ext uri="{BB962C8B-B14F-4D97-AF65-F5344CB8AC3E}">
        <p14:creationId xmlns:p14="http://schemas.microsoft.com/office/powerpoint/2010/main" val="3220760912"/>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1B5C7F-2497-4FAB-9E2E-E6A7EB669C3E}">
  <ds:schemaRefs>
    <ds:schemaRef ds:uri="http://purl.org/dc/elements/1.1/"/>
    <ds:schemaRef ds:uri="http://schemas.microsoft.com/office/2006/metadata/properties"/>
    <ds:schemaRef ds:uri="05d88611-e516-4d1a-b12e-39107e78b3d0"/>
    <ds:schemaRef ds:uri="http://purl.org/dc/terms/"/>
    <ds:schemaRef ds:uri="56ea17bb-c96d-4826-b465-01eec0dd23dd"/>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03DCA1A3-838F-4DE4-BC5B-8F48DBF5CD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10B6C6-E837-483C-A857-03CE8FC2D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282</TotalTime>
  <Words>903</Words>
  <Application>Microsoft Office PowerPoint</Application>
  <PresentationFormat>Widescreen</PresentationFormat>
  <Paragraphs>87</Paragraphs>
  <Slides>21</Slides>
  <Notes>20</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2_Office Theme</vt:lpstr>
      <vt:lpstr>3_Office Theme</vt:lpstr>
      <vt:lpstr>Career and Technical Education (CTE)</vt:lpstr>
      <vt:lpstr>PowerPoint Presentation</vt:lpstr>
      <vt:lpstr>Agriculture, Food, and Natural Resources</vt:lpstr>
      <vt:lpstr>Architecture and Construction</vt:lpstr>
      <vt:lpstr>Arts, Audio/Video Technology, and Communications</vt:lpstr>
      <vt:lpstr>Business Management and Administration</vt:lpstr>
      <vt:lpstr>Education and Training</vt:lpstr>
      <vt:lpstr>Finance</vt:lpstr>
      <vt:lpstr>Government and Public Administration</vt:lpstr>
      <vt:lpstr>Health Science</vt:lpstr>
      <vt:lpstr>Hospitality and Tourism</vt:lpstr>
      <vt:lpstr>Human Services</vt:lpstr>
      <vt:lpstr>Information Technology</vt:lpstr>
      <vt:lpstr>Law, Public Safety, Corrections, and Security</vt:lpstr>
      <vt:lpstr>Manufacturing</vt:lpstr>
      <vt:lpstr>Marketing</vt:lpstr>
      <vt:lpstr>Science, Technology, Engineering, and Mathematics</vt:lpstr>
      <vt:lpstr>Transportation, Distribution, and Logistics</vt:lpstr>
      <vt:lpstr>Alphabetical List of the 16 Career Clusters</vt:lpstr>
      <vt:lpstr>Alphabetical List of the 16 Career Clusters </vt:lpstr>
      <vt:lpstr>Resources and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Caroline Bentley</cp:lastModifiedBy>
  <cp:revision>26</cp:revision>
  <cp:lastPrinted>2017-07-07T16:17:37Z</cp:lastPrinted>
  <dcterms:created xsi:type="dcterms:W3CDTF">2017-07-11T23:58:30Z</dcterms:created>
  <dcterms:modified xsi:type="dcterms:W3CDTF">2018-01-09T20:40:51Z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