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sldIdLst>
    <p:sldId id="321" r:id="rId6"/>
    <p:sldId id="319"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190" autoAdjust="0"/>
  </p:normalViewPr>
  <p:slideViewPr>
    <p:cSldViewPr snapToGrid="0">
      <p:cViewPr varScale="1">
        <p:scale>
          <a:sx n="82" d="100"/>
          <a:sy n="82" d="100"/>
        </p:scale>
        <p:origin x="710" y="5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F2082-295D-4DD0-804F-03D6B347DD9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28CB18B-411C-4EC8-836A-97FDCA5FA3C5}">
      <dgm:prSet custT="1"/>
      <dgm:spPr/>
      <dgm:t>
        <a:bodyPr/>
        <a:lstStyle/>
        <a:p>
          <a:r>
            <a:rPr lang="en-US" sz="1600" dirty="0"/>
            <a:t>Effective advanced life support</a:t>
          </a:r>
        </a:p>
      </dgm:t>
    </dgm:pt>
    <dgm:pt modelId="{5FED87B2-3AFB-49CF-B512-4A232C3A33D6}" type="parTrans" cxnId="{291295C5-2CBA-455B-B35C-135254CB19FF}">
      <dgm:prSet/>
      <dgm:spPr/>
      <dgm:t>
        <a:bodyPr/>
        <a:lstStyle/>
        <a:p>
          <a:endParaRPr lang="en-US"/>
        </a:p>
      </dgm:t>
    </dgm:pt>
    <dgm:pt modelId="{1A01D026-F1EB-492F-B1B2-8D0DFA02CC03}" type="sibTrans" cxnId="{291295C5-2CBA-455B-B35C-135254CB19FF}">
      <dgm:prSet/>
      <dgm:spPr/>
      <dgm:t>
        <a:bodyPr/>
        <a:lstStyle/>
        <a:p>
          <a:endParaRPr lang="en-US"/>
        </a:p>
      </dgm:t>
    </dgm:pt>
    <dgm:pt modelId="{44EC3F25-5D2A-42A9-966B-84DDC421203C}">
      <dgm:prSet custT="1"/>
      <dgm:spPr/>
      <dgm:t>
        <a:bodyPr/>
        <a:lstStyle/>
        <a:p>
          <a:r>
            <a:rPr lang="en-US" sz="1600" dirty="0"/>
            <a:t>Rapid defibrillation</a:t>
          </a:r>
        </a:p>
      </dgm:t>
    </dgm:pt>
    <dgm:pt modelId="{DC4F31E9-DC12-40A5-91CD-CE84E4629829}" type="parTrans" cxnId="{A16D092B-B162-4EE8-ABF6-B521DA45D921}">
      <dgm:prSet/>
      <dgm:spPr/>
      <dgm:t>
        <a:bodyPr/>
        <a:lstStyle/>
        <a:p>
          <a:endParaRPr lang="en-US"/>
        </a:p>
      </dgm:t>
    </dgm:pt>
    <dgm:pt modelId="{7DED8BA7-2D2B-45BE-8FC7-C3625DA4CCE1}" type="sibTrans" cxnId="{A16D092B-B162-4EE8-ABF6-B521DA45D921}">
      <dgm:prSet/>
      <dgm:spPr/>
      <dgm:t>
        <a:bodyPr/>
        <a:lstStyle/>
        <a:p>
          <a:endParaRPr lang="en-US"/>
        </a:p>
      </dgm:t>
    </dgm:pt>
    <dgm:pt modelId="{52F78F7F-28DD-49DA-9824-30160F9EE0A0}">
      <dgm:prSet custT="1"/>
      <dgm:spPr/>
      <dgm:t>
        <a:bodyPr/>
        <a:lstStyle/>
        <a:p>
          <a:pPr algn="ctr"/>
          <a:r>
            <a:rPr lang="en-US" sz="1600" b="0" i="0" dirty="0">
              <a:solidFill>
                <a:schemeClr val="tx1"/>
              </a:solidFill>
              <a:effectLst/>
              <a:latin typeface="+mn-lt"/>
              <a:ea typeface="+mn-ea"/>
              <a:cs typeface="+mn-cs"/>
            </a:rPr>
            <a:t>   </a:t>
          </a:r>
          <a:r>
            <a:rPr lang="en-US" sz="1600" dirty="0"/>
            <a:t>Early CPR with an emphasis on chest compressions</a:t>
          </a:r>
        </a:p>
      </dgm:t>
    </dgm:pt>
    <dgm:pt modelId="{1EC08757-A792-4DD4-8FBB-636A5B93E645}" type="parTrans" cxnId="{00015489-724B-4466-8895-94A5031FECA3}">
      <dgm:prSet/>
      <dgm:spPr/>
      <dgm:t>
        <a:bodyPr/>
        <a:lstStyle/>
        <a:p>
          <a:endParaRPr lang="en-US"/>
        </a:p>
      </dgm:t>
    </dgm:pt>
    <dgm:pt modelId="{13AACEA3-7577-4785-B68A-57B8FCCE7DD6}" type="sibTrans" cxnId="{00015489-724B-4466-8895-94A5031FECA3}">
      <dgm:prSet/>
      <dgm:spPr/>
      <dgm:t>
        <a:bodyPr/>
        <a:lstStyle/>
        <a:p>
          <a:endParaRPr lang="en-US"/>
        </a:p>
      </dgm:t>
    </dgm:pt>
    <dgm:pt modelId="{A9E65994-05ED-4DA9-8150-95BEB2EC3676}">
      <dgm:prSet custT="1"/>
      <dgm:spPr/>
      <dgm:t>
        <a:bodyPr/>
        <a:lstStyle/>
        <a:p>
          <a:r>
            <a:rPr lang="en-US" sz="1600" dirty="0"/>
            <a:t>Immediate recognition of cardiac arrest and activation of the emergency response system</a:t>
          </a:r>
        </a:p>
      </dgm:t>
    </dgm:pt>
    <dgm:pt modelId="{DFAC3B9B-CFED-42B9-833A-F41874E8357C}" type="parTrans" cxnId="{D9895A4B-238F-4324-9EF0-BB79D422B4B1}">
      <dgm:prSet/>
      <dgm:spPr/>
      <dgm:t>
        <a:bodyPr/>
        <a:lstStyle/>
        <a:p>
          <a:endParaRPr lang="en-US"/>
        </a:p>
      </dgm:t>
    </dgm:pt>
    <dgm:pt modelId="{92CF181F-3007-45C7-A104-E6117C88EEC5}" type="sibTrans" cxnId="{D9895A4B-238F-4324-9EF0-BB79D422B4B1}">
      <dgm:prSet/>
      <dgm:spPr/>
      <dgm:t>
        <a:bodyPr/>
        <a:lstStyle/>
        <a:p>
          <a:endParaRPr lang="en-US"/>
        </a:p>
      </dgm:t>
    </dgm:pt>
    <dgm:pt modelId="{1B0DBD55-6376-494C-9716-AA3DC0E1D8DB}">
      <dgm:prSet custT="1"/>
      <dgm:spPr/>
      <dgm:t>
        <a:bodyPr/>
        <a:lstStyle/>
        <a:p>
          <a:r>
            <a:rPr lang="en-US" sz="1600" b="0" i="0" dirty="0">
              <a:solidFill>
                <a:schemeClr val="tx1"/>
              </a:solidFill>
              <a:effectLst/>
              <a:latin typeface="+mn-lt"/>
              <a:ea typeface="+mn-ea"/>
              <a:cs typeface="+mn-cs"/>
            </a:rPr>
            <a:t>   Integrated post-cardiac arrest care</a:t>
          </a:r>
          <a:endParaRPr lang="en-US" sz="1600" dirty="0"/>
        </a:p>
      </dgm:t>
    </dgm:pt>
    <dgm:pt modelId="{CB1AEE75-349A-4041-B15C-6F779ED81445}" type="parTrans" cxnId="{06522FAA-A5F5-4BC5-894E-BDB3DDE0307B}">
      <dgm:prSet/>
      <dgm:spPr/>
      <dgm:t>
        <a:bodyPr/>
        <a:lstStyle/>
        <a:p>
          <a:endParaRPr lang="en-US"/>
        </a:p>
      </dgm:t>
    </dgm:pt>
    <dgm:pt modelId="{C80D4AEA-2FC7-4BCB-AA95-44D556484AFB}" type="sibTrans" cxnId="{06522FAA-A5F5-4BC5-894E-BDB3DDE0307B}">
      <dgm:prSet/>
      <dgm:spPr/>
      <dgm:t>
        <a:bodyPr/>
        <a:lstStyle/>
        <a:p>
          <a:endParaRPr lang="en-US"/>
        </a:p>
      </dgm:t>
    </dgm:pt>
    <dgm:pt modelId="{76F3545F-664A-45B7-BA83-F85A388B5B1D}" type="pres">
      <dgm:prSet presAssocID="{144F2082-295D-4DD0-804F-03D6B347DD9C}" presName="Name0" presStyleCnt="0">
        <dgm:presLayoutVars>
          <dgm:chMax val="11"/>
          <dgm:chPref val="11"/>
          <dgm:dir/>
          <dgm:resizeHandles/>
        </dgm:presLayoutVars>
      </dgm:prSet>
      <dgm:spPr/>
    </dgm:pt>
    <dgm:pt modelId="{04A1776C-8A70-463C-8FA5-EFEC9AACC219}" type="pres">
      <dgm:prSet presAssocID="{1B0DBD55-6376-494C-9716-AA3DC0E1D8DB}" presName="Accent5" presStyleCnt="0"/>
      <dgm:spPr/>
    </dgm:pt>
    <dgm:pt modelId="{63DC3E66-9B56-45D0-9F84-21FF798C9647}" type="pres">
      <dgm:prSet presAssocID="{1B0DBD55-6376-494C-9716-AA3DC0E1D8DB}" presName="Accent" presStyleLbl="node1" presStyleIdx="0" presStyleCnt="5" custFlipVert="1" custFlipHor="1" custScaleX="11757" custScaleY="25228"/>
      <dgm:spPr/>
    </dgm:pt>
    <dgm:pt modelId="{A0EA6669-C077-4998-846A-06930CC65869}" type="pres">
      <dgm:prSet presAssocID="{1B0DBD55-6376-494C-9716-AA3DC0E1D8DB}" presName="ParentBackground5" presStyleCnt="0"/>
      <dgm:spPr/>
    </dgm:pt>
    <dgm:pt modelId="{560CB4BC-3AB0-4308-BAB6-59FE49A2AACD}" type="pres">
      <dgm:prSet presAssocID="{1B0DBD55-6376-494C-9716-AA3DC0E1D8DB}" presName="ParentBackground" presStyleLbl="fgAcc1" presStyleIdx="0" presStyleCnt="5" custScaleX="345226" custScaleY="345226" custLinFactX="179414" custLinFactNeighborX="200000" custLinFactNeighborY="-49023"/>
      <dgm:spPr/>
    </dgm:pt>
    <dgm:pt modelId="{31D6A705-DA47-4FD2-ADDF-AB714126FBAF}" type="pres">
      <dgm:prSet presAssocID="{1B0DBD55-6376-494C-9716-AA3DC0E1D8DB}" presName="Parent5" presStyleLbl="revTx" presStyleIdx="0" presStyleCnt="0">
        <dgm:presLayoutVars>
          <dgm:chMax val="1"/>
          <dgm:chPref val="1"/>
          <dgm:bulletEnabled val="1"/>
        </dgm:presLayoutVars>
      </dgm:prSet>
      <dgm:spPr/>
    </dgm:pt>
    <dgm:pt modelId="{E024E32E-545A-4801-B9B5-7649CC7331A3}" type="pres">
      <dgm:prSet presAssocID="{F28CB18B-411C-4EC8-836A-97FDCA5FA3C5}" presName="Accent4" presStyleCnt="0"/>
      <dgm:spPr/>
    </dgm:pt>
    <dgm:pt modelId="{28BF8F7E-D499-4A2C-936C-BB75ECF6CD19}" type="pres">
      <dgm:prSet presAssocID="{F28CB18B-411C-4EC8-836A-97FDCA5FA3C5}" presName="Accent" presStyleLbl="node1" presStyleIdx="1" presStyleCnt="5" custFlipHor="1" custScaleX="19693" custScaleY="32197"/>
      <dgm:spPr/>
    </dgm:pt>
    <dgm:pt modelId="{880468D7-67D5-4055-99D4-25D2CDB3469C}" type="pres">
      <dgm:prSet presAssocID="{F28CB18B-411C-4EC8-836A-97FDCA5FA3C5}" presName="ParentBackground4" presStyleCnt="0"/>
      <dgm:spPr/>
    </dgm:pt>
    <dgm:pt modelId="{868BE69C-1713-4C30-A7F3-16561CAD6963}" type="pres">
      <dgm:prSet presAssocID="{F28CB18B-411C-4EC8-836A-97FDCA5FA3C5}" presName="ParentBackground" presStyleLbl="fgAcc1" presStyleIdx="1" presStyleCnt="5" custScaleX="345226" custScaleY="345226" custLinFactX="85338" custLinFactNeighborX="100000" custLinFactNeighborY="-49023"/>
      <dgm:spPr/>
    </dgm:pt>
    <dgm:pt modelId="{D51E81AA-0D87-484A-B725-A81033168135}" type="pres">
      <dgm:prSet presAssocID="{F28CB18B-411C-4EC8-836A-97FDCA5FA3C5}" presName="Parent4" presStyleLbl="revTx" presStyleIdx="0" presStyleCnt="0">
        <dgm:presLayoutVars>
          <dgm:chMax val="1"/>
          <dgm:chPref val="1"/>
          <dgm:bulletEnabled val="1"/>
        </dgm:presLayoutVars>
      </dgm:prSet>
      <dgm:spPr/>
    </dgm:pt>
    <dgm:pt modelId="{938711CB-7D59-4512-ABF0-B964371903BB}" type="pres">
      <dgm:prSet presAssocID="{44EC3F25-5D2A-42A9-966B-84DDC421203C}" presName="Accent3" presStyleCnt="0"/>
      <dgm:spPr/>
    </dgm:pt>
    <dgm:pt modelId="{FCA66FDA-8755-46F9-9F8E-CEFC7AB1A510}" type="pres">
      <dgm:prSet presAssocID="{44EC3F25-5D2A-42A9-966B-84DDC421203C}" presName="Accent" presStyleLbl="node1" presStyleIdx="2" presStyleCnt="5"/>
      <dgm:spPr/>
    </dgm:pt>
    <dgm:pt modelId="{784F90CA-A30C-43D3-BD73-5B9FF3082D13}" type="pres">
      <dgm:prSet presAssocID="{44EC3F25-5D2A-42A9-966B-84DDC421203C}" presName="ParentBackground3" presStyleCnt="0"/>
      <dgm:spPr/>
    </dgm:pt>
    <dgm:pt modelId="{1577D1EF-D54A-4B44-A4E7-A0BB07DA8163}" type="pres">
      <dgm:prSet presAssocID="{44EC3F25-5D2A-42A9-966B-84DDC421203C}" presName="ParentBackground" presStyleLbl="fgAcc1" presStyleIdx="2" presStyleCnt="5" custScaleX="345226" custScaleY="345226" custLinFactNeighborX="-2361" custLinFactNeighborY="-49023"/>
      <dgm:spPr/>
    </dgm:pt>
    <dgm:pt modelId="{FCCAA1BF-A4DF-42E9-B26D-A3D29D1F73F6}" type="pres">
      <dgm:prSet presAssocID="{44EC3F25-5D2A-42A9-966B-84DDC421203C}" presName="Parent3" presStyleLbl="revTx" presStyleIdx="0" presStyleCnt="0">
        <dgm:presLayoutVars>
          <dgm:chMax val="1"/>
          <dgm:chPref val="1"/>
          <dgm:bulletEnabled val="1"/>
        </dgm:presLayoutVars>
      </dgm:prSet>
      <dgm:spPr/>
    </dgm:pt>
    <dgm:pt modelId="{7216AEFD-43CE-4E07-BC1F-17E53E7DFC27}" type="pres">
      <dgm:prSet presAssocID="{52F78F7F-28DD-49DA-9824-30160F9EE0A0}" presName="Accent2" presStyleCnt="0"/>
      <dgm:spPr/>
    </dgm:pt>
    <dgm:pt modelId="{69224569-139A-4178-8FE5-A63C2BE05031}" type="pres">
      <dgm:prSet presAssocID="{52F78F7F-28DD-49DA-9824-30160F9EE0A0}" presName="Accent" presStyleLbl="node1" presStyleIdx="3" presStyleCnt="5" custFlipVert="0" custFlipHor="0" custScaleX="22418" custScaleY="8565"/>
      <dgm:spPr/>
    </dgm:pt>
    <dgm:pt modelId="{0C36A012-14BA-4009-BFBD-23805EEAF225}" type="pres">
      <dgm:prSet presAssocID="{52F78F7F-28DD-49DA-9824-30160F9EE0A0}" presName="ParentBackground2" presStyleCnt="0"/>
      <dgm:spPr/>
    </dgm:pt>
    <dgm:pt modelId="{B583873C-B6F6-4467-AE37-0B7A22C787EF}" type="pres">
      <dgm:prSet presAssocID="{52F78F7F-28DD-49DA-9824-30160F9EE0A0}" presName="ParentBackground" presStyleLbl="fgAcc1" presStyleIdx="3" presStyleCnt="5" custScaleX="345226" custScaleY="345226" custLinFactX="-57140" custLinFactNeighborX="-100000" custLinFactNeighborY="-48596"/>
      <dgm:spPr/>
    </dgm:pt>
    <dgm:pt modelId="{0614CA34-85CB-4F80-BC2E-4D5E9D62C95F}" type="pres">
      <dgm:prSet presAssocID="{52F78F7F-28DD-49DA-9824-30160F9EE0A0}" presName="Parent2" presStyleLbl="revTx" presStyleIdx="0" presStyleCnt="0">
        <dgm:presLayoutVars>
          <dgm:chMax val="1"/>
          <dgm:chPref val="1"/>
          <dgm:bulletEnabled val="1"/>
        </dgm:presLayoutVars>
      </dgm:prSet>
      <dgm:spPr/>
    </dgm:pt>
    <dgm:pt modelId="{2E01D85E-B311-440C-B88F-64542FB44DB6}" type="pres">
      <dgm:prSet presAssocID="{A9E65994-05ED-4DA9-8150-95BEB2EC3676}" presName="Accent1" presStyleCnt="0"/>
      <dgm:spPr/>
    </dgm:pt>
    <dgm:pt modelId="{D26D1E5A-62BE-4E0F-B068-D28789D50BFF}" type="pres">
      <dgm:prSet presAssocID="{A9E65994-05ED-4DA9-8150-95BEB2EC3676}" presName="Accent" presStyleLbl="node1" presStyleIdx="4" presStyleCnt="5" custFlipVert="0" custFlipHor="0" custScaleX="34328" custScaleY="7455"/>
      <dgm:spPr/>
    </dgm:pt>
    <dgm:pt modelId="{90CBBB99-084D-4CC3-8FBB-B1C9AE0E1477}" type="pres">
      <dgm:prSet presAssocID="{A9E65994-05ED-4DA9-8150-95BEB2EC3676}" presName="ParentBackground1" presStyleCnt="0"/>
      <dgm:spPr/>
    </dgm:pt>
    <dgm:pt modelId="{831A774B-50BE-4D97-85A3-B5C8B9107DE8}" type="pres">
      <dgm:prSet presAssocID="{A9E65994-05ED-4DA9-8150-95BEB2EC3676}" presName="ParentBackground" presStyleLbl="fgAcc1" presStyleIdx="4" presStyleCnt="5" custScaleX="345226" custScaleY="345226" custLinFactX="-200000" custLinFactNeighborX="-259072" custLinFactNeighborY="-42831"/>
      <dgm:spPr/>
    </dgm:pt>
    <dgm:pt modelId="{84FD9447-2FB0-460A-8E97-75F7C962D147}" type="pres">
      <dgm:prSet presAssocID="{A9E65994-05ED-4DA9-8150-95BEB2EC3676}" presName="Parent1" presStyleLbl="revTx" presStyleIdx="0" presStyleCnt="0">
        <dgm:presLayoutVars>
          <dgm:chMax val="1"/>
          <dgm:chPref val="1"/>
          <dgm:bulletEnabled val="1"/>
        </dgm:presLayoutVars>
      </dgm:prSet>
      <dgm:spPr/>
    </dgm:pt>
  </dgm:ptLst>
  <dgm:cxnLst>
    <dgm:cxn modelId="{0202FE07-7149-4703-BFEB-16DC2F1776F1}" type="presOf" srcId="{A9E65994-05ED-4DA9-8150-95BEB2EC3676}" destId="{831A774B-50BE-4D97-85A3-B5C8B9107DE8}" srcOrd="0" destOrd="0" presId="urn:microsoft.com/office/officeart/2011/layout/CircleProcess"/>
    <dgm:cxn modelId="{2F5F940A-C394-4C9C-A2C0-79DDBF0A1923}" type="presOf" srcId="{F28CB18B-411C-4EC8-836A-97FDCA5FA3C5}" destId="{D51E81AA-0D87-484A-B725-A81033168135}" srcOrd="1" destOrd="0" presId="urn:microsoft.com/office/officeart/2011/layout/CircleProcess"/>
    <dgm:cxn modelId="{A16D092B-B162-4EE8-ABF6-B521DA45D921}" srcId="{144F2082-295D-4DD0-804F-03D6B347DD9C}" destId="{44EC3F25-5D2A-42A9-966B-84DDC421203C}" srcOrd="2" destOrd="0" parTransId="{DC4F31E9-DC12-40A5-91CD-CE84E4629829}" sibTransId="{7DED8BA7-2D2B-45BE-8FC7-C3625DA4CCE1}"/>
    <dgm:cxn modelId="{1118C335-4B5C-4471-9025-8924C0375F7D}" type="presOf" srcId="{1B0DBD55-6376-494C-9716-AA3DC0E1D8DB}" destId="{560CB4BC-3AB0-4308-BAB6-59FE49A2AACD}" srcOrd="0" destOrd="0" presId="urn:microsoft.com/office/officeart/2011/layout/CircleProcess"/>
    <dgm:cxn modelId="{FD9AAC61-7ADA-497D-9AE8-08C621E2D058}" type="presOf" srcId="{44EC3F25-5D2A-42A9-966B-84DDC421203C}" destId="{1577D1EF-D54A-4B44-A4E7-A0BB07DA8163}" srcOrd="0" destOrd="0" presId="urn:microsoft.com/office/officeart/2011/layout/CircleProcess"/>
    <dgm:cxn modelId="{758E8849-CA9D-418D-B44D-AA5B87BC8A46}" type="presOf" srcId="{A9E65994-05ED-4DA9-8150-95BEB2EC3676}" destId="{84FD9447-2FB0-460A-8E97-75F7C962D147}" srcOrd="1" destOrd="0" presId="urn:microsoft.com/office/officeart/2011/layout/CircleProcess"/>
    <dgm:cxn modelId="{D9895A4B-238F-4324-9EF0-BB79D422B4B1}" srcId="{144F2082-295D-4DD0-804F-03D6B347DD9C}" destId="{A9E65994-05ED-4DA9-8150-95BEB2EC3676}" srcOrd="0" destOrd="0" parTransId="{DFAC3B9B-CFED-42B9-833A-F41874E8357C}" sibTransId="{92CF181F-3007-45C7-A104-E6117C88EEC5}"/>
    <dgm:cxn modelId="{00015489-724B-4466-8895-94A5031FECA3}" srcId="{144F2082-295D-4DD0-804F-03D6B347DD9C}" destId="{52F78F7F-28DD-49DA-9824-30160F9EE0A0}" srcOrd="1" destOrd="0" parTransId="{1EC08757-A792-4DD4-8FBB-636A5B93E645}" sibTransId="{13AACEA3-7577-4785-B68A-57B8FCCE7DD6}"/>
    <dgm:cxn modelId="{6892098B-A1CE-48A7-AEB5-9D810AEC195D}" type="presOf" srcId="{52F78F7F-28DD-49DA-9824-30160F9EE0A0}" destId="{0614CA34-85CB-4F80-BC2E-4D5E9D62C95F}" srcOrd="1" destOrd="0" presId="urn:microsoft.com/office/officeart/2011/layout/CircleProcess"/>
    <dgm:cxn modelId="{6FC25E9D-AC10-4839-8129-F8326BA523E9}" type="presOf" srcId="{52F78F7F-28DD-49DA-9824-30160F9EE0A0}" destId="{B583873C-B6F6-4467-AE37-0B7A22C787EF}" srcOrd="0" destOrd="0" presId="urn:microsoft.com/office/officeart/2011/layout/CircleProcess"/>
    <dgm:cxn modelId="{E5D0BB9F-FE64-4426-BFC3-8F1FC8B5A426}" type="presOf" srcId="{F28CB18B-411C-4EC8-836A-97FDCA5FA3C5}" destId="{868BE69C-1713-4C30-A7F3-16561CAD6963}" srcOrd="0" destOrd="0" presId="urn:microsoft.com/office/officeart/2011/layout/CircleProcess"/>
    <dgm:cxn modelId="{7D6ACCA3-6EDC-44B2-B077-B2EA228AD1E0}" type="presOf" srcId="{1B0DBD55-6376-494C-9716-AA3DC0E1D8DB}" destId="{31D6A705-DA47-4FD2-ADDF-AB714126FBAF}" srcOrd="1" destOrd="0" presId="urn:microsoft.com/office/officeart/2011/layout/CircleProcess"/>
    <dgm:cxn modelId="{268E2AA9-5B56-45F8-957F-68DB29B13D81}" type="presOf" srcId="{144F2082-295D-4DD0-804F-03D6B347DD9C}" destId="{76F3545F-664A-45B7-BA83-F85A388B5B1D}" srcOrd="0" destOrd="0" presId="urn:microsoft.com/office/officeart/2011/layout/CircleProcess"/>
    <dgm:cxn modelId="{06522FAA-A5F5-4BC5-894E-BDB3DDE0307B}" srcId="{144F2082-295D-4DD0-804F-03D6B347DD9C}" destId="{1B0DBD55-6376-494C-9716-AA3DC0E1D8DB}" srcOrd="4" destOrd="0" parTransId="{CB1AEE75-349A-4041-B15C-6F779ED81445}" sibTransId="{C80D4AEA-2FC7-4BCB-AA95-44D556484AFB}"/>
    <dgm:cxn modelId="{291295C5-2CBA-455B-B35C-135254CB19FF}" srcId="{144F2082-295D-4DD0-804F-03D6B347DD9C}" destId="{F28CB18B-411C-4EC8-836A-97FDCA5FA3C5}" srcOrd="3" destOrd="0" parTransId="{5FED87B2-3AFB-49CF-B512-4A232C3A33D6}" sibTransId="{1A01D026-F1EB-492F-B1B2-8D0DFA02CC03}"/>
    <dgm:cxn modelId="{DA4920F7-439B-45DC-A370-1CA588DB01D3}" type="presOf" srcId="{44EC3F25-5D2A-42A9-966B-84DDC421203C}" destId="{FCCAA1BF-A4DF-42E9-B26D-A3D29D1F73F6}" srcOrd="1" destOrd="0" presId="urn:microsoft.com/office/officeart/2011/layout/CircleProcess"/>
    <dgm:cxn modelId="{6F9E6FA7-F250-446D-B5DF-5D9010C34DFC}" type="presParOf" srcId="{76F3545F-664A-45B7-BA83-F85A388B5B1D}" destId="{04A1776C-8A70-463C-8FA5-EFEC9AACC219}" srcOrd="0" destOrd="0" presId="urn:microsoft.com/office/officeart/2011/layout/CircleProcess"/>
    <dgm:cxn modelId="{957E7294-22A8-42D9-997A-C5A31A157643}" type="presParOf" srcId="{04A1776C-8A70-463C-8FA5-EFEC9AACC219}" destId="{63DC3E66-9B56-45D0-9F84-21FF798C9647}" srcOrd="0" destOrd="0" presId="urn:microsoft.com/office/officeart/2011/layout/CircleProcess"/>
    <dgm:cxn modelId="{7FE50F4B-6708-416F-8B4D-95553DDDB1E6}" type="presParOf" srcId="{76F3545F-664A-45B7-BA83-F85A388B5B1D}" destId="{A0EA6669-C077-4998-846A-06930CC65869}" srcOrd="1" destOrd="0" presId="urn:microsoft.com/office/officeart/2011/layout/CircleProcess"/>
    <dgm:cxn modelId="{335462CE-E6D0-4183-B21D-3A097983ACAA}" type="presParOf" srcId="{A0EA6669-C077-4998-846A-06930CC65869}" destId="{560CB4BC-3AB0-4308-BAB6-59FE49A2AACD}" srcOrd="0" destOrd="0" presId="urn:microsoft.com/office/officeart/2011/layout/CircleProcess"/>
    <dgm:cxn modelId="{932BF6CE-B7A1-44C6-8DBE-798590DEF81C}" type="presParOf" srcId="{76F3545F-664A-45B7-BA83-F85A388B5B1D}" destId="{31D6A705-DA47-4FD2-ADDF-AB714126FBAF}" srcOrd="2" destOrd="0" presId="urn:microsoft.com/office/officeart/2011/layout/CircleProcess"/>
    <dgm:cxn modelId="{8E1B1EA1-77D0-4E5B-8D0D-95A43F3A6B30}" type="presParOf" srcId="{76F3545F-664A-45B7-BA83-F85A388B5B1D}" destId="{E024E32E-545A-4801-B9B5-7649CC7331A3}" srcOrd="3" destOrd="0" presId="urn:microsoft.com/office/officeart/2011/layout/CircleProcess"/>
    <dgm:cxn modelId="{5D098941-7886-43D7-8523-6CF61D64E7EF}" type="presParOf" srcId="{E024E32E-545A-4801-B9B5-7649CC7331A3}" destId="{28BF8F7E-D499-4A2C-936C-BB75ECF6CD19}" srcOrd="0" destOrd="0" presId="urn:microsoft.com/office/officeart/2011/layout/CircleProcess"/>
    <dgm:cxn modelId="{9EE37E19-3FF6-44A3-BB6F-BCE32B688C45}" type="presParOf" srcId="{76F3545F-664A-45B7-BA83-F85A388B5B1D}" destId="{880468D7-67D5-4055-99D4-25D2CDB3469C}" srcOrd="4" destOrd="0" presId="urn:microsoft.com/office/officeart/2011/layout/CircleProcess"/>
    <dgm:cxn modelId="{A17ED155-F5F9-48E7-99CF-C1E866E1707A}" type="presParOf" srcId="{880468D7-67D5-4055-99D4-25D2CDB3469C}" destId="{868BE69C-1713-4C30-A7F3-16561CAD6963}" srcOrd="0" destOrd="0" presId="urn:microsoft.com/office/officeart/2011/layout/CircleProcess"/>
    <dgm:cxn modelId="{B1F95DFC-192F-4F82-B6CE-4424928A0B59}" type="presParOf" srcId="{76F3545F-664A-45B7-BA83-F85A388B5B1D}" destId="{D51E81AA-0D87-484A-B725-A81033168135}" srcOrd="5" destOrd="0" presId="urn:microsoft.com/office/officeart/2011/layout/CircleProcess"/>
    <dgm:cxn modelId="{7F211442-B797-48C7-AF3C-FE0062A225AC}" type="presParOf" srcId="{76F3545F-664A-45B7-BA83-F85A388B5B1D}" destId="{938711CB-7D59-4512-ABF0-B964371903BB}" srcOrd="6" destOrd="0" presId="urn:microsoft.com/office/officeart/2011/layout/CircleProcess"/>
    <dgm:cxn modelId="{47BA3AB2-4774-4AD0-BFDF-9256695AB5E6}" type="presParOf" srcId="{938711CB-7D59-4512-ABF0-B964371903BB}" destId="{FCA66FDA-8755-46F9-9F8E-CEFC7AB1A510}" srcOrd="0" destOrd="0" presId="urn:microsoft.com/office/officeart/2011/layout/CircleProcess"/>
    <dgm:cxn modelId="{961A5DFD-59C0-4161-B03E-08EB865ED622}" type="presParOf" srcId="{76F3545F-664A-45B7-BA83-F85A388B5B1D}" destId="{784F90CA-A30C-43D3-BD73-5B9FF3082D13}" srcOrd="7" destOrd="0" presId="urn:microsoft.com/office/officeart/2011/layout/CircleProcess"/>
    <dgm:cxn modelId="{762D923E-5190-4F88-B069-75F83DF56BEB}" type="presParOf" srcId="{784F90CA-A30C-43D3-BD73-5B9FF3082D13}" destId="{1577D1EF-D54A-4B44-A4E7-A0BB07DA8163}" srcOrd="0" destOrd="0" presId="urn:microsoft.com/office/officeart/2011/layout/CircleProcess"/>
    <dgm:cxn modelId="{4B6CEBCC-0E73-4035-8BB0-AC53AF11C9B6}" type="presParOf" srcId="{76F3545F-664A-45B7-BA83-F85A388B5B1D}" destId="{FCCAA1BF-A4DF-42E9-B26D-A3D29D1F73F6}" srcOrd="8" destOrd="0" presId="urn:microsoft.com/office/officeart/2011/layout/CircleProcess"/>
    <dgm:cxn modelId="{B72E122D-648F-4076-ACFB-D7A9E3B33EDF}" type="presParOf" srcId="{76F3545F-664A-45B7-BA83-F85A388B5B1D}" destId="{7216AEFD-43CE-4E07-BC1F-17E53E7DFC27}" srcOrd="9" destOrd="0" presId="urn:microsoft.com/office/officeart/2011/layout/CircleProcess"/>
    <dgm:cxn modelId="{BB489444-14D1-40EA-8183-E95119951EBF}" type="presParOf" srcId="{7216AEFD-43CE-4E07-BC1F-17E53E7DFC27}" destId="{69224569-139A-4178-8FE5-A63C2BE05031}" srcOrd="0" destOrd="0" presId="urn:microsoft.com/office/officeart/2011/layout/CircleProcess"/>
    <dgm:cxn modelId="{95C5ED92-2B9F-42E6-A3AA-C64B65FC9C48}" type="presParOf" srcId="{76F3545F-664A-45B7-BA83-F85A388B5B1D}" destId="{0C36A012-14BA-4009-BFBD-23805EEAF225}" srcOrd="10" destOrd="0" presId="urn:microsoft.com/office/officeart/2011/layout/CircleProcess"/>
    <dgm:cxn modelId="{05FB0757-1E26-4334-A8A8-FBA6B1192EE3}" type="presParOf" srcId="{0C36A012-14BA-4009-BFBD-23805EEAF225}" destId="{B583873C-B6F6-4467-AE37-0B7A22C787EF}" srcOrd="0" destOrd="0" presId="urn:microsoft.com/office/officeart/2011/layout/CircleProcess"/>
    <dgm:cxn modelId="{E6978211-157B-4609-B244-DDE25D2DBFF9}" type="presParOf" srcId="{76F3545F-664A-45B7-BA83-F85A388B5B1D}" destId="{0614CA34-85CB-4F80-BC2E-4D5E9D62C95F}" srcOrd="11" destOrd="0" presId="urn:microsoft.com/office/officeart/2011/layout/CircleProcess"/>
    <dgm:cxn modelId="{61421064-6AA8-43F2-9AA6-BFF2C37D229D}" type="presParOf" srcId="{76F3545F-664A-45B7-BA83-F85A388B5B1D}" destId="{2E01D85E-B311-440C-B88F-64542FB44DB6}" srcOrd="12" destOrd="0" presId="urn:microsoft.com/office/officeart/2011/layout/CircleProcess"/>
    <dgm:cxn modelId="{6B2C7348-BC1A-4DC5-933E-FCAC3E292483}" type="presParOf" srcId="{2E01D85E-B311-440C-B88F-64542FB44DB6}" destId="{D26D1E5A-62BE-4E0F-B068-D28789D50BFF}" srcOrd="0" destOrd="0" presId="urn:microsoft.com/office/officeart/2011/layout/CircleProcess"/>
    <dgm:cxn modelId="{21CC6A3A-7D5B-49CD-9FA2-E39D326A93F0}" type="presParOf" srcId="{76F3545F-664A-45B7-BA83-F85A388B5B1D}" destId="{90CBBB99-084D-4CC3-8FBB-B1C9AE0E1477}" srcOrd="13" destOrd="0" presId="urn:microsoft.com/office/officeart/2011/layout/CircleProcess"/>
    <dgm:cxn modelId="{59767DA3-0C1F-403A-B5F1-AC8AB9F70C3A}" type="presParOf" srcId="{90CBBB99-084D-4CC3-8FBB-B1C9AE0E1477}" destId="{831A774B-50BE-4D97-85A3-B5C8B9107DE8}" srcOrd="0" destOrd="0" presId="urn:microsoft.com/office/officeart/2011/layout/CircleProcess"/>
    <dgm:cxn modelId="{394D722E-39C1-4238-91C8-0B66CF52C7E4}" type="presParOf" srcId="{76F3545F-664A-45B7-BA83-F85A388B5B1D}" destId="{84FD9447-2FB0-460A-8E97-75F7C962D147}"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3E66-9B56-45D0-9F84-21FF798C9647}">
      <dsp:nvSpPr>
        <dsp:cNvPr id="0" name=""/>
        <dsp:cNvSpPr/>
      </dsp:nvSpPr>
      <dsp:spPr>
        <a:xfrm flipH="1" flipV="1">
          <a:off x="5911945" y="2116813"/>
          <a:ext cx="78444" cy="168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CB4BC-3AB0-4308-BAB6-59FE49A2AACD}">
      <dsp:nvSpPr>
        <dsp:cNvPr id="0" name=""/>
        <dsp:cNvSpPr/>
      </dsp:nvSpPr>
      <dsp:spPr>
        <a:xfrm>
          <a:off x="6993839" y="820581"/>
          <a:ext cx="2150160" cy="21501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mn-lt"/>
              <a:ea typeface="+mn-ea"/>
              <a:cs typeface="+mn-cs"/>
            </a:rPr>
            <a:t>   Integrated post-cardiac arrest care</a:t>
          </a:r>
          <a:endParaRPr lang="en-US" sz="1600" kern="1200" dirty="0"/>
        </a:p>
      </dsp:txBody>
      <dsp:txXfrm>
        <a:off x="7301530" y="1127805"/>
        <a:ext cx="1536004" cy="1535712"/>
      </dsp:txXfrm>
    </dsp:sp>
    <dsp:sp modelId="{28BF8F7E-D499-4A2C-936C-BB75ECF6CD19}">
      <dsp:nvSpPr>
        <dsp:cNvPr id="0" name=""/>
        <dsp:cNvSpPr/>
      </dsp:nvSpPr>
      <dsp:spPr>
        <a:xfrm rot="18900000" flipH="1">
          <a:off x="5195539" y="2135241"/>
          <a:ext cx="131379" cy="13137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BE69C-1713-4C30-A7F3-16561CAD6963}">
      <dsp:nvSpPr>
        <dsp:cNvPr id="0" name=""/>
        <dsp:cNvSpPr/>
      </dsp:nvSpPr>
      <dsp:spPr>
        <a:xfrm>
          <a:off x="5341016" y="820581"/>
          <a:ext cx="2150160" cy="21501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Effective advanced life support</a:t>
          </a:r>
        </a:p>
      </dsp:txBody>
      <dsp:txXfrm>
        <a:off x="5647481" y="1127805"/>
        <a:ext cx="1536004" cy="1535712"/>
      </dsp:txXfrm>
    </dsp:sp>
    <dsp:sp modelId="{FCA66FDA-8755-46F9-9F8E-CEFC7AB1A510}">
      <dsp:nvSpPr>
        <dsp:cNvPr id="0" name=""/>
        <dsp:cNvSpPr/>
      </dsp:nvSpPr>
      <dsp:spPr>
        <a:xfrm rot="2700000">
          <a:off x="4238431" y="1867362"/>
          <a:ext cx="667136" cy="6671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D1EF-D54A-4B44-A4E7-A0BB07DA8163}">
      <dsp:nvSpPr>
        <dsp:cNvPr id="0" name=""/>
        <dsp:cNvSpPr/>
      </dsp:nvSpPr>
      <dsp:spPr>
        <a:xfrm>
          <a:off x="3482392" y="820581"/>
          <a:ext cx="2150160" cy="21501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Rapid defibrillation</a:t>
          </a:r>
        </a:p>
      </dsp:txBody>
      <dsp:txXfrm>
        <a:off x="3788857" y="1127805"/>
        <a:ext cx="1536004" cy="1535712"/>
      </dsp:txXfrm>
    </dsp:sp>
    <dsp:sp modelId="{69224569-139A-4178-8FE5-A63C2BE05031}">
      <dsp:nvSpPr>
        <dsp:cNvPr id="0" name=""/>
        <dsp:cNvSpPr/>
      </dsp:nvSpPr>
      <dsp:spPr>
        <a:xfrm rot="2700000">
          <a:off x="3853836" y="2172351"/>
          <a:ext cx="57158" cy="571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3873C-B6F6-4467-AE37-0B7A22C787EF}">
      <dsp:nvSpPr>
        <dsp:cNvPr id="0" name=""/>
        <dsp:cNvSpPr/>
      </dsp:nvSpPr>
      <dsp:spPr>
        <a:xfrm>
          <a:off x="1828802" y="823241"/>
          <a:ext cx="2150160" cy="21501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mn-lt"/>
              <a:ea typeface="+mn-ea"/>
              <a:cs typeface="+mn-cs"/>
            </a:rPr>
            <a:t>   </a:t>
          </a:r>
          <a:r>
            <a:rPr lang="en-US" sz="1600" kern="1200" dirty="0"/>
            <a:t>Early CPR with an emphasis on chest compressions</a:t>
          </a:r>
        </a:p>
      </dsp:txBody>
      <dsp:txXfrm>
        <a:off x="2136494" y="1130464"/>
        <a:ext cx="1536004" cy="1535712"/>
      </dsp:txXfrm>
    </dsp:sp>
    <dsp:sp modelId="{D26D1E5A-62BE-4E0F-B068-D28789D50BFF}">
      <dsp:nvSpPr>
        <dsp:cNvPr id="0" name=""/>
        <dsp:cNvSpPr/>
      </dsp:nvSpPr>
      <dsp:spPr>
        <a:xfrm rot="2700000">
          <a:off x="3167956" y="2176055"/>
          <a:ext cx="49751" cy="4975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A774B-50BE-4D97-85A3-B5C8B9107DE8}">
      <dsp:nvSpPr>
        <dsp:cNvPr id="0" name=""/>
        <dsp:cNvSpPr/>
      </dsp:nvSpPr>
      <dsp:spPr>
        <a:xfrm>
          <a:off x="0" y="859147"/>
          <a:ext cx="2150160" cy="21501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Immediate recognition of cardiac arrest and activation of the emergency response system</a:t>
          </a:r>
        </a:p>
      </dsp:txBody>
      <dsp:txXfrm>
        <a:off x="307691" y="1166370"/>
        <a:ext cx="1536004" cy="153571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zSgmledxFe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individuals should have a basic understanding of first aid and cardiopulmonary resuscitation (CPR) skills. CPR is a technique involving heart and lungs that is used when breathing stops. Administering CPR can restore breathing and restart the heart if heart failure accompanies the loss of breathing. This valuable technique should be learned by all caregivers and parents in case an emergency arises where professional help is not immediately available. Emergencies happen all too often, and early intervention can save a life. This lesson will cover how to secure the scene of an accident to protect the victim and the first responders.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Would you know what to</a:t>
            </a:r>
            <a:r>
              <a:rPr lang="en-US" sz="1200" b="0" i="0" kern="1200" baseline="0" dirty="0">
                <a:solidFill>
                  <a:schemeClr val="tx1"/>
                </a:solidFill>
                <a:effectLst/>
                <a:latin typeface="+mn-lt"/>
                <a:ea typeface="+mn-ea"/>
                <a:cs typeface="+mn-cs"/>
              </a:rPr>
              <a:t> do in an emergency?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823772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5. Open the airway. Lift up the chin with one hand. At the same time, push down on the forehead with the other hand.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 Look, listen and feel for breathing. Place your ear close to the child's mouth and nose. Watch for chest movement. Feel for breath on your cheek.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If the child is not breathing:</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Cover the child's mouth tightly with your mouth.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Pinch the nose closed.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Keep the chin lifted and head tilted.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Give two breaths. Each breath should take about a second and make the chest rise.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Continue CPR (30 chest compressions followed by 2 breaths, then repeat) for about 2 minutes.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After about 2 minutes of CPR, if the child still does not have normal breathing, coughing, or any movement, leave the child if you are alone and call 911. If an AED for children is available, use it now.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10. Repeat rescue breathing and chest compressions until the child recovers or help arrives.</a:t>
            </a:r>
          </a:p>
          <a:p>
            <a:r>
              <a:rPr lang="en-US" sz="1200" b="0" i="0" kern="1200" dirty="0">
                <a:solidFill>
                  <a:schemeClr val="tx1"/>
                </a:solidFill>
                <a:effectLst/>
                <a:latin typeface="+mn-lt"/>
                <a:ea typeface="+mn-ea"/>
                <a:cs typeface="+mn-cs"/>
              </a:rPr>
              <a:t>If the child starts breathing again, place him</a:t>
            </a:r>
            <a:r>
              <a:rPr lang="en-US" sz="1200" b="0" i="0" kern="1200" baseline="0" dirty="0">
                <a:solidFill>
                  <a:schemeClr val="tx1"/>
                </a:solidFill>
                <a:effectLst/>
                <a:latin typeface="+mn-lt"/>
                <a:ea typeface="+mn-ea"/>
                <a:cs typeface="+mn-cs"/>
              </a:rPr>
              <a:t> or her</a:t>
            </a:r>
            <a:r>
              <a:rPr lang="en-US" sz="1200" b="0" i="0" kern="1200" dirty="0">
                <a:solidFill>
                  <a:schemeClr val="tx1"/>
                </a:solidFill>
                <a:effectLst/>
                <a:latin typeface="+mn-lt"/>
                <a:ea typeface="+mn-ea"/>
                <a:cs typeface="+mn-cs"/>
              </a:rPr>
              <a:t> in the recovery position. Periodically re-check for breathing until help arrives.</a:t>
            </a:r>
          </a:p>
          <a:p>
            <a:endParaRPr lang="en-US" sz="1200" b="0" i="0" kern="1200" dirty="0">
              <a:solidFill>
                <a:schemeClr val="tx1"/>
              </a:solidFill>
              <a:effectLst/>
              <a:latin typeface="+mn-lt"/>
              <a:ea typeface="+mn-ea"/>
              <a:cs typeface="+mn-cs"/>
            </a:endParaRPr>
          </a:p>
          <a:p>
            <a:r>
              <a:rPr lang="en-US" dirty="0"/>
              <a:t>Medline Plus</a:t>
            </a:r>
          </a:p>
          <a:p>
            <a:r>
              <a:rPr lang="en-US" dirty="0"/>
              <a:t>CPR - Child 1 to 8 years old</a:t>
            </a:r>
          </a:p>
          <a:p>
            <a:r>
              <a:rPr lang="en-US" dirty="0"/>
              <a:t>http://www.nlm.nih.gov/medlineplus/ency/presentations/100215_1.htm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19954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first aid kit is a collection of supplies and equipment for use in giving </a:t>
            </a:r>
            <a:r>
              <a:rPr lang="en-US" sz="1200" b="0" i="0" u="none" strike="noStrike" kern="1200" dirty="0">
                <a:solidFill>
                  <a:schemeClr val="tx1"/>
                </a:solidFill>
                <a:effectLst/>
                <a:latin typeface="+mn-lt"/>
                <a:ea typeface="+mn-ea"/>
                <a:cs typeface="+mn-cs"/>
              </a:rPr>
              <a:t>first aid</a:t>
            </a:r>
            <a:r>
              <a:rPr lang="en-US" sz="1200" b="0" i="0" kern="1200" dirty="0">
                <a:solidFill>
                  <a:schemeClr val="tx1"/>
                </a:solidFill>
                <a:effectLst/>
                <a:latin typeface="+mn-lt"/>
                <a:ea typeface="+mn-ea"/>
                <a:cs typeface="+mn-cs"/>
              </a:rPr>
              <a:t> and can be put together for the purpose by an individual or organization or purchased complete.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American Red</a:t>
            </a:r>
            <a:r>
              <a:rPr lang="en-US" sz="1200" b="0" i="0" kern="1200" baseline="0" dirty="0">
                <a:solidFill>
                  <a:schemeClr val="tx1"/>
                </a:solidFill>
                <a:effectLst/>
                <a:latin typeface="+mn-lt"/>
                <a:ea typeface="+mn-ea"/>
                <a:cs typeface="+mn-cs"/>
              </a:rPr>
              <a:t> Cross recommends that a</a:t>
            </a:r>
            <a:r>
              <a:rPr lang="en-US" sz="1200" b="0" i="0" kern="1200" dirty="0">
                <a:solidFill>
                  <a:schemeClr val="tx1"/>
                </a:solidFill>
                <a:effectLst/>
                <a:latin typeface="+mn-lt"/>
                <a:ea typeface="+mn-ea"/>
                <a:cs typeface="+mn-cs"/>
              </a:rPr>
              <a:t> good first aid kit should be checked,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restocked periodically and always contain the following items:</a:t>
            </a:r>
          </a:p>
          <a:p>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absorbent compress dressings (5 x 9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25 adhesive bandages (assorted sizes)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adhesive cloth tape (10 yards x 1 inch)</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antibiotic ointment packets (approximately 1 gram)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antiseptic wipe packets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blanket (space blanket)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breathing barrier (with one-way valve)</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First aid instruction booklet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2 hydrocortisone ointment packets (approximately 1 gram each)</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1 instant cold compress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oral thermometer (non-mercury/non-glass)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packets of aspirin (81 mg each)</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pair of non-latex gloves (size: large)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scissors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roller bandage (3 inches wide)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 roller bandage (4 inches wide)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sterile gauze pads (3 x 3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 sterile gauze pads (4 x 4 inches)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 triangular bandages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tweezers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 you have a first aid kit in your home? In your car?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American Red Cross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Anatomy of a First Aid Kit.</a:t>
            </a:r>
            <a:endParaRPr lang="en-US" dirty="0"/>
          </a:p>
          <a:p>
            <a:pPr marL="0" indent="0">
              <a:buFont typeface="Arial" panose="020B0604020202020204" pitchFamily="34" charset="0"/>
              <a:buNone/>
            </a:pPr>
            <a:r>
              <a:rPr lang="en-US" dirty="0"/>
              <a:t>http://www.redcross.org/prepare/location/home-family/get-kit/anatomy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3186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Caregivers should complete basic first</a:t>
            </a:r>
            <a:r>
              <a:rPr lang="en-US" baseline="0" dirty="0"/>
              <a:t> aid training before beginning child care employment. Only first aid used for life threatening injuries common to children is discussed in this lesson. In order to save lives and prevent further injury, a person using first aid must prevent severe blood loss, maintain breathing and prevent shock.</a:t>
            </a:r>
          </a:p>
          <a:p>
            <a:endParaRPr lang="en-US" baseline="0" dirty="0"/>
          </a:p>
          <a:p>
            <a:r>
              <a:rPr lang="en-US" baseline="0" dirty="0"/>
              <a:t>After initial first aid is given and it is found that the sick or injured child can be safely moved, the child may be taken to an emergency room in the child care center. This room should contain the following items:</a:t>
            </a:r>
          </a:p>
          <a:p>
            <a:endParaRPr lang="en-US" baseline="0" dirty="0"/>
          </a:p>
          <a:p>
            <a:pPr marL="171450" indent="-171450">
              <a:buFont typeface="Arial" panose="020B0604020202020204" pitchFamily="34" charset="0"/>
              <a:buChar char="•"/>
            </a:pPr>
            <a:r>
              <a:rPr lang="en-US" baseline="0" dirty="0"/>
              <a:t>A comfortable place for the child to lie down</a:t>
            </a:r>
          </a:p>
          <a:p>
            <a:pPr marL="171450" indent="-171450">
              <a:buFont typeface="Arial" panose="020B0604020202020204" pitchFamily="34" charset="0"/>
              <a:buChar char="•"/>
            </a:pPr>
            <a:r>
              <a:rPr lang="en-US" baseline="0" dirty="0"/>
              <a:t>First aid supplies</a:t>
            </a:r>
          </a:p>
          <a:p>
            <a:pPr marL="171450" indent="-171450">
              <a:buFont typeface="Arial" panose="020B0604020202020204" pitchFamily="34" charset="0"/>
              <a:buChar char="•"/>
            </a:pPr>
            <a:r>
              <a:rPr lang="en-US" baseline="0" dirty="0"/>
              <a:t>A blanket to cover the child</a:t>
            </a:r>
          </a:p>
          <a:p>
            <a:pPr marL="171450" indent="-171450">
              <a:buFont typeface="Arial" panose="020B0604020202020204" pitchFamily="34" charset="0"/>
              <a:buChar char="•"/>
            </a:pPr>
            <a:r>
              <a:rPr lang="en-US" baseline="0" dirty="0"/>
              <a:t>Posted charts regarding first aid treatment, such as how to handle suspected poisonings, unconsciousness and disease symptoms</a:t>
            </a:r>
          </a:p>
          <a:p>
            <a:pPr marL="171450" indent="-171450">
              <a:buFont typeface="Arial" panose="020B0604020202020204" pitchFamily="34" charset="0"/>
              <a:buChar char="•"/>
            </a:pPr>
            <a:r>
              <a:rPr lang="en-US" baseline="0" dirty="0"/>
              <a:t>Emergency numbers for ambulance, police, fire department and poison control center</a:t>
            </a:r>
          </a:p>
          <a:p>
            <a:pPr marL="171450" indent="-171450">
              <a:buFont typeface="Arial" panose="020B0604020202020204" pitchFamily="34" charset="0"/>
              <a:buChar char="•"/>
            </a:pPr>
            <a:r>
              <a:rPr lang="en-US" baseline="0" dirty="0"/>
              <a:t>An emergency file for each child containing names and telephone numbers of the child’s doctor, hospital, parent(s) and other people the center staff is authorized to call in an emergency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7884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Caregivers must</a:t>
            </a:r>
            <a:r>
              <a:rPr lang="en-US" baseline="0" dirty="0"/>
              <a:t> be trained in first aid to handle medical emergencies. First aid is used to save lives and prevent further injury. Examples of first aid procedures include the following:</a:t>
            </a:r>
          </a:p>
          <a:p>
            <a:pPr marL="171450" indent="-171450">
              <a:buFont typeface="Arial" panose="020B0604020202020204" pitchFamily="34" charset="0"/>
              <a:buChar char="•"/>
            </a:pPr>
            <a:r>
              <a:rPr lang="en-US" baseline="0" dirty="0"/>
              <a:t>Preventing severe blood loss</a:t>
            </a:r>
          </a:p>
          <a:p>
            <a:pPr marL="171450" indent="-171450">
              <a:buFont typeface="Arial" panose="020B0604020202020204" pitchFamily="34" charset="0"/>
              <a:buChar char="•"/>
            </a:pPr>
            <a:r>
              <a:rPr lang="en-US" baseline="0" dirty="0"/>
              <a:t>Helping the child to maintain breathing</a:t>
            </a:r>
          </a:p>
          <a:p>
            <a:pPr marL="171450" indent="-171450">
              <a:buFont typeface="Arial" panose="020B0604020202020204" pitchFamily="34" charset="0"/>
              <a:buChar char="•"/>
            </a:pPr>
            <a:r>
              <a:rPr lang="en-US" baseline="0" dirty="0"/>
              <a:t>Diluting or removing poisons from the child’s body</a:t>
            </a:r>
          </a:p>
          <a:p>
            <a:pPr marL="171450" indent="-171450">
              <a:buFont typeface="Arial" panose="020B0604020202020204" pitchFamily="34" charset="0"/>
              <a:buChar char="•"/>
            </a:pPr>
            <a:r>
              <a:rPr lang="en-US" baseline="0" dirty="0"/>
              <a:t>Preventing shock</a:t>
            </a:r>
          </a:p>
          <a:p>
            <a:pPr marL="171450" indent="-171450">
              <a:buFont typeface="Arial" panose="020B0604020202020204" pitchFamily="34" charset="0"/>
              <a:buChar char="•"/>
            </a:pPr>
            <a:r>
              <a:rPr lang="en-US" baseline="0" dirty="0"/>
              <a:t>Treating burns properly </a:t>
            </a:r>
          </a:p>
          <a:p>
            <a:pPr marL="171450" indent="-171450">
              <a:buFont typeface="Arial" panose="020B0604020202020204" pitchFamily="34" charset="0"/>
              <a:buChar char="•"/>
            </a:pPr>
            <a:r>
              <a:rPr lang="en-US" baseline="0" dirty="0"/>
              <a:t>Immobilizing head and back injuries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40073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 bleeding must be stopped immediately. A doctor or emergency medical team should be called. Shock and loss of consciousness may occur quickly</a:t>
            </a:r>
            <a:r>
              <a:rPr lang="en-US" baseline="0" dirty="0"/>
              <a:t> in a child. First aid for severe bleeding is to apply direct pressure firmly to the wound with a clean dressing held in place by the hand of an adult. This method prevents blood loss without interference with normal blood circulation.</a:t>
            </a:r>
          </a:p>
          <a:p>
            <a:endParaRPr lang="en-US" baseline="0" dirty="0"/>
          </a:p>
          <a:p>
            <a:r>
              <a:rPr lang="en-US" baseline="0" dirty="0"/>
              <a:t>If possible, raise the injured area above the level of the victim’s heart to slow the blood flow to the wound. If bleeding continues, apply direct pressure to the wound while applying pressure against pressure points.  A first aid course will demonstrate exactly the correct procedures to be used.</a:t>
            </a:r>
          </a:p>
          <a:p>
            <a:endParaRPr lang="en-US" baseline="0" dirty="0"/>
          </a:p>
          <a:p>
            <a:r>
              <a:rPr lang="en-US" sz="1200" b="0" i="0" kern="1200" dirty="0">
                <a:solidFill>
                  <a:schemeClr val="tx1"/>
                </a:solidFill>
                <a:effectLst/>
                <a:latin typeface="+mn-lt"/>
                <a:ea typeface="+mn-ea"/>
                <a:cs typeface="+mn-cs"/>
              </a:rPr>
              <a:t>If</a:t>
            </a:r>
            <a:r>
              <a:rPr lang="en-US" sz="1200" b="0" i="0" kern="1200" baseline="0" dirty="0">
                <a:solidFill>
                  <a:schemeClr val="tx1"/>
                </a:solidFill>
                <a:effectLst/>
                <a:latin typeface="+mn-lt"/>
                <a:ea typeface="+mn-ea"/>
                <a:cs typeface="+mn-cs"/>
              </a:rPr>
              <a:t> a child stops breathing, i</a:t>
            </a:r>
            <a:r>
              <a:rPr lang="en-US" sz="1200" b="0" i="0" kern="1200" dirty="0">
                <a:solidFill>
                  <a:schemeClr val="tx1"/>
                </a:solidFill>
                <a:effectLst/>
                <a:latin typeface="+mn-lt"/>
                <a:ea typeface="+mn-ea"/>
                <a:cs typeface="+mn-cs"/>
              </a:rPr>
              <a:t>mmediate</a:t>
            </a:r>
            <a:r>
              <a:rPr lang="en-US" sz="1200" b="0" i="0" kern="1200" baseline="0" dirty="0">
                <a:solidFill>
                  <a:schemeClr val="tx1"/>
                </a:solidFill>
                <a:effectLst/>
                <a:latin typeface="+mn-lt"/>
                <a:ea typeface="+mn-ea"/>
                <a:cs typeface="+mn-cs"/>
              </a:rPr>
              <a:t> action should be taken by the closest caregiver. Permanent brain damage (followed by death) can result if breathing does not begin between four to six minutes after the heartbeat has stopped. </a:t>
            </a:r>
            <a:r>
              <a:rPr lang="en-US" sz="1200" b="0" i="0" kern="1200" dirty="0">
                <a:solidFill>
                  <a:schemeClr val="tx1"/>
                </a:solidFill>
                <a:effectLst/>
                <a:latin typeface="+mn-lt"/>
                <a:ea typeface="+mn-ea"/>
                <a:cs typeface="+mn-cs"/>
              </a:rPr>
              <a:t>Time is very important when dealing with an </a:t>
            </a:r>
            <a:r>
              <a:rPr lang="en-US" sz="1200" b="0" i="0" u="none" kern="1200" dirty="0">
                <a:solidFill>
                  <a:schemeClr val="tx1"/>
                </a:solidFill>
                <a:effectLst/>
                <a:latin typeface="+mn-lt"/>
                <a:ea typeface="+mn-ea"/>
                <a:cs typeface="+mn-cs"/>
              </a:rPr>
              <a:t>unconscious</a:t>
            </a:r>
            <a:r>
              <a:rPr lang="en-US" sz="1200" b="0" i="0" kern="1200" dirty="0">
                <a:solidFill>
                  <a:schemeClr val="tx1"/>
                </a:solidFill>
                <a:effectLst/>
                <a:latin typeface="+mn-lt"/>
                <a:ea typeface="+mn-ea"/>
                <a:cs typeface="+mn-cs"/>
              </a:rPr>
              <a:t> child who is not breathing. Permanent brain damage begins after only 4 minutes without oxygen, and death can occur as soon as 4 - 6 minutes later. Breathing can stop for any of the reasons listed below:</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Obstruction</a:t>
            </a:r>
            <a:r>
              <a:rPr lang="en-US" sz="1200" b="0" i="0" kern="1200" baseline="0" dirty="0">
                <a:solidFill>
                  <a:schemeClr val="tx1"/>
                </a:solidFill>
                <a:effectLst/>
                <a:latin typeface="+mn-lt"/>
                <a:ea typeface="+mn-ea"/>
                <a:cs typeface="+mn-cs"/>
              </a:rPr>
              <a:t> in the air passage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Swelling due to damage of the air passage following the swallowing of a corrosive substance (such as lye)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Acute asthma attack</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Lack of oxygen in the air (as in gas poisoning or being locked in an enclosed space such as an abandoned refrigerator)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Suffocation due to a plastic bag or other materials blocking the mouth and nostrils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Electrical shock</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Poisoning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Drowning</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 child who has stopped breathing may be unconscious with no breathing movements of the chest or stomach. The child’s lips will likely be blue and the pupils will be dilated.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53620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emergencies, quick</a:t>
            </a:r>
            <a:r>
              <a:rPr lang="en-US" baseline="0" dirty="0"/>
              <a:t> and correct action is necessary when a child has swallowed a poison. It is important to dilute the poison or remove the poison from the body before the body absorbs it. The steps to take are as follows:</a:t>
            </a:r>
          </a:p>
          <a:p>
            <a:pPr marL="171450" indent="-171450">
              <a:buFont typeface="Arial" panose="020B0604020202020204" pitchFamily="34" charset="0"/>
              <a:buChar char="•"/>
            </a:pPr>
            <a:r>
              <a:rPr lang="en-US" baseline="0" dirty="0"/>
              <a:t>If possible, identify the poison.</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Give first aid appropriate for that poison. Sources of information include the following:</a:t>
            </a:r>
          </a:p>
          <a:p>
            <a:pPr marL="171450" indent="-171450">
              <a:buFont typeface="Courier New" panose="02070309020205020404" pitchFamily="49" charset="0"/>
              <a:buChar char="o"/>
            </a:pPr>
            <a:r>
              <a:rPr lang="en-US" baseline="0" dirty="0"/>
              <a:t>The label on the original container</a:t>
            </a:r>
          </a:p>
          <a:p>
            <a:pPr marL="171450" indent="-171450">
              <a:buFont typeface="Courier New" panose="02070309020205020404" pitchFamily="49" charset="0"/>
              <a:buChar char="o"/>
            </a:pPr>
            <a:r>
              <a:rPr lang="en-US" baseline="0" dirty="0"/>
              <a:t>The poison control center hotline</a:t>
            </a:r>
          </a:p>
          <a:p>
            <a:pPr marL="171450" indent="-171450">
              <a:buFont typeface="Courier New" panose="02070309020205020404" pitchFamily="49" charset="0"/>
              <a:buChar char="o"/>
            </a:pPr>
            <a:r>
              <a:rPr lang="en-US" baseline="0" dirty="0"/>
              <a:t>The poison first aid chart posted in the child care center</a:t>
            </a:r>
          </a:p>
          <a:p>
            <a:pPr marL="171450" indent="-171450">
              <a:buFont typeface="Courier New" panose="02070309020205020404" pitchFamily="49" charset="0"/>
              <a:buChar char="o"/>
            </a:pPr>
            <a:r>
              <a:rPr lang="en-US" baseline="0" dirty="0"/>
              <a:t>A hospital emergency room</a:t>
            </a:r>
          </a:p>
          <a:p>
            <a:pPr marL="171450" indent="-171450">
              <a:buFont typeface="Courier New" panose="02070309020205020404" pitchFamily="49" charset="0"/>
              <a:buChar char="o"/>
            </a:pPr>
            <a:endParaRPr lang="en-US" baseline="0" dirty="0"/>
          </a:p>
          <a:p>
            <a:pPr marL="171450" indent="-171450">
              <a:buFont typeface="Arial" panose="020B0604020202020204" pitchFamily="34" charset="0"/>
              <a:buChar char="•"/>
            </a:pPr>
            <a:r>
              <a:rPr lang="en-US" baseline="0" dirty="0"/>
              <a:t>Treat the child for shock</a:t>
            </a:r>
          </a:p>
          <a:p>
            <a:pPr marL="171450" indent="-171450">
              <a:buFont typeface="Arial" panose="020B0604020202020204" pitchFamily="34" charset="0"/>
              <a:buChar char="•"/>
            </a:pPr>
            <a:r>
              <a:rPr lang="en-US" baseline="0" dirty="0"/>
              <a:t>Rush the child to the hospital or call for emergency medical services. Take the original poison container, if available, and a sample of any vomited material with you if the child has vomited. Why? These can help the doctor with diagnosis and treatment.</a:t>
            </a:r>
          </a:p>
          <a:p>
            <a:pPr marL="0" indent="0">
              <a:buFont typeface="+mj-lt"/>
              <a:buNone/>
            </a:pPr>
            <a:endParaRPr lang="en-US" baseline="0" dirty="0"/>
          </a:p>
          <a:p>
            <a:pPr marL="0" indent="0">
              <a:buFont typeface="+mj-lt"/>
              <a:buNone/>
            </a:pPr>
            <a:r>
              <a:rPr lang="en-US" baseline="0" dirty="0"/>
              <a:t>Shock is a serious condition that follows injury or sudden illness; it can be fatal. Shock results from a depression of vital body functions. It is a sign that the body is overstressed. In all cases of shock, the blood flow to vital organs is reduced. The child will probably not be able to breathe well. Every victim of injury or illness should be treated for shock, even if symptoms of shock do not appear. The symptoms are as follows:</a:t>
            </a:r>
          </a:p>
          <a:p>
            <a:pPr marL="171450" indent="-171450">
              <a:buFont typeface="Arial" panose="020B0604020202020204" pitchFamily="34" charset="0"/>
              <a:buChar char="•"/>
            </a:pPr>
            <a:r>
              <a:rPr lang="en-US" baseline="0" dirty="0"/>
              <a:t>Pale or bluish skin</a:t>
            </a:r>
          </a:p>
          <a:p>
            <a:pPr marL="171450" indent="-171450">
              <a:buFont typeface="Arial" panose="020B0604020202020204" pitchFamily="34" charset="0"/>
              <a:buChar char="•"/>
            </a:pPr>
            <a:r>
              <a:rPr lang="en-US" baseline="0" dirty="0"/>
              <a:t>Cold, moist skin</a:t>
            </a:r>
          </a:p>
          <a:p>
            <a:pPr marL="171450" indent="-171450">
              <a:buFont typeface="Arial" panose="020B0604020202020204" pitchFamily="34" charset="0"/>
              <a:buChar char="•"/>
            </a:pPr>
            <a:r>
              <a:rPr lang="en-US" baseline="0" dirty="0"/>
              <a:t>Weak, rapid pulse</a:t>
            </a:r>
          </a:p>
          <a:p>
            <a:pPr marL="171450" indent="-171450">
              <a:buFont typeface="Arial" panose="020B0604020202020204" pitchFamily="34" charset="0"/>
              <a:buChar char="•"/>
            </a:pPr>
            <a:r>
              <a:rPr lang="en-US" baseline="0" dirty="0"/>
              <a:t>Shallow or deep breathing</a:t>
            </a:r>
          </a:p>
          <a:p>
            <a:pPr marL="171450" indent="-171450">
              <a:buFont typeface="Arial" panose="020B0604020202020204" pitchFamily="34" charset="0"/>
              <a:buChar char="•"/>
            </a:pPr>
            <a:r>
              <a:rPr lang="en-US" baseline="0" dirty="0"/>
              <a:t>Weakness, dizziness, anxiousness or restlessness of the victim</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First aid for the treatment and prevention of shock includes the following steps:</a:t>
            </a:r>
          </a:p>
          <a:p>
            <a:pPr marL="171450" indent="-171450">
              <a:buFont typeface="Arial" panose="020B0604020202020204" pitchFamily="34" charset="0"/>
              <a:buChar char="•"/>
            </a:pPr>
            <a:r>
              <a:rPr lang="en-US" baseline="0" dirty="0"/>
              <a:t>Keep the child lying flat on his or her back. In case of nausea or unconsciousness, turn the head to one side. Raise the feet eight to twelve inches unless doing so might further harm an injury.</a:t>
            </a:r>
          </a:p>
          <a:p>
            <a:pPr marL="171450" indent="-171450">
              <a:buFont typeface="Arial" panose="020B0604020202020204" pitchFamily="34" charset="0"/>
              <a:buChar char="•"/>
            </a:pPr>
            <a:r>
              <a:rPr lang="en-US" baseline="0" dirty="0"/>
              <a:t>Place a blanket appropriate for the climate under and over the child to prevent chilling.</a:t>
            </a:r>
          </a:p>
          <a:p>
            <a:pPr marL="171450" indent="-171450">
              <a:buFont typeface="Arial" panose="020B0604020202020204" pitchFamily="34" charset="0"/>
              <a:buChar char="•"/>
            </a:pPr>
            <a:r>
              <a:rPr lang="en-US" baseline="0" dirty="0"/>
              <a:t>If the child is thirsty, moisten the lips. Do not give fluids if the child is unconscious, is nauseated, has head or abdominal injuries, may require surgery or if medical help will arrive in less than one hour.</a:t>
            </a:r>
          </a:p>
          <a:p>
            <a:pPr marL="171450" indent="-171450">
              <a:buFont typeface="Arial" panose="020B0604020202020204" pitchFamily="34" charset="0"/>
              <a:buChar char="•"/>
            </a:pPr>
            <a:r>
              <a:rPr lang="en-US" baseline="0" dirty="0"/>
              <a:t>Get medical help as soon as possible.</a:t>
            </a:r>
          </a:p>
          <a:p>
            <a:pPr marL="171450" indent="-171450">
              <a:buFont typeface="Arial" panose="020B0604020202020204" pitchFamily="34" charset="0"/>
              <a:buChar char="•"/>
            </a:pPr>
            <a:r>
              <a:rPr lang="en-US" baseline="0" dirty="0"/>
              <a:t>Reassure and encourage the child.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07003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 burns may result from fire, electrical shock, scalding liquids</a:t>
            </a:r>
            <a:r>
              <a:rPr lang="en-US" baseline="0" dirty="0"/>
              <a:t> or touching a hot object. Burns are very dangerous to a child. Because a child’s body surface is much smaller than that of an adult, a small burn may cause serious harm to a child. If ten percent or more of a child’s body is burned or if the child has a third degree burn, medical treatment is essential. In a third degree burn, blisters form on the burned area and the skin may be charred.</a:t>
            </a:r>
          </a:p>
          <a:p>
            <a:endParaRPr lang="en-US" baseline="0" dirty="0"/>
          </a:p>
          <a:p>
            <a:r>
              <a:rPr lang="en-US" baseline="0" dirty="0"/>
              <a:t>If a burn is severe, do not chill the burn or submerge the child in cold water. These are appropriate techniques for minor burns. To do so for severe burns may cause shock. Appropriate first aid is to cover the burned areas with a loose, dry sterile dressing to help prevent infection. Do not touch the burned area. Use no ointments or antiseptics. Treat the child for shock and arrange to take the child to a hospital emergency room immediately.</a:t>
            </a:r>
          </a:p>
          <a:p>
            <a:endParaRPr lang="en-US" baseline="0" dirty="0"/>
          </a:p>
          <a:p>
            <a:r>
              <a:rPr lang="en-US" baseline="0" dirty="0"/>
              <a:t>Children take most tumbles, falls and bumps without injury. However, caregivers should be alert for serious head, neck and back injuries. These are likely to occur if the child falls from a high place or falls on a hard surface, such as asphalt or concrete.</a:t>
            </a:r>
          </a:p>
          <a:p>
            <a:endParaRPr lang="en-US" baseline="0" dirty="0"/>
          </a:p>
          <a:p>
            <a:r>
              <a:rPr lang="en-US" baseline="0" dirty="0"/>
              <a:t>Head injuries may show no immediate symptoms except a bump or bruises. However, head injuries may cause bleeding inside the skull. This could cause brain damage and even death. Symptoms which may occur later include headache, dizziness, drowsiness, blurred vision, vomiting and unconsciousness.</a:t>
            </a:r>
          </a:p>
          <a:p>
            <a:endParaRPr lang="en-US" baseline="0" dirty="0"/>
          </a:p>
          <a:p>
            <a:r>
              <a:rPr lang="en-US" baseline="0" dirty="0"/>
              <a:t>If a neck or back injury is suspected, do not move the child unless there is danger of explosion, fire or other life-threatening circumstances. If the child must be moved for these reasons, move the child with caution and follow the procedure you will learn in first aid training. Treat for shock and other injuries. Call for an emergency medical team to move the victim to the hospital. In the case of head, neck or back injuries, the child should always be immobilized. To immobilize means to hold or fix so that a part of the body cannot move.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79526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Choking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occurs when a food or a foreign object becomes lodged in the throat or windpipe. The Red Cross recommends a "5-and-5" method of first aid for choke victims</a:t>
            </a:r>
            <a:r>
              <a:rPr lang="en-US" sz="1200" b="0" i="0" kern="1200" baseline="0" dirty="0">
                <a:solidFill>
                  <a:schemeClr val="tx1"/>
                </a:solidFill>
                <a:effectLst/>
                <a:latin typeface="+mn-lt"/>
                <a:ea typeface="+mn-ea"/>
                <a:cs typeface="+mn-cs"/>
              </a:rPr>
              <a:t> (refer to poster).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should you do if you see someone choking?</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should you do if you see a baby choking?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What are some common choking hazards for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Remember the cardboard toilet-paper tube test? </a:t>
            </a:r>
            <a:r>
              <a:rPr lang="en-US" sz="1200" b="0" i="0" kern="1200" dirty="0">
                <a:solidFill>
                  <a:schemeClr val="tx1"/>
                </a:solidFill>
                <a:effectLst/>
                <a:latin typeface="+mn-lt"/>
                <a:ea typeface="+mn-ea"/>
                <a:cs typeface="+mn-cs"/>
              </a:rPr>
              <a:t> If an object can fit in a cardboard toilet-paper tube, it’s a choking hazard. Check</a:t>
            </a:r>
            <a:r>
              <a:rPr lang="en-US" sz="1200" b="0" i="0" kern="1200" baseline="0" dirty="0">
                <a:solidFill>
                  <a:schemeClr val="tx1"/>
                </a:solidFill>
                <a:effectLst/>
                <a:latin typeface="+mn-lt"/>
                <a:ea typeface="+mn-ea"/>
                <a:cs typeface="+mn-cs"/>
              </a:rPr>
              <a:t> your home</a:t>
            </a:r>
            <a:r>
              <a:rPr lang="en-US" sz="1200" b="0" i="0" kern="1200" dirty="0">
                <a:solidFill>
                  <a:schemeClr val="tx1"/>
                </a:solidFill>
                <a:effectLst/>
                <a:latin typeface="+mn-lt"/>
                <a:ea typeface="+mn-ea"/>
                <a:cs typeface="+mn-cs"/>
              </a:rPr>
              <a:t> and make sure all small objects are out of both sight and reach of young ones. Tie up cords from blinds and drapery, and keep ropes, ribbons, string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plastic grocery bags away from small children.</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In a choking scenario, when do you call 911?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American Red Cross</a:t>
            </a:r>
          </a:p>
          <a:p>
            <a:r>
              <a:rPr lang="en-US" sz="1200" b="0" i="0" kern="1200" dirty="0">
                <a:solidFill>
                  <a:schemeClr val="tx1"/>
                </a:solidFill>
                <a:effectLst/>
                <a:latin typeface="+mn-lt"/>
                <a:ea typeface="+mn-ea"/>
                <a:cs typeface="+mn-cs"/>
              </a:rPr>
              <a:t>Conscious</a:t>
            </a:r>
            <a:r>
              <a:rPr lang="en-US" sz="1200" b="0" i="0" kern="1200" baseline="0" dirty="0">
                <a:solidFill>
                  <a:schemeClr val="tx1"/>
                </a:solidFill>
                <a:effectLst/>
                <a:latin typeface="+mn-lt"/>
                <a:ea typeface="+mn-ea"/>
                <a:cs typeface="+mn-cs"/>
              </a:rPr>
              <a:t> choking poster.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http://www.redcross.org/images/MEDIA_CustomProductCatalog/m4240176_ConsciousChokingPoster_EN.pdf</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748921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American Red Cross</a:t>
            </a:r>
          </a:p>
          <a:p>
            <a:r>
              <a:rPr lang="en-US" sz="1200" b="0" i="0" kern="1200" baseline="0" dirty="0">
                <a:solidFill>
                  <a:schemeClr val="tx1"/>
                </a:solidFill>
                <a:effectLst/>
                <a:latin typeface="+mn-lt"/>
                <a:ea typeface="+mn-ea"/>
                <a:cs typeface="+mn-cs"/>
              </a:rPr>
              <a:t>Hand washing poster.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http://www.redcross.org/images/MEDIA_CustomProductCatalog/m4240174_HandWashingPoster_EN.pdf</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28744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Accurate reporting of accidents, injuries or illness is essential to the child’s</a:t>
            </a:r>
            <a:r>
              <a:rPr lang="en-US" baseline="0" dirty="0"/>
              <a:t> health record. This should be done according to established center policies and procedures in order to protect the child care center and the caregiver from possible legal liability.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68819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Cardiopulmonary Resuscitation (CPR)</a:t>
            </a:r>
            <a:r>
              <a:rPr lang="en-US" sz="1200" b="0" i="0" kern="1200" baseline="0" dirty="0">
                <a:solidFill>
                  <a:schemeClr val="tx1"/>
                </a:solidFill>
                <a:effectLst/>
                <a:latin typeface="+mn-lt"/>
                <a:ea typeface="+mn-ea"/>
                <a:cs typeface="+mn-cs"/>
              </a:rPr>
              <a:t> is a</a:t>
            </a:r>
            <a:r>
              <a:rPr lang="en-US" sz="1200" b="0" i="0" kern="1200" dirty="0">
                <a:solidFill>
                  <a:schemeClr val="tx1"/>
                </a:solidFill>
                <a:effectLst/>
                <a:latin typeface="+mn-lt"/>
                <a:ea typeface="+mn-ea"/>
                <a:cs typeface="+mn-cs"/>
              </a:rPr>
              <a:t>n emergency procedure for manually preserving brain function until further measures are taken to restore spontaneous blood circulation and breathing in a person who is in cardiac arrest.</a:t>
            </a:r>
          </a:p>
          <a:p>
            <a:endParaRPr lang="en-US" sz="1200" b="0" i="0" kern="1200" dirty="0">
              <a:solidFill>
                <a:schemeClr val="tx1"/>
              </a:solidFill>
              <a:effectLst/>
              <a:latin typeface="+mn-lt"/>
              <a:ea typeface="+mn-ea"/>
              <a:cs typeface="+mn-cs"/>
            </a:endParaRPr>
          </a:p>
          <a:p>
            <a:r>
              <a:rPr lang="en-US" dirty="0"/>
              <a:t>Have you ever performed</a:t>
            </a:r>
            <a:r>
              <a:rPr lang="en-US" baseline="0" dirty="0"/>
              <a:t> CPR on an individual?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12630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a:t>
            </a:r>
            <a:r>
              <a:rPr lang="en-US" baseline="0" dirty="0"/>
              <a:t> to have an emergency contact sheet? </a:t>
            </a:r>
          </a:p>
          <a:p>
            <a:endParaRPr lang="en-US" baseline="0" dirty="0"/>
          </a:p>
          <a:p>
            <a:r>
              <a:rPr lang="en-US" baseline="0" dirty="0"/>
              <a:t>Who should have this information? Where should this contact sheet be placed?</a:t>
            </a:r>
            <a:endParaRPr lang="en-US" dirty="0"/>
          </a:p>
          <a:p>
            <a:endParaRPr lang="en-US" dirty="0"/>
          </a:p>
          <a:p>
            <a:r>
              <a:rPr lang="en-US" dirty="0"/>
              <a:t>KidsHealth.org</a:t>
            </a:r>
          </a:p>
          <a:p>
            <a:r>
              <a:rPr lang="en-US" dirty="0"/>
              <a:t>Printable safety guides.</a:t>
            </a:r>
          </a:p>
          <a:p>
            <a:r>
              <a:rPr lang="en-US" dirty="0"/>
              <a:t>http://kidshealth.org/parent/firstaid_safe/#cat20221</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75566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you ever babysat?</a:t>
            </a:r>
            <a:r>
              <a:rPr lang="en-US" baseline="0" dirty="0"/>
              <a:t> Completing this Babysitting Training Online Course will provide you with a certificate. You can share this with potential babysitting clients and perhaps earn more per hour. </a:t>
            </a:r>
            <a:r>
              <a:rPr lang="en-US" sz="1200" kern="1200" dirty="0">
                <a:solidFill>
                  <a:schemeClr val="tx1"/>
                </a:solidFill>
                <a:effectLst/>
                <a:latin typeface="+mn-lt"/>
                <a:ea typeface="+mn-ea"/>
                <a:cs typeface="+mn-cs"/>
              </a:rPr>
              <a:t>You can also add this certificate to your portfolio and résumé.</a:t>
            </a:r>
          </a:p>
          <a:p>
            <a:endParaRPr lang="en-US" dirty="0"/>
          </a:p>
          <a:p>
            <a:r>
              <a:rPr lang="en-US" dirty="0"/>
              <a:t>The American Red Cross offers a Babysitting Training Online Course.  It will take you</a:t>
            </a:r>
            <a:r>
              <a:rPr lang="en-US" baseline="0" dirty="0"/>
              <a:t> </a:t>
            </a:r>
            <a:r>
              <a:rPr lang="en-US" dirty="0"/>
              <a:t>four hours to complete. You must pass a final exam with an 80 or better to receive a printable diploma.  The cost is $25.00.</a:t>
            </a:r>
          </a:p>
          <a:p>
            <a:endParaRPr lang="en-US" dirty="0"/>
          </a:p>
          <a:p>
            <a:r>
              <a:rPr lang="en-US" dirty="0"/>
              <a:t>American Red Cross</a:t>
            </a:r>
          </a:p>
          <a:p>
            <a:r>
              <a:rPr lang="en-US" dirty="0"/>
              <a:t>Babysitting Basics Online Course: Overview</a:t>
            </a:r>
          </a:p>
          <a:p>
            <a:r>
              <a:rPr lang="en-US" dirty="0"/>
              <a:t>http://youtu.be/-sIMpZJaPZ4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21661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CPR combines rescue breathing and chest compressions.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Rescue breathing provides oxygen to the person's lungs.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Chest compressions keep oxygen-rich blood flowing until the heartbeat and breathing can be restored.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8979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year, more than 250,000 Americans die from sudden cardiac arrest.  According to medical experts, the key to survival is timely initiation of a "chain of survival,” including CPR.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five links in the adult chain of survival are:</a:t>
            </a:r>
          </a:p>
          <a:p>
            <a:pPr marL="228600" indent="-228600">
              <a:buAutoNum type="arabicParenR"/>
            </a:pPr>
            <a:r>
              <a:rPr lang="en-US" sz="1200" b="0" i="0" kern="1200" dirty="0">
                <a:solidFill>
                  <a:schemeClr val="tx1"/>
                </a:solidFill>
                <a:effectLst/>
                <a:latin typeface="+mn-lt"/>
                <a:ea typeface="+mn-ea"/>
                <a:cs typeface="+mn-cs"/>
              </a:rPr>
              <a:t>Immediate recognition of cardiac arrest and activation of the emergency response system</a:t>
            </a:r>
          </a:p>
          <a:p>
            <a:pPr marL="228600" indent="-228600">
              <a:buAutoNum type="arabicParenR"/>
            </a:pPr>
            <a:r>
              <a:rPr lang="en-US" sz="1200" b="0" i="0" kern="1200" dirty="0">
                <a:solidFill>
                  <a:schemeClr val="tx1"/>
                </a:solidFill>
                <a:effectLst/>
                <a:latin typeface="+mn-lt"/>
                <a:ea typeface="+mn-ea"/>
                <a:cs typeface="+mn-cs"/>
              </a:rPr>
              <a:t>Early cardiopulmonary resuscitation (CPR) with an emphasis on chest compressions</a:t>
            </a:r>
          </a:p>
          <a:p>
            <a:pPr marL="228600" indent="-228600">
              <a:buAutoNum type="arabicParenR"/>
            </a:pPr>
            <a:r>
              <a:rPr lang="en-US" sz="1200" b="0" i="0" kern="1200" dirty="0">
                <a:solidFill>
                  <a:schemeClr val="tx1"/>
                </a:solidFill>
                <a:effectLst/>
                <a:latin typeface="+mn-lt"/>
                <a:ea typeface="+mn-ea"/>
                <a:cs typeface="+mn-cs"/>
              </a:rPr>
              <a:t>Rapid defibrillation</a:t>
            </a:r>
          </a:p>
          <a:p>
            <a:pPr marL="228600" indent="-228600">
              <a:buAutoNum type="arabicParenR"/>
            </a:pPr>
            <a:r>
              <a:rPr lang="en-US" sz="1200" b="0" i="0" kern="1200" dirty="0">
                <a:solidFill>
                  <a:schemeClr val="tx1"/>
                </a:solidFill>
                <a:effectLst/>
                <a:latin typeface="+mn-lt"/>
                <a:ea typeface="+mn-ea"/>
                <a:cs typeface="+mn-cs"/>
              </a:rPr>
              <a:t>Effective advanced life support</a:t>
            </a:r>
          </a:p>
          <a:p>
            <a:pPr marL="228600" indent="-228600">
              <a:buAutoNum type="arabicParenR"/>
            </a:pPr>
            <a:r>
              <a:rPr lang="en-US" sz="1200" b="0" i="0" kern="1200" dirty="0">
                <a:solidFill>
                  <a:schemeClr val="tx1"/>
                </a:solidFill>
                <a:effectLst/>
                <a:latin typeface="+mn-lt"/>
                <a:ea typeface="+mn-ea"/>
                <a:cs typeface="+mn-cs"/>
              </a:rPr>
              <a:t>Integrated post-cardiac arrest care</a:t>
            </a:r>
          </a:p>
          <a:p>
            <a:pPr marL="228600" indent="-228600">
              <a:buAutoNum type="arabicParenR"/>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American Heart Association</a:t>
            </a:r>
          </a:p>
          <a:p>
            <a:pPr marL="0" indent="0">
              <a:buNone/>
            </a:pPr>
            <a:r>
              <a:rPr lang="en-US" sz="1200" b="0" i="0" kern="1200" dirty="0">
                <a:solidFill>
                  <a:schemeClr val="tx1"/>
                </a:solidFill>
                <a:effectLst/>
                <a:latin typeface="+mn-lt"/>
                <a:ea typeface="+mn-ea"/>
                <a:cs typeface="+mn-cs"/>
              </a:rPr>
              <a:t>The term </a:t>
            </a:r>
            <a:r>
              <a:rPr lang="en-US" sz="1200" b="0" i="1" kern="1200" dirty="0">
                <a:solidFill>
                  <a:schemeClr val="tx1"/>
                </a:solidFill>
                <a:effectLst/>
                <a:latin typeface="+mn-lt"/>
                <a:ea typeface="+mn-ea"/>
                <a:cs typeface="+mn-cs"/>
              </a:rPr>
              <a:t>Chain of Survival </a:t>
            </a:r>
            <a:r>
              <a:rPr lang="en-US" sz="1200" b="0" i="0" kern="1200" dirty="0">
                <a:solidFill>
                  <a:schemeClr val="tx1"/>
                </a:solidFill>
                <a:effectLst/>
                <a:latin typeface="+mn-lt"/>
                <a:ea typeface="+mn-ea"/>
                <a:cs typeface="+mn-cs"/>
              </a:rPr>
              <a:t>provides a useful metaphor for the elements of the ECC systems concept.</a:t>
            </a:r>
          </a:p>
          <a:p>
            <a:pPr marL="0" indent="0">
              <a:buNone/>
            </a:pPr>
            <a:r>
              <a:rPr lang="en-US" dirty="0"/>
              <a:t>http://www.heart.org/HEARTORG/CPRAndECC/WhatisCPR/AboutUs/Chain-of-Survival_UCM_307516_Article.jsp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0441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American Heart Association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Official 2012 Hands-Only CPR Instructional Video. Learn how to perform CPR in this 60-second video showing Hands-Only CPR in action.</a:t>
            </a:r>
            <a:br>
              <a:rPr lang="en-US" dirty="0"/>
            </a:br>
            <a:r>
              <a:rPr lang="en-US" sz="1200" b="0" i="0" u="none" strike="noStrike" kern="1200" dirty="0">
                <a:solidFill>
                  <a:schemeClr val="tx1"/>
                </a:solidFill>
                <a:effectLst/>
                <a:latin typeface="+mn-lt"/>
                <a:ea typeface="+mn-ea"/>
                <a:cs typeface="+mn-cs"/>
                <a:hlinkClick r:id="rId3"/>
              </a:rPr>
              <a:t>http://youtu.be/zSgmledxFe8</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59720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automated external defibrillator (AED) is a portable device that checks the heart rhythm. If needed, it can send an electric shock to the heart to try to restore a normal rhythm. AEDs are used to treat </a:t>
            </a:r>
            <a:r>
              <a:rPr lang="en-US" sz="1200" b="0" i="0" u="none" kern="1200" dirty="0">
                <a:solidFill>
                  <a:schemeClr val="tx1"/>
                </a:solidFill>
                <a:effectLst/>
                <a:latin typeface="+mn-lt"/>
                <a:ea typeface="+mn-ea"/>
                <a:cs typeface="+mn-cs"/>
              </a:rPr>
              <a:t>sudden cardiac arrest</a:t>
            </a:r>
            <a:r>
              <a:rPr lang="en-US" sz="1200" b="0" i="0" kern="1200" dirty="0">
                <a:solidFill>
                  <a:schemeClr val="tx1"/>
                </a:solidFill>
                <a:effectLst/>
                <a:latin typeface="+mn-lt"/>
                <a:ea typeface="+mn-ea"/>
                <a:cs typeface="+mn-cs"/>
              </a:rPr>
              <a:t> (SCA). The American Heart Association notes that at least 20,000 lives could be saved annually by prompt use of AEDs.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SCA usually causes death if it's not treated within minutes. In fact, each minute of SCA leads to a 10 percent reduction in survival. Using an AED on a person who is having SCA may save the person's life. </a:t>
            </a:r>
            <a:r>
              <a:rPr lang="en-US" dirty="0"/>
              <a:t>If someone is having </a:t>
            </a:r>
            <a:r>
              <a:rPr lang="en-US" u="none" dirty="0"/>
              <a:t>sudden cardiac arrest</a:t>
            </a:r>
            <a:r>
              <a:rPr lang="en-US" dirty="0"/>
              <a:t>, using an AED and giving CPR can improve the person's chance of survival.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AEDs are lightweight, battery-operated, portable devices that are easy to use. Each unit comes with instructions, and the device will even give you voice prompts to let you know if and when you should send a shock to the heart.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Learning how to use an AED and taking a CPR course are helpful. However, if trained personnel aren't available, untrained people also can use an AED to help save someone's life.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often find AEDs in places with many people, such as shopping malls, golf courses, businesses, airports, airplanes, casinos, convention centers, hotels, sports venues and schools. You also can purchase a home-use AED.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people are afraid to use an AED to help save someone's life. They're worried that something might go wrong and that they might be sued. However, Good Samaritan laws in each state and the Federal Cardiac Arrest Survival Act (CASA) provide some protection for untrained bystanders who respond to emergencies.</a:t>
            </a:r>
          </a:p>
          <a:p>
            <a:endParaRPr lang="en-US" dirty="0"/>
          </a:p>
          <a:p>
            <a:r>
              <a:rPr lang="en-US" dirty="0"/>
              <a:t>Teacher note: You can arrange for the school nurse</a:t>
            </a:r>
            <a:r>
              <a:rPr lang="en-US" baseline="0" dirty="0"/>
              <a:t> to come to class to demonstrate the use of an AED.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48424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Texas,</a:t>
            </a:r>
            <a:r>
              <a:rPr lang="en-US" baseline="0" dirty="0"/>
              <a:t> a caregiver trained in CPR must be on duty at all times in </a:t>
            </a:r>
            <a:r>
              <a:rPr lang="en-US" sz="1200" kern="1200" dirty="0">
                <a:solidFill>
                  <a:schemeClr val="tx1"/>
                </a:solidFill>
                <a:effectLst/>
                <a:latin typeface="+mn-lt"/>
                <a:ea typeface="+mn-ea"/>
                <a:cs typeface="+mn-cs"/>
              </a:rPr>
              <a:t>a child care facility</a:t>
            </a:r>
            <a:r>
              <a:rPr lang="en-US" baseline="0" dirty="0"/>
              <a:t>. First aid to restore breathing includes the following steps:</a:t>
            </a:r>
          </a:p>
          <a:p>
            <a:endParaRPr lang="en-US" baseline="0" dirty="0"/>
          </a:p>
          <a:p>
            <a:pPr marL="171450" indent="-171450">
              <a:buFont typeface="Arial" panose="020B0604020202020204" pitchFamily="34" charset="0"/>
              <a:buChar char="•"/>
            </a:pPr>
            <a:r>
              <a:rPr lang="en-US" baseline="0" dirty="0"/>
              <a:t>Begin first aid immediately. Have someone else call for a doctor or ambulance as you give first aid.</a:t>
            </a:r>
          </a:p>
          <a:p>
            <a:pPr marL="171450" indent="-171450">
              <a:buFont typeface="Arial" panose="020B0604020202020204" pitchFamily="34" charset="0"/>
              <a:buChar char="•"/>
            </a:pPr>
            <a:r>
              <a:rPr lang="en-US" baseline="0" dirty="0"/>
              <a:t>Check for blockage of the air passage. Use first aid methods appropriate for the age of the child to unblock air passages. These methods may include back blows and abdominal thrusts.</a:t>
            </a:r>
          </a:p>
          <a:p>
            <a:pPr marL="171450" indent="-171450">
              <a:buFont typeface="Arial" panose="020B0604020202020204" pitchFamily="34" charset="0"/>
              <a:buChar char="•"/>
            </a:pPr>
            <a:r>
              <a:rPr lang="en-US" baseline="0" dirty="0"/>
              <a:t>Apply artificial respiration using a method appropriate for the age of child (mouth to mouth or mouth to mouth/nose respiration).</a:t>
            </a:r>
          </a:p>
          <a:p>
            <a:pPr marL="171450" indent="-171450">
              <a:buFont typeface="Arial" panose="020B0604020202020204" pitchFamily="34" charset="0"/>
              <a:buChar char="•"/>
            </a:pPr>
            <a:r>
              <a:rPr lang="en-US" baseline="0" dirty="0"/>
              <a:t>Continue artificial respiration, including during transportation to the emergency room, until breathing begins or the task is taken over by medical personnel.</a:t>
            </a:r>
          </a:p>
          <a:p>
            <a:pPr marL="171450" indent="-171450">
              <a:buFont typeface="Arial" panose="020B0604020202020204" pitchFamily="34" charset="0"/>
              <a:buChar char="•"/>
            </a:pPr>
            <a:r>
              <a:rPr lang="en-US" baseline="0" dirty="0"/>
              <a:t>Treat the victim for shock.</a:t>
            </a:r>
          </a:p>
          <a:p>
            <a:pPr marL="171450" indent="-171450">
              <a:buFont typeface="Arial" panose="020B0604020202020204" pitchFamily="34" charset="0"/>
              <a:buChar char="•"/>
            </a:pPr>
            <a:r>
              <a:rPr lang="en-US" baseline="0" dirty="0"/>
              <a:t>Get medical care, even if breathing has been restored.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9854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Check for responsiveness. Shake or tap the child gently. See if the child moves or makes a noise. Shout, "Are you okay?“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If there is no response, shout for help. Send someone to call 911 and retrieve an automated external defibrillator (AED) if one is available. Do not leave the child alone to call 911 and retrieve an AED until you have performed CPR for about 2 minutes.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Carefully place the child on his</a:t>
            </a:r>
            <a:r>
              <a:rPr lang="en-US" sz="1200" b="0" i="0" kern="1200" baseline="0" dirty="0">
                <a:solidFill>
                  <a:schemeClr val="tx1"/>
                </a:solidFill>
                <a:effectLst/>
                <a:latin typeface="+mn-lt"/>
                <a:ea typeface="+mn-ea"/>
                <a:cs typeface="+mn-cs"/>
              </a:rPr>
              <a:t> or her</a:t>
            </a:r>
            <a:r>
              <a:rPr lang="en-US" sz="1200" b="0" i="0" kern="1200" dirty="0">
                <a:solidFill>
                  <a:schemeClr val="tx1"/>
                </a:solidFill>
                <a:effectLst/>
                <a:latin typeface="+mn-lt"/>
                <a:ea typeface="+mn-ea"/>
                <a:cs typeface="+mn-cs"/>
              </a:rPr>
              <a:t> back. If there is a chance the child has a spinal injury, two people should move the child to prevent the head and neck from twisting.</a:t>
            </a:r>
          </a:p>
          <a:p>
            <a:endParaRPr lang="en-US" dirty="0"/>
          </a:p>
          <a:p>
            <a:endParaRPr lang="en-US" dirty="0"/>
          </a:p>
          <a:p>
            <a:r>
              <a:rPr lang="en-US" dirty="0"/>
              <a:t>Medline Plus</a:t>
            </a:r>
          </a:p>
          <a:p>
            <a:r>
              <a:rPr lang="en-US" dirty="0"/>
              <a:t>CPR - Child 1 to 8 years old</a:t>
            </a:r>
          </a:p>
          <a:p>
            <a:r>
              <a:rPr lang="en-US" dirty="0"/>
              <a:t>http://www.nlm.nih.gov/medlineplus/ency/presentations/100215_1.htm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5328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 Perform chest compressions</a:t>
            </a:r>
            <a:r>
              <a:rPr lang="en-US" sz="1200" b="1"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Place the heel of one hand on the breastbone -- just below the nipples. Make sure your heel is not at the very end of the breastbone.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Keep your other hand on the child's forehead, keeping the head tilted back.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Press down on the child's chest so that it compresses about 1/3 to 1/2 the depth of the chest.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Give 30 chest compressions. Each time, let the chest rise completely. These compressions should be FAST and hard with no pausing. Count the 30 compressions quickly: "1,2,3,4,5,6,7,8,9,10,11,12,13,14,15,16,17,18,19,20,21,22,23,24,25,26,27,28,29,30, off.“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dirty="0"/>
              <a:t>Medline Plus</a:t>
            </a:r>
          </a:p>
          <a:p>
            <a:r>
              <a:rPr lang="en-US" dirty="0"/>
              <a:t>CPR - Child 1 to 8 years old</a:t>
            </a:r>
          </a:p>
          <a:p>
            <a:r>
              <a:rPr lang="en-US" dirty="0"/>
              <a:t>http://www.nlm.nih.gov/medlineplus/ency/presentations/100215_1.htm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3005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redcross.org/images/MEDIA_CustomProductCatalog/m4240176_ConsciousChokingPoster_EN.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redcross.org/images/MEDIA_CustomProductCatalog/m4240174_HandWashingPoster_EN.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kidshealth.org/parent/firstaid_safe/sheets/emergency_contact.html#cat2022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youtu.be/-sIMpZJaPZ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redcross.org/images/MEDIA_CustomProductCatalog/m4240176_ConsciousChokingPoster_EN.pdf" TargetMode="External"/><Relationship Id="rId2" Type="http://schemas.openxmlformats.org/officeDocument/2006/relationships/hyperlink" Target="http://www.urac.org/" TargetMode="External"/><Relationship Id="rId1" Type="http://schemas.openxmlformats.org/officeDocument/2006/relationships/slideLayout" Target="../slideLayouts/slideLayout3.xml"/><Relationship Id="rId6" Type="http://schemas.openxmlformats.org/officeDocument/2006/relationships/hyperlink" Target="http://www.heart.org/HEARTORG/CPRAndECC/WhatisCPR/What-is-CPR_UCM_001120_SubHomePage.jsp" TargetMode="External"/><Relationship Id="rId5" Type="http://schemas.openxmlformats.org/officeDocument/2006/relationships/hyperlink" Target="http://www.nih.gov/" TargetMode="External"/><Relationship Id="rId4" Type="http://schemas.openxmlformats.org/officeDocument/2006/relationships/hyperlink" Target="http://www.redcross.org/images/MEDIA_CustomProductCatalog/m4240174_HandWashingPoster_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lm.nih.gov/medlineplus/ency/presentations/100215_1.htm" TargetMode="External"/><Relationship Id="rId2" Type="http://schemas.openxmlformats.org/officeDocument/2006/relationships/hyperlink" Target="http://kidshealth.org/parent/firstaid_safe/emergencies/cpr.html" TargetMode="External"/><Relationship Id="rId1" Type="http://schemas.openxmlformats.org/officeDocument/2006/relationships/slideLayout" Target="../slideLayouts/slideLayout3.xml"/><Relationship Id="rId5" Type="http://schemas.openxmlformats.org/officeDocument/2006/relationships/hyperlink" Target="http://youtu.be/-sIMpZJaPZ4" TargetMode="External"/><Relationship Id="rId4" Type="http://schemas.openxmlformats.org/officeDocument/2006/relationships/hyperlink" Target="http://youtu.be/zSgmledxFe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youtu.be/zSgmledxFe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CPR and First Aid Guidelines</a:t>
            </a:r>
          </a:p>
          <a:p>
            <a:endParaRPr lang="en-US" dirty="0"/>
          </a:p>
          <a:p>
            <a:pPr lvl="1"/>
            <a:r>
              <a:rPr lang="en-US" dirty="0"/>
              <a:t>Child </a:t>
            </a:r>
            <a:r>
              <a:rPr lang="en-US" dirty="0" err="1"/>
              <a:t>Devlopment</a:t>
            </a:r>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65D57-D1C4-4343-8DFE-7B6C37EE7447}"/>
              </a:ext>
            </a:extLst>
          </p:cNvPr>
          <p:cNvSpPr>
            <a:spLocks noGrp="1"/>
          </p:cNvSpPr>
          <p:nvPr>
            <p:ph type="body" sz="quarter" idx="10"/>
          </p:nvPr>
        </p:nvSpPr>
        <p:spPr/>
        <p:txBody>
          <a:bodyPr/>
          <a:lstStyle/>
          <a:p>
            <a:r>
              <a:rPr lang="en-US" dirty="0"/>
              <a:t>CPR – Child 1 to 8 years old</a:t>
            </a:r>
          </a:p>
        </p:txBody>
      </p:sp>
    </p:spTree>
    <p:extLst>
      <p:ext uri="{BB962C8B-B14F-4D97-AF65-F5344CB8AC3E}">
        <p14:creationId xmlns:p14="http://schemas.microsoft.com/office/powerpoint/2010/main" val="211242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BFBF-78FF-47B3-B7D4-85B97FCF5AEF}"/>
              </a:ext>
            </a:extLst>
          </p:cNvPr>
          <p:cNvSpPr>
            <a:spLocks noGrp="1"/>
          </p:cNvSpPr>
          <p:nvPr>
            <p:ph type="title"/>
          </p:nvPr>
        </p:nvSpPr>
        <p:spPr/>
        <p:txBody>
          <a:bodyPr/>
          <a:lstStyle/>
          <a:p>
            <a:r>
              <a:rPr lang="en-US" dirty="0"/>
              <a:t>Check for Responsiveness</a:t>
            </a:r>
          </a:p>
        </p:txBody>
      </p:sp>
      <p:sp>
        <p:nvSpPr>
          <p:cNvPr id="3" name="Text Placeholder 2">
            <a:extLst>
              <a:ext uri="{FF2B5EF4-FFF2-40B4-BE49-F238E27FC236}">
                <a16:creationId xmlns:a16="http://schemas.microsoft.com/office/drawing/2014/main" id="{280F4B8C-06C8-4F91-BB0B-6BC139037ACE}"/>
              </a:ext>
            </a:extLst>
          </p:cNvPr>
          <p:cNvSpPr>
            <a:spLocks noGrp="1"/>
          </p:cNvSpPr>
          <p:nvPr>
            <p:ph type="body" sz="quarter" idx="10"/>
          </p:nvPr>
        </p:nvSpPr>
        <p:spPr/>
        <p:txBody>
          <a:bodyPr/>
          <a:lstStyle/>
          <a:p>
            <a:r>
              <a:rPr lang="en-US" sz="2800" dirty="0"/>
              <a:t>Check for responsiveness</a:t>
            </a:r>
          </a:p>
        </p:txBody>
      </p:sp>
      <p:sp>
        <p:nvSpPr>
          <p:cNvPr id="4" name="Text Placeholder 3">
            <a:extLst>
              <a:ext uri="{FF2B5EF4-FFF2-40B4-BE49-F238E27FC236}">
                <a16:creationId xmlns:a16="http://schemas.microsoft.com/office/drawing/2014/main" id="{BC2EDCC2-DF23-48EE-8378-422AAFBE2C7C}"/>
              </a:ext>
            </a:extLst>
          </p:cNvPr>
          <p:cNvSpPr>
            <a:spLocks noGrp="1"/>
          </p:cNvSpPr>
          <p:nvPr>
            <p:ph type="body" sz="quarter" idx="11"/>
          </p:nvPr>
        </p:nvSpPr>
        <p:spPr/>
        <p:txBody>
          <a:bodyPr/>
          <a:lstStyle/>
          <a:p>
            <a:r>
              <a:rPr lang="en-US" dirty="0"/>
              <a:t>If there is no response, shout for help</a:t>
            </a:r>
          </a:p>
        </p:txBody>
      </p:sp>
      <p:sp>
        <p:nvSpPr>
          <p:cNvPr id="5" name="Text Placeholder 4">
            <a:extLst>
              <a:ext uri="{FF2B5EF4-FFF2-40B4-BE49-F238E27FC236}">
                <a16:creationId xmlns:a16="http://schemas.microsoft.com/office/drawing/2014/main" id="{E043021D-002C-467D-B0DC-230B3AB824DB}"/>
              </a:ext>
            </a:extLst>
          </p:cNvPr>
          <p:cNvSpPr>
            <a:spLocks noGrp="1"/>
          </p:cNvSpPr>
          <p:nvPr>
            <p:ph type="body" sz="quarter" idx="12"/>
          </p:nvPr>
        </p:nvSpPr>
        <p:spPr/>
        <p:txBody>
          <a:bodyPr/>
          <a:lstStyle/>
          <a:p>
            <a:r>
              <a:rPr lang="en-US" dirty="0"/>
              <a:t>Carefully place the child on his or her back</a:t>
            </a:r>
          </a:p>
        </p:txBody>
      </p:sp>
    </p:spTree>
    <p:extLst>
      <p:ext uri="{BB962C8B-B14F-4D97-AF65-F5344CB8AC3E}">
        <p14:creationId xmlns:p14="http://schemas.microsoft.com/office/powerpoint/2010/main" val="167598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E747-5999-4859-896F-16DBF1D73381}"/>
              </a:ext>
            </a:extLst>
          </p:cNvPr>
          <p:cNvSpPr>
            <a:spLocks noGrp="1"/>
          </p:cNvSpPr>
          <p:nvPr>
            <p:ph type="title"/>
          </p:nvPr>
        </p:nvSpPr>
        <p:spPr/>
        <p:txBody>
          <a:bodyPr/>
          <a:lstStyle/>
          <a:p>
            <a:r>
              <a:rPr lang="en-US" dirty="0"/>
              <a:t>Chest Compression</a:t>
            </a:r>
          </a:p>
        </p:txBody>
      </p:sp>
      <p:sp>
        <p:nvSpPr>
          <p:cNvPr id="3" name="Content Placeholder 2">
            <a:extLst>
              <a:ext uri="{FF2B5EF4-FFF2-40B4-BE49-F238E27FC236}">
                <a16:creationId xmlns:a16="http://schemas.microsoft.com/office/drawing/2014/main" id="{17938FCC-8D38-41FF-8E64-6E3437AEFB4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Perform chest compressions</a:t>
            </a:r>
          </a:p>
        </p:txBody>
      </p:sp>
      <p:pic>
        <p:nvPicPr>
          <p:cNvPr id="4" name="Content Placeholder 5">
            <a:extLst>
              <a:ext uri="{FF2B5EF4-FFF2-40B4-BE49-F238E27FC236}">
                <a16:creationId xmlns:a16="http://schemas.microsoft.com/office/drawing/2014/main" id="{B920B11B-646D-4506-A936-AC12DF4F335E}"/>
              </a:ext>
            </a:extLst>
          </p:cNvPr>
          <p:cNvPicPr>
            <a:picLocks noChangeAspect="1"/>
          </p:cNvPicPr>
          <p:nvPr/>
        </p:nvPicPr>
        <p:blipFill rotWithShape="1">
          <a:blip r:embed="rId3"/>
          <a:srcRect l="23496" t="31989" r="41481" b="20870"/>
          <a:stretch/>
        </p:blipFill>
        <p:spPr>
          <a:xfrm>
            <a:off x="6028515" y="1420420"/>
            <a:ext cx="5425604" cy="4591233"/>
          </a:xfrm>
          <a:prstGeom prst="rect">
            <a:avLst/>
          </a:prstGeom>
          <a:ln w="6350">
            <a:solidFill>
              <a:schemeClr val="tx1"/>
            </a:solidFill>
          </a:ln>
        </p:spPr>
      </p:pic>
    </p:spTree>
    <p:extLst>
      <p:ext uri="{BB962C8B-B14F-4D97-AF65-F5344CB8AC3E}">
        <p14:creationId xmlns:p14="http://schemas.microsoft.com/office/powerpoint/2010/main" val="13412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6298-8D7A-4524-B99E-290EA768C5BE}"/>
              </a:ext>
            </a:extLst>
          </p:cNvPr>
          <p:cNvSpPr>
            <a:spLocks noGrp="1"/>
          </p:cNvSpPr>
          <p:nvPr>
            <p:ph type="title"/>
          </p:nvPr>
        </p:nvSpPr>
        <p:spPr/>
        <p:txBody>
          <a:bodyPr/>
          <a:lstStyle/>
          <a:p>
            <a:r>
              <a:rPr lang="en-US" dirty="0"/>
              <a:t>Child Note Breathing</a:t>
            </a:r>
          </a:p>
        </p:txBody>
      </p:sp>
      <p:sp>
        <p:nvSpPr>
          <p:cNvPr id="3" name="Text Placeholder 2">
            <a:extLst>
              <a:ext uri="{FF2B5EF4-FFF2-40B4-BE49-F238E27FC236}">
                <a16:creationId xmlns:a16="http://schemas.microsoft.com/office/drawing/2014/main" id="{16A2C62D-4226-46E3-B6F0-3FA24A9902C5}"/>
              </a:ext>
            </a:extLst>
          </p:cNvPr>
          <p:cNvSpPr>
            <a:spLocks noGrp="1"/>
          </p:cNvSpPr>
          <p:nvPr>
            <p:ph type="body" sz="quarter" idx="10"/>
          </p:nvPr>
        </p:nvSpPr>
        <p:spPr/>
        <p:txBody>
          <a:bodyPr/>
          <a:lstStyle/>
          <a:p>
            <a:r>
              <a:rPr lang="en-US" dirty="0"/>
              <a:t>Open the airway</a:t>
            </a:r>
          </a:p>
        </p:txBody>
      </p:sp>
      <p:sp>
        <p:nvSpPr>
          <p:cNvPr id="4" name="Text Placeholder 3">
            <a:extLst>
              <a:ext uri="{FF2B5EF4-FFF2-40B4-BE49-F238E27FC236}">
                <a16:creationId xmlns:a16="http://schemas.microsoft.com/office/drawing/2014/main" id="{59706569-431B-4CD3-AEC8-7131E00A8701}"/>
              </a:ext>
            </a:extLst>
          </p:cNvPr>
          <p:cNvSpPr>
            <a:spLocks noGrp="1"/>
          </p:cNvSpPr>
          <p:nvPr>
            <p:ph type="body" sz="quarter" idx="11"/>
          </p:nvPr>
        </p:nvSpPr>
        <p:spPr/>
        <p:txBody>
          <a:bodyPr/>
          <a:lstStyle/>
          <a:p>
            <a:r>
              <a:rPr lang="en-US" dirty="0"/>
              <a:t>Look, listen and feel for breathing</a:t>
            </a:r>
          </a:p>
        </p:txBody>
      </p:sp>
      <p:sp>
        <p:nvSpPr>
          <p:cNvPr id="5" name="Text Placeholder 4">
            <a:extLst>
              <a:ext uri="{FF2B5EF4-FFF2-40B4-BE49-F238E27FC236}">
                <a16:creationId xmlns:a16="http://schemas.microsoft.com/office/drawing/2014/main" id="{039C2695-F13A-4756-BE2E-71D5F4C917C4}"/>
              </a:ext>
            </a:extLst>
          </p:cNvPr>
          <p:cNvSpPr>
            <a:spLocks noGrp="1"/>
          </p:cNvSpPr>
          <p:nvPr>
            <p:ph type="body" sz="quarter" idx="12"/>
          </p:nvPr>
        </p:nvSpPr>
        <p:spPr/>
        <p:txBody>
          <a:bodyPr/>
          <a:lstStyle/>
          <a:p>
            <a:r>
              <a:rPr lang="en-US" dirty="0"/>
              <a:t>Continue CPR</a:t>
            </a:r>
          </a:p>
        </p:txBody>
      </p:sp>
    </p:spTree>
    <p:extLst>
      <p:ext uri="{BB962C8B-B14F-4D97-AF65-F5344CB8AC3E}">
        <p14:creationId xmlns:p14="http://schemas.microsoft.com/office/powerpoint/2010/main" val="167789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30C5B-1755-45BB-B3FA-E9CFC862D2F6}"/>
              </a:ext>
            </a:extLst>
          </p:cNvPr>
          <p:cNvSpPr>
            <a:spLocks noGrp="1"/>
          </p:cNvSpPr>
          <p:nvPr>
            <p:ph type="body" sz="quarter" idx="10"/>
          </p:nvPr>
        </p:nvSpPr>
        <p:spPr/>
        <p:txBody>
          <a:bodyPr/>
          <a:lstStyle/>
          <a:p>
            <a:r>
              <a:rPr lang="en-US" dirty="0"/>
              <a:t>First Aid</a:t>
            </a:r>
          </a:p>
        </p:txBody>
      </p:sp>
    </p:spTree>
    <p:extLst>
      <p:ext uri="{BB962C8B-B14F-4D97-AF65-F5344CB8AC3E}">
        <p14:creationId xmlns:p14="http://schemas.microsoft.com/office/powerpoint/2010/main" val="150197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1E9A-475B-4BB1-B8B3-2E3AE7AE7F0C}"/>
              </a:ext>
            </a:extLst>
          </p:cNvPr>
          <p:cNvSpPr>
            <a:spLocks noGrp="1"/>
          </p:cNvSpPr>
          <p:nvPr>
            <p:ph type="title"/>
          </p:nvPr>
        </p:nvSpPr>
        <p:spPr/>
        <p:txBody>
          <a:bodyPr/>
          <a:lstStyle/>
          <a:p>
            <a:r>
              <a:rPr lang="en-US" dirty="0"/>
              <a:t>First Aid Kit</a:t>
            </a:r>
          </a:p>
        </p:txBody>
      </p:sp>
      <p:sp>
        <p:nvSpPr>
          <p:cNvPr id="3" name="Content Placeholder 2">
            <a:extLst>
              <a:ext uri="{FF2B5EF4-FFF2-40B4-BE49-F238E27FC236}">
                <a16:creationId xmlns:a16="http://schemas.microsoft.com/office/drawing/2014/main" id="{B5821D03-586D-44BC-ACC6-E69EB95BF7EC}"/>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 good first aid kit should always be checked and periodically restocked</a:t>
            </a:r>
          </a:p>
        </p:txBody>
      </p:sp>
      <p:pic>
        <p:nvPicPr>
          <p:cNvPr id="4" name="Picture 3">
            <a:extLst>
              <a:ext uri="{FF2B5EF4-FFF2-40B4-BE49-F238E27FC236}">
                <a16:creationId xmlns:a16="http://schemas.microsoft.com/office/drawing/2014/main" id="{1B191C4B-22A5-4977-9E7C-16927241C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76" y="1936930"/>
            <a:ext cx="5188736" cy="3701298"/>
          </a:xfrm>
          <a:prstGeom prst="rect">
            <a:avLst/>
          </a:prstGeom>
        </p:spPr>
      </p:pic>
    </p:spTree>
    <p:extLst>
      <p:ext uri="{BB962C8B-B14F-4D97-AF65-F5344CB8AC3E}">
        <p14:creationId xmlns:p14="http://schemas.microsoft.com/office/powerpoint/2010/main" val="47950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D31D-8DCC-4329-81C4-4C70CBF6FFD1}"/>
              </a:ext>
            </a:extLst>
          </p:cNvPr>
          <p:cNvSpPr>
            <a:spLocks noGrp="1"/>
          </p:cNvSpPr>
          <p:nvPr>
            <p:ph type="title"/>
          </p:nvPr>
        </p:nvSpPr>
        <p:spPr/>
        <p:txBody>
          <a:bodyPr/>
          <a:lstStyle/>
          <a:p>
            <a:r>
              <a:rPr lang="en-US" dirty="0"/>
              <a:t>Using First Aid</a:t>
            </a:r>
          </a:p>
        </p:txBody>
      </p:sp>
      <p:sp>
        <p:nvSpPr>
          <p:cNvPr id="3" name="Content Placeholder 2">
            <a:extLst>
              <a:ext uri="{FF2B5EF4-FFF2-40B4-BE49-F238E27FC236}">
                <a16:creationId xmlns:a16="http://schemas.microsoft.com/office/drawing/2014/main" id="{0E1B2F2E-F9B1-4348-8259-BD0949A9685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Caregivers should complete basic first aid training before beginning child care employment</a:t>
            </a:r>
          </a:p>
        </p:txBody>
      </p:sp>
      <p:pic>
        <p:nvPicPr>
          <p:cNvPr id="4" name="Content Placeholder 4">
            <a:extLst>
              <a:ext uri="{FF2B5EF4-FFF2-40B4-BE49-F238E27FC236}">
                <a16:creationId xmlns:a16="http://schemas.microsoft.com/office/drawing/2014/main" id="{BBA6A934-4B56-4836-96F9-3B904FBC2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167" y="1108621"/>
            <a:ext cx="5562600" cy="4825648"/>
          </a:xfrm>
          <a:prstGeom prst="rect">
            <a:avLst/>
          </a:prstGeom>
        </p:spPr>
      </p:pic>
    </p:spTree>
    <p:extLst>
      <p:ext uri="{BB962C8B-B14F-4D97-AF65-F5344CB8AC3E}">
        <p14:creationId xmlns:p14="http://schemas.microsoft.com/office/powerpoint/2010/main" val="49881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2F5A-4B1C-4AEC-9DED-6B018892BD92}"/>
              </a:ext>
            </a:extLst>
          </p:cNvPr>
          <p:cNvSpPr>
            <a:spLocks noGrp="1"/>
          </p:cNvSpPr>
          <p:nvPr>
            <p:ph type="title"/>
          </p:nvPr>
        </p:nvSpPr>
        <p:spPr/>
        <p:txBody>
          <a:bodyPr/>
          <a:lstStyle/>
          <a:p>
            <a:r>
              <a:rPr lang="en-US" dirty="0"/>
              <a:t>Handling Medical Emergencies</a:t>
            </a:r>
          </a:p>
        </p:txBody>
      </p:sp>
      <p:sp>
        <p:nvSpPr>
          <p:cNvPr id="3" name="Content Placeholder 2">
            <a:extLst>
              <a:ext uri="{FF2B5EF4-FFF2-40B4-BE49-F238E27FC236}">
                <a16:creationId xmlns:a16="http://schemas.microsoft.com/office/drawing/2014/main" id="{CB07967E-2056-4D1C-8918-8529933CD21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Diluting or removing poisons from the child’s body</a:t>
            </a:r>
          </a:p>
          <a:p>
            <a:pPr marL="457200" indent="-457200">
              <a:buClr>
                <a:schemeClr val="accent1"/>
              </a:buClr>
              <a:buFont typeface="Wingdings" panose="05000000000000000000" pitchFamily="2" charset="2"/>
              <a:buChar char="Ø"/>
            </a:pPr>
            <a:r>
              <a:rPr lang="en-US" dirty="0"/>
              <a:t>Preventing shock</a:t>
            </a:r>
          </a:p>
          <a:p>
            <a:pPr marL="457200" indent="-457200">
              <a:buClr>
                <a:schemeClr val="accent1"/>
              </a:buClr>
              <a:buFont typeface="Wingdings" panose="05000000000000000000" pitchFamily="2" charset="2"/>
              <a:buChar char="Ø"/>
            </a:pPr>
            <a:r>
              <a:rPr lang="en-US" dirty="0"/>
              <a:t>Treating burns properly </a:t>
            </a:r>
          </a:p>
          <a:p>
            <a:pPr marL="457200" indent="-457200">
              <a:buClr>
                <a:schemeClr val="accent1"/>
              </a:buClr>
              <a:buFont typeface="Wingdings" panose="05000000000000000000" pitchFamily="2" charset="2"/>
              <a:buChar char="Ø"/>
            </a:pPr>
            <a:r>
              <a:rPr lang="en-US" dirty="0"/>
              <a:t>Immobilizing head and back injuries</a:t>
            </a:r>
          </a:p>
          <a:p>
            <a:endParaRPr lang="en-US" dirty="0"/>
          </a:p>
        </p:txBody>
      </p:sp>
      <p:sp>
        <p:nvSpPr>
          <p:cNvPr id="4" name="Content Placeholder 3">
            <a:extLst>
              <a:ext uri="{FF2B5EF4-FFF2-40B4-BE49-F238E27FC236}">
                <a16:creationId xmlns:a16="http://schemas.microsoft.com/office/drawing/2014/main" id="{17E373EC-8BF8-4C69-B85F-11FEA30D7B73}"/>
              </a:ext>
            </a:extLst>
          </p:cNvPr>
          <p:cNvSpPr>
            <a:spLocks noGrp="1"/>
          </p:cNvSpPr>
          <p:nvPr>
            <p:ph sz="half" idx="10"/>
          </p:nvPr>
        </p:nvSpPr>
        <p:spPr/>
        <p:txBody>
          <a:bodyPr/>
          <a:lstStyle/>
          <a:p>
            <a:r>
              <a:rPr lang="en-US" dirty="0"/>
              <a:t>Caregivers must be trained in first aid to handle medical emergencies such as:</a:t>
            </a:r>
          </a:p>
          <a:p>
            <a:pPr marL="457200" indent="-457200">
              <a:buClr>
                <a:schemeClr val="accent1"/>
              </a:buClr>
              <a:buFont typeface="Wingdings" panose="05000000000000000000" pitchFamily="2" charset="2"/>
              <a:buChar char="Ø"/>
            </a:pPr>
            <a:r>
              <a:rPr lang="en-US" dirty="0"/>
              <a:t>Preventing severe blood loss</a:t>
            </a:r>
          </a:p>
          <a:p>
            <a:pPr marL="457200" indent="-457200">
              <a:buClr>
                <a:schemeClr val="accent1"/>
              </a:buClr>
              <a:buFont typeface="Wingdings" panose="05000000000000000000" pitchFamily="2" charset="2"/>
              <a:buChar char="Ø"/>
            </a:pPr>
            <a:r>
              <a:rPr lang="en-US" dirty="0"/>
              <a:t>Helping the child to maintain breathing</a:t>
            </a:r>
          </a:p>
          <a:p>
            <a:endParaRPr lang="en-US" dirty="0"/>
          </a:p>
        </p:txBody>
      </p:sp>
    </p:spTree>
    <p:extLst>
      <p:ext uri="{BB962C8B-B14F-4D97-AF65-F5344CB8AC3E}">
        <p14:creationId xmlns:p14="http://schemas.microsoft.com/office/powerpoint/2010/main" val="307973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2E47-FCB5-4A19-9052-D5311EC3CEA3}"/>
              </a:ext>
            </a:extLst>
          </p:cNvPr>
          <p:cNvSpPr>
            <a:spLocks noGrp="1"/>
          </p:cNvSpPr>
          <p:nvPr>
            <p:ph type="title"/>
          </p:nvPr>
        </p:nvSpPr>
        <p:spPr/>
        <p:txBody>
          <a:bodyPr/>
          <a:lstStyle/>
          <a:p>
            <a:r>
              <a:rPr lang="en-US" dirty="0"/>
              <a:t>First Aid Techniques</a:t>
            </a:r>
          </a:p>
        </p:txBody>
      </p:sp>
      <p:sp>
        <p:nvSpPr>
          <p:cNvPr id="3" name="Content Placeholder 2">
            <a:extLst>
              <a:ext uri="{FF2B5EF4-FFF2-40B4-BE49-F238E27FC236}">
                <a16:creationId xmlns:a16="http://schemas.microsoft.com/office/drawing/2014/main" id="{FF8D19CF-0B19-4812-BEAD-BC33978CCB57}"/>
              </a:ext>
            </a:extLst>
          </p:cNvPr>
          <p:cNvSpPr>
            <a:spLocks noGrp="1"/>
          </p:cNvSpPr>
          <p:nvPr>
            <p:ph sz="half" idx="1"/>
          </p:nvPr>
        </p:nvSpPr>
        <p:spPr/>
        <p:txBody>
          <a:bodyPr/>
          <a:lstStyle/>
          <a:p>
            <a:r>
              <a:rPr lang="en-US" sz="2800" b="1" dirty="0"/>
              <a:t>Helping the Child to Maintain Breathing</a:t>
            </a:r>
          </a:p>
          <a:p>
            <a:pPr marL="457200" indent="-457200">
              <a:buClr>
                <a:schemeClr val="accent1"/>
              </a:buClr>
              <a:buFont typeface="Wingdings" panose="05000000000000000000" pitchFamily="2" charset="2"/>
              <a:buChar char="Ø"/>
            </a:pPr>
            <a:r>
              <a:rPr lang="en-US" dirty="0"/>
              <a:t>Time is very important when dealing with an unconscious child who is not breathing</a:t>
            </a:r>
          </a:p>
          <a:p>
            <a:pPr marL="457200" indent="-457200">
              <a:buClr>
                <a:schemeClr val="accent1"/>
              </a:buClr>
              <a:buFont typeface="Wingdings" panose="05000000000000000000" pitchFamily="2" charset="2"/>
              <a:buChar char="Ø"/>
            </a:pPr>
            <a:r>
              <a:rPr lang="en-US" dirty="0"/>
              <a:t>Permanent brain damage or even death can occur!</a:t>
            </a:r>
          </a:p>
          <a:p>
            <a:endParaRPr lang="en-US" dirty="0"/>
          </a:p>
        </p:txBody>
      </p:sp>
      <p:sp>
        <p:nvSpPr>
          <p:cNvPr id="4" name="Content Placeholder 3">
            <a:extLst>
              <a:ext uri="{FF2B5EF4-FFF2-40B4-BE49-F238E27FC236}">
                <a16:creationId xmlns:a16="http://schemas.microsoft.com/office/drawing/2014/main" id="{B74850D1-6680-4984-B51B-FB881E1ED166}"/>
              </a:ext>
            </a:extLst>
          </p:cNvPr>
          <p:cNvSpPr>
            <a:spLocks noGrp="1"/>
          </p:cNvSpPr>
          <p:nvPr>
            <p:ph sz="half" idx="10"/>
          </p:nvPr>
        </p:nvSpPr>
        <p:spPr/>
        <p:txBody>
          <a:bodyPr/>
          <a:lstStyle/>
          <a:p>
            <a:r>
              <a:rPr lang="en-US" sz="2800" b="1" dirty="0"/>
              <a:t>Preventing Severe Blood Loss</a:t>
            </a:r>
          </a:p>
          <a:p>
            <a:pPr marL="457200" indent="-457200">
              <a:buClr>
                <a:schemeClr val="accent1"/>
              </a:buClr>
              <a:buFont typeface="Wingdings" panose="05000000000000000000" pitchFamily="2" charset="2"/>
              <a:buChar char="Ø"/>
            </a:pPr>
            <a:r>
              <a:rPr lang="en-US" dirty="0"/>
              <a:t>First aid for severe bleeding is to apply direct pressure firmly to the wound with a clean dressing held in place by the hand of an adult</a:t>
            </a:r>
          </a:p>
          <a:p>
            <a:endParaRPr lang="en-US" dirty="0"/>
          </a:p>
          <a:p>
            <a:endParaRPr lang="en-US" dirty="0"/>
          </a:p>
        </p:txBody>
      </p:sp>
      <p:pic>
        <p:nvPicPr>
          <p:cNvPr id="5" name="Picture 4">
            <a:extLst>
              <a:ext uri="{FF2B5EF4-FFF2-40B4-BE49-F238E27FC236}">
                <a16:creationId xmlns:a16="http://schemas.microsoft.com/office/drawing/2014/main" id="{BC9CDA51-501F-442A-82DB-66E313EEB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208" y="4779102"/>
            <a:ext cx="1716286" cy="1669522"/>
          </a:xfrm>
          <a:prstGeom prst="rect">
            <a:avLst/>
          </a:prstGeom>
        </p:spPr>
      </p:pic>
    </p:spTree>
    <p:extLst>
      <p:ext uri="{BB962C8B-B14F-4D97-AF65-F5344CB8AC3E}">
        <p14:creationId xmlns:p14="http://schemas.microsoft.com/office/powerpoint/2010/main" val="3864679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8D17-23EE-499B-8FF0-C65A385EA06C}"/>
              </a:ext>
            </a:extLst>
          </p:cNvPr>
          <p:cNvSpPr>
            <a:spLocks noGrp="1"/>
          </p:cNvSpPr>
          <p:nvPr>
            <p:ph type="title"/>
          </p:nvPr>
        </p:nvSpPr>
        <p:spPr/>
        <p:txBody>
          <a:bodyPr/>
          <a:lstStyle/>
          <a:p>
            <a:r>
              <a:rPr lang="en-US" dirty="0"/>
              <a:t>First Aid Techniques</a:t>
            </a:r>
          </a:p>
        </p:txBody>
      </p:sp>
      <p:sp>
        <p:nvSpPr>
          <p:cNvPr id="3" name="Content Placeholder 2">
            <a:extLst>
              <a:ext uri="{FF2B5EF4-FFF2-40B4-BE49-F238E27FC236}">
                <a16:creationId xmlns:a16="http://schemas.microsoft.com/office/drawing/2014/main" id="{864A9A86-63B9-4B48-8F17-84B35643E708}"/>
              </a:ext>
            </a:extLst>
          </p:cNvPr>
          <p:cNvSpPr>
            <a:spLocks noGrp="1"/>
          </p:cNvSpPr>
          <p:nvPr>
            <p:ph sz="half" idx="1"/>
          </p:nvPr>
        </p:nvSpPr>
        <p:spPr/>
        <p:txBody>
          <a:bodyPr/>
          <a:lstStyle/>
          <a:p>
            <a:r>
              <a:rPr lang="en-US" sz="2800" b="1" dirty="0"/>
              <a:t>Preventing Shock</a:t>
            </a:r>
          </a:p>
          <a:p>
            <a:pPr marL="457200" indent="-457200">
              <a:buClr>
                <a:schemeClr val="accent1"/>
              </a:buClr>
              <a:buFont typeface="Wingdings" panose="05000000000000000000" pitchFamily="2" charset="2"/>
              <a:buChar char="Ø"/>
            </a:pPr>
            <a:r>
              <a:rPr lang="en-US" dirty="0"/>
              <a:t>Keep the child laying flat on the back</a:t>
            </a:r>
          </a:p>
          <a:p>
            <a:pPr marL="457200" indent="-457200">
              <a:buClr>
                <a:schemeClr val="accent1"/>
              </a:buClr>
              <a:buFont typeface="Wingdings" panose="05000000000000000000" pitchFamily="2" charset="2"/>
              <a:buChar char="Ø"/>
            </a:pPr>
            <a:r>
              <a:rPr lang="en-US" dirty="0"/>
              <a:t>Use a blanket</a:t>
            </a:r>
          </a:p>
          <a:p>
            <a:pPr marL="457200" indent="-457200">
              <a:buClr>
                <a:schemeClr val="accent1"/>
              </a:buClr>
              <a:buFont typeface="Wingdings" panose="05000000000000000000" pitchFamily="2" charset="2"/>
              <a:buChar char="Ø"/>
            </a:pPr>
            <a:r>
              <a:rPr lang="en-US" dirty="0"/>
              <a:t>If the child is thirst, moisten the lips</a:t>
            </a:r>
          </a:p>
          <a:p>
            <a:pPr marL="457200" indent="-457200">
              <a:buClr>
                <a:schemeClr val="accent1"/>
              </a:buClr>
              <a:buFont typeface="Wingdings" panose="05000000000000000000" pitchFamily="2" charset="2"/>
              <a:buChar char="Ø"/>
            </a:pPr>
            <a:r>
              <a:rPr lang="en-US" dirty="0"/>
              <a:t>Get medical help as soon as possible</a:t>
            </a:r>
          </a:p>
        </p:txBody>
      </p:sp>
      <p:sp>
        <p:nvSpPr>
          <p:cNvPr id="4" name="Content Placeholder 3">
            <a:extLst>
              <a:ext uri="{FF2B5EF4-FFF2-40B4-BE49-F238E27FC236}">
                <a16:creationId xmlns:a16="http://schemas.microsoft.com/office/drawing/2014/main" id="{292589E9-F14C-433E-AA1C-FF411BE6CECD}"/>
              </a:ext>
            </a:extLst>
          </p:cNvPr>
          <p:cNvSpPr>
            <a:spLocks noGrp="1"/>
          </p:cNvSpPr>
          <p:nvPr>
            <p:ph sz="half" idx="10"/>
          </p:nvPr>
        </p:nvSpPr>
        <p:spPr/>
        <p:txBody>
          <a:bodyPr/>
          <a:lstStyle/>
          <a:p>
            <a:r>
              <a:rPr lang="en-US" sz="2800" b="1" dirty="0"/>
              <a:t>Poisons</a:t>
            </a:r>
          </a:p>
          <a:p>
            <a:pPr marL="457200" indent="-457200">
              <a:buClr>
                <a:schemeClr val="accent1"/>
              </a:buClr>
              <a:buFont typeface="Wingdings" panose="05000000000000000000" pitchFamily="2" charset="2"/>
              <a:buChar char="Ø"/>
            </a:pPr>
            <a:r>
              <a:rPr lang="en-US" dirty="0"/>
              <a:t>It is important to dilute the poison or remove the poison from the body before the body absorbs it</a:t>
            </a:r>
          </a:p>
        </p:txBody>
      </p:sp>
      <p:pic>
        <p:nvPicPr>
          <p:cNvPr id="5" name="Picture 4">
            <a:extLst>
              <a:ext uri="{FF2B5EF4-FFF2-40B4-BE49-F238E27FC236}">
                <a16:creationId xmlns:a16="http://schemas.microsoft.com/office/drawing/2014/main" id="{A3242017-9A52-459B-8357-059DF220C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641" y="3889309"/>
            <a:ext cx="2412191" cy="2412191"/>
          </a:xfrm>
          <a:prstGeom prst="rect">
            <a:avLst/>
          </a:prstGeom>
        </p:spPr>
      </p:pic>
    </p:spTree>
    <p:extLst>
      <p:ext uri="{BB962C8B-B14F-4D97-AF65-F5344CB8AC3E}">
        <p14:creationId xmlns:p14="http://schemas.microsoft.com/office/powerpoint/2010/main" val="280575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F4F1-093E-4C8E-A505-C546876679AE}"/>
              </a:ext>
            </a:extLst>
          </p:cNvPr>
          <p:cNvSpPr>
            <a:spLocks noGrp="1"/>
          </p:cNvSpPr>
          <p:nvPr>
            <p:ph type="title"/>
          </p:nvPr>
        </p:nvSpPr>
        <p:spPr/>
        <p:txBody>
          <a:bodyPr/>
          <a:lstStyle/>
          <a:p>
            <a:r>
              <a:rPr lang="en-US" dirty="0"/>
              <a:t>First Aid Techniques</a:t>
            </a:r>
          </a:p>
        </p:txBody>
      </p:sp>
      <p:sp>
        <p:nvSpPr>
          <p:cNvPr id="3" name="Content Placeholder 2">
            <a:extLst>
              <a:ext uri="{FF2B5EF4-FFF2-40B4-BE49-F238E27FC236}">
                <a16:creationId xmlns:a16="http://schemas.microsoft.com/office/drawing/2014/main" id="{2A2CF64F-64B6-49D4-A7EA-CE74EB6A2305}"/>
              </a:ext>
            </a:extLst>
          </p:cNvPr>
          <p:cNvSpPr>
            <a:spLocks noGrp="1"/>
          </p:cNvSpPr>
          <p:nvPr>
            <p:ph sz="half" idx="1"/>
          </p:nvPr>
        </p:nvSpPr>
        <p:spPr/>
        <p:txBody>
          <a:bodyPr/>
          <a:lstStyle/>
          <a:p>
            <a:r>
              <a:rPr lang="en-US" sz="2800" b="1" dirty="0"/>
              <a:t>Head and Back Injuries</a:t>
            </a:r>
          </a:p>
          <a:p>
            <a:pPr marL="457200" indent="-457200">
              <a:buClr>
                <a:schemeClr val="accent1"/>
              </a:buClr>
              <a:buFont typeface="Wingdings" panose="05000000000000000000" pitchFamily="2" charset="2"/>
              <a:buChar char="Ø"/>
            </a:pPr>
            <a:r>
              <a:rPr lang="en-US" dirty="0"/>
              <a:t>Do not move the child other than life-threatening circumstances</a:t>
            </a:r>
          </a:p>
          <a:p>
            <a:pPr marL="457200" indent="-457200">
              <a:buClr>
                <a:schemeClr val="accent1"/>
              </a:buClr>
              <a:buFont typeface="Wingdings" panose="05000000000000000000" pitchFamily="2" charset="2"/>
              <a:buChar char="Ø"/>
            </a:pPr>
            <a:r>
              <a:rPr lang="en-US" dirty="0"/>
              <a:t>Treat for shock</a:t>
            </a:r>
          </a:p>
          <a:p>
            <a:pPr marL="457200" indent="-457200">
              <a:buClr>
                <a:schemeClr val="accent1"/>
              </a:buClr>
              <a:buFont typeface="Wingdings" panose="05000000000000000000" pitchFamily="2" charset="2"/>
              <a:buChar char="Ø"/>
            </a:pPr>
            <a:r>
              <a:rPr lang="en-US" dirty="0"/>
              <a:t>Call for emergency medical assistance</a:t>
            </a:r>
          </a:p>
        </p:txBody>
      </p:sp>
      <p:sp>
        <p:nvSpPr>
          <p:cNvPr id="4" name="Content Placeholder 3">
            <a:extLst>
              <a:ext uri="{FF2B5EF4-FFF2-40B4-BE49-F238E27FC236}">
                <a16:creationId xmlns:a16="http://schemas.microsoft.com/office/drawing/2014/main" id="{743D8A3D-ECD9-4704-8208-BA9AF57BE13B}"/>
              </a:ext>
            </a:extLst>
          </p:cNvPr>
          <p:cNvSpPr>
            <a:spLocks noGrp="1"/>
          </p:cNvSpPr>
          <p:nvPr>
            <p:ph sz="half" idx="10"/>
          </p:nvPr>
        </p:nvSpPr>
        <p:spPr/>
        <p:txBody>
          <a:bodyPr/>
          <a:lstStyle/>
          <a:p>
            <a:r>
              <a:rPr lang="en-US" sz="2800" b="1" dirty="0"/>
              <a:t>Treating Burns Properly</a:t>
            </a:r>
          </a:p>
          <a:p>
            <a:pPr marL="457200" indent="-457200">
              <a:buClr>
                <a:schemeClr val="accent1"/>
              </a:buClr>
              <a:buFont typeface="Wingdings" panose="05000000000000000000" pitchFamily="2" charset="2"/>
              <a:buChar char="Ø"/>
            </a:pPr>
            <a:r>
              <a:rPr lang="en-US" dirty="0"/>
              <a:t>Do not chill the burn or submerge the child in cold water</a:t>
            </a:r>
          </a:p>
          <a:p>
            <a:pPr marL="457200" indent="-457200">
              <a:buClr>
                <a:schemeClr val="accent1"/>
              </a:buClr>
              <a:buFont typeface="Wingdings" panose="05000000000000000000" pitchFamily="2" charset="2"/>
              <a:buChar char="Ø"/>
            </a:pPr>
            <a:r>
              <a:rPr lang="en-US" dirty="0"/>
              <a:t>Cover the burned areas with a loose, dry, sterile dressing</a:t>
            </a:r>
          </a:p>
          <a:p>
            <a:pPr marL="457200" indent="-457200">
              <a:buClr>
                <a:schemeClr val="accent1"/>
              </a:buClr>
              <a:buFont typeface="Wingdings" panose="05000000000000000000" pitchFamily="2" charset="2"/>
              <a:buChar char="Ø"/>
            </a:pPr>
            <a:r>
              <a:rPr lang="en-US" dirty="0"/>
              <a:t>Do not use ointments or antiseptics</a:t>
            </a:r>
          </a:p>
        </p:txBody>
      </p:sp>
    </p:spTree>
    <p:extLst>
      <p:ext uri="{BB962C8B-B14F-4D97-AF65-F5344CB8AC3E}">
        <p14:creationId xmlns:p14="http://schemas.microsoft.com/office/powerpoint/2010/main" val="48618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A5D0-162B-4DA0-9ABF-73C2E7D1A924}"/>
              </a:ext>
            </a:extLst>
          </p:cNvPr>
          <p:cNvSpPr>
            <a:spLocks noGrp="1"/>
          </p:cNvSpPr>
          <p:nvPr>
            <p:ph type="title"/>
          </p:nvPr>
        </p:nvSpPr>
        <p:spPr/>
        <p:txBody>
          <a:bodyPr/>
          <a:lstStyle/>
          <a:p>
            <a:r>
              <a:rPr lang="en-US" dirty="0"/>
              <a:t>What to do about conscious choking</a:t>
            </a:r>
          </a:p>
        </p:txBody>
      </p:sp>
      <p:pic>
        <p:nvPicPr>
          <p:cNvPr id="4" name="Content Placeholder 5">
            <a:hlinkClick r:id="rId3"/>
            <a:extLst>
              <a:ext uri="{FF2B5EF4-FFF2-40B4-BE49-F238E27FC236}">
                <a16:creationId xmlns:a16="http://schemas.microsoft.com/office/drawing/2014/main" id="{82249061-4B9E-4ACD-9470-8149CE965D3C}"/>
              </a:ext>
            </a:extLst>
          </p:cNvPr>
          <p:cNvPicPr>
            <a:picLocks noGrp="1" noChangeAspect="1"/>
          </p:cNvPicPr>
          <p:nvPr>
            <p:ph idx="1"/>
          </p:nvPr>
        </p:nvPicPr>
        <p:blipFill rotWithShape="1">
          <a:blip r:embed="rId4"/>
          <a:srcRect l="30150" t="8475" r="31095" b="6780"/>
          <a:stretch/>
        </p:blipFill>
        <p:spPr>
          <a:xfrm>
            <a:off x="3992089" y="1377368"/>
            <a:ext cx="4207822" cy="4780836"/>
          </a:xfrm>
          <a:prstGeom prst="rect">
            <a:avLst/>
          </a:prstGeom>
          <a:ln w="12700">
            <a:solidFill>
              <a:schemeClr val="tx1"/>
            </a:solidFill>
          </a:ln>
        </p:spPr>
      </p:pic>
      <p:sp>
        <p:nvSpPr>
          <p:cNvPr id="5" name="TextBox 4">
            <a:extLst>
              <a:ext uri="{FF2B5EF4-FFF2-40B4-BE49-F238E27FC236}">
                <a16:creationId xmlns:a16="http://schemas.microsoft.com/office/drawing/2014/main" id="{9CE69FC6-7D1E-4F72-8444-E21C7D8DF6CF}"/>
              </a:ext>
            </a:extLst>
          </p:cNvPr>
          <p:cNvSpPr txBox="1"/>
          <p:nvPr/>
        </p:nvSpPr>
        <p:spPr>
          <a:xfrm>
            <a:off x="5239138" y="6252063"/>
            <a:ext cx="2057400" cy="381000"/>
          </a:xfrm>
          <a:prstGeom prst="rect">
            <a:avLst/>
          </a:prstGeom>
          <a:noFill/>
        </p:spPr>
        <p:txBody>
          <a:bodyPr wrap="square" rtlCol="0">
            <a:spAutoFit/>
          </a:bodyPr>
          <a:lstStyle/>
          <a:p>
            <a:r>
              <a:rPr lang="en-US" dirty="0"/>
              <a:t>(click on poster)</a:t>
            </a:r>
          </a:p>
        </p:txBody>
      </p:sp>
    </p:spTree>
    <p:extLst>
      <p:ext uri="{BB962C8B-B14F-4D97-AF65-F5344CB8AC3E}">
        <p14:creationId xmlns:p14="http://schemas.microsoft.com/office/powerpoint/2010/main" val="109537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6A0A2-13A2-43AC-AC28-61A1E05516C5}"/>
              </a:ext>
            </a:extLst>
          </p:cNvPr>
          <p:cNvSpPr>
            <a:spLocks noGrp="1"/>
          </p:cNvSpPr>
          <p:nvPr>
            <p:ph type="body" sz="quarter" idx="10"/>
          </p:nvPr>
        </p:nvSpPr>
        <p:spPr/>
        <p:txBody>
          <a:bodyPr/>
          <a:lstStyle/>
          <a:p>
            <a:r>
              <a:rPr lang="en-US" dirty="0"/>
              <a:t>What is the universal distress signal for choking?</a:t>
            </a:r>
          </a:p>
        </p:txBody>
      </p:sp>
    </p:spTree>
    <p:extLst>
      <p:ext uri="{BB962C8B-B14F-4D97-AF65-F5344CB8AC3E}">
        <p14:creationId xmlns:p14="http://schemas.microsoft.com/office/powerpoint/2010/main" val="282431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FFC4-3AE8-4F1A-A058-0C5DFCC10A22}"/>
              </a:ext>
            </a:extLst>
          </p:cNvPr>
          <p:cNvSpPr>
            <a:spLocks noGrp="1"/>
          </p:cNvSpPr>
          <p:nvPr>
            <p:ph type="title"/>
          </p:nvPr>
        </p:nvSpPr>
        <p:spPr/>
        <p:txBody>
          <a:bodyPr/>
          <a:lstStyle/>
          <a:p>
            <a:r>
              <a:rPr lang="en-US" dirty="0"/>
              <a:t>Hand Washing</a:t>
            </a:r>
          </a:p>
        </p:txBody>
      </p:sp>
      <p:sp>
        <p:nvSpPr>
          <p:cNvPr id="3" name="Content Placeholder 2">
            <a:extLst>
              <a:ext uri="{FF2B5EF4-FFF2-40B4-BE49-F238E27FC236}">
                <a16:creationId xmlns:a16="http://schemas.microsoft.com/office/drawing/2014/main" id="{4C6F44F6-3FFD-4467-85A2-E501062D354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After providing first aid care</a:t>
            </a:r>
          </a:p>
          <a:p>
            <a:pPr marL="457200" indent="-457200">
              <a:buClr>
                <a:schemeClr val="accent1"/>
              </a:buClr>
              <a:buFont typeface="Wingdings" panose="05000000000000000000" pitchFamily="2" charset="2"/>
              <a:buChar char="Ø"/>
            </a:pPr>
            <a:r>
              <a:rPr lang="en-US" sz="2800" dirty="0"/>
              <a:t>Immediately after being exposed to contaminants, such as blood or other body fluids	</a:t>
            </a:r>
          </a:p>
          <a:p>
            <a:pPr marL="457200" indent="-457200">
              <a:buClr>
                <a:schemeClr val="accent1"/>
              </a:buClr>
              <a:buFont typeface="Wingdings" panose="05000000000000000000" pitchFamily="2" charset="2"/>
              <a:buChar char="Ø"/>
            </a:pPr>
            <a:r>
              <a:rPr lang="en-US" sz="2800" dirty="0"/>
              <a:t>After using the restroom</a:t>
            </a:r>
          </a:p>
          <a:p>
            <a:pPr marL="457200" indent="-457200">
              <a:buClr>
                <a:schemeClr val="accent1"/>
              </a:buClr>
              <a:buFont typeface="Wingdings" panose="05000000000000000000" pitchFamily="2" charset="2"/>
              <a:buChar char="Ø"/>
            </a:pPr>
            <a:r>
              <a:rPr lang="en-US" sz="2800" dirty="0"/>
              <a:t>Before and after handling food</a:t>
            </a:r>
          </a:p>
          <a:p>
            <a:endParaRPr lang="en-US" dirty="0"/>
          </a:p>
        </p:txBody>
      </p:sp>
      <p:pic>
        <p:nvPicPr>
          <p:cNvPr id="4" name="Picture 3">
            <a:hlinkClick r:id="rId3"/>
            <a:extLst>
              <a:ext uri="{FF2B5EF4-FFF2-40B4-BE49-F238E27FC236}">
                <a16:creationId xmlns:a16="http://schemas.microsoft.com/office/drawing/2014/main" id="{ADCE6612-F956-493E-BE05-A9821D36C3F7}"/>
              </a:ext>
            </a:extLst>
          </p:cNvPr>
          <p:cNvPicPr>
            <a:picLocks noChangeAspect="1"/>
          </p:cNvPicPr>
          <p:nvPr/>
        </p:nvPicPr>
        <p:blipFill rotWithShape="1">
          <a:blip r:embed="rId4"/>
          <a:srcRect l="35139" t="8333" r="34993" b="33334"/>
          <a:stretch/>
        </p:blipFill>
        <p:spPr>
          <a:xfrm>
            <a:off x="6758443" y="1283509"/>
            <a:ext cx="4255277" cy="4672460"/>
          </a:xfrm>
          <a:prstGeom prst="rect">
            <a:avLst/>
          </a:prstGeom>
          <a:ln w="9525">
            <a:solidFill>
              <a:schemeClr val="tx1"/>
            </a:solidFill>
          </a:ln>
        </p:spPr>
      </p:pic>
    </p:spTree>
    <p:extLst>
      <p:ext uri="{BB962C8B-B14F-4D97-AF65-F5344CB8AC3E}">
        <p14:creationId xmlns:p14="http://schemas.microsoft.com/office/powerpoint/2010/main" val="38481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67C1-B5F3-4E51-B8D3-5EA08A048622}"/>
              </a:ext>
            </a:extLst>
          </p:cNvPr>
          <p:cNvSpPr>
            <a:spLocks noGrp="1"/>
          </p:cNvSpPr>
          <p:nvPr>
            <p:ph type="title"/>
          </p:nvPr>
        </p:nvSpPr>
        <p:spPr/>
        <p:txBody>
          <a:bodyPr/>
          <a:lstStyle/>
          <a:p>
            <a:r>
              <a:rPr lang="en-US" dirty="0"/>
              <a:t>Reporting Accidents and Injuries</a:t>
            </a:r>
          </a:p>
        </p:txBody>
      </p:sp>
      <p:sp>
        <p:nvSpPr>
          <p:cNvPr id="3" name="Content Placeholder 2">
            <a:extLst>
              <a:ext uri="{FF2B5EF4-FFF2-40B4-BE49-F238E27FC236}">
                <a16:creationId xmlns:a16="http://schemas.microsoft.com/office/drawing/2014/main" id="{53D9D50C-9561-4E0B-AD7F-37C63E5C217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Reporting incidents should be done according to established center policies</a:t>
            </a:r>
          </a:p>
        </p:txBody>
      </p:sp>
      <p:pic>
        <p:nvPicPr>
          <p:cNvPr id="4" name="Picture 3">
            <a:extLst>
              <a:ext uri="{FF2B5EF4-FFF2-40B4-BE49-F238E27FC236}">
                <a16:creationId xmlns:a16="http://schemas.microsoft.com/office/drawing/2014/main" id="{4092CC3C-063B-43E6-871E-48D8BF41B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464" y="1420420"/>
            <a:ext cx="3907971" cy="4369149"/>
          </a:xfrm>
          <a:prstGeom prst="rect">
            <a:avLst/>
          </a:prstGeom>
        </p:spPr>
      </p:pic>
    </p:spTree>
    <p:extLst>
      <p:ext uri="{BB962C8B-B14F-4D97-AF65-F5344CB8AC3E}">
        <p14:creationId xmlns:p14="http://schemas.microsoft.com/office/powerpoint/2010/main" val="702834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1677-2BB6-4AAA-BA14-B0F0DA57A2EF}"/>
              </a:ext>
            </a:extLst>
          </p:cNvPr>
          <p:cNvSpPr>
            <a:spLocks noGrp="1"/>
          </p:cNvSpPr>
          <p:nvPr>
            <p:ph type="title"/>
          </p:nvPr>
        </p:nvSpPr>
        <p:spPr/>
        <p:txBody>
          <a:bodyPr/>
          <a:lstStyle/>
          <a:p>
            <a:r>
              <a:rPr lang="en-US" dirty="0"/>
              <a:t>Emergency Contact Sheet</a:t>
            </a:r>
          </a:p>
        </p:txBody>
      </p:sp>
      <p:pic>
        <p:nvPicPr>
          <p:cNvPr id="4" name="Content Placeholder 4">
            <a:hlinkClick r:id="rId3"/>
            <a:extLst>
              <a:ext uri="{FF2B5EF4-FFF2-40B4-BE49-F238E27FC236}">
                <a16:creationId xmlns:a16="http://schemas.microsoft.com/office/drawing/2014/main" id="{CA3B6AFE-069F-45A3-A699-08C93FA45ECE}"/>
              </a:ext>
            </a:extLst>
          </p:cNvPr>
          <p:cNvPicPr>
            <a:picLocks noGrp="1" noChangeAspect="1"/>
          </p:cNvPicPr>
          <p:nvPr>
            <p:ph idx="1"/>
          </p:nvPr>
        </p:nvPicPr>
        <p:blipFill rotWithShape="1">
          <a:blip r:embed="rId4"/>
          <a:srcRect l="34855" t="6734" r="34855" b="9084"/>
          <a:stretch/>
        </p:blipFill>
        <p:spPr>
          <a:xfrm>
            <a:off x="3985726" y="1382096"/>
            <a:ext cx="4220547" cy="4748116"/>
          </a:xfrm>
          <a:prstGeom prst="rect">
            <a:avLst/>
          </a:prstGeom>
          <a:ln w="9525">
            <a:solidFill>
              <a:schemeClr val="tx1"/>
            </a:solidFill>
          </a:ln>
        </p:spPr>
      </p:pic>
      <p:sp>
        <p:nvSpPr>
          <p:cNvPr id="5" name="TextBox 4">
            <a:extLst>
              <a:ext uri="{FF2B5EF4-FFF2-40B4-BE49-F238E27FC236}">
                <a16:creationId xmlns:a16="http://schemas.microsoft.com/office/drawing/2014/main" id="{33270742-A6A5-45D9-B4D2-C0EAC6B398EC}"/>
              </a:ext>
            </a:extLst>
          </p:cNvPr>
          <p:cNvSpPr txBox="1"/>
          <p:nvPr/>
        </p:nvSpPr>
        <p:spPr>
          <a:xfrm>
            <a:off x="4886130" y="6266125"/>
            <a:ext cx="2667000" cy="369332"/>
          </a:xfrm>
          <a:prstGeom prst="rect">
            <a:avLst/>
          </a:prstGeom>
          <a:noFill/>
        </p:spPr>
        <p:txBody>
          <a:bodyPr wrap="square" rtlCol="0">
            <a:spAutoFit/>
          </a:bodyPr>
          <a:lstStyle/>
          <a:p>
            <a:pPr algn="ctr"/>
            <a:r>
              <a:rPr lang="en-US" dirty="0"/>
              <a:t>(click on poster)</a:t>
            </a:r>
          </a:p>
        </p:txBody>
      </p:sp>
    </p:spTree>
    <p:extLst>
      <p:ext uri="{BB962C8B-B14F-4D97-AF65-F5344CB8AC3E}">
        <p14:creationId xmlns:p14="http://schemas.microsoft.com/office/powerpoint/2010/main" val="4066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D6A3-E98C-4405-825D-59415EB2630A}"/>
              </a:ext>
            </a:extLst>
          </p:cNvPr>
          <p:cNvSpPr>
            <a:spLocks noGrp="1"/>
          </p:cNvSpPr>
          <p:nvPr>
            <p:ph type="title"/>
          </p:nvPr>
        </p:nvSpPr>
        <p:spPr/>
        <p:txBody>
          <a:bodyPr/>
          <a:lstStyle/>
          <a:p>
            <a:r>
              <a:rPr lang="en-US" dirty="0"/>
              <a:t>Babysitting Basics</a:t>
            </a:r>
          </a:p>
        </p:txBody>
      </p:sp>
      <p:sp>
        <p:nvSpPr>
          <p:cNvPr id="5" name="TextBox 4">
            <a:extLst>
              <a:ext uri="{FF2B5EF4-FFF2-40B4-BE49-F238E27FC236}">
                <a16:creationId xmlns:a16="http://schemas.microsoft.com/office/drawing/2014/main" id="{7DADA51C-14D6-44A2-82C8-88DE123821F1}"/>
              </a:ext>
            </a:extLst>
          </p:cNvPr>
          <p:cNvSpPr txBox="1"/>
          <p:nvPr/>
        </p:nvSpPr>
        <p:spPr>
          <a:xfrm>
            <a:off x="4762500" y="6266125"/>
            <a:ext cx="2667000" cy="369332"/>
          </a:xfrm>
          <a:prstGeom prst="rect">
            <a:avLst/>
          </a:prstGeom>
          <a:noFill/>
        </p:spPr>
        <p:txBody>
          <a:bodyPr wrap="square" rtlCol="0">
            <a:spAutoFit/>
          </a:bodyPr>
          <a:lstStyle/>
          <a:p>
            <a:pPr algn="ctr"/>
            <a:r>
              <a:rPr lang="en-US" dirty="0"/>
              <a:t>(click on link)</a:t>
            </a:r>
          </a:p>
        </p:txBody>
      </p:sp>
      <p:sp>
        <p:nvSpPr>
          <p:cNvPr id="6" name="Rectangle 5">
            <a:extLst>
              <a:ext uri="{FF2B5EF4-FFF2-40B4-BE49-F238E27FC236}">
                <a16:creationId xmlns:a16="http://schemas.microsoft.com/office/drawing/2014/main" id="{8A1FF7AB-4096-4A1F-BB8F-10CBD916ECB7}"/>
              </a:ext>
            </a:extLst>
          </p:cNvPr>
          <p:cNvSpPr/>
          <p:nvPr/>
        </p:nvSpPr>
        <p:spPr>
          <a:xfrm>
            <a:off x="3988980" y="5353052"/>
            <a:ext cx="4214039" cy="369332"/>
          </a:xfrm>
          <a:prstGeom prst="rect">
            <a:avLst/>
          </a:prstGeom>
        </p:spPr>
        <p:txBody>
          <a:bodyPr wrap="none">
            <a:spAutoFit/>
          </a:bodyPr>
          <a:lstStyle/>
          <a:p>
            <a:r>
              <a:rPr lang="en-US" dirty="0">
                <a:hlinkClick r:id="rId3"/>
              </a:rPr>
              <a:t>Babysitting Basics Online Course: Overview</a:t>
            </a:r>
            <a:endParaRPr lang="en-US" dirty="0"/>
          </a:p>
        </p:txBody>
      </p:sp>
      <p:pic>
        <p:nvPicPr>
          <p:cNvPr id="7" name="Picture 6">
            <a:extLst>
              <a:ext uri="{FF2B5EF4-FFF2-40B4-BE49-F238E27FC236}">
                <a16:creationId xmlns:a16="http://schemas.microsoft.com/office/drawing/2014/main" id="{49C8F58D-73A5-4173-B4B1-8093A4737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273" y="1637023"/>
            <a:ext cx="3671454" cy="3583954"/>
          </a:xfrm>
          <a:prstGeom prst="rect">
            <a:avLst/>
          </a:prstGeom>
        </p:spPr>
      </p:pic>
    </p:spTree>
    <p:extLst>
      <p:ext uri="{BB962C8B-B14F-4D97-AF65-F5344CB8AC3E}">
        <p14:creationId xmlns:p14="http://schemas.microsoft.com/office/powerpoint/2010/main" val="100170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C7281-1FB3-47DE-82DF-58C15FB0AB22}"/>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348570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03E8-C8EF-46C0-B305-A72AA61EC86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BB3246E-4165-4AC4-9849-AB72CF774920}"/>
              </a:ext>
            </a:extLst>
          </p:cNvPr>
          <p:cNvSpPr>
            <a:spLocks noGrp="1"/>
          </p:cNvSpPr>
          <p:nvPr>
            <p:ph sz="half" idx="1"/>
          </p:nvPr>
        </p:nvSpPr>
        <p:spPr/>
        <p:txBody>
          <a:bodyPr/>
          <a:lstStyle/>
          <a:p>
            <a:pPr lvl="0">
              <a:spcBef>
                <a:spcPts val="0"/>
              </a:spcBef>
            </a:pPr>
            <a:r>
              <a:rPr lang="en-US" sz="1400" dirty="0">
                <a:solidFill>
                  <a:prstClr val="black"/>
                </a:solidFill>
                <a:latin typeface="Calibri" panose="020F0502020204030204"/>
              </a:rPr>
              <a:t>Images:</a:t>
            </a:r>
          </a:p>
          <a:p>
            <a:pPr lvl="0">
              <a:spcBef>
                <a:spcPts val="0"/>
              </a:spcBef>
            </a:pPr>
            <a:r>
              <a:rPr lang="en-US" sz="1400" dirty="0">
                <a:solidFill>
                  <a:prstClr val="black"/>
                </a:solidFill>
                <a:latin typeface="Calibri" panose="020F0502020204030204"/>
              </a:rPr>
              <a:t>American Accreditation Health Care Commission</a:t>
            </a:r>
            <a:br>
              <a:rPr lang="en-US" sz="1400" dirty="0">
                <a:solidFill>
                  <a:prstClr val="black"/>
                </a:solidFill>
                <a:latin typeface="Calibri" panose="020F0502020204030204"/>
              </a:rPr>
            </a:br>
            <a:r>
              <a:rPr lang="en-US" sz="1400" dirty="0">
                <a:solidFill>
                  <a:prstClr val="black"/>
                </a:solidFill>
                <a:latin typeface="Calibri" panose="020F0502020204030204"/>
                <a:hlinkClick r:id="rId2"/>
              </a:rPr>
              <a:t>http://www.urac.org</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American Red Cross</a:t>
            </a:r>
            <a:br>
              <a:rPr lang="en-US" sz="1400" dirty="0">
                <a:solidFill>
                  <a:prstClr val="black"/>
                </a:solidFill>
                <a:latin typeface="Calibri" panose="020F0502020204030204"/>
              </a:rPr>
            </a:br>
            <a:r>
              <a:rPr lang="en-US" sz="1400" dirty="0">
                <a:solidFill>
                  <a:prstClr val="black"/>
                </a:solidFill>
                <a:latin typeface="Calibri" panose="020F0502020204030204"/>
              </a:rPr>
              <a:t>Conscious choking poster.</a:t>
            </a:r>
            <a:br>
              <a:rPr lang="en-US" sz="1400" dirty="0">
                <a:solidFill>
                  <a:prstClr val="black"/>
                </a:solidFill>
                <a:latin typeface="Calibri" panose="020F0502020204030204"/>
              </a:rPr>
            </a:br>
            <a:r>
              <a:rPr lang="en-US" sz="1400" dirty="0">
                <a:solidFill>
                  <a:prstClr val="black"/>
                </a:solidFill>
                <a:latin typeface="Calibri" panose="020F0502020204030204"/>
                <a:hlinkClick r:id="rId3"/>
              </a:rPr>
              <a:t>http://www.redcross.org/images/MEDIA_CustomProductCatalog/m4240176_ConsciousChokingPoster_EN.pdf</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American Red Cross</a:t>
            </a:r>
            <a:br>
              <a:rPr lang="en-US" sz="1400" dirty="0">
                <a:solidFill>
                  <a:prstClr val="black"/>
                </a:solidFill>
                <a:latin typeface="Calibri" panose="020F0502020204030204"/>
              </a:rPr>
            </a:br>
            <a:r>
              <a:rPr lang="en-US" sz="1400" dirty="0">
                <a:solidFill>
                  <a:prstClr val="black"/>
                </a:solidFill>
                <a:latin typeface="Calibri" panose="020F0502020204030204"/>
              </a:rPr>
              <a:t>Hand washing poster.</a:t>
            </a:r>
            <a:br>
              <a:rPr lang="en-US" sz="1400" dirty="0">
                <a:solidFill>
                  <a:prstClr val="black"/>
                </a:solidFill>
                <a:latin typeface="Calibri" panose="020F0502020204030204"/>
              </a:rPr>
            </a:br>
            <a:r>
              <a:rPr lang="en-US" sz="1400" dirty="0">
                <a:solidFill>
                  <a:prstClr val="black"/>
                </a:solidFill>
                <a:latin typeface="Calibri" panose="020F0502020204030204"/>
                <a:hlinkClick r:id="rId4"/>
              </a:rPr>
              <a:t>http://www.redcross.org/images/MEDIA_CustomProductCatalog/m4240174_HandWashingPoster_EN.pdf</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Microsoft Clip Art: Used with permission from Microsoft.</a:t>
            </a:r>
          </a:p>
          <a:p>
            <a:pPr lvl="0">
              <a:spcBef>
                <a:spcPts val="0"/>
              </a:spcBef>
            </a:pPr>
            <a:r>
              <a:rPr lang="en-US" sz="1400" dirty="0">
                <a:solidFill>
                  <a:prstClr val="black"/>
                </a:solidFill>
                <a:latin typeface="Calibri" panose="020F0502020204030204"/>
              </a:rPr>
              <a:t>National Institutes of Health</a:t>
            </a:r>
            <a:br>
              <a:rPr lang="en-US" sz="1400" dirty="0">
                <a:solidFill>
                  <a:prstClr val="black"/>
                </a:solidFill>
                <a:latin typeface="Calibri" panose="020F0502020204030204"/>
              </a:rPr>
            </a:br>
            <a:r>
              <a:rPr lang="en-US" sz="1400" dirty="0">
                <a:solidFill>
                  <a:prstClr val="black"/>
                </a:solidFill>
                <a:latin typeface="Calibri" panose="020F0502020204030204"/>
                <a:hlinkClick r:id="rId5"/>
              </a:rPr>
              <a:t>http://www.nih.gov/</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Textbook:</a:t>
            </a:r>
          </a:p>
          <a:p>
            <a:pPr lvl="0">
              <a:spcBef>
                <a:spcPts val="0"/>
              </a:spcBef>
            </a:pPr>
            <a:r>
              <a:rPr lang="en-US" sz="1400" dirty="0">
                <a:solidFill>
                  <a:prstClr val="black"/>
                </a:solidFill>
                <a:latin typeface="Calibri" panose="020F0502020204030204"/>
              </a:rPr>
              <a:t>Decker, Celia. </a:t>
            </a:r>
            <a:r>
              <a:rPr lang="en-US" sz="1400" i="1" dirty="0">
                <a:solidFill>
                  <a:prstClr val="black"/>
                </a:solidFill>
                <a:latin typeface="Calibri" panose="020F0502020204030204"/>
              </a:rPr>
              <a:t>Child development; early stages through age 12</a:t>
            </a:r>
            <a:r>
              <a:rPr lang="en-US" sz="1400" dirty="0">
                <a:solidFill>
                  <a:prstClr val="black"/>
                </a:solidFill>
                <a:latin typeface="Calibri" panose="020F0502020204030204"/>
              </a:rPr>
              <a:t>. 7th. Tinley Park, IL: </a:t>
            </a:r>
            <a:r>
              <a:rPr lang="en-US" sz="1400" dirty="0" err="1">
                <a:solidFill>
                  <a:prstClr val="black"/>
                </a:solidFill>
                <a:latin typeface="Calibri" panose="020F0502020204030204"/>
              </a:rPr>
              <a:t>Goodheart</a:t>
            </a:r>
            <a:r>
              <a:rPr lang="en-US" sz="1400" dirty="0">
                <a:solidFill>
                  <a:prstClr val="black"/>
                </a:solidFill>
                <a:latin typeface="Calibri" panose="020F0502020204030204"/>
              </a:rPr>
              <a:t>-Willcox, 2011.</a:t>
            </a: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Websites:</a:t>
            </a:r>
          </a:p>
          <a:p>
            <a:pPr lvl="0">
              <a:spcBef>
                <a:spcPts val="0"/>
              </a:spcBef>
            </a:pPr>
            <a:r>
              <a:rPr lang="en-US" sz="1400" dirty="0">
                <a:solidFill>
                  <a:prstClr val="black"/>
                </a:solidFill>
                <a:latin typeface="Calibri" panose="020F0502020204030204"/>
              </a:rPr>
              <a:t>American Heart Association</a:t>
            </a:r>
            <a:br>
              <a:rPr lang="en-US" sz="1400" dirty="0">
                <a:solidFill>
                  <a:prstClr val="black"/>
                </a:solidFill>
                <a:latin typeface="Calibri" panose="020F0502020204030204"/>
              </a:rPr>
            </a:br>
            <a:r>
              <a:rPr lang="en-US" sz="1400" dirty="0">
                <a:solidFill>
                  <a:prstClr val="black"/>
                </a:solidFill>
                <a:latin typeface="Calibri" panose="020F0502020204030204"/>
              </a:rPr>
              <a:t>What is CPR?</a:t>
            </a:r>
            <a:br>
              <a:rPr lang="en-US" sz="1400" dirty="0">
                <a:solidFill>
                  <a:prstClr val="black"/>
                </a:solidFill>
                <a:latin typeface="Calibri" panose="020F0502020204030204"/>
              </a:rPr>
            </a:br>
            <a:r>
              <a:rPr lang="en-US" sz="1400" dirty="0">
                <a:solidFill>
                  <a:prstClr val="black"/>
                </a:solidFill>
                <a:latin typeface="Calibri" panose="020F0502020204030204"/>
                <a:hlinkClick r:id="rId6"/>
              </a:rPr>
              <a:t>http://www.heart.org/HEARTORG/CPRAndECC/WhatisCPR/What-is-CPR_UCM_001120_SubHomePage.jsp</a:t>
            </a:r>
            <a:endParaRPr lang="en-US" sz="1400" dirty="0">
              <a:solidFill>
                <a:prstClr val="black"/>
              </a:solidFill>
              <a:latin typeface="Calibri" panose="020F0502020204030204"/>
            </a:endParaRPr>
          </a:p>
          <a:p>
            <a:endParaRPr lang="en-US" sz="1400" dirty="0"/>
          </a:p>
        </p:txBody>
      </p:sp>
    </p:spTree>
    <p:extLst>
      <p:ext uri="{BB962C8B-B14F-4D97-AF65-F5344CB8AC3E}">
        <p14:creationId xmlns:p14="http://schemas.microsoft.com/office/powerpoint/2010/main" val="245764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493E-8FF4-4265-BD76-1480522A0FC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79A41177-5450-4D91-8C28-8F804E4C2198}"/>
              </a:ext>
            </a:extLst>
          </p:cNvPr>
          <p:cNvSpPr>
            <a:spLocks noGrp="1"/>
          </p:cNvSpPr>
          <p:nvPr>
            <p:ph sz="half" idx="1"/>
          </p:nvPr>
        </p:nvSpPr>
        <p:spPr/>
        <p:txBody>
          <a:bodyPr/>
          <a:lstStyle/>
          <a:p>
            <a:pPr lvl="0">
              <a:spcBef>
                <a:spcPts val="0"/>
              </a:spcBef>
            </a:pPr>
            <a:r>
              <a:rPr lang="en-US" sz="1400" dirty="0" err="1">
                <a:solidFill>
                  <a:prstClr val="black"/>
                </a:solidFill>
                <a:latin typeface="Calibri" panose="020F0502020204030204"/>
              </a:rPr>
              <a:t>Kidshealth</a:t>
            </a:r>
            <a:br>
              <a:rPr lang="en-US" sz="1400" dirty="0">
                <a:solidFill>
                  <a:prstClr val="black"/>
                </a:solidFill>
                <a:latin typeface="Calibri" panose="020F0502020204030204"/>
              </a:rPr>
            </a:br>
            <a:r>
              <a:rPr lang="en-US" sz="1400" dirty="0">
                <a:solidFill>
                  <a:prstClr val="black"/>
                </a:solidFill>
                <a:latin typeface="Calibri" panose="020F0502020204030204"/>
              </a:rPr>
              <a:t>Every parent should know how and when to administer CPR. When performed correctly, CPR can save a child’s life by restoring breathing and circulation until advanced life support can be given by health care providers.</a:t>
            </a:r>
            <a:br>
              <a:rPr lang="en-US" sz="1400" dirty="0">
                <a:solidFill>
                  <a:prstClr val="black"/>
                </a:solidFill>
                <a:latin typeface="Calibri" panose="020F0502020204030204"/>
              </a:rPr>
            </a:br>
            <a:r>
              <a:rPr lang="en-US" sz="1400" dirty="0">
                <a:solidFill>
                  <a:prstClr val="black"/>
                </a:solidFill>
                <a:latin typeface="Calibri" panose="020F0502020204030204"/>
                <a:hlinkClick r:id="rId2"/>
              </a:rPr>
              <a:t>http://kidshealth.org/parent/firstaid_safe/emergencies/cpr.html</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Medline Plus</a:t>
            </a:r>
            <a:br>
              <a:rPr lang="en-US" sz="1400" dirty="0">
                <a:solidFill>
                  <a:prstClr val="black"/>
                </a:solidFill>
                <a:latin typeface="Calibri" panose="020F0502020204030204"/>
              </a:rPr>
            </a:br>
            <a:r>
              <a:rPr lang="en-US" sz="1400" dirty="0">
                <a:solidFill>
                  <a:prstClr val="black"/>
                </a:solidFill>
                <a:latin typeface="Calibri" panose="020F0502020204030204"/>
              </a:rPr>
              <a:t>CPR – Child 1 to 8 years old</a:t>
            </a:r>
            <a:br>
              <a:rPr lang="en-US" sz="1400" dirty="0">
                <a:solidFill>
                  <a:prstClr val="black"/>
                </a:solidFill>
                <a:latin typeface="Calibri" panose="020F0502020204030204"/>
              </a:rPr>
            </a:br>
            <a:r>
              <a:rPr lang="en-US" sz="1400" dirty="0">
                <a:solidFill>
                  <a:prstClr val="black"/>
                </a:solidFill>
                <a:latin typeface="Calibri" panose="020F0502020204030204"/>
                <a:hlinkClick r:id="rId3"/>
              </a:rPr>
              <a:t>http://www.nlm.nih.gov/medlineplus/ency/presentations/100215_1.htm</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YouTube™:</a:t>
            </a: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American Heart Association</a:t>
            </a:r>
            <a:br>
              <a:rPr lang="en-US" sz="1400" dirty="0">
                <a:solidFill>
                  <a:prstClr val="black"/>
                </a:solidFill>
                <a:latin typeface="Calibri" panose="020F0502020204030204"/>
              </a:rPr>
            </a:br>
            <a:r>
              <a:rPr lang="en-US" sz="1400" dirty="0">
                <a:solidFill>
                  <a:prstClr val="black"/>
                </a:solidFill>
                <a:latin typeface="Calibri" panose="020F0502020204030204"/>
              </a:rPr>
              <a:t>Official 2012 Hands-Only CPR Instructional Video</a:t>
            </a:r>
            <a:br>
              <a:rPr lang="en-US" sz="1400" dirty="0">
                <a:solidFill>
                  <a:prstClr val="black"/>
                </a:solidFill>
                <a:latin typeface="Calibri" panose="020F0502020204030204"/>
              </a:rPr>
            </a:br>
            <a:r>
              <a:rPr lang="en-US" sz="1400" dirty="0">
                <a:solidFill>
                  <a:prstClr val="black"/>
                </a:solidFill>
                <a:latin typeface="Calibri" panose="020F0502020204030204"/>
                <a:hlinkClick r:id="rId4"/>
              </a:rPr>
              <a:t>http://youtu.be/zSgmledxFe8</a:t>
            </a:r>
            <a:endParaRPr lang="en-US" sz="1400" dirty="0">
              <a:solidFill>
                <a:prstClr val="black"/>
              </a:solidFill>
              <a:latin typeface="Calibri" panose="020F0502020204030204"/>
            </a:endParaRPr>
          </a:p>
          <a:p>
            <a:pPr lvl="0">
              <a:spcBef>
                <a:spcPts val="0"/>
              </a:spcBef>
            </a:pPr>
            <a:endParaRPr lang="en-US" sz="1400" dirty="0">
              <a:solidFill>
                <a:prstClr val="black"/>
              </a:solidFill>
              <a:latin typeface="Calibri" panose="020F0502020204030204"/>
            </a:endParaRPr>
          </a:p>
          <a:p>
            <a:pPr lvl="0">
              <a:spcBef>
                <a:spcPts val="0"/>
              </a:spcBef>
            </a:pPr>
            <a:r>
              <a:rPr lang="en-US" sz="1400" dirty="0">
                <a:solidFill>
                  <a:prstClr val="black"/>
                </a:solidFill>
                <a:latin typeface="Calibri" panose="020F0502020204030204"/>
              </a:rPr>
              <a:t>American Red Cross</a:t>
            </a:r>
            <a:br>
              <a:rPr lang="en-US" sz="1400" dirty="0">
                <a:solidFill>
                  <a:prstClr val="black"/>
                </a:solidFill>
                <a:latin typeface="Calibri" panose="020F0502020204030204"/>
              </a:rPr>
            </a:br>
            <a:r>
              <a:rPr lang="en-US" sz="1400" dirty="0">
                <a:solidFill>
                  <a:prstClr val="black"/>
                </a:solidFill>
                <a:latin typeface="Calibri" panose="020F0502020204030204"/>
              </a:rPr>
              <a:t>Babysitting Basics Online Course: Overview</a:t>
            </a:r>
            <a:br>
              <a:rPr lang="en-US" sz="1400" dirty="0">
                <a:solidFill>
                  <a:prstClr val="black"/>
                </a:solidFill>
                <a:latin typeface="Calibri" panose="020F0502020204030204"/>
              </a:rPr>
            </a:br>
            <a:r>
              <a:rPr lang="en-US" sz="1400" dirty="0">
                <a:solidFill>
                  <a:prstClr val="black"/>
                </a:solidFill>
                <a:latin typeface="Calibri" panose="020F0502020204030204"/>
                <a:hlinkClick r:id="rId5"/>
              </a:rPr>
              <a:t>http://youtu.be/-sIMpZJaPZ4</a:t>
            </a:r>
            <a:endParaRPr lang="en-US" sz="1400" dirty="0">
              <a:solidFill>
                <a:prstClr val="black"/>
              </a:solidFill>
              <a:latin typeface="Calibri" panose="020F0502020204030204"/>
            </a:endParaRPr>
          </a:p>
          <a:p>
            <a:endParaRPr lang="en-US" sz="2000" dirty="0"/>
          </a:p>
        </p:txBody>
      </p:sp>
    </p:spTree>
    <p:extLst>
      <p:ext uri="{BB962C8B-B14F-4D97-AF65-F5344CB8AC3E}">
        <p14:creationId xmlns:p14="http://schemas.microsoft.com/office/powerpoint/2010/main" val="257980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FDF5-38FC-41CF-86A4-17BDD9900631}"/>
              </a:ext>
            </a:extLst>
          </p:cNvPr>
          <p:cNvSpPr>
            <a:spLocks noGrp="1"/>
          </p:cNvSpPr>
          <p:nvPr>
            <p:ph type="title"/>
          </p:nvPr>
        </p:nvSpPr>
        <p:spPr/>
        <p:txBody>
          <a:bodyPr/>
          <a:lstStyle/>
          <a:p>
            <a:r>
              <a:rPr lang="en-US" dirty="0"/>
              <a:t>When Emergencies Arise</a:t>
            </a:r>
          </a:p>
        </p:txBody>
      </p:sp>
      <p:sp>
        <p:nvSpPr>
          <p:cNvPr id="3" name="Content Placeholder 2">
            <a:extLst>
              <a:ext uri="{FF2B5EF4-FFF2-40B4-BE49-F238E27FC236}">
                <a16:creationId xmlns:a16="http://schemas.microsoft.com/office/drawing/2014/main" id="{63BE85D5-0CC1-4DDC-9216-1232BDDB31EB}"/>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dirty="0"/>
              <a:t>Emergencies happen all too often and early intervention can save a life</a:t>
            </a:r>
          </a:p>
          <a:p>
            <a:pPr marL="457200" indent="-457200">
              <a:buClr>
                <a:schemeClr val="accent5"/>
              </a:buClr>
              <a:buFont typeface="Wingdings" panose="05000000000000000000" pitchFamily="2" charset="2"/>
              <a:buChar char="Ø"/>
            </a:pPr>
            <a:r>
              <a:rPr lang="en-US" dirty="0"/>
              <a:t>CPR and first aid skills are important for caregivers and parents to know</a:t>
            </a:r>
          </a:p>
        </p:txBody>
      </p:sp>
      <p:pic>
        <p:nvPicPr>
          <p:cNvPr id="4" name="Content Placeholder 1">
            <a:extLst>
              <a:ext uri="{FF2B5EF4-FFF2-40B4-BE49-F238E27FC236}">
                <a16:creationId xmlns:a16="http://schemas.microsoft.com/office/drawing/2014/main" id="{B87864C6-0737-4E7B-942F-7DF791605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701" y="1190625"/>
            <a:ext cx="2654326" cy="2505075"/>
          </a:xfrm>
          <a:prstGeom prst="rect">
            <a:avLst/>
          </a:prstGeom>
        </p:spPr>
      </p:pic>
      <p:pic>
        <p:nvPicPr>
          <p:cNvPr id="5" name="Picture 4">
            <a:extLst>
              <a:ext uri="{FF2B5EF4-FFF2-40B4-BE49-F238E27FC236}">
                <a16:creationId xmlns:a16="http://schemas.microsoft.com/office/drawing/2014/main" id="{64B3F8B2-068B-48D4-BF4F-BA2F9A1E1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0" y="3083416"/>
            <a:ext cx="1898455" cy="3071322"/>
          </a:xfrm>
          <a:prstGeom prst="rect">
            <a:avLst/>
          </a:prstGeom>
        </p:spPr>
      </p:pic>
    </p:spTree>
    <p:extLst>
      <p:ext uri="{BB962C8B-B14F-4D97-AF65-F5344CB8AC3E}">
        <p14:creationId xmlns:p14="http://schemas.microsoft.com/office/powerpoint/2010/main" val="286217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8B3AA-EFC8-4387-9A41-E91D0C9C5B1A}"/>
              </a:ext>
            </a:extLst>
          </p:cNvPr>
          <p:cNvSpPr>
            <a:spLocks noGrp="1"/>
          </p:cNvSpPr>
          <p:nvPr>
            <p:ph type="body" sz="quarter" idx="10"/>
          </p:nvPr>
        </p:nvSpPr>
        <p:spPr/>
        <p:txBody>
          <a:bodyPr>
            <a:normAutofit/>
          </a:bodyPr>
          <a:lstStyle/>
          <a:p>
            <a:r>
              <a:rPr lang="en-US" sz="6600" dirty="0"/>
              <a:t>Cardiopulmonary Resuscitation Skills</a:t>
            </a:r>
          </a:p>
          <a:p>
            <a:r>
              <a:rPr lang="en-US" sz="6600" dirty="0"/>
              <a:t>(CPR)</a:t>
            </a:r>
          </a:p>
        </p:txBody>
      </p:sp>
    </p:spTree>
    <p:extLst>
      <p:ext uri="{BB962C8B-B14F-4D97-AF65-F5344CB8AC3E}">
        <p14:creationId xmlns:p14="http://schemas.microsoft.com/office/powerpoint/2010/main" val="326389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BEA1-7DD0-4A01-B702-5114EC3D7321}"/>
              </a:ext>
            </a:extLst>
          </p:cNvPr>
          <p:cNvSpPr>
            <a:spLocks noGrp="1"/>
          </p:cNvSpPr>
          <p:nvPr>
            <p:ph type="title"/>
          </p:nvPr>
        </p:nvSpPr>
        <p:spPr/>
        <p:txBody>
          <a:bodyPr/>
          <a:lstStyle/>
          <a:p>
            <a:r>
              <a:rPr lang="en-US" dirty="0"/>
              <a:t>What is CPR?</a:t>
            </a:r>
          </a:p>
        </p:txBody>
      </p:sp>
      <p:sp>
        <p:nvSpPr>
          <p:cNvPr id="3" name="Content Placeholder 2">
            <a:extLst>
              <a:ext uri="{FF2B5EF4-FFF2-40B4-BE49-F238E27FC236}">
                <a16:creationId xmlns:a16="http://schemas.microsoft.com/office/drawing/2014/main" id="{163FCC81-04A0-4AF5-9875-EF02717FFE43}"/>
              </a:ext>
            </a:extLst>
          </p:cNvPr>
          <p:cNvSpPr>
            <a:spLocks noGrp="1"/>
          </p:cNvSpPr>
          <p:nvPr>
            <p:ph sz="half" idx="1"/>
          </p:nvPr>
        </p:nvSpPr>
        <p:spPr>
          <a:xfrm>
            <a:off x="740664" y="1420420"/>
            <a:ext cx="6052022" cy="4734318"/>
          </a:xfrm>
        </p:spPr>
        <p:txBody>
          <a:bodyPr/>
          <a:lstStyle/>
          <a:p>
            <a:pPr marL="457200" indent="-457200">
              <a:buClr>
                <a:schemeClr val="accent1"/>
              </a:buClr>
              <a:buFont typeface="Wingdings" panose="05000000000000000000" pitchFamily="2" charset="2"/>
              <a:buChar char="Ø"/>
            </a:pPr>
            <a:r>
              <a:rPr lang="en-US" sz="2800" dirty="0"/>
              <a:t>CPR combines rescue breathing and chest compressions</a:t>
            </a:r>
          </a:p>
          <a:p>
            <a:pPr marL="457200" indent="-457200">
              <a:buClr>
                <a:schemeClr val="accent1"/>
              </a:buClr>
              <a:buFont typeface="Wingdings" panose="05000000000000000000" pitchFamily="2" charset="2"/>
              <a:buChar char="Ø"/>
            </a:pPr>
            <a:r>
              <a:rPr lang="en-US" sz="2800" dirty="0"/>
              <a:t>Rescue breathing provides oxygen to the person's lungs</a:t>
            </a:r>
          </a:p>
          <a:p>
            <a:pPr marL="457200" indent="-457200">
              <a:buClr>
                <a:schemeClr val="accent1"/>
              </a:buClr>
              <a:buFont typeface="Wingdings" panose="05000000000000000000" pitchFamily="2" charset="2"/>
              <a:buChar char="Ø"/>
            </a:pPr>
            <a:r>
              <a:rPr lang="en-US" sz="2800" dirty="0"/>
              <a:t>Chest compressions keep oxygen-rich blood flowing until the heartbeat and breathing can be restored</a:t>
            </a:r>
          </a:p>
          <a:p>
            <a:endParaRPr lang="en-US" dirty="0"/>
          </a:p>
        </p:txBody>
      </p:sp>
      <p:pic>
        <p:nvPicPr>
          <p:cNvPr id="4" name="Content Placeholder 8">
            <a:extLst>
              <a:ext uri="{FF2B5EF4-FFF2-40B4-BE49-F238E27FC236}">
                <a16:creationId xmlns:a16="http://schemas.microsoft.com/office/drawing/2014/main" id="{96E15328-95CB-4D28-8CDD-F355EEEEA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9999" y="1508701"/>
            <a:ext cx="3772876" cy="4234873"/>
          </a:xfrm>
          <a:prstGeom prst="rect">
            <a:avLst/>
          </a:prstGeom>
        </p:spPr>
      </p:pic>
    </p:spTree>
    <p:extLst>
      <p:ext uri="{BB962C8B-B14F-4D97-AF65-F5344CB8AC3E}">
        <p14:creationId xmlns:p14="http://schemas.microsoft.com/office/powerpoint/2010/main" val="30508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1A85-BDF7-4505-AFD5-FEA36C1D4A99}"/>
              </a:ext>
            </a:extLst>
          </p:cNvPr>
          <p:cNvSpPr>
            <a:spLocks noGrp="1"/>
          </p:cNvSpPr>
          <p:nvPr>
            <p:ph type="title"/>
          </p:nvPr>
        </p:nvSpPr>
        <p:spPr/>
        <p:txBody>
          <a:bodyPr/>
          <a:lstStyle/>
          <a:p>
            <a:r>
              <a:rPr lang="en-US" dirty="0"/>
              <a:t>Five Links in the Adult Chain of Survival</a:t>
            </a:r>
          </a:p>
        </p:txBody>
      </p:sp>
      <p:pic>
        <p:nvPicPr>
          <p:cNvPr id="4" name="Picture 3">
            <a:extLst>
              <a:ext uri="{FF2B5EF4-FFF2-40B4-BE49-F238E27FC236}">
                <a16:creationId xmlns:a16="http://schemas.microsoft.com/office/drawing/2014/main" id="{523F2B97-B846-41E2-9D5D-A94760C49326}"/>
              </a:ext>
            </a:extLst>
          </p:cNvPr>
          <p:cNvPicPr>
            <a:picLocks noChangeAspect="1"/>
          </p:cNvPicPr>
          <p:nvPr/>
        </p:nvPicPr>
        <p:blipFill rotWithShape="1">
          <a:blip r:embed="rId3"/>
          <a:srcRect l="15447" t="43750" r="39458" b="36459"/>
          <a:stretch/>
        </p:blipFill>
        <p:spPr>
          <a:xfrm>
            <a:off x="2721453" y="1763639"/>
            <a:ext cx="6749093" cy="1665361"/>
          </a:xfrm>
          <a:prstGeom prst="rect">
            <a:avLst/>
          </a:prstGeom>
          <a:ln w="9525">
            <a:solidFill>
              <a:schemeClr val="tx1"/>
            </a:solidFill>
          </a:ln>
        </p:spPr>
      </p:pic>
      <p:graphicFrame>
        <p:nvGraphicFramePr>
          <p:cNvPr id="5" name="Diagram 4">
            <a:extLst>
              <a:ext uri="{FF2B5EF4-FFF2-40B4-BE49-F238E27FC236}">
                <a16:creationId xmlns:a16="http://schemas.microsoft.com/office/drawing/2014/main" id="{FE145248-4F57-49B2-9CDF-1FA73FB49AFE}"/>
              </a:ext>
            </a:extLst>
          </p:cNvPr>
          <p:cNvGraphicFramePr/>
          <p:nvPr>
            <p:extLst>
              <p:ext uri="{D42A27DB-BD31-4B8C-83A1-F6EECF244321}">
                <p14:modId xmlns:p14="http://schemas.microsoft.com/office/powerpoint/2010/main" val="3448085255"/>
              </p:ext>
            </p:extLst>
          </p:nvPr>
        </p:nvGraphicFramePr>
        <p:xfrm>
          <a:off x="1523999" y="3006527"/>
          <a:ext cx="9144000" cy="4401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572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775B-23BB-4FD3-80DC-333C8FF3AFCB}"/>
              </a:ext>
            </a:extLst>
          </p:cNvPr>
          <p:cNvSpPr>
            <a:spLocks noGrp="1"/>
          </p:cNvSpPr>
          <p:nvPr>
            <p:ph type="title"/>
          </p:nvPr>
        </p:nvSpPr>
        <p:spPr/>
        <p:txBody>
          <a:bodyPr/>
          <a:lstStyle/>
          <a:p>
            <a:r>
              <a:rPr lang="en-US" dirty="0"/>
              <a:t>CPR Instructional Video</a:t>
            </a:r>
          </a:p>
        </p:txBody>
      </p:sp>
      <p:pic>
        <p:nvPicPr>
          <p:cNvPr id="4" name="Picture 3">
            <a:extLst>
              <a:ext uri="{FF2B5EF4-FFF2-40B4-BE49-F238E27FC236}">
                <a16:creationId xmlns:a16="http://schemas.microsoft.com/office/drawing/2014/main" id="{07AF253A-F612-4F03-B18B-C4871FEAA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737" y="2239348"/>
            <a:ext cx="2967713" cy="2800840"/>
          </a:xfrm>
          <a:prstGeom prst="rect">
            <a:avLst/>
          </a:prstGeom>
        </p:spPr>
      </p:pic>
      <p:sp>
        <p:nvSpPr>
          <p:cNvPr id="5" name="Content Placeholder 4">
            <a:extLst>
              <a:ext uri="{FF2B5EF4-FFF2-40B4-BE49-F238E27FC236}">
                <a16:creationId xmlns:a16="http://schemas.microsoft.com/office/drawing/2014/main" id="{3DDF2840-50F6-4114-9C89-B9FFC51079A4}"/>
              </a:ext>
            </a:extLst>
          </p:cNvPr>
          <p:cNvSpPr txBox="1">
            <a:spLocks/>
          </p:cNvSpPr>
          <p:nvPr/>
        </p:nvSpPr>
        <p:spPr>
          <a:xfrm>
            <a:off x="1089550" y="2140930"/>
            <a:ext cx="6477000" cy="4531659"/>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800" dirty="0">
              <a:hlinkClick r:id="rId4"/>
            </a:endParaRPr>
          </a:p>
          <a:p>
            <a:pPr algn="ctr"/>
            <a:endParaRPr lang="en-US" sz="2800" dirty="0">
              <a:hlinkClick r:id="rId4"/>
            </a:endParaRPr>
          </a:p>
          <a:p>
            <a:pPr algn="ctr"/>
            <a:r>
              <a:rPr lang="en-US" sz="2800" dirty="0">
                <a:hlinkClick r:id="rId4"/>
              </a:rPr>
              <a:t>Hands-Only Instructional Video on CPR</a:t>
            </a:r>
            <a:endParaRPr lang="en-US" sz="2800" dirty="0"/>
          </a:p>
          <a:p>
            <a:pPr algn="ctr"/>
            <a:r>
              <a:rPr lang="en-US" sz="2800" dirty="0"/>
              <a:t>(click on link)</a:t>
            </a:r>
          </a:p>
        </p:txBody>
      </p:sp>
    </p:spTree>
    <p:extLst>
      <p:ext uri="{BB962C8B-B14F-4D97-AF65-F5344CB8AC3E}">
        <p14:creationId xmlns:p14="http://schemas.microsoft.com/office/powerpoint/2010/main" val="218549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8E76-FAD9-4DDE-9FF8-688E3FD0A0D6}"/>
              </a:ext>
            </a:extLst>
          </p:cNvPr>
          <p:cNvSpPr>
            <a:spLocks noGrp="1"/>
          </p:cNvSpPr>
          <p:nvPr>
            <p:ph type="title"/>
          </p:nvPr>
        </p:nvSpPr>
        <p:spPr/>
        <p:txBody>
          <a:bodyPr/>
          <a:lstStyle/>
          <a:p>
            <a:r>
              <a:rPr lang="en-US" dirty="0"/>
              <a:t>What is an Automated External Defibrillator (AED)?</a:t>
            </a:r>
          </a:p>
        </p:txBody>
      </p:sp>
      <p:sp>
        <p:nvSpPr>
          <p:cNvPr id="3" name="Content Placeholder 2">
            <a:extLst>
              <a:ext uri="{FF2B5EF4-FFF2-40B4-BE49-F238E27FC236}">
                <a16:creationId xmlns:a16="http://schemas.microsoft.com/office/drawing/2014/main" id="{8D1FE45F-8A25-4F87-8DD7-A7DEB6EA4E1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An automated external defibrillator (AED) is a portable device that checks the heart rhythm</a:t>
            </a:r>
          </a:p>
          <a:p>
            <a:pPr marL="457200" indent="-457200">
              <a:buClr>
                <a:schemeClr val="accent1"/>
              </a:buClr>
              <a:buFont typeface="Wingdings" panose="05000000000000000000" pitchFamily="2" charset="2"/>
              <a:buChar char="Ø"/>
            </a:pPr>
            <a:r>
              <a:rPr lang="en-US" dirty="0"/>
              <a:t>Learning how to use an AED and taking a CPR course are helpful </a:t>
            </a:r>
          </a:p>
          <a:p>
            <a:endParaRPr lang="en-US" dirty="0"/>
          </a:p>
        </p:txBody>
      </p:sp>
      <p:pic>
        <p:nvPicPr>
          <p:cNvPr id="4" name="Content Placeholder 1">
            <a:extLst>
              <a:ext uri="{FF2B5EF4-FFF2-40B4-BE49-F238E27FC236}">
                <a16:creationId xmlns:a16="http://schemas.microsoft.com/office/drawing/2014/main" id="{F2F3A486-56C2-49D2-86D3-54CC931C91A0}"/>
              </a:ext>
            </a:extLst>
          </p:cNvPr>
          <p:cNvPicPr>
            <a:picLocks noChangeAspect="1"/>
          </p:cNvPicPr>
          <p:nvPr/>
        </p:nvPicPr>
        <p:blipFill rotWithShape="1">
          <a:blip r:embed="rId3"/>
          <a:srcRect l="30188" t="10745" r="33962" b="35561"/>
          <a:stretch/>
        </p:blipFill>
        <p:spPr>
          <a:xfrm>
            <a:off x="7045443" y="1283509"/>
            <a:ext cx="4505855" cy="4723300"/>
          </a:xfrm>
          <a:prstGeom prst="rect">
            <a:avLst/>
          </a:prstGeom>
          <a:ln w="9525">
            <a:solidFill>
              <a:schemeClr val="tx1"/>
            </a:solidFill>
          </a:ln>
        </p:spPr>
      </p:pic>
    </p:spTree>
    <p:extLst>
      <p:ext uri="{BB962C8B-B14F-4D97-AF65-F5344CB8AC3E}">
        <p14:creationId xmlns:p14="http://schemas.microsoft.com/office/powerpoint/2010/main" val="414617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14E6-70B6-42F5-9FD6-EE1498E84CE4}"/>
              </a:ext>
            </a:extLst>
          </p:cNvPr>
          <p:cNvSpPr>
            <a:spLocks noGrp="1"/>
          </p:cNvSpPr>
          <p:nvPr>
            <p:ph type="title"/>
          </p:nvPr>
        </p:nvSpPr>
        <p:spPr/>
        <p:txBody>
          <a:bodyPr/>
          <a:lstStyle/>
          <a:p>
            <a:r>
              <a:rPr lang="en-US" dirty="0"/>
              <a:t>Texas Guidelines</a:t>
            </a:r>
          </a:p>
        </p:txBody>
      </p:sp>
      <p:sp>
        <p:nvSpPr>
          <p:cNvPr id="3" name="Content Placeholder 2">
            <a:extLst>
              <a:ext uri="{FF2B5EF4-FFF2-40B4-BE49-F238E27FC236}">
                <a16:creationId xmlns:a16="http://schemas.microsoft.com/office/drawing/2014/main" id="{B2E80159-C68B-495D-A7FB-7BAD681131A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In Texas, a caregiver trained in CPR must be on duty at all times in a child care facility</a:t>
            </a:r>
          </a:p>
        </p:txBody>
      </p:sp>
      <p:pic>
        <p:nvPicPr>
          <p:cNvPr id="4" name="Content Placeholder 4">
            <a:extLst>
              <a:ext uri="{FF2B5EF4-FFF2-40B4-BE49-F238E27FC236}">
                <a16:creationId xmlns:a16="http://schemas.microsoft.com/office/drawing/2014/main" id="{D174AD92-0733-460A-98A0-3C5CEA356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227" y="2623411"/>
            <a:ext cx="3789358" cy="2087058"/>
          </a:xfrm>
          <a:prstGeom prst="rect">
            <a:avLst/>
          </a:prstGeom>
        </p:spPr>
      </p:pic>
    </p:spTree>
    <p:extLst>
      <p:ext uri="{BB962C8B-B14F-4D97-AF65-F5344CB8AC3E}">
        <p14:creationId xmlns:p14="http://schemas.microsoft.com/office/powerpoint/2010/main" val="227107621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05d88611-e516-4d1a-b12e-39107e78b3d0"/>
    <ds:schemaRef ds:uri="http://purl.org/dc/terms/"/>
    <ds:schemaRef ds:uri="http://schemas.microsoft.com/office/2006/documentManagement/types"/>
    <ds:schemaRef ds:uri="56ea17bb-c96d-4826-b465-01eec0dd23dd"/>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206</TotalTime>
  <Words>2419</Words>
  <Application>Microsoft Office PowerPoint</Application>
  <PresentationFormat>Widescreen</PresentationFormat>
  <Paragraphs>349</Paragraphs>
  <Slides>29</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.AppleSystemUIFont</vt:lpstr>
      <vt:lpstr>Arial</vt:lpstr>
      <vt:lpstr>Calibri</vt:lpstr>
      <vt:lpstr>Courier New</vt:lpstr>
      <vt:lpstr>Open Sans</vt:lpstr>
      <vt:lpstr>Open Sans SemiBold</vt:lpstr>
      <vt:lpstr>Wingdings</vt:lpstr>
      <vt:lpstr>2_Office Theme</vt:lpstr>
      <vt:lpstr>3_Office Theme</vt:lpstr>
      <vt:lpstr>PowerPoint Presentation</vt:lpstr>
      <vt:lpstr>PowerPoint Presentation</vt:lpstr>
      <vt:lpstr>When Emergencies Arise</vt:lpstr>
      <vt:lpstr>PowerPoint Presentation</vt:lpstr>
      <vt:lpstr>What is CPR?</vt:lpstr>
      <vt:lpstr>Five Links in the Adult Chain of Survival</vt:lpstr>
      <vt:lpstr>CPR Instructional Video</vt:lpstr>
      <vt:lpstr>What is an Automated External Defibrillator (AED)?</vt:lpstr>
      <vt:lpstr>Texas Guidelines</vt:lpstr>
      <vt:lpstr>PowerPoint Presentation</vt:lpstr>
      <vt:lpstr>Check for Responsiveness</vt:lpstr>
      <vt:lpstr>Chest Compression</vt:lpstr>
      <vt:lpstr>Child Note Breathing</vt:lpstr>
      <vt:lpstr>PowerPoint Presentation</vt:lpstr>
      <vt:lpstr>First Aid Kit</vt:lpstr>
      <vt:lpstr>Using First Aid</vt:lpstr>
      <vt:lpstr>Handling Medical Emergencies</vt:lpstr>
      <vt:lpstr>First Aid Techniques</vt:lpstr>
      <vt:lpstr>First Aid Techniques</vt:lpstr>
      <vt:lpstr>First Aid Techniques</vt:lpstr>
      <vt:lpstr>What to do about conscious choking</vt:lpstr>
      <vt:lpstr>PowerPoint Presentation</vt:lpstr>
      <vt:lpstr>Hand Washing</vt:lpstr>
      <vt:lpstr>Reporting Accidents and Injuries</vt:lpstr>
      <vt:lpstr>Emergency Contact Sheet</vt:lpstr>
      <vt:lpstr>Babysitting Basics</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9</cp:revision>
  <cp:lastPrinted>2017-07-07T16:17:37Z</cp:lastPrinted>
  <dcterms:created xsi:type="dcterms:W3CDTF">2017-07-11T23:58:30Z</dcterms:created>
  <dcterms:modified xsi:type="dcterms:W3CDTF">2017-11-17T16:43:37Z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