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1"/>
  </p:notesMasterIdLst>
  <p:handoutMasterIdLst>
    <p:handoutMasterId r:id="rId22"/>
  </p:handoutMasterIdLst>
  <p:sldIdLst>
    <p:sldId id="322"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72037" autoAdjust="0"/>
  </p:normalViewPr>
  <p:slideViewPr>
    <p:cSldViewPr snapToGrid="0">
      <p:cViewPr>
        <p:scale>
          <a:sx n="49" d="100"/>
          <a:sy n="49" d="100"/>
        </p:scale>
        <p:origin x="1356" y="32"/>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01-Dec-17</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01-Dec-17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or does your family compost?</a:t>
            </a:r>
          </a:p>
          <a:p>
            <a:endParaRPr lang="en-US" dirty="0"/>
          </a:p>
          <a:p>
            <a:r>
              <a:rPr lang="en-US" dirty="0"/>
              <a:t>What can be done with compost?</a:t>
            </a:r>
          </a:p>
          <a:p>
            <a:endParaRPr lang="en-US" dirty="0"/>
          </a:p>
          <a:p>
            <a:r>
              <a:rPr lang="en-US" dirty="0"/>
              <a:t>Why</a:t>
            </a:r>
            <a:r>
              <a:rPr lang="en-US" baseline="0" dirty="0"/>
              <a:t> do you think we cannot compost dairy products, fats, grease, oil, meat, fish bones and related scraps?</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175104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Eating and preparing “fresh” food has several benefits:</a:t>
            </a:r>
          </a:p>
          <a:p>
            <a:pPr marL="171450" indent="-171450">
              <a:buFont typeface="Arial" panose="020B0604020202020204" pitchFamily="34" charset="0"/>
              <a:buChar char="•"/>
            </a:pPr>
            <a:r>
              <a:rPr lang="en-US" dirty="0"/>
              <a:t>buying</a:t>
            </a:r>
            <a:r>
              <a:rPr lang="en-US" baseline="0" dirty="0"/>
              <a:t> from local producers positively affects the local economy</a:t>
            </a:r>
          </a:p>
          <a:p>
            <a:pPr marL="171450" indent="-171450">
              <a:buFont typeface="Arial" panose="020B0604020202020204" pitchFamily="34" charset="0"/>
              <a:buChar char="•"/>
            </a:pPr>
            <a:r>
              <a:rPr lang="en-US" baseline="0" dirty="0"/>
              <a:t>better flavor and nutrition from less processed food - it stands to reason that food freshness is affected by the number of miles and processing it experiences</a:t>
            </a:r>
          </a:p>
          <a:p>
            <a:pPr marL="171450" indent="-171450">
              <a:buFont typeface="Arial" panose="020B0604020202020204" pitchFamily="34" charset="0"/>
              <a:buChar char="•"/>
            </a:pPr>
            <a:r>
              <a:rPr lang="en-US" baseline="0" dirty="0"/>
              <a:t>farm to table is a growing food service trend that allows restaurants to receive the freshest food possible for their menu.  In addition, the farm to table trend influences chefs and restaurateurs to plan seasonal menus optimizing seasonally fresh food.</a:t>
            </a:r>
          </a:p>
          <a:p>
            <a:endParaRPr lang="en-US" baseline="0" dirty="0"/>
          </a:p>
          <a:p>
            <a:r>
              <a:rPr lang="en-US" baseline="0" dirty="0"/>
              <a:t>Sustainable seafood is included in sustainable food practices.  </a:t>
            </a:r>
          </a:p>
          <a:p>
            <a:r>
              <a:rPr lang="en-US" baseline="0" dirty="0"/>
              <a:t>Some fish species experience overfishing – catching fish at a faster rate than they can reproduce.  </a:t>
            </a:r>
          </a:p>
          <a:p>
            <a:r>
              <a:rPr lang="en-US" baseline="0" dirty="0"/>
              <a:t>The demand for fresh seafood has given rise to aquaculture – production of seafood under controlled conditions.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2498262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Farming has existed for centuries.  At one time, family farms, ranches and dairies were the backbone of this country.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It still is, but the size and production has changed as population has changed. This has increased the demand for available food.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Industrialized commercial farms process food and animals on a large scale.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In what way, do you feel, this industrialized farming has affected the farming industry as a whole?</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In the early 1970’s, Chef Alice Waters (Berkley, California), embraced and promoted the now trendy local food use and has been a proponent of the organic food movement for 40 years.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She has been called the mother of American food.  Her initial plant farming has gone full circle.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Although there are still industrial food production facilities, more people are opting to buy food from local food producers.  Not only is their food fresher, but they economically contribute to the local community.</a:t>
            </a:r>
          </a:p>
          <a:p>
            <a:endParaRPr lang="en-US" dirty="0"/>
          </a:p>
          <a:p>
            <a:r>
              <a:rPr lang="en-US" baseline="0" dirty="0"/>
              <a:t>The traditional coffee growing practice is shade coffee.  This practice allows for coffee to grow under taller rainforest trees.  In what way is the environment and habitats affected by this practice?</a:t>
            </a:r>
            <a:endParaRPr lang="en-US" dirty="0"/>
          </a:p>
          <a:p>
            <a:endParaRPr lang="en-US" dirty="0"/>
          </a:p>
          <a:p>
            <a:r>
              <a:rPr lang="en-US" dirty="0"/>
              <a:t>The</a:t>
            </a:r>
            <a:r>
              <a:rPr lang="en-US" baseline="0" dirty="0"/>
              <a:t> increasing popularity in coffee affects the demand to grow more coffee.  </a:t>
            </a:r>
          </a:p>
          <a:p>
            <a:r>
              <a:rPr lang="en-US" baseline="0" dirty="0"/>
              <a:t>Modern coffee growing practices use sun coffee – larger forests are cleared or thinned to make room for more crops.  </a:t>
            </a:r>
          </a:p>
          <a:p>
            <a:r>
              <a:rPr lang="en-US" baseline="0" dirty="0"/>
              <a:t>What effect might this have on the forests and habitats?</a:t>
            </a:r>
          </a:p>
          <a:p>
            <a:endParaRPr lang="en-US" baseline="0" dirty="0"/>
          </a:p>
          <a:p>
            <a:r>
              <a:rPr lang="en-US" baseline="0" dirty="0"/>
              <a:t>What will you do?</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3408362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1809880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817865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Ask students what they think sustainability is.</a:t>
            </a:r>
          </a:p>
          <a:p>
            <a:endParaRPr lang="en-US" b="0" dirty="0"/>
          </a:p>
          <a:p>
            <a:r>
              <a:rPr lang="en-US" b="0" dirty="0"/>
              <a:t>Click on hyperlink to view video:</a:t>
            </a:r>
          </a:p>
          <a:p>
            <a:r>
              <a:rPr lang="en-US" b="1" dirty="0"/>
              <a:t>Food Scraps to Green Energy</a:t>
            </a:r>
          </a:p>
          <a:p>
            <a:r>
              <a:rPr lang="en-US" dirty="0"/>
              <a:t>Food waste is the second largest portion of garbage going into landfills in the United States, accounting for over 30 million tons each year.</a:t>
            </a:r>
          </a:p>
          <a:p>
            <a:r>
              <a:rPr lang="en-US" dirty="0"/>
              <a:t>http://youtu.be/vhyekv1V32s</a:t>
            </a:r>
          </a:p>
          <a:p>
            <a:endParaRPr lang="en-US" dirty="0"/>
          </a:p>
          <a:p>
            <a:r>
              <a:rPr lang="en-US" dirty="0"/>
              <a:t>Accessible version:</a:t>
            </a:r>
            <a:r>
              <a:rPr lang="en-US" baseline="0" dirty="0"/>
              <a:t> http://www.epa.gov/region09/waste/features/foodtoenergy/</a:t>
            </a:r>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722480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recent years, many people/businesses have voiced an interest in going green. </a:t>
            </a:r>
          </a:p>
          <a:p>
            <a:endParaRPr lang="en-US" baseline="0" dirty="0"/>
          </a:p>
          <a:p>
            <a:r>
              <a:rPr lang="en-US" baseline="0" dirty="0"/>
              <a:t>What actions are you aware of that protect and preserve the environment?  </a:t>
            </a:r>
          </a:p>
          <a:p>
            <a:endParaRPr lang="en-US" baseline="0" dirty="0"/>
          </a:p>
          <a:p>
            <a:r>
              <a:rPr lang="en-US" baseline="0" dirty="0"/>
              <a:t>Protecting the environment means protecting our resources through engaging in conservation and sustainable practices.</a:t>
            </a:r>
          </a:p>
          <a:p>
            <a:endParaRPr lang="en-US" baseline="0" dirty="0"/>
          </a:p>
          <a:p>
            <a:r>
              <a:rPr lang="en-US" dirty="0"/>
              <a:t>Sustainable agriculture was addressed by Congress in the 1990 Farm Bill -</a:t>
            </a:r>
            <a:r>
              <a:rPr lang="en-US" baseline="0" dirty="0"/>
              <a:t> </a:t>
            </a:r>
            <a:r>
              <a:rPr lang="en-US" dirty="0"/>
              <a:t>Food, Agriculture, Conservation, and Trade Act of 1990.</a:t>
            </a:r>
          </a:p>
          <a:p>
            <a:r>
              <a:rPr lang="en-US" dirty="0"/>
              <a:t>Under that law, “the term sustainable agriculture means an integrated system of plant and animal production practices having a site-specific application that will, over the long term: </a:t>
            </a:r>
          </a:p>
          <a:p>
            <a:pPr marL="171450" indent="-171450">
              <a:buFont typeface="Arial" panose="020B0604020202020204" pitchFamily="34" charset="0"/>
              <a:buChar char="•"/>
            </a:pPr>
            <a:r>
              <a:rPr lang="en-US" dirty="0"/>
              <a:t>satisfy human food and fiber needs</a:t>
            </a:r>
          </a:p>
          <a:p>
            <a:pPr marL="171450" indent="-171450">
              <a:buFont typeface="Arial" panose="020B0604020202020204" pitchFamily="34" charset="0"/>
              <a:buChar char="•"/>
            </a:pPr>
            <a:r>
              <a:rPr lang="en-US" dirty="0"/>
              <a:t>enhance environmental quality and the natural resource base upon which the agricultural economy depends</a:t>
            </a:r>
          </a:p>
          <a:p>
            <a:pPr marL="171450" indent="-171450">
              <a:buFont typeface="Arial" panose="020B0604020202020204" pitchFamily="34" charset="0"/>
              <a:buChar char="•"/>
            </a:pPr>
            <a:r>
              <a:rPr lang="en-US" dirty="0"/>
              <a:t>make the most efficient use of nonrenewable resources and on-farm resources and integrate, where appropriate, natural biological cycles and controls </a:t>
            </a:r>
          </a:p>
          <a:p>
            <a:pPr marL="171450" indent="-171450">
              <a:buFont typeface="Arial" panose="020B0604020202020204" pitchFamily="34" charset="0"/>
              <a:buChar char="•"/>
            </a:pPr>
            <a:r>
              <a:rPr lang="en-US" dirty="0"/>
              <a:t>sustain the economic viability of farm operations</a:t>
            </a:r>
          </a:p>
          <a:p>
            <a:pPr marL="171450" indent="-171450">
              <a:buFont typeface="Arial" panose="020B0604020202020204" pitchFamily="34" charset="0"/>
              <a:buChar char="•"/>
            </a:pPr>
            <a:r>
              <a:rPr lang="en-US" dirty="0"/>
              <a:t>enhance the quality of life for farmers and society as a whole.”</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1016881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industries,</a:t>
            </a:r>
            <a:r>
              <a:rPr lang="en-US" baseline="0" dirty="0"/>
              <a:t> population and recreation activities increase, so do the demands on the water supply.  </a:t>
            </a:r>
          </a:p>
          <a:p>
            <a:endParaRPr lang="en-US" baseline="0" dirty="0"/>
          </a:p>
          <a:p>
            <a:r>
              <a:rPr lang="en-US" baseline="0" dirty="0"/>
              <a:t>Weather patterns also impact water supply.  Lack of water has far reaching effects.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1163293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times, as we</a:t>
            </a:r>
            <a:r>
              <a:rPr lang="en-US" baseline="0" dirty="0"/>
              <a:t> are working in the restaurant, we do not think about how we are working.  </a:t>
            </a:r>
          </a:p>
          <a:p>
            <a:endParaRPr lang="en-US" baseline="0" dirty="0"/>
          </a:p>
          <a:p>
            <a:r>
              <a:rPr lang="en-US" baseline="0" dirty="0"/>
              <a:t>Conservation suggestions for food service may have been introduced first in the home – a smaller setting.</a:t>
            </a:r>
          </a:p>
          <a:p>
            <a:endParaRPr lang="en-US" baseline="0" dirty="0"/>
          </a:p>
          <a:p>
            <a:r>
              <a:rPr lang="en-US" baseline="0" dirty="0"/>
              <a:t>The food service industry soon realized these money saving practices would provide an environmentally sound policy for business.  </a:t>
            </a:r>
          </a:p>
          <a:p>
            <a:endParaRPr lang="en-US" baseline="0" dirty="0"/>
          </a:p>
          <a:p>
            <a:r>
              <a:rPr lang="en-US" baseline="0" dirty="0"/>
              <a:t>Which water conservation practices could be applied to our culinary classroom?</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4215090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Energy is divided into</a:t>
            </a:r>
            <a:r>
              <a:rPr lang="en-US" baseline="0" dirty="0"/>
              <a:t> two categories: Renewable and non-renewable.  </a:t>
            </a:r>
          </a:p>
          <a:p>
            <a:endParaRPr lang="en-US" baseline="0" dirty="0"/>
          </a:p>
          <a:p>
            <a:r>
              <a:rPr lang="en-US" baseline="0" dirty="0"/>
              <a:t>For years, even decades and centuries, we have relied on non-renewable energy.  We have become comfortable using coal for electricity and petroleum for our cars.  </a:t>
            </a:r>
          </a:p>
          <a:p>
            <a:endParaRPr lang="en-US" baseline="0" dirty="0"/>
          </a:p>
          <a:p>
            <a:r>
              <a:rPr lang="en-US" baseline="0" dirty="0"/>
              <a:t>Society is trying to move toward more renewable and sustainable energy.  </a:t>
            </a:r>
          </a:p>
          <a:p>
            <a:endParaRPr lang="en-US" baseline="0" dirty="0"/>
          </a:p>
          <a:p>
            <a:r>
              <a:rPr lang="en-US" baseline="0" dirty="0"/>
              <a:t>If you drive along some interstate highways (in your hybrid or electric car), you may see wind farms.  The Air Force Academy in Colorado Springs has installed 81,888 solar panels over 41 acres which will provide 11% of the academy’s electricity needs.  </a:t>
            </a:r>
          </a:p>
          <a:p>
            <a:endParaRPr lang="en-US" baseline="0" dirty="0"/>
          </a:p>
          <a:p>
            <a:r>
              <a:rPr lang="en-US" baseline="0" dirty="0"/>
              <a:t>Our population is becoming cognizant (aware) of the need to conserve our resources.  It is time for the business community to join that effort.</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329907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again, conservation practices in the home have transitioned to business/food service establishments.  </a:t>
            </a:r>
          </a:p>
          <a:p>
            <a:endParaRPr lang="en-US" dirty="0"/>
          </a:p>
          <a:p>
            <a:r>
              <a:rPr lang="en-US" dirty="0"/>
              <a:t>Conserving energy not only affects the carbon footprint of businesses, but increases the</a:t>
            </a:r>
            <a:r>
              <a:rPr lang="en-US" baseline="0" dirty="0"/>
              <a:t> </a:t>
            </a:r>
            <a:r>
              <a:rPr lang="en-US" dirty="0"/>
              <a:t>bottom line by saving money through these</a:t>
            </a:r>
            <a:r>
              <a:rPr lang="en-US" baseline="0" dirty="0"/>
              <a:t> efforts.</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1848253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deciding to start</a:t>
            </a:r>
            <a:r>
              <a:rPr lang="en-US" baseline="0" dirty="0"/>
              <a:t> a business, there are three building considerations.  </a:t>
            </a:r>
          </a:p>
          <a:p>
            <a:endParaRPr lang="en-US"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Building on a cleaned and repurposed industrial site (may have been contaminated with hazardous waste), this would be considered a brownfield site.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Building on a cleared “pad” site, design the structure to conserve energy – thus creating a green building.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Renovate an existing building and incorporate the use of green building materials.  </a:t>
            </a:r>
          </a:p>
          <a:p>
            <a:endParaRPr lang="en-US" baseline="0" dirty="0"/>
          </a:p>
          <a:p>
            <a:r>
              <a:rPr lang="en-US" baseline="0" dirty="0"/>
              <a:t>Be sure to research energy savings that may offer incentives and tax breaks.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3231670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Identifying the 3 R’s of conservation will assist</a:t>
            </a:r>
            <a:r>
              <a:rPr lang="en-US" baseline="0" dirty="0"/>
              <a:t> moving to sustainable practices.  </a:t>
            </a:r>
          </a:p>
          <a:p>
            <a:endParaRPr lang="en-US" baseline="0" dirty="0"/>
          </a:p>
          <a:p>
            <a:r>
              <a:rPr lang="en-US" baseline="0" dirty="0"/>
              <a:t>For example:</a:t>
            </a:r>
          </a:p>
          <a:p>
            <a:r>
              <a:rPr lang="en-US" baseline="0" dirty="0"/>
              <a:t>Simple practices to institute, but take thought and planning.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Recycle:</a:t>
            </a:r>
          </a:p>
          <a:p>
            <a:pPr marL="171450" indent="-171450">
              <a:buFont typeface="Arial" panose="020B0604020202020204" pitchFamily="34" charset="0"/>
              <a:buChar char="•"/>
            </a:pPr>
            <a:r>
              <a:rPr lang="en-US" baseline="0" dirty="0"/>
              <a:t>create a recycling environment by providing recycle bins and include recycling practices in your everyday operations</a:t>
            </a:r>
          </a:p>
          <a:p>
            <a:pPr marL="171450" indent="-171450">
              <a:buFont typeface="Arial" panose="020B0604020202020204" pitchFamily="34" charset="0"/>
              <a:buChar char="•"/>
            </a:pPr>
            <a:r>
              <a:rPr lang="en-US" baseline="0" dirty="0"/>
              <a:t>use recycled furniture or products</a:t>
            </a:r>
          </a:p>
          <a:p>
            <a:pPr marL="171450" indent="-171450">
              <a:buFont typeface="Arial" panose="020B0604020202020204" pitchFamily="34" charset="0"/>
              <a:buChar char="•"/>
            </a:pPr>
            <a:r>
              <a:rPr lang="en-US" baseline="0" dirty="0"/>
              <a:t>use </a:t>
            </a:r>
            <a:r>
              <a:rPr lang="en-US" baseline="0" dirty="0" err="1"/>
              <a:t>trayless</a:t>
            </a:r>
            <a:r>
              <a:rPr lang="en-US" baseline="0" dirty="0"/>
              <a:t> dining by using plates and glasses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Reduce:</a:t>
            </a:r>
          </a:p>
          <a:p>
            <a:pPr marL="171450" indent="-171450">
              <a:buFont typeface="Arial" panose="020B0604020202020204" pitchFamily="34" charset="0"/>
              <a:buChar char="•"/>
            </a:pPr>
            <a:r>
              <a:rPr lang="en-US" baseline="0" dirty="0"/>
              <a:t>food waste can be eliminated by smart planning and better forecasting of food needed</a:t>
            </a:r>
          </a:p>
          <a:p>
            <a:pPr marL="171450" indent="-171450">
              <a:buFont typeface="Arial" panose="020B0604020202020204" pitchFamily="34" charset="0"/>
              <a:buChar char="•"/>
            </a:pPr>
            <a:r>
              <a:rPr lang="en-US" baseline="0" dirty="0"/>
              <a:t>if food is made ahead of time and not used (such as loaves of bread and desserts) it can be sold or donated as long as it was cooked and stored properly</a:t>
            </a:r>
          </a:p>
          <a:p>
            <a:pPr marL="171450" indent="-171450">
              <a:buFont typeface="Arial" panose="020B0604020202020204" pitchFamily="34" charset="0"/>
              <a:buChar char="•"/>
            </a:pPr>
            <a:endParaRPr lang="en-US" baseline="0" dirty="0"/>
          </a:p>
          <a:p>
            <a:r>
              <a:rPr lang="en-US" baseline="0" dirty="0"/>
              <a:t>Reuse:</a:t>
            </a:r>
          </a:p>
          <a:p>
            <a:pPr marL="171450" indent="-171450">
              <a:buFont typeface="Arial" panose="020B0604020202020204" pitchFamily="34" charset="0"/>
              <a:buChar char="•"/>
            </a:pPr>
            <a:r>
              <a:rPr lang="en-US" baseline="0" dirty="0"/>
              <a:t>repurpose food into another format – unused cooked chicken to make chicken salad</a:t>
            </a:r>
          </a:p>
          <a:p>
            <a:pPr marL="171450" indent="-171450">
              <a:buFont typeface="Arial" panose="020B0604020202020204" pitchFamily="34" charset="0"/>
              <a:buChar char="•"/>
            </a:pPr>
            <a:r>
              <a:rPr lang="en-US" baseline="0" dirty="0"/>
              <a:t>donate food, if allowed, to local programs</a:t>
            </a:r>
          </a:p>
          <a:p>
            <a:pPr marL="171450" indent="-171450">
              <a:buFont typeface="Arial" panose="020B0604020202020204" pitchFamily="34" charset="0"/>
              <a:buChar char="•"/>
            </a:pPr>
            <a:r>
              <a:rPr lang="en-US" baseline="0" dirty="0"/>
              <a:t>help local farmers by composting food scraps</a:t>
            </a:r>
          </a:p>
          <a:p>
            <a:pPr marL="0" indent="0">
              <a:buFont typeface="Arial" panose="020B0604020202020204" pitchFamily="34" charset="0"/>
              <a:buNone/>
            </a:pPr>
            <a:endParaRPr lang="en-US" baseline="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Who would think to audit their trash?  By auditing you trash you can better estimate your recycling focus.  </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Be mindful of each business practice/policy.</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27154850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2.JPG"/><Relationship Id="rId4" Type="http://schemas.openxmlformats.org/officeDocument/2006/relationships/image" Target="../media/image21.WMF"/></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youtu.be/vhyekv1V32s"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1.WMF"/></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a:xfrm>
            <a:off x="4525346" y="477093"/>
            <a:ext cx="7666654" cy="3413772"/>
          </a:xfrm>
        </p:spPr>
        <p:txBody>
          <a:bodyPr>
            <a:normAutofit/>
          </a:bodyPr>
          <a:lstStyle/>
          <a:p>
            <a:r>
              <a:rPr lang="en-US" dirty="0"/>
              <a:t>Back to the Future</a:t>
            </a:r>
          </a:p>
        </p:txBody>
      </p:sp>
      <p:sp>
        <p:nvSpPr>
          <p:cNvPr id="2" name="Rectangle 1">
            <a:extLst>
              <a:ext uri="{FF2B5EF4-FFF2-40B4-BE49-F238E27FC236}">
                <a16:creationId xmlns:a16="http://schemas.microsoft.com/office/drawing/2014/main" id="{C80D97F1-4306-412A-9A9E-DDD20F4A4413}"/>
              </a:ext>
            </a:extLst>
          </p:cNvPr>
          <p:cNvSpPr/>
          <p:nvPr/>
        </p:nvSpPr>
        <p:spPr>
          <a:xfrm>
            <a:off x="4525347" y="3121424"/>
            <a:ext cx="7666654" cy="1446550"/>
          </a:xfrm>
          <a:prstGeom prst="rect">
            <a:avLst/>
          </a:prstGeom>
        </p:spPr>
        <p:txBody>
          <a:bodyPr wrap="square">
            <a:spAutoFit/>
          </a:bodyPr>
          <a:lstStyle/>
          <a:p>
            <a:r>
              <a:rPr lang="en-US" sz="4400" dirty="0">
                <a:solidFill>
                  <a:schemeClr val="accent2">
                    <a:lumMod val="60000"/>
                    <a:lumOff val="40000"/>
                  </a:schemeClr>
                </a:solidFill>
                <a:latin typeface="Open Sans"/>
              </a:rPr>
              <a:t>An Introduction to Sustainability in Food Service</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latin typeface="Open Sans"/>
                <a:cs typeface="Arial" panose="020B0604020202020204" pitchFamily="34" charset="0"/>
              </a:rPr>
              <a:t>The 3 R’s of Conservation</a:t>
            </a:r>
            <a:endParaRPr lang="en-US" dirty="0">
              <a:latin typeface="Open Sans"/>
            </a:endParaRP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Recycle</a:t>
            </a:r>
          </a:p>
          <a:p>
            <a:pPr lvl="2"/>
            <a:r>
              <a:rPr lang="en-US" sz="2400" dirty="0"/>
              <a:t>Audit trash</a:t>
            </a:r>
          </a:p>
          <a:p>
            <a:pPr lvl="2"/>
            <a:r>
              <a:rPr lang="en-US" sz="2400" dirty="0"/>
              <a:t>Create a recycle environment</a:t>
            </a:r>
          </a:p>
          <a:p>
            <a:pPr lvl="1"/>
            <a:r>
              <a:rPr lang="en-US" dirty="0"/>
              <a:t>Reduce</a:t>
            </a:r>
          </a:p>
          <a:p>
            <a:pPr lvl="2"/>
            <a:r>
              <a:rPr lang="en-US" sz="2400" dirty="0"/>
              <a:t>Smart planning – limit overproduction</a:t>
            </a:r>
          </a:p>
          <a:p>
            <a:pPr lvl="2"/>
            <a:r>
              <a:rPr lang="en-US" sz="2400" dirty="0"/>
              <a:t>Bulk purchasing</a:t>
            </a:r>
          </a:p>
          <a:p>
            <a:pPr lvl="1"/>
            <a:r>
              <a:rPr lang="en-US" dirty="0"/>
              <a:t>Reuse</a:t>
            </a:r>
          </a:p>
          <a:p>
            <a:pPr lvl="2"/>
            <a:r>
              <a:rPr lang="en-US" sz="2400" dirty="0"/>
              <a:t>Repurpose food</a:t>
            </a:r>
          </a:p>
          <a:p>
            <a:pPr lvl="2"/>
            <a:r>
              <a:rPr lang="en-US" sz="2400" dirty="0"/>
              <a:t>Recycle products  </a:t>
            </a:r>
          </a:p>
          <a:p>
            <a:pPr lvl="1"/>
            <a:endParaRPr lang="en-US" dirty="0"/>
          </a:p>
        </p:txBody>
      </p:sp>
      <p:pic>
        <p:nvPicPr>
          <p:cNvPr id="4" name="Picture 3">
            <a:extLst>
              <a:ext uri="{FF2B5EF4-FFF2-40B4-BE49-F238E27FC236}">
                <a16:creationId xmlns:a16="http://schemas.microsoft.com/office/drawing/2014/main" id="{CDB4F563-C4FA-4024-A0E1-AB1CB26DE7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788" y="1949871"/>
            <a:ext cx="3181646" cy="2958258"/>
          </a:xfrm>
          <a:prstGeom prst="rect">
            <a:avLst/>
          </a:prstGeom>
        </p:spPr>
      </p:pic>
    </p:spTree>
    <p:extLst>
      <p:ext uri="{BB962C8B-B14F-4D97-AF65-F5344CB8AC3E}">
        <p14:creationId xmlns:p14="http://schemas.microsoft.com/office/powerpoint/2010/main" val="2622374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latin typeface="Open Sans"/>
                <a:cs typeface="Arial" panose="020B0604020202020204" pitchFamily="34" charset="0"/>
              </a:rPr>
              <a:t>Composting</a:t>
            </a:r>
            <a:endParaRPr lang="en-US" dirty="0">
              <a:latin typeface="Open Sans"/>
            </a:endParaRP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Turn food throwaways into organic fertilizer</a:t>
            </a:r>
          </a:p>
          <a:p>
            <a:pPr lvl="1"/>
            <a:r>
              <a:rPr lang="en-US" dirty="0"/>
              <a:t>Natural form of recycling</a:t>
            </a:r>
          </a:p>
          <a:p>
            <a:pPr lvl="1"/>
            <a:r>
              <a:rPr lang="en-US" dirty="0"/>
              <a:t>Do not compost:</a:t>
            </a:r>
          </a:p>
          <a:p>
            <a:pPr lvl="2"/>
            <a:r>
              <a:rPr lang="en-US" sz="2400" dirty="0"/>
              <a:t>dairy products</a:t>
            </a:r>
          </a:p>
          <a:p>
            <a:pPr lvl="2"/>
            <a:r>
              <a:rPr lang="en-US" sz="2400" dirty="0"/>
              <a:t>fats, grease and oil</a:t>
            </a:r>
          </a:p>
          <a:p>
            <a:pPr lvl="2"/>
            <a:r>
              <a:rPr lang="en-US" sz="2400" dirty="0"/>
              <a:t>meat, fish bones and related scraps</a:t>
            </a:r>
          </a:p>
        </p:txBody>
      </p:sp>
      <p:pic>
        <p:nvPicPr>
          <p:cNvPr id="4" name="Picture 3">
            <a:extLst>
              <a:ext uri="{FF2B5EF4-FFF2-40B4-BE49-F238E27FC236}">
                <a16:creationId xmlns:a16="http://schemas.microsoft.com/office/drawing/2014/main" id="{A8AFBB4B-4B1B-49AE-8F52-25DD773197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7737" y="2723205"/>
            <a:ext cx="3901440" cy="3121152"/>
          </a:xfrm>
          <a:prstGeom prst="rect">
            <a:avLst/>
          </a:prstGeom>
        </p:spPr>
      </p:pic>
    </p:spTree>
    <p:extLst>
      <p:ext uri="{BB962C8B-B14F-4D97-AF65-F5344CB8AC3E}">
        <p14:creationId xmlns:p14="http://schemas.microsoft.com/office/powerpoint/2010/main" val="2287142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Sustainable Food Practices</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Food Miles</a:t>
            </a:r>
          </a:p>
          <a:p>
            <a:pPr lvl="2"/>
            <a:r>
              <a:rPr lang="en-US" sz="2400" dirty="0"/>
              <a:t>How far food products travel</a:t>
            </a:r>
          </a:p>
          <a:p>
            <a:pPr lvl="1"/>
            <a:r>
              <a:rPr lang="en-US" dirty="0"/>
              <a:t>Local Sourced Food</a:t>
            </a:r>
          </a:p>
          <a:p>
            <a:pPr lvl="2"/>
            <a:r>
              <a:rPr lang="en-US" sz="2400" dirty="0"/>
              <a:t>Food produced in surrounding area</a:t>
            </a:r>
          </a:p>
          <a:p>
            <a:pPr lvl="1"/>
            <a:r>
              <a:rPr lang="en-US" dirty="0"/>
              <a:t>Overfishing </a:t>
            </a:r>
          </a:p>
          <a:p>
            <a:pPr lvl="2"/>
            <a:r>
              <a:rPr lang="en-US" sz="2400" dirty="0"/>
              <a:t>Aquaculture </a:t>
            </a:r>
          </a:p>
        </p:txBody>
      </p:sp>
      <p:pic>
        <p:nvPicPr>
          <p:cNvPr id="4" name="Picture 3">
            <a:extLst>
              <a:ext uri="{FF2B5EF4-FFF2-40B4-BE49-F238E27FC236}">
                <a16:creationId xmlns:a16="http://schemas.microsoft.com/office/drawing/2014/main" id="{5D7B61E4-F29E-41DE-9974-3BFF948B35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3489" y="2766422"/>
            <a:ext cx="2634699" cy="2445657"/>
          </a:xfrm>
          <a:prstGeom prst="rect">
            <a:avLst/>
          </a:prstGeom>
        </p:spPr>
      </p:pic>
    </p:spTree>
    <p:extLst>
      <p:ext uri="{BB962C8B-B14F-4D97-AF65-F5344CB8AC3E}">
        <p14:creationId xmlns:p14="http://schemas.microsoft.com/office/powerpoint/2010/main" val="1059639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Other Sustainable Food Improvements</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Industrialized Farming</a:t>
            </a:r>
          </a:p>
          <a:p>
            <a:pPr lvl="2"/>
            <a:r>
              <a:rPr lang="en-US" sz="2400" dirty="0"/>
              <a:t>Effects on environment</a:t>
            </a:r>
          </a:p>
          <a:p>
            <a:pPr lvl="1"/>
            <a:r>
              <a:rPr lang="en-US" dirty="0"/>
              <a:t>Organic Food – Alice Waters</a:t>
            </a:r>
          </a:p>
          <a:p>
            <a:pPr lvl="2"/>
            <a:r>
              <a:rPr lang="en-US" sz="2400" dirty="0"/>
              <a:t>Pesticides or synthetic fertilizers stopped being used</a:t>
            </a:r>
          </a:p>
          <a:p>
            <a:pPr lvl="1"/>
            <a:r>
              <a:rPr lang="en-US" dirty="0"/>
              <a:t>Shade Coffee</a:t>
            </a:r>
          </a:p>
          <a:p>
            <a:pPr lvl="2"/>
            <a:r>
              <a:rPr lang="en-US" sz="2400" dirty="0"/>
              <a:t>Grows under taller rainforest trees</a:t>
            </a:r>
          </a:p>
          <a:p>
            <a:pPr lvl="1"/>
            <a:r>
              <a:rPr lang="en-US" dirty="0"/>
              <a:t>Smaller Family Farms and Ranches</a:t>
            </a:r>
          </a:p>
          <a:p>
            <a:pPr lvl="2"/>
            <a:r>
              <a:rPr lang="en-US" sz="2400" dirty="0"/>
              <a:t>Produce smaller quantities</a:t>
            </a:r>
          </a:p>
          <a:p>
            <a:pPr lvl="1"/>
            <a:r>
              <a:rPr lang="en-US" dirty="0"/>
              <a:t>Sun Coffee</a:t>
            </a:r>
          </a:p>
          <a:p>
            <a:pPr lvl="2"/>
            <a:r>
              <a:rPr lang="en-US" sz="2400" dirty="0"/>
              <a:t>Large forests cleared for sun coffee</a:t>
            </a:r>
          </a:p>
          <a:p>
            <a:pPr lvl="1"/>
            <a:endParaRPr lang="en-US" dirty="0"/>
          </a:p>
        </p:txBody>
      </p:sp>
      <p:pic>
        <p:nvPicPr>
          <p:cNvPr id="4" name="Picture 3">
            <a:extLst>
              <a:ext uri="{FF2B5EF4-FFF2-40B4-BE49-F238E27FC236}">
                <a16:creationId xmlns:a16="http://schemas.microsoft.com/office/drawing/2014/main" id="{5B70DA8D-3903-452E-943C-C0F8B2B84F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8143" y="1283509"/>
            <a:ext cx="1822399" cy="1521562"/>
          </a:xfrm>
          <a:prstGeom prst="rect">
            <a:avLst/>
          </a:prstGeom>
        </p:spPr>
      </p:pic>
      <p:pic>
        <p:nvPicPr>
          <p:cNvPr id="5" name="Picture 4">
            <a:extLst>
              <a:ext uri="{FF2B5EF4-FFF2-40B4-BE49-F238E27FC236}">
                <a16:creationId xmlns:a16="http://schemas.microsoft.com/office/drawing/2014/main" id="{A900B555-00D8-44CA-BB71-595608C760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28143" y="3025155"/>
            <a:ext cx="1818742" cy="1312431"/>
          </a:xfrm>
          <a:prstGeom prst="rect">
            <a:avLst/>
          </a:prstGeom>
        </p:spPr>
      </p:pic>
      <p:pic>
        <p:nvPicPr>
          <p:cNvPr id="6" name="Picture 5">
            <a:extLst>
              <a:ext uri="{FF2B5EF4-FFF2-40B4-BE49-F238E27FC236}">
                <a16:creationId xmlns:a16="http://schemas.microsoft.com/office/drawing/2014/main" id="{15007BDA-753B-4FA4-B5ED-310DE2F337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88704" y="4680087"/>
            <a:ext cx="2101276" cy="1607023"/>
          </a:xfrm>
          <a:prstGeom prst="rect">
            <a:avLst/>
          </a:prstGeom>
        </p:spPr>
      </p:pic>
    </p:spTree>
    <p:extLst>
      <p:ext uri="{BB962C8B-B14F-4D97-AF65-F5344CB8AC3E}">
        <p14:creationId xmlns:p14="http://schemas.microsoft.com/office/powerpoint/2010/main" val="174922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Questions?</a:t>
            </a:r>
          </a:p>
        </p:txBody>
      </p:sp>
      <p:pic>
        <p:nvPicPr>
          <p:cNvPr id="4" name="Picture 2">
            <a:extLst>
              <a:ext uri="{FF2B5EF4-FFF2-40B4-BE49-F238E27FC236}">
                <a16:creationId xmlns:a16="http://schemas.microsoft.com/office/drawing/2014/main" id="{2B9FD2D2-DBE7-4E86-8F26-6A1D719F259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348358" y="1930400"/>
            <a:ext cx="3480188" cy="3480188"/>
          </a:xfrm>
          <a:prstGeom prst="rect">
            <a:avLst/>
          </a:prstGeom>
          <a:noFill/>
          <a:ln w="9525">
            <a:noFill/>
            <a:miter lim="800000"/>
            <a:headEnd/>
            <a:tailEnd/>
          </a:ln>
          <a:effectLst/>
        </p:spPr>
      </p:pic>
    </p:spTree>
    <p:extLst>
      <p:ext uri="{BB962C8B-B14F-4D97-AF65-F5344CB8AC3E}">
        <p14:creationId xmlns:p14="http://schemas.microsoft.com/office/powerpoint/2010/main" val="2766910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latin typeface="Open Sans"/>
                <a:cs typeface="Arial" panose="020B0604020202020204" pitchFamily="34" charset="0"/>
              </a:rPr>
              <a:t>References and Resources</a:t>
            </a:r>
            <a:endParaRPr lang="en-US" dirty="0">
              <a:latin typeface="Open Sans"/>
            </a:endParaRP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289790"/>
            <a:ext cx="10741802" cy="4734318"/>
          </a:xfrm>
        </p:spPr>
        <p:txBody>
          <a:bodyPr/>
          <a:lstStyle/>
          <a:p>
            <a:pPr lvl="1"/>
            <a:r>
              <a:rPr lang="en-US" sz="2000" dirty="0"/>
              <a:t>Images:</a:t>
            </a:r>
          </a:p>
          <a:p>
            <a:pPr lvl="2"/>
            <a:r>
              <a:rPr lang="en-US" sz="2000" dirty="0"/>
              <a:t>Microsoft Office Clip Art: Used with permission from Microsoft.</a:t>
            </a:r>
          </a:p>
          <a:p>
            <a:pPr lvl="1"/>
            <a:r>
              <a:rPr lang="en-US" sz="2000" dirty="0"/>
              <a:t>Textbook: </a:t>
            </a:r>
          </a:p>
          <a:p>
            <a:pPr lvl="2"/>
            <a:r>
              <a:rPr lang="en-US" sz="2000" dirty="0"/>
              <a:t>Foundations of restaurant management and culinary arts, Level two. (2011). Boston: Prentice Hall. </a:t>
            </a:r>
          </a:p>
          <a:p>
            <a:pPr lvl="1"/>
            <a:r>
              <a:rPr lang="en-US" sz="2000" dirty="0"/>
              <a:t>Website:</a:t>
            </a:r>
          </a:p>
          <a:p>
            <a:pPr lvl="2"/>
            <a:r>
              <a:rPr lang="en-US" sz="2000" dirty="0"/>
              <a:t>EPA – United States Environmental Protection Agency</a:t>
            </a:r>
            <a:br>
              <a:rPr lang="en-US" sz="2000" dirty="0"/>
            </a:br>
            <a:r>
              <a:rPr lang="en-US" sz="2000" dirty="0"/>
              <a:t>Our mission is to protect human health and the environment</a:t>
            </a:r>
            <a:br>
              <a:rPr lang="en-US" sz="2000" dirty="0"/>
            </a:br>
            <a:r>
              <a:rPr lang="en-US" sz="2000" dirty="0"/>
              <a:t>http://www2.epa.gov/aboutepa</a:t>
            </a:r>
          </a:p>
          <a:p>
            <a:pPr lvl="1"/>
            <a:r>
              <a:rPr lang="en-US" sz="2000" dirty="0"/>
              <a:t>YouTube™: </a:t>
            </a:r>
          </a:p>
          <a:p>
            <a:pPr lvl="2"/>
            <a:r>
              <a:rPr lang="en-US" sz="2000" dirty="0"/>
              <a:t>Food Scraps to Green Energy</a:t>
            </a:r>
            <a:br>
              <a:rPr lang="en-US" sz="2000" dirty="0"/>
            </a:br>
            <a:r>
              <a:rPr lang="en-US" sz="2000" dirty="0"/>
              <a:t>Food waste is the second largest portion of garbage going into landfills in the United States, accounting for over 30 million tons each year.</a:t>
            </a:r>
            <a:br>
              <a:rPr lang="en-US" sz="2000" dirty="0"/>
            </a:br>
            <a:r>
              <a:rPr lang="en-US" sz="2000" dirty="0"/>
              <a:t>http://youtu.be/vhyekv1V32s</a:t>
            </a:r>
          </a:p>
          <a:p>
            <a:pPr lvl="2"/>
            <a:r>
              <a:rPr lang="en-US" sz="2000" dirty="0"/>
              <a:t>Accessible version: http://www.epa.gov/region09/waste/features/foodtoenergy/</a:t>
            </a:r>
          </a:p>
          <a:p>
            <a:pPr lvl="1"/>
            <a:endParaRPr lang="en-US" sz="2000" dirty="0"/>
          </a:p>
          <a:p>
            <a:pPr lvl="1"/>
            <a:endParaRPr lang="en-US" sz="2000" dirty="0"/>
          </a:p>
          <a:p>
            <a:pPr lvl="1"/>
            <a:endParaRPr lang="en-US" sz="2000" dirty="0"/>
          </a:p>
        </p:txBody>
      </p:sp>
    </p:spTree>
    <p:extLst>
      <p:ext uri="{BB962C8B-B14F-4D97-AF65-F5344CB8AC3E}">
        <p14:creationId xmlns:p14="http://schemas.microsoft.com/office/powerpoint/2010/main" val="908744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What is Sustainability?</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The practice that meets current resource needs without compromising the ability to meet future needs</a:t>
            </a:r>
          </a:p>
          <a:p>
            <a:pPr lvl="1"/>
            <a:endParaRPr lang="en-US" dirty="0"/>
          </a:p>
          <a:p>
            <a:pPr marL="0" lvl="1" indent="0">
              <a:buNone/>
            </a:pPr>
            <a:endParaRPr lang="en-US" dirty="0"/>
          </a:p>
          <a:p>
            <a:pPr lvl="1"/>
            <a:r>
              <a:rPr lang="en-US" dirty="0">
                <a:hlinkClick r:id="rId3"/>
              </a:rPr>
              <a:t>Food Scraps to Green Energy</a:t>
            </a:r>
            <a:br>
              <a:rPr lang="en-US" dirty="0"/>
            </a:br>
            <a:r>
              <a:rPr lang="en-US" sz="2400" dirty="0"/>
              <a:t>(click on link)</a:t>
            </a:r>
          </a:p>
          <a:p>
            <a:pPr lvl="1"/>
            <a:endParaRPr lang="en-US" dirty="0"/>
          </a:p>
        </p:txBody>
      </p:sp>
      <p:pic>
        <p:nvPicPr>
          <p:cNvPr id="4" name="Picture 3">
            <a:extLst>
              <a:ext uri="{FF2B5EF4-FFF2-40B4-BE49-F238E27FC236}">
                <a16:creationId xmlns:a16="http://schemas.microsoft.com/office/drawing/2014/main" id="{6CBCFC3A-C44A-4FBA-A21E-D53C723100C9}"/>
              </a:ext>
            </a:extLst>
          </p:cNvPr>
          <p:cNvPicPr>
            <a:picLocks noChangeAspect="1"/>
          </p:cNvPicPr>
          <p:nvPr/>
        </p:nvPicPr>
        <p:blipFill rotWithShape="1">
          <a:blip r:embed="rId4"/>
          <a:srcRect l="8831" t="21473" r="45322" b="22479"/>
          <a:stretch/>
        </p:blipFill>
        <p:spPr>
          <a:xfrm>
            <a:off x="6649462" y="2049694"/>
            <a:ext cx="3760839" cy="2758611"/>
          </a:xfrm>
          <a:prstGeom prst="rect">
            <a:avLst/>
          </a:prstGeom>
        </p:spPr>
      </p:pic>
    </p:spTree>
    <p:extLst>
      <p:ext uri="{BB962C8B-B14F-4D97-AF65-F5344CB8AC3E}">
        <p14:creationId xmlns:p14="http://schemas.microsoft.com/office/powerpoint/2010/main" val="2923985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Environmental Protection Agency (EPA)</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Federal agency</a:t>
            </a:r>
          </a:p>
          <a:p>
            <a:pPr lvl="1"/>
            <a:r>
              <a:rPr lang="en-US" dirty="0"/>
              <a:t>Mission </a:t>
            </a:r>
          </a:p>
          <a:p>
            <a:pPr lvl="2"/>
            <a:r>
              <a:rPr lang="en-US" sz="2400" dirty="0"/>
              <a:t>To protect human health and the environment</a:t>
            </a:r>
          </a:p>
          <a:p>
            <a:pPr lvl="1"/>
            <a:r>
              <a:rPr lang="en-US" dirty="0"/>
              <a:t>Focus</a:t>
            </a:r>
          </a:p>
          <a:p>
            <a:pPr lvl="2"/>
            <a:r>
              <a:rPr lang="en-US" sz="2400" dirty="0"/>
              <a:t>Finding ways to preserve natural resources such as:</a:t>
            </a:r>
          </a:p>
          <a:p>
            <a:pPr lvl="3"/>
            <a:r>
              <a:rPr lang="en-US" sz="2200" dirty="0"/>
              <a:t>Water</a:t>
            </a:r>
          </a:p>
          <a:p>
            <a:pPr lvl="3"/>
            <a:r>
              <a:rPr lang="en-US" sz="2200" dirty="0"/>
              <a:t>Energy</a:t>
            </a:r>
          </a:p>
          <a:p>
            <a:pPr lvl="1"/>
            <a:endParaRPr lang="en-US" dirty="0"/>
          </a:p>
        </p:txBody>
      </p:sp>
      <p:pic>
        <p:nvPicPr>
          <p:cNvPr id="4" name="Picture 3">
            <a:extLst>
              <a:ext uri="{FF2B5EF4-FFF2-40B4-BE49-F238E27FC236}">
                <a16:creationId xmlns:a16="http://schemas.microsoft.com/office/drawing/2014/main" id="{E92CE314-9D90-4FB7-91EE-0DBE2C07BC91}"/>
              </a:ext>
            </a:extLst>
          </p:cNvPr>
          <p:cNvPicPr>
            <a:picLocks noChangeAspect="1"/>
          </p:cNvPicPr>
          <p:nvPr/>
        </p:nvPicPr>
        <p:blipFill rotWithShape="1">
          <a:blip r:embed="rId3"/>
          <a:srcRect l="1985" t="15257" r="86875" b="66177"/>
          <a:stretch/>
        </p:blipFill>
        <p:spPr>
          <a:xfrm>
            <a:off x="8595360" y="3720430"/>
            <a:ext cx="2571219" cy="2571219"/>
          </a:xfrm>
          <a:prstGeom prst="rect">
            <a:avLst/>
          </a:prstGeom>
        </p:spPr>
      </p:pic>
      <p:pic>
        <p:nvPicPr>
          <p:cNvPr id="5" name="Picture 4">
            <a:extLst>
              <a:ext uri="{FF2B5EF4-FFF2-40B4-BE49-F238E27FC236}">
                <a16:creationId xmlns:a16="http://schemas.microsoft.com/office/drawing/2014/main" id="{F72CCA08-0417-4061-9DB6-FAB28290DA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61121" y="1061177"/>
            <a:ext cx="1370631" cy="2522342"/>
          </a:xfrm>
          <a:prstGeom prst="rect">
            <a:avLst/>
          </a:prstGeom>
        </p:spPr>
      </p:pic>
    </p:spTree>
    <p:extLst>
      <p:ext uri="{BB962C8B-B14F-4D97-AF65-F5344CB8AC3E}">
        <p14:creationId xmlns:p14="http://schemas.microsoft.com/office/powerpoint/2010/main" val="164476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Water</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Quick fact</a:t>
            </a:r>
          </a:p>
          <a:p>
            <a:pPr lvl="2"/>
            <a:r>
              <a:rPr lang="en-US" dirty="0"/>
              <a:t>On average, North Americans use 92 gallons of water per person per day</a:t>
            </a:r>
          </a:p>
        </p:txBody>
      </p:sp>
      <p:sp>
        <p:nvSpPr>
          <p:cNvPr id="4" name="Content Placeholder 3">
            <a:extLst>
              <a:ext uri="{FF2B5EF4-FFF2-40B4-BE49-F238E27FC236}">
                <a16:creationId xmlns:a16="http://schemas.microsoft.com/office/drawing/2014/main" id="{35C04A57-8791-41ED-8823-3184577CC3C3}"/>
              </a:ext>
            </a:extLst>
          </p:cNvPr>
          <p:cNvSpPr>
            <a:spLocks noGrp="1"/>
          </p:cNvSpPr>
          <p:nvPr>
            <p:ph sz="half" idx="10"/>
          </p:nvPr>
        </p:nvSpPr>
        <p:spPr/>
        <p:txBody>
          <a:bodyPr/>
          <a:lstStyle/>
          <a:p>
            <a:pPr lvl="1"/>
            <a:r>
              <a:rPr lang="en-US" dirty="0"/>
              <a:t>Effect of disappearing water supply</a:t>
            </a:r>
          </a:p>
          <a:p>
            <a:pPr lvl="2"/>
            <a:r>
              <a:rPr lang="en-US" dirty="0"/>
              <a:t>No water for crops and animals</a:t>
            </a:r>
          </a:p>
          <a:p>
            <a:pPr lvl="2"/>
            <a:r>
              <a:rPr lang="en-US" dirty="0"/>
              <a:t>Businesses and farms may close</a:t>
            </a:r>
          </a:p>
          <a:p>
            <a:pPr lvl="2"/>
            <a:r>
              <a:rPr lang="en-US" dirty="0"/>
              <a:t>Unemployment rises</a:t>
            </a:r>
          </a:p>
          <a:p>
            <a:pPr lvl="2"/>
            <a:r>
              <a:rPr lang="en-US" dirty="0"/>
              <a:t>Increase in brush fires and dust storms</a:t>
            </a:r>
          </a:p>
          <a:p>
            <a:pPr lvl="2"/>
            <a:r>
              <a:rPr lang="en-US" dirty="0"/>
              <a:t>Dying cities and towns or overpopulation</a:t>
            </a:r>
          </a:p>
          <a:p>
            <a:pPr lvl="1"/>
            <a:endParaRPr lang="en-US" dirty="0"/>
          </a:p>
        </p:txBody>
      </p:sp>
      <p:pic>
        <p:nvPicPr>
          <p:cNvPr id="5" name="Picture 4">
            <a:extLst>
              <a:ext uri="{FF2B5EF4-FFF2-40B4-BE49-F238E27FC236}">
                <a16:creationId xmlns:a16="http://schemas.microsoft.com/office/drawing/2014/main" id="{A05A0745-4A65-43C2-BFBB-897760A8F9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6077" y="3552247"/>
            <a:ext cx="2511187" cy="2227540"/>
          </a:xfrm>
          <a:prstGeom prst="rect">
            <a:avLst/>
          </a:prstGeom>
        </p:spPr>
      </p:pic>
    </p:spTree>
    <p:extLst>
      <p:ext uri="{BB962C8B-B14F-4D97-AF65-F5344CB8AC3E}">
        <p14:creationId xmlns:p14="http://schemas.microsoft.com/office/powerpoint/2010/main" val="2937519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Conserving Water</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The Food Service Industry can conserve water by:</a:t>
            </a:r>
          </a:p>
          <a:p>
            <a:pPr lvl="2"/>
            <a:r>
              <a:rPr lang="en-US" sz="2400" dirty="0"/>
              <a:t>Thawing food in cooler/refrigerator</a:t>
            </a:r>
          </a:p>
          <a:p>
            <a:pPr lvl="2"/>
            <a:r>
              <a:rPr lang="en-US" sz="2400" dirty="0"/>
              <a:t>Soaking and scraping dirty dishes before washing</a:t>
            </a:r>
          </a:p>
          <a:p>
            <a:pPr lvl="2"/>
            <a:r>
              <a:rPr lang="en-US" sz="2400" dirty="0"/>
              <a:t>Loading dishwashers correctly</a:t>
            </a:r>
          </a:p>
          <a:p>
            <a:pPr lvl="2"/>
            <a:r>
              <a:rPr lang="en-US" sz="2400" dirty="0"/>
              <a:t>Repairing leaks quickly</a:t>
            </a:r>
          </a:p>
          <a:p>
            <a:pPr lvl="2"/>
            <a:r>
              <a:rPr lang="en-US" sz="2400" dirty="0"/>
              <a:t>Not automatically serving water to customers</a:t>
            </a:r>
          </a:p>
        </p:txBody>
      </p:sp>
      <p:pic>
        <p:nvPicPr>
          <p:cNvPr id="4" name="Picture 3">
            <a:extLst>
              <a:ext uri="{FF2B5EF4-FFF2-40B4-BE49-F238E27FC236}">
                <a16:creationId xmlns:a16="http://schemas.microsoft.com/office/drawing/2014/main" id="{151C8800-7079-4ADE-A7CD-8EBF9BC0AE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1921" y="3884832"/>
            <a:ext cx="1648663" cy="1770278"/>
          </a:xfrm>
          <a:prstGeom prst="rect">
            <a:avLst/>
          </a:prstGeom>
        </p:spPr>
      </p:pic>
    </p:spTree>
    <p:extLst>
      <p:ext uri="{BB962C8B-B14F-4D97-AF65-F5344CB8AC3E}">
        <p14:creationId xmlns:p14="http://schemas.microsoft.com/office/powerpoint/2010/main" val="322112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a:t>Energy</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Renewable Energy</a:t>
            </a:r>
          </a:p>
          <a:p>
            <a:pPr lvl="2"/>
            <a:r>
              <a:rPr lang="en-US" dirty="0"/>
              <a:t>Can be refurnished quickly</a:t>
            </a:r>
          </a:p>
          <a:p>
            <a:pPr lvl="2"/>
            <a:r>
              <a:rPr lang="en-US" dirty="0"/>
              <a:t>Water – Hydropower</a:t>
            </a:r>
          </a:p>
          <a:p>
            <a:pPr lvl="2"/>
            <a:r>
              <a:rPr lang="en-US" dirty="0"/>
              <a:t>Wind	</a:t>
            </a:r>
          </a:p>
          <a:p>
            <a:pPr lvl="2"/>
            <a:r>
              <a:rPr lang="en-US" dirty="0"/>
              <a:t>Solar</a:t>
            </a:r>
          </a:p>
          <a:p>
            <a:pPr lvl="2"/>
            <a:r>
              <a:rPr lang="en-US" dirty="0"/>
              <a:t>Geothermal – heat inside earth</a:t>
            </a:r>
          </a:p>
          <a:p>
            <a:pPr lvl="2"/>
            <a:r>
              <a:rPr lang="en-US" dirty="0"/>
              <a:t>Biomass – stored energy from sun</a:t>
            </a:r>
          </a:p>
          <a:p>
            <a:pPr lvl="1"/>
            <a:endParaRPr lang="en-US" dirty="0"/>
          </a:p>
          <a:p>
            <a:endParaRPr lang="en-US" dirty="0"/>
          </a:p>
        </p:txBody>
      </p:sp>
      <p:sp>
        <p:nvSpPr>
          <p:cNvPr id="6" name="Content Placeholder 5">
            <a:extLst>
              <a:ext uri="{FF2B5EF4-FFF2-40B4-BE49-F238E27FC236}">
                <a16:creationId xmlns:a16="http://schemas.microsoft.com/office/drawing/2014/main" id="{EE8A7378-B544-4D1A-A639-D1FA66E0D6A3}"/>
              </a:ext>
            </a:extLst>
          </p:cNvPr>
          <p:cNvSpPr>
            <a:spLocks noGrp="1"/>
          </p:cNvSpPr>
          <p:nvPr>
            <p:ph sz="half" idx="10"/>
          </p:nvPr>
        </p:nvSpPr>
        <p:spPr/>
        <p:txBody>
          <a:bodyPr/>
          <a:lstStyle/>
          <a:p>
            <a:pPr lvl="1"/>
            <a:r>
              <a:rPr lang="en-US" dirty="0"/>
              <a:t>Non-Renewable Energy </a:t>
            </a:r>
          </a:p>
          <a:p>
            <a:pPr lvl="1"/>
            <a:r>
              <a:rPr lang="en-US" dirty="0"/>
              <a:t>Limited Supply</a:t>
            </a:r>
          </a:p>
          <a:p>
            <a:pPr lvl="1"/>
            <a:r>
              <a:rPr lang="en-US" dirty="0"/>
              <a:t>Fossil Fuels </a:t>
            </a:r>
          </a:p>
          <a:p>
            <a:pPr lvl="2"/>
            <a:r>
              <a:rPr lang="en-US" dirty="0"/>
              <a:t>coal</a:t>
            </a:r>
          </a:p>
          <a:p>
            <a:pPr lvl="2"/>
            <a:r>
              <a:rPr lang="en-US" dirty="0"/>
              <a:t>natural gas</a:t>
            </a:r>
          </a:p>
          <a:p>
            <a:pPr lvl="2"/>
            <a:r>
              <a:rPr lang="en-US" dirty="0"/>
              <a:t>petroleum (crude oil)	</a:t>
            </a:r>
          </a:p>
          <a:p>
            <a:pPr lvl="2"/>
            <a:r>
              <a:rPr lang="en-US" dirty="0"/>
              <a:t>propane</a:t>
            </a:r>
          </a:p>
          <a:p>
            <a:pPr lvl="1"/>
            <a:r>
              <a:rPr lang="en-US" dirty="0"/>
              <a:t>Effects: </a:t>
            </a:r>
          </a:p>
          <a:p>
            <a:pPr lvl="2"/>
            <a:r>
              <a:rPr lang="en-US" dirty="0"/>
              <a:t>air pollution (greenhouse gas)</a:t>
            </a:r>
          </a:p>
          <a:p>
            <a:pPr lvl="2"/>
            <a:r>
              <a:rPr lang="en-US" dirty="0"/>
              <a:t>earth’s average temperature affecting climate  </a:t>
            </a:r>
          </a:p>
          <a:p>
            <a:endParaRPr lang="en-US" dirty="0"/>
          </a:p>
          <a:p>
            <a:endParaRPr lang="en-US" dirty="0"/>
          </a:p>
        </p:txBody>
      </p:sp>
      <p:pic>
        <p:nvPicPr>
          <p:cNvPr id="7" name="Picture 6">
            <a:extLst>
              <a:ext uri="{FF2B5EF4-FFF2-40B4-BE49-F238E27FC236}">
                <a16:creationId xmlns:a16="http://schemas.microsoft.com/office/drawing/2014/main" id="{5740FC78-FCD1-4A9B-9059-57D8E26A5C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1911" y="4646815"/>
            <a:ext cx="1771193" cy="1821485"/>
          </a:xfrm>
          <a:prstGeom prst="rect">
            <a:avLst/>
          </a:prstGeom>
        </p:spPr>
      </p:pic>
      <p:pic>
        <p:nvPicPr>
          <p:cNvPr id="8" name="Picture 7">
            <a:extLst>
              <a:ext uri="{FF2B5EF4-FFF2-40B4-BE49-F238E27FC236}">
                <a16:creationId xmlns:a16="http://schemas.microsoft.com/office/drawing/2014/main" id="{CA6D24BA-B08D-4486-832B-09A3F42EFD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3786" y="4940119"/>
            <a:ext cx="1262655" cy="1234876"/>
          </a:xfrm>
          <a:prstGeom prst="rect">
            <a:avLst/>
          </a:prstGeom>
        </p:spPr>
      </p:pic>
    </p:spTree>
    <p:extLst>
      <p:ext uri="{BB962C8B-B14F-4D97-AF65-F5344CB8AC3E}">
        <p14:creationId xmlns:p14="http://schemas.microsoft.com/office/powerpoint/2010/main" val="3552174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Energy Conservation</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Highest percentage of energy used by:</a:t>
            </a:r>
          </a:p>
          <a:p>
            <a:pPr lvl="2"/>
            <a:r>
              <a:rPr lang="en-US" dirty="0"/>
              <a:t>Cooking equipment</a:t>
            </a:r>
          </a:p>
          <a:p>
            <a:pPr lvl="2"/>
            <a:r>
              <a:rPr lang="en-US" dirty="0"/>
              <a:t>Heating and cooling</a:t>
            </a:r>
          </a:p>
          <a:p>
            <a:pPr lvl="1"/>
            <a:endParaRPr lang="en-US" dirty="0"/>
          </a:p>
        </p:txBody>
      </p:sp>
      <p:sp>
        <p:nvSpPr>
          <p:cNvPr id="4" name="Content Placeholder 3">
            <a:extLst>
              <a:ext uri="{FF2B5EF4-FFF2-40B4-BE49-F238E27FC236}">
                <a16:creationId xmlns:a16="http://schemas.microsoft.com/office/drawing/2014/main" id="{FFEE8BEB-C17C-4420-B4A8-7CC48B7F11A5}"/>
              </a:ext>
            </a:extLst>
          </p:cNvPr>
          <p:cNvSpPr>
            <a:spLocks noGrp="1"/>
          </p:cNvSpPr>
          <p:nvPr>
            <p:ph sz="half" idx="10"/>
          </p:nvPr>
        </p:nvSpPr>
        <p:spPr/>
        <p:txBody>
          <a:bodyPr/>
          <a:lstStyle/>
          <a:p>
            <a:pPr lvl="1"/>
            <a:r>
              <a:rPr lang="en-US" dirty="0"/>
              <a:t>Conserve by:</a:t>
            </a:r>
          </a:p>
          <a:p>
            <a:pPr lvl="2"/>
            <a:r>
              <a:rPr lang="en-US" dirty="0"/>
              <a:t>Turning off lights when not in use</a:t>
            </a:r>
          </a:p>
          <a:p>
            <a:pPr lvl="2"/>
            <a:r>
              <a:rPr lang="en-US" dirty="0"/>
              <a:t>Powering down idle equipment – use timers</a:t>
            </a:r>
          </a:p>
          <a:p>
            <a:pPr lvl="2"/>
            <a:r>
              <a:rPr lang="en-US" dirty="0"/>
              <a:t>Purchasing energy-efficient equipment</a:t>
            </a:r>
          </a:p>
          <a:p>
            <a:pPr lvl="2"/>
            <a:r>
              <a:rPr lang="en-US" dirty="0"/>
              <a:t>Using compact fluorescent or LED light bulbs</a:t>
            </a:r>
          </a:p>
          <a:p>
            <a:pPr lvl="2"/>
            <a:r>
              <a:rPr lang="en-US" dirty="0"/>
              <a:t>Sealing off unused areas</a:t>
            </a:r>
          </a:p>
          <a:p>
            <a:pPr lvl="1"/>
            <a:endParaRPr lang="en-US" dirty="0"/>
          </a:p>
        </p:txBody>
      </p:sp>
      <p:pic>
        <p:nvPicPr>
          <p:cNvPr id="5" name="Picture 4">
            <a:extLst>
              <a:ext uri="{FF2B5EF4-FFF2-40B4-BE49-F238E27FC236}">
                <a16:creationId xmlns:a16="http://schemas.microsoft.com/office/drawing/2014/main" id="{FCE87E0A-44FF-4E6C-830E-0339B35054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0515" y="3787579"/>
            <a:ext cx="2328439" cy="2328439"/>
          </a:xfrm>
          <a:prstGeom prst="rect">
            <a:avLst/>
          </a:prstGeom>
        </p:spPr>
      </p:pic>
    </p:spTree>
    <p:extLst>
      <p:ext uri="{BB962C8B-B14F-4D97-AF65-F5344CB8AC3E}">
        <p14:creationId xmlns:p14="http://schemas.microsoft.com/office/powerpoint/2010/main" val="697872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Conservation Construction</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Brownfield site – repurposed industrial site</a:t>
            </a:r>
          </a:p>
          <a:p>
            <a:pPr lvl="1"/>
            <a:r>
              <a:rPr lang="en-US" dirty="0"/>
              <a:t>Green building – a sustainable building</a:t>
            </a:r>
          </a:p>
          <a:p>
            <a:pPr lvl="1"/>
            <a:r>
              <a:rPr lang="en-US" dirty="0"/>
              <a:t>Renovate existing buildings – green improvements</a:t>
            </a:r>
          </a:p>
        </p:txBody>
      </p:sp>
      <p:pic>
        <p:nvPicPr>
          <p:cNvPr id="4" name="Picture 3">
            <a:extLst>
              <a:ext uri="{FF2B5EF4-FFF2-40B4-BE49-F238E27FC236}">
                <a16:creationId xmlns:a16="http://schemas.microsoft.com/office/drawing/2014/main" id="{258A6F63-AE8E-45DE-9BF3-043035F04D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1565" y="4046427"/>
            <a:ext cx="1589227" cy="1351219"/>
          </a:xfrm>
          <a:prstGeom prst="rect">
            <a:avLst/>
          </a:prstGeom>
        </p:spPr>
      </p:pic>
      <p:pic>
        <p:nvPicPr>
          <p:cNvPr id="5" name="Picture 4">
            <a:extLst>
              <a:ext uri="{FF2B5EF4-FFF2-40B4-BE49-F238E27FC236}">
                <a16:creationId xmlns:a16="http://schemas.microsoft.com/office/drawing/2014/main" id="{E85EEA05-214E-4BBF-A545-C84DBFDBC2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881" y="3885147"/>
            <a:ext cx="1915741" cy="1552433"/>
          </a:xfrm>
          <a:prstGeom prst="rect">
            <a:avLst/>
          </a:prstGeom>
        </p:spPr>
      </p:pic>
      <p:pic>
        <p:nvPicPr>
          <p:cNvPr id="6" name="Picture 5">
            <a:extLst>
              <a:ext uri="{FF2B5EF4-FFF2-40B4-BE49-F238E27FC236}">
                <a16:creationId xmlns:a16="http://schemas.microsoft.com/office/drawing/2014/main" id="{A9E5BF46-8843-4949-AE52-2A33FF186D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64355" y="4113294"/>
            <a:ext cx="1644207" cy="1096138"/>
          </a:xfrm>
          <a:prstGeom prst="rect">
            <a:avLst/>
          </a:prstGeom>
        </p:spPr>
      </p:pic>
      <p:pic>
        <p:nvPicPr>
          <p:cNvPr id="7" name="Picture 6">
            <a:extLst>
              <a:ext uri="{FF2B5EF4-FFF2-40B4-BE49-F238E27FC236}">
                <a16:creationId xmlns:a16="http://schemas.microsoft.com/office/drawing/2014/main" id="{67016CE1-D44C-4DDE-AA37-2AB8A0810E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71438" y="4012998"/>
            <a:ext cx="1418079" cy="1418079"/>
          </a:xfrm>
          <a:prstGeom prst="rect">
            <a:avLst/>
          </a:prstGeom>
        </p:spPr>
      </p:pic>
    </p:spTree>
    <p:extLst>
      <p:ext uri="{BB962C8B-B14F-4D97-AF65-F5344CB8AC3E}">
        <p14:creationId xmlns:p14="http://schemas.microsoft.com/office/powerpoint/2010/main" val="3382206805"/>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1B5C7F-2497-4FAB-9E2E-E6A7EB669C3E}">
  <ds:schemaRefs>
    <ds:schemaRef ds:uri="http://schemas.microsoft.com/office/2006/documentManagement/types"/>
    <ds:schemaRef ds:uri="http://purl.org/dc/elements/1.1/"/>
    <ds:schemaRef ds:uri="http://schemas.microsoft.com/office/2006/metadata/properties"/>
    <ds:schemaRef ds:uri="56ea17bb-c96d-4826-b465-01eec0dd23dd"/>
    <ds:schemaRef ds:uri="http://schemas.microsoft.com/sharepoint/v3"/>
    <ds:schemaRef ds:uri="05d88611-e516-4d1a-b12e-39107e78b3d0"/>
    <ds:schemaRef ds:uri="http://purl.org/dc/term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53</TotalTime>
  <Words>1604</Words>
  <Application>Microsoft Office PowerPoint</Application>
  <PresentationFormat>Widescreen</PresentationFormat>
  <Paragraphs>226</Paragraphs>
  <Slides>15</Slides>
  <Notes>14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.AppleSystemUIFont</vt:lpstr>
      <vt:lpstr>Arial</vt:lpstr>
      <vt:lpstr>Calibri</vt:lpstr>
      <vt:lpstr>Open Sans</vt:lpstr>
      <vt:lpstr>Open Sans SemiBold</vt:lpstr>
      <vt:lpstr>2_Office Theme</vt:lpstr>
      <vt:lpstr>3_Office Theme</vt:lpstr>
      <vt:lpstr>Back to the Future</vt:lpstr>
      <vt:lpstr>PowerPoint Presentation</vt:lpstr>
      <vt:lpstr>What is Sustainability?</vt:lpstr>
      <vt:lpstr>Environmental Protection Agency (EPA)</vt:lpstr>
      <vt:lpstr>Water</vt:lpstr>
      <vt:lpstr>Conserving Water</vt:lpstr>
      <vt:lpstr>Energy</vt:lpstr>
      <vt:lpstr>Energy Conservation</vt:lpstr>
      <vt:lpstr>Conservation Construction</vt:lpstr>
      <vt:lpstr>The 3 R’s of Conservation</vt:lpstr>
      <vt:lpstr>Composting</vt:lpstr>
      <vt:lpstr>Sustainable Food Practices</vt:lpstr>
      <vt:lpstr>Other Sustainable Food Improvements</vt:lpstr>
      <vt:lpstr>Questions?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Madhuri Dhariwal</cp:lastModifiedBy>
  <cp:revision>7</cp:revision>
  <cp:lastPrinted>2017-07-07T16:17:37Z</cp:lastPrinted>
  <dcterms:created xsi:type="dcterms:W3CDTF">2017-07-11T23:58:30Z</dcterms:created>
  <dcterms:modified xsi:type="dcterms:W3CDTF">2017-12-01T14:50:11Z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