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handoutMasterIdLst>
    <p:handoutMasterId r:id="rId3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3955" autoAdjust="0"/>
  </p:normalViewPr>
  <p:slideViewPr>
    <p:cSldViewPr snapToGrid="0">
      <p:cViewPr varScale="1">
        <p:scale>
          <a:sx n="55" d="100"/>
          <a:sy n="55" d="100"/>
        </p:scale>
        <p:origin x="1766" y="3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utu.be/4HHTohtXEq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There</a:t>
            </a:r>
            <a:r>
              <a:rPr lang="en-US" baseline="0" dirty="0">
                <a:latin typeface="Arial" pitchFamily="34" charset="0"/>
                <a:cs typeface="Arial" pitchFamily="34" charset="0"/>
              </a:rPr>
              <a:t> are many great thinkers who have spent time thinking about how human beings grow and develop. This unit will focus on some of the more famous theories of human development.</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John Locke was one of the first people to talk about educational theory. He believed that parents were the primary educators of their children and that they should offer rich and rewarding experiences to their children throughout childhood. He believed that play was the primary learning experience for children and that learning should occur within a play situation whenever possible. He also stated that children were like blank slates. How could a newborn child be compared to a blank slate? Poor John Locke was usually misunderstood. He didn’t believe that children were incapable of learning, but simply that their minds were blank and ready to be filled with ideas, concepts and knowledge in general.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John Locke image: </a:t>
            </a:r>
            <a:r>
              <a:rPr lang="en-US" i="1" dirty="0"/>
              <a:t>This image (or other media file) is in the </a:t>
            </a:r>
            <a:r>
              <a:rPr lang="en-US" b="1" i="1" dirty="0"/>
              <a:t>public domain</a:t>
            </a:r>
            <a:r>
              <a:rPr lang="en-US" i="1" dirty="0"/>
              <a:t> because its copyright has </a:t>
            </a:r>
            <a:r>
              <a:rPr lang="en-US" b="1" i="1" dirty="0"/>
              <a:t>expired</a:t>
            </a:r>
            <a:r>
              <a:rPr lang="en-US" i="1" dirty="0"/>
              <a:t>.</a:t>
            </a:r>
            <a:br>
              <a:rPr lang="en-US" dirty="0"/>
            </a:br>
            <a:r>
              <a:rPr lang="en-US" i="1" dirty="0"/>
              <a:t>This applies to Australia, the European Union and those countries with a copyright term of </a:t>
            </a:r>
            <a:r>
              <a:rPr lang="en-US" b="1" i="1" dirty="0"/>
              <a:t>life of the author plus 70 years</a:t>
            </a:r>
            <a:r>
              <a:rPr lang="en-US" i="1"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65519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You may have heard of the Pavlovian</a:t>
            </a:r>
            <a:r>
              <a:rPr lang="en-US" baseline="0" dirty="0">
                <a:latin typeface="Arial" pitchFamily="34" charset="0"/>
                <a:cs typeface="Arial" pitchFamily="34" charset="0"/>
              </a:rPr>
              <a:t> response. This is when we react to something based on past experiences. Pavlov studied animals and noticed that his dogs began salivating BEFORE they tasted any food - when they saw the trainer who fed them. He reasoned that a neutral stimulus (trainer) associated with another stimulus (food), produced a reaction (salivation). His theory states that we can control behavior by using appropriate positive or negative stimuli. This is called classical conditioning.</a:t>
            </a:r>
          </a:p>
          <a:p>
            <a:endParaRPr lang="en-US" baseline="0" dirty="0">
              <a:latin typeface="Arial" pitchFamily="34" charset="0"/>
              <a:cs typeface="Arial" pitchFamily="34" charset="0"/>
            </a:endParaRPr>
          </a:p>
          <a:p>
            <a:r>
              <a:rPr lang="en-US" baseline="0" dirty="0">
                <a:latin typeface="Arial" pitchFamily="34" charset="0"/>
                <a:cs typeface="Arial" pitchFamily="34" charset="0"/>
              </a:rPr>
              <a:t>John Watson, wanting to explore further, did a now infamous experiment with a young child named Albert. Albert was 11-months-old and Watson, through classical conditioning, taught him to be scared of a soft white rat by making a loud, sharp sound every time the baby was confronted with the rat. He soon turned his head and began to cry when he even saw the animal.</a:t>
            </a:r>
          </a:p>
          <a:p>
            <a:endParaRPr lang="en-US" baseline="0" dirty="0">
              <a:latin typeface="Arial" pitchFamily="34" charset="0"/>
              <a:cs typeface="Arial" pitchFamily="34" charset="0"/>
            </a:endParaRPr>
          </a:p>
          <a:p>
            <a:r>
              <a:rPr lang="en-US" baseline="0" dirty="0">
                <a:latin typeface="Arial" pitchFamily="34" charset="0"/>
                <a:cs typeface="Arial" pitchFamily="34" charset="0"/>
              </a:rPr>
              <a:t>B.F. Skinner used many different reinforcers (food, praise, smiles, new toy) and many different items of punishment (disapproval, withdrawing of privileges). His work is called operant conditioning.</a:t>
            </a:r>
          </a:p>
          <a:p>
            <a:endParaRPr lang="en-US"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cs typeface="Arial" pitchFamily="34" charset="0"/>
              </a:rPr>
              <a:t>What does behaviorism mean when we are thinking about people? If you are a behaviorist, you will reward for positive behavior and punish (or provide negative feedback) for negative behavior.  Behaviorists believe that behavior will change in order to always receive the positive feedback; that humans can be “conditioned” to react in a certain way. What do you think? Is this always true? Sometimes true?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97606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Behaviorism 101</a:t>
            </a:r>
          </a:p>
          <a:p>
            <a:r>
              <a:rPr lang="en-US" dirty="0"/>
              <a:t>Vanessa Monaghan/Claire Whitehead/Catherine </a:t>
            </a:r>
            <a:r>
              <a:rPr lang="en-US" dirty="0" err="1"/>
              <a:t>Lonegan</a:t>
            </a:r>
            <a:r>
              <a:rPr lang="en-US" dirty="0"/>
              <a:t>/Ciara McDonnell developed this video on behaviorism.</a:t>
            </a:r>
          </a:p>
          <a:p>
            <a:r>
              <a:rPr lang="en-US" dirty="0"/>
              <a:t>http://youtu.be/RU0zEGWp56Y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0545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The theory of psychoanalysis</a:t>
            </a:r>
            <a:r>
              <a:rPr lang="en-US" baseline="0" dirty="0">
                <a:latin typeface="Arial" pitchFamily="34" charset="0"/>
                <a:cs typeface="Arial" pitchFamily="34" charset="0"/>
              </a:rPr>
              <a:t> was made popular by Sigmund Freud and his daughter, Anna. It was one of the most popular theories used to explain behavior for much of the 20</a:t>
            </a:r>
            <a:r>
              <a:rPr lang="en-US" baseline="30000" dirty="0">
                <a:latin typeface="Arial" pitchFamily="34" charset="0"/>
                <a:cs typeface="Arial" pitchFamily="34" charset="0"/>
              </a:rPr>
              <a:t>th</a:t>
            </a:r>
            <a:r>
              <a:rPr lang="en-US" baseline="0" dirty="0">
                <a:latin typeface="Arial" pitchFamily="34" charset="0"/>
                <a:cs typeface="Arial" pitchFamily="34" charset="0"/>
              </a:rPr>
              <a:t> century. In the last decades, the theory has dropped in popular favor as other theories have come to the forefront.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55674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Dr. Sigmund</a:t>
            </a:r>
            <a:r>
              <a:rPr lang="en-US" baseline="0" dirty="0">
                <a:latin typeface="Arial" pitchFamily="34" charset="0"/>
                <a:cs typeface="Arial" pitchFamily="34" charset="0"/>
              </a:rPr>
              <a:t> Freud was interested in how people develop psychologically.  He stated that psychological development in childhood takes place in a series of fixed stages and that the first five years of life are crucial to the formation of adult personality. Society at large has accepted many pieces of Freud’s theory, including his idea of the id (which houses all our basic instincts), the ego (the central part of our personality; the generally rational part) and the superego (our conscience).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71062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Freud's Psychoanalytic Theory on Instincts</a:t>
            </a:r>
          </a:p>
          <a:p>
            <a:r>
              <a:rPr lang="en-US" dirty="0"/>
              <a:t>Motivation, Personality and Development</a:t>
            </a:r>
          </a:p>
          <a:p>
            <a:r>
              <a:rPr lang="en-US" dirty="0"/>
              <a:t>http://youtu.be/7vFf5CS27-Y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95782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Cognitive</a:t>
            </a:r>
            <a:r>
              <a:rPr lang="en-US" baseline="0" dirty="0">
                <a:latin typeface="Arial" pitchFamily="34" charset="0"/>
                <a:cs typeface="Arial" pitchFamily="34" charset="0"/>
              </a:rPr>
              <a:t> developmental theory attempts to explain what stages people go through as they learn to think and process information.</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23229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Piaget believed</a:t>
            </a:r>
            <a:r>
              <a:rPr lang="en-US" baseline="0" dirty="0">
                <a:latin typeface="Arial" pitchFamily="34" charset="0"/>
                <a:cs typeface="Arial" pitchFamily="34" charset="0"/>
              </a:rPr>
              <a:t> that children learn in a distinctly different manner from older people. He believed that they move through a series of developmental stages for cognition in the same way that they move through stages of physical development. He is sometimes referred to as a “stage theorist.”</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79438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Piaget defined four stages of cognitive development for young children. The first is sensorimotor (from birth to about age two) when children learn primarily though the physical senses. Think of the infant who wants to put everything in his or her mouth or pound a toy on the floor or table. That child is using his or her physical senses to explore this new item.  During this stage, children learn to manipulate the items in their world. </a:t>
            </a:r>
          </a:p>
          <a:p>
            <a:endParaRPr lang="en-US" dirty="0">
              <a:latin typeface="Arial" pitchFamily="34" charset="0"/>
              <a:cs typeface="Arial" pitchFamily="34" charset="0"/>
            </a:endParaRPr>
          </a:p>
          <a:p>
            <a:r>
              <a:rPr lang="en-US" dirty="0">
                <a:latin typeface="Arial" pitchFamily="34" charset="0"/>
                <a:cs typeface="Arial" pitchFamily="34" charset="0"/>
              </a:rPr>
              <a:t>Next is preoperational, when preschool children learn to use symbols, language and pretend play to represent the discoveries they have made.         </a:t>
            </a:r>
          </a:p>
          <a:p>
            <a:r>
              <a:rPr lang="en-US" dirty="0">
                <a:latin typeface="Arial" pitchFamily="34" charset="0"/>
                <a:cs typeface="Arial" pitchFamily="34" charset="0"/>
              </a:rPr>
              <a:t>                                      </a:t>
            </a:r>
          </a:p>
          <a:p>
            <a:r>
              <a:rPr lang="en-US" dirty="0">
                <a:latin typeface="Arial" pitchFamily="34" charset="0"/>
                <a:cs typeface="Arial" pitchFamily="34" charset="0"/>
              </a:rPr>
              <a:t>Concrete operations are next. Children in this stage begin to think in a logical, organized manner, and problem-solving is in full swing! </a:t>
            </a:r>
          </a:p>
          <a:p>
            <a:endParaRPr lang="en-US" baseline="0" dirty="0">
              <a:latin typeface="Arial" pitchFamily="34" charset="0"/>
              <a:cs typeface="Arial" pitchFamily="34" charset="0"/>
            </a:endParaRPr>
          </a:p>
          <a:p>
            <a:r>
              <a:rPr lang="en-US" baseline="0" dirty="0">
                <a:latin typeface="Arial" pitchFamily="34" charset="0"/>
                <a:cs typeface="Arial" pitchFamily="34" charset="0"/>
              </a:rPr>
              <a:t>Finally, at around age 11, children move into formal operations. The formal operational stage is when children are able to think in abstract ways, evaluate the logic of statements, form a hypothesis to problem-solve and think of various outcomes before deciding on a path. Typically developing people remain in the formal operational stage throughout the rest of their lives.</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98804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 on Piaget </a:t>
            </a:r>
          </a:p>
          <a:p>
            <a:r>
              <a:rPr lang="en-US" dirty="0"/>
              <a:t>Stages of development</a:t>
            </a:r>
          </a:p>
          <a:p>
            <a:r>
              <a:rPr lang="en-US" dirty="0"/>
              <a:t>http://www.youtube.com/watch?v=TRF27F2bn-A</a:t>
            </a:r>
          </a:p>
          <a:p>
            <a:endParaRPr lang="en-US" dirty="0"/>
          </a:p>
          <a:p>
            <a:r>
              <a:rPr lang="en-US" dirty="0"/>
              <a:t>Instruction on Piaget</a:t>
            </a:r>
          </a:p>
          <a:p>
            <a:r>
              <a:rPr lang="en-US" dirty="0"/>
              <a:t>Conservation Experiment</a:t>
            </a:r>
          </a:p>
          <a:p>
            <a:r>
              <a:rPr lang="en-US" dirty="0"/>
              <a:t>http://www.youtube.com/watch?v=YtLEWVu815o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97030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Sociocultural</a:t>
            </a:r>
            <a:r>
              <a:rPr lang="en-US" baseline="0" dirty="0">
                <a:latin typeface="Arial" pitchFamily="34" charset="0"/>
                <a:cs typeface="Arial" pitchFamily="34" charset="0"/>
              </a:rPr>
              <a:t> theory states that social interactions and language are the key components that allow children to successfully grow and develop.  These interactions lead to a step-by-step change in children’s thought and behavior and can vary greatly from culture to culture. In other words, children's interactions with others within their culture will, to a great extent, determine their development.</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718395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Lev Vygotsky was born</a:t>
            </a:r>
            <a:r>
              <a:rPr lang="en-US" baseline="0" dirty="0">
                <a:latin typeface="Arial" pitchFamily="34" charset="0"/>
                <a:cs typeface="Arial" pitchFamily="34" charset="0"/>
              </a:rPr>
              <a:t> in Western Russia. Because Russia did not encourage scientific interchange with other nations, Vygotsky’s theory was not known in the Western world until the late 1950s. In addition to stating that culture vitally impacts development, he believed that language helps to acculturate children; that it connects them to others and to the culture at large. </a:t>
            </a:r>
          </a:p>
          <a:p>
            <a:endParaRPr lang="en-US" baseline="0" dirty="0">
              <a:latin typeface="Arial" pitchFamily="34" charset="0"/>
              <a:cs typeface="Arial" pitchFamily="34" charset="0"/>
            </a:endParaRPr>
          </a:p>
          <a:p>
            <a:r>
              <a:rPr lang="en-US" baseline="0" dirty="0">
                <a:latin typeface="Arial" pitchFamily="34" charset="0"/>
                <a:cs typeface="Arial" pitchFamily="34" charset="0"/>
              </a:rPr>
              <a:t>A primary piece of Vygotsky’s theory is that children will often need “scaffolding” to help them to the next level of learning. Think of a construction scaffold and how it moves workers to a higher level. Vygotsky stated that, with the help of adults or more knowledgeable peers, children can move to the next higher level of thinking and learning. This is called “scaffolding.”</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596734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 on Vygotsky</a:t>
            </a:r>
          </a:p>
          <a:p>
            <a:r>
              <a:rPr lang="en-US" dirty="0"/>
              <a:t>An Introduction to </a:t>
            </a:r>
            <a:r>
              <a:rPr lang="en-US" dirty="0" err="1"/>
              <a:t>Socioculturalism</a:t>
            </a:r>
            <a:endParaRPr lang="en-US" dirty="0"/>
          </a:p>
          <a:p>
            <a:r>
              <a:rPr lang="en-US" dirty="0"/>
              <a:t>http://youtu.be/InzmZtHuZPY</a:t>
            </a:r>
          </a:p>
          <a:p>
            <a:endParaRPr lang="en-US" dirty="0"/>
          </a:p>
          <a:p>
            <a:r>
              <a:rPr lang="en-US" dirty="0"/>
              <a:t>Instruction on Vygotsky</a:t>
            </a:r>
          </a:p>
          <a:p>
            <a:r>
              <a:rPr lang="en-US" dirty="0"/>
              <a:t>Scaffolding</a:t>
            </a:r>
          </a:p>
          <a:p>
            <a:r>
              <a:rPr lang="en-US" dirty="0"/>
              <a:t>http://youtu.be/12TcwDSrdnM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88744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44838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time, many people have studied</a:t>
            </a:r>
            <a:r>
              <a:rPr lang="en-US" baseline="0" dirty="0"/>
              <a:t> human growth and development. Some of these people have developed a theory or a way of thinking to explain that growth and development. There are many theories in this area, and they look at development in many different ways.  Good theories organize information, provide a focus for searching for new information and explain findings. Interestingly, the theories also spotlight disagreements among the researchers, allowing us to determine what needs more research and more thinking! </a:t>
            </a:r>
          </a:p>
          <a:p>
            <a:endParaRPr lang="en-US" baseline="0" dirty="0"/>
          </a:p>
          <a:p>
            <a:r>
              <a:rPr lang="en-US" baseline="0" dirty="0"/>
              <a:t>We are going to look at some of the best known theories. We’ll learn about the founder(s) of the theory and the basic ideas behind it. As we go through this unit, think about what YOU believe to be true about growth and development. Can you find a theory that explains your beliefs?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43132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Every</a:t>
            </a:r>
            <a:r>
              <a:rPr lang="en-US" baseline="0" dirty="0">
                <a:latin typeface="Arial" pitchFamily="34" charset="0"/>
                <a:cs typeface="Arial" pitchFamily="34" charset="0"/>
              </a:rPr>
              <a:t> window gives us a different view, even if we are looking at the same landscape. That’s the way it is with theories. They allow us to view a situation and people from different perspectives.</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26077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term</a:t>
            </a:r>
            <a:r>
              <a:rPr lang="en-US" baseline="0" dirty="0">
                <a:latin typeface="Arial" pitchFamily="34" charset="0"/>
                <a:cs typeface="Arial" pitchFamily="34" charset="0"/>
              </a:rPr>
              <a:t> “p</a:t>
            </a:r>
            <a:r>
              <a:rPr lang="en-US" dirty="0">
                <a:latin typeface="Arial" pitchFamily="34" charset="0"/>
                <a:cs typeface="Arial" pitchFamily="34" charset="0"/>
              </a:rPr>
              <a:t>edagogy” comes from the</a:t>
            </a:r>
            <a:r>
              <a:rPr lang="en-US" baseline="0" dirty="0">
                <a:latin typeface="Arial" pitchFamily="34" charset="0"/>
                <a:cs typeface="Arial" pitchFamily="34" charset="0"/>
              </a:rPr>
              <a:t> Greek wo</a:t>
            </a:r>
            <a:r>
              <a:rPr lang="en-US" dirty="0">
                <a:latin typeface="Arial" pitchFamily="34" charset="0"/>
                <a:cs typeface="Arial" pitchFamily="34" charset="0"/>
              </a:rPr>
              <a:t>rds </a:t>
            </a:r>
            <a:r>
              <a:rPr lang="en-US" i="1" dirty="0">
                <a:latin typeface="Arial" pitchFamily="34" charset="0"/>
                <a:cs typeface="Arial" pitchFamily="34" charset="0"/>
              </a:rPr>
              <a:t>paid</a:t>
            </a:r>
            <a:r>
              <a:rPr lang="en-US" dirty="0">
                <a:latin typeface="Arial" pitchFamily="34" charset="0"/>
                <a:cs typeface="Arial" pitchFamily="34" charset="0"/>
              </a:rPr>
              <a:t>, meaning "child," and </a:t>
            </a:r>
            <a:r>
              <a:rPr lang="en-US" i="1" dirty="0" err="1">
                <a:latin typeface="Arial" pitchFamily="34" charset="0"/>
                <a:cs typeface="Arial" pitchFamily="34" charset="0"/>
              </a:rPr>
              <a:t>agogus</a:t>
            </a:r>
            <a:r>
              <a:rPr lang="en-US" dirty="0">
                <a:latin typeface="Arial" pitchFamily="34" charset="0"/>
                <a:cs typeface="Arial" pitchFamily="34" charset="0"/>
              </a:rPr>
              <a:t> meaning "leader of." So, pedagogy literally means the art and science of teaching children,</a:t>
            </a:r>
            <a:r>
              <a:rPr lang="en-US" baseline="0" dirty="0">
                <a:latin typeface="Arial" pitchFamily="34" charset="0"/>
                <a:cs typeface="Arial" pitchFamily="34" charset="0"/>
              </a:rPr>
              <a:t> although in our society we have used the word to simply mean “teaching.” During the 1960s, some educators began to question using this term as more and more non-traditional students began to enter the educational system. Researchers began to wonder if teaching children and teaching adults could be handled in the same manner. Would adults have different learning styles and needs? A new word was coined in the 1930s, </a:t>
            </a:r>
            <a:r>
              <a:rPr lang="en-US" dirty="0">
                <a:latin typeface="Arial" pitchFamily="34" charset="0"/>
                <a:cs typeface="Arial" pitchFamily="34" charset="0"/>
              </a:rPr>
              <a:t>based on the Greek word </a:t>
            </a:r>
            <a:r>
              <a:rPr lang="en-US" i="1" dirty="0" err="1">
                <a:latin typeface="Arial" pitchFamily="34" charset="0"/>
                <a:cs typeface="Arial" pitchFamily="34" charset="0"/>
              </a:rPr>
              <a:t>aner</a:t>
            </a:r>
            <a:r>
              <a:rPr lang="en-US" i="0" dirty="0">
                <a:latin typeface="Arial" pitchFamily="34" charset="0"/>
                <a:cs typeface="Arial" pitchFamily="34" charset="0"/>
              </a:rPr>
              <a:t>,</a:t>
            </a:r>
            <a:r>
              <a:rPr lang="en-US" i="0" baseline="0" dirty="0">
                <a:latin typeface="Arial" pitchFamily="34" charset="0"/>
                <a:cs typeface="Arial" pitchFamily="34" charset="0"/>
              </a:rPr>
              <a:t> </a:t>
            </a:r>
            <a:r>
              <a:rPr lang="en-US" dirty="0">
                <a:latin typeface="Arial" pitchFamily="34" charset="0"/>
                <a:cs typeface="Arial" pitchFamily="34" charset="0"/>
              </a:rPr>
              <a:t>with the stem </a:t>
            </a:r>
            <a:r>
              <a:rPr lang="en-US" i="1" dirty="0" err="1">
                <a:latin typeface="Arial" pitchFamily="34" charset="0"/>
                <a:cs typeface="Arial" pitchFamily="34" charset="0"/>
              </a:rPr>
              <a:t>andra</a:t>
            </a:r>
            <a:r>
              <a:rPr lang="en-US" dirty="0">
                <a:latin typeface="Arial" pitchFamily="34" charset="0"/>
                <a:cs typeface="Arial" pitchFamily="34" charset="0"/>
              </a:rPr>
              <a:t> meaning "man, not boy" or adult, and </a:t>
            </a:r>
            <a:r>
              <a:rPr lang="en-US" i="1" dirty="0" err="1">
                <a:latin typeface="Arial" pitchFamily="34" charset="0"/>
                <a:cs typeface="Arial" pitchFamily="34" charset="0"/>
              </a:rPr>
              <a:t>agogus</a:t>
            </a:r>
            <a:r>
              <a:rPr lang="en-US" dirty="0">
                <a:latin typeface="Arial" pitchFamily="34" charset="0"/>
                <a:cs typeface="Arial" pitchFamily="34" charset="0"/>
              </a:rPr>
              <a:t> meaning "leader of.“</a:t>
            </a:r>
          </a:p>
          <a:p>
            <a:endParaRPr lang="en-US" dirty="0">
              <a:latin typeface="Arial" pitchFamily="34" charset="0"/>
              <a:cs typeface="Arial" pitchFamily="34" charset="0"/>
            </a:endParaRPr>
          </a:p>
          <a:p>
            <a:r>
              <a:rPr lang="en-US" dirty="0">
                <a:latin typeface="Arial" pitchFamily="34" charset="0"/>
                <a:cs typeface="Arial" pitchFamily="34" charset="0"/>
              </a:rPr>
              <a:t>While pedagogy generally uses the style</a:t>
            </a:r>
            <a:r>
              <a:rPr lang="en-US" baseline="0" dirty="0">
                <a:latin typeface="Arial" pitchFamily="34" charset="0"/>
                <a:cs typeface="Arial" pitchFamily="34" charset="0"/>
              </a:rPr>
              <a:t> of passing on information (lectures, assigned readings, drills, memorization and quizzes), andragogy focuses on helping adults learn how to learn. This style of teaching recognizes learners as adults who understand what they need to learn and methods for achieving those goals. While children need someone to teach them all manner of things (their knowledge base is still limited), adults are self-directed, have a knowledge base of education and experiences, and tend to be problem-centered in their approach to learning. In short, they want to know why this information will be helpful to them in their current lives.</a:t>
            </a:r>
          </a:p>
          <a:p>
            <a:endParaRPr lang="en-US" baseline="0" dirty="0">
              <a:latin typeface="Arial" pitchFamily="34" charset="0"/>
              <a:cs typeface="Arial" pitchFamily="34" charset="0"/>
            </a:endParaRPr>
          </a:p>
          <a:p>
            <a:r>
              <a:rPr lang="en-US" baseline="0" dirty="0">
                <a:latin typeface="Arial" pitchFamily="34" charset="0"/>
                <a:cs typeface="Arial" pitchFamily="34" charset="0"/>
              </a:rPr>
              <a:t>Knowing these differences can help us as we look at theories. There are theories that focus more on children than on adults, and we will start with these.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6477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Every theory offers a way to look at things,</a:t>
            </a:r>
            <a:r>
              <a:rPr lang="en-US" baseline="0" dirty="0">
                <a:latin typeface="Arial" pitchFamily="34" charset="0"/>
                <a:cs typeface="Arial" pitchFamily="34" charset="0"/>
              </a:rPr>
              <a:t> people, development, change or reactions. If we are looking at things through the “window” of behaviorism or constructivism or systems, we will expect people to behave in a certain way. This expectation will cause us to react accordingly. In other words, theory directly influences our thoughts about and behavior with people.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62713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itchFamily="34" charset="0"/>
                <a:cs typeface="Arial" pitchFamily="34" charset="0"/>
              </a:rPr>
              <a:t>Working from John Bowlby’s theory, Mary Ainsworth</a:t>
            </a:r>
            <a:r>
              <a:rPr lang="en-US" b="0" baseline="0" dirty="0">
                <a:latin typeface="Arial" pitchFamily="34" charset="0"/>
                <a:cs typeface="Arial" pitchFamily="34" charset="0"/>
              </a:rPr>
              <a:t> decided to try to create empirical evidence (her own research) to support his idea whether children are attached to their mothers or not. Her experiments led her to determine that there are three types of attachment. Children can be securely attached. In this type of attachment, they are unhappy if their mothers leave, but are easily reassured and ready to go back to play once she has returned. These children have generally had their mothers as their primary caregivers. Insecure ambivalent attached infants have generally had inconsistent care.  Their needs are sometimes met and sometimes not. They are upset when their mothers leave, but almost angry when their mothers return. They are ambivalent in their feelings about their mothers. The third type of attachment is insecure avoidant. These children have learned that their needs will not be met, no matter what they do. Therefore, they</a:t>
            </a:r>
            <a:r>
              <a:rPr lang="en-US" b="0" dirty="0">
                <a:latin typeface="Arial" pitchFamily="34" charset="0"/>
                <a:cs typeface="Arial" pitchFamily="34" charset="0"/>
              </a:rPr>
              <a:t> do not care when their mothers come or go. They often react to a stranger</a:t>
            </a:r>
            <a:r>
              <a:rPr lang="en-US" b="0" baseline="0" dirty="0">
                <a:latin typeface="Arial" pitchFamily="34" charset="0"/>
                <a:cs typeface="Arial" pitchFamily="34" charset="0"/>
              </a:rPr>
              <a:t> with this same type of non-reaction.</a:t>
            </a:r>
            <a:endParaRPr lang="en-US" b="0" dirty="0">
              <a:latin typeface="Arial" pitchFamily="34" charset="0"/>
              <a:cs typeface="Arial" pitchFamily="34" charset="0"/>
            </a:endParaRPr>
          </a:p>
          <a:p>
            <a:endParaRPr lang="en-US" b="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33305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Ainsworth and Attachment: Part I</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first part looks at the early influences on the work of Mary Ainsworth, including John Bowlby and Konrad Lorenz</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http://youtu.be/4HHTohtXEq8</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70692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order to be securely attached, infants need loving, responsive care. Early experiences that teach a baby that the world is a safe place and that his/her needs will be met are the experiences that provide the firm foundation for successful social-emotional growth.</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089340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RU0zEGWp56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7vFf5CS27-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RF27F2bn-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hyperlink" Target="http://www.youtube.com/watch?v=YtLEWVu815o" TargetMode="Externa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InzmZtHuZPY"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WMF"/><Relationship Id="rId5" Type="http://schemas.openxmlformats.org/officeDocument/2006/relationships/hyperlink" Target="http://youtu.be/12TcwDSrdnM" TargetMode="Externa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simplypsychology.org/" TargetMode="External"/><Relationship Id="rId2" Type="http://schemas.openxmlformats.org/officeDocument/2006/relationships/hyperlink" Target="http://scholar.lib.vt.edu/ejournals/JOTS/Summer-Fall-2000/holmes.html" TargetMode="External"/><Relationship Id="rId1" Type="http://schemas.openxmlformats.org/officeDocument/2006/relationships/slideLayout" Target="../slideLayouts/slideLayout3.xml"/><Relationship Id="rId6" Type="http://schemas.openxmlformats.org/officeDocument/2006/relationships/hyperlink" Target="http://www.piaget.org/aboutPiaget.html" TargetMode="External"/><Relationship Id="rId5" Type="http://schemas.openxmlformats.org/officeDocument/2006/relationships/hyperlink" Target="http://www.puzzlemaker.com/" TargetMode="External"/><Relationship Id="rId4" Type="http://schemas.openxmlformats.org/officeDocument/2006/relationships/hyperlink" Target="http://www.freudfil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uskingum.edu/~psych/psycweb/history/vygotsky.htm" TargetMode="External"/><Relationship Id="rId7" Type="http://schemas.openxmlformats.org/officeDocument/2006/relationships/hyperlink" Target="http://www.victorianweb.org/science/freud/index.html" TargetMode="External"/><Relationship Id="rId2" Type="http://schemas.openxmlformats.org/officeDocument/2006/relationships/hyperlink" Target="http://muskingum.edu/~psych/psycweb/history/piaget.htm" TargetMode="External"/><Relationship Id="rId1" Type="http://schemas.openxmlformats.org/officeDocument/2006/relationships/slideLayout" Target="../slideLayouts/slideLayout3.xml"/><Relationship Id="rId6" Type="http://schemas.openxmlformats.org/officeDocument/2006/relationships/hyperlink" Target="http://plato.stanford.edu/archives/fall2012/entries/locke/" TargetMode="External"/><Relationship Id="rId5" Type="http://schemas.openxmlformats.org/officeDocument/2006/relationships/hyperlink" Target="http://www.simplypsychology.org/classical-conditioning.html" TargetMode="External"/><Relationship Id="rId4" Type="http://schemas.openxmlformats.org/officeDocument/2006/relationships/hyperlink" Target="http://www.pbs.org/wgbh/aso/databank/entries/bhfreu.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youtu.be/InzmZtHuZPY" TargetMode="External"/><Relationship Id="rId3" Type="http://schemas.openxmlformats.org/officeDocument/2006/relationships/hyperlink" Target="http://youtu.be/4HHTohtXEq8" TargetMode="External"/><Relationship Id="rId7" Type="http://schemas.openxmlformats.org/officeDocument/2006/relationships/hyperlink" Target="http://youtu.be/7vFf5CS27-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youtube.com/watch?v=TRF27F2bn-A" TargetMode="External"/><Relationship Id="rId5" Type="http://schemas.openxmlformats.org/officeDocument/2006/relationships/hyperlink" Target="http://www.youtube.com/watch?v=YtLEWVu815o" TargetMode="External"/><Relationship Id="rId10" Type="http://schemas.openxmlformats.org/officeDocument/2006/relationships/hyperlink" Target="http://www.youtube.com/watch?v=I1JWr4G8YLM" TargetMode="External"/><Relationship Id="rId4" Type="http://schemas.openxmlformats.org/officeDocument/2006/relationships/hyperlink" Target="http://youtu.be/RU0zEGWp56Y" TargetMode="External"/><Relationship Id="rId9" Type="http://schemas.openxmlformats.org/officeDocument/2006/relationships/hyperlink" Target="http://youtu.be/12TcwDSrdn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4HHTohtXEq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A Look at Theories: Part 1</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83CE-EC95-4832-AC54-2AF26CB991B8}"/>
              </a:ext>
            </a:extLst>
          </p:cNvPr>
          <p:cNvSpPr>
            <a:spLocks noGrp="1"/>
          </p:cNvSpPr>
          <p:nvPr>
            <p:ph type="title"/>
          </p:nvPr>
        </p:nvSpPr>
        <p:spPr/>
        <p:txBody>
          <a:bodyPr/>
          <a:lstStyle/>
          <a:p>
            <a:r>
              <a:rPr lang="en-US" dirty="0"/>
              <a:t>Behaviorism Theory</a:t>
            </a:r>
          </a:p>
        </p:txBody>
      </p:sp>
      <p:sp>
        <p:nvSpPr>
          <p:cNvPr id="3" name="Content Placeholder 2">
            <a:extLst>
              <a:ext uri="{FF2B5EF4-FFF2-40B4-BE49-F238E27FC236}">
                <a16:creationId xmlns:a16="http://schemas.microsoft.com/office/drawing/2014/main" id="{30270FA2-6AC8-443B-BBA0-A39AC6F8A8A3}"/>
              </a:ext>
            </a:extLst>
          </p:cNvPr>
          <p:cNvSpPr>
            <a:spLocks noGrp="1"/>
          </p:cNvSpPr>
          <p:nvPr>
            <p:ph sz="half" idx="1"/>
          </p:nvPr>
        </p:nvSpPr>
        <p:spPr>
          <a:xfrm>
            <a:off x="740664" y="1420420"/>
            <a:ext cx="11055750" cy="1031835"/>
          </a:xfrm>
        </p:spPr>
        <p:txBody>
          <a:bodyPr/>
          <a:lstStyle/>
          <a:p>
            <a:pPr marL="457200" indent="-457200">
              <a:buClr>
                <a:schemeClr val="accent1"/>
              </a:buClr>
              <a:buFont typeface="Wingdings" panose="05000000000000000000" pitchFamily="2" charset="2"/>
              <a:buChar char="Ø"/>
            </a:pPr>
            <a:r>
              <a:rPr lang="en-US" dirty="0"/>
              <a:t>Experience guides development and behavior</a:t>
            </a:r>
          </a:p>
          <a:p>
            <a:pPr marL="457200" indent="-457200">
              <a:buClr>
                <a:schemeClr val="accent1"/>
              </a:buClr>
              <a:buFont typeface="Wingdings" panose="05000000000000000000" pitchFamily="2" charset="2"/>
              <a:buChar char="Ø"/>
            </a:pPr>
            <a:r>
              <a:rPr lang="en-US" dirty="0"/>
              <a:t>System of rewards and punishment</a:t>
            </a:r>
          </a:p>
          <a:p>
            <a:endParaRPr lang="en-US" dirty="0"/>
          </a:p>
        </p:txBody>
      </p:sp>
      <p:pic>
        <p:nvPicPr>
          <p:cNvPr id="4" name="Picture 2" descr="C:\Users\Owner\AppData\Local\Microsoft\Windows\Temporary Internet Files\Content.IE5\TAYXNUXZ\MC910216404[1].png">
            <a:extLst>
              <a:ext uri="{FF2B5EF4-FFF2-40B4-BE49-F238E27FC236}">
                <a16:creationId xmlns:a16="http://schemas.microsoft.com/office/drawing/2014/main" id="{A4078832-8144-4286-8C08-0817EEF19A60}"/>
              </a:ext>
            </a:extLst>
          </p:cNvPr>
          <p:cNvPicPr>
            <a:picLocks noChangeAspect="1" noChangeArrowheads="1"/>
          </p:cNvPicPr>
          <p:nvPr/>
        </p:nvPicPr>
        <p:blipFill>
          <a:blip r:embed="rId2" cstate="print"/>
          <a:srcRect/>
          <a:stretch>
            <a:fillRect/>
          </a:stretch>
        </p:blipFill>
        <p:spPr bwMode="auto">
          <a:xfrm>
            <a:off x="1025236" y="2729345"/>
            <a:ext cx="4030670" cy="3511435"/>
          </a:xfrm>
          <a:prstGeom prst="rect">
            <a:avLst/>
          </a:prstGeom>
          <a:noFill/>
        </p:spPr>
      </p:pic>
      <p:pic>
        <p:nvPicPr>
          <p:cNvPr id="5" name="Picture 3" descr="C:\Users\Owner\AppData\Local\Microsoft\Windows\Temporary Internet Files\Content.IE5\3216UVWP\MC910216403[1].png">
            <a:extLst>
              <a:ext uri="{FF2B5EF4-FFF2-40B4-BE49-F238E27FC236}">
                <a16:creationId xmlns:a16="http://schemas.microsoft.com/office/drawing/2014/main" id="{60A89AA7-8285-4DDE-A5D6-B56516D048EF}"/>
              </a:ext>
            </a:extLst>
          </p:cNvPr>
          <p:cNvPicPr>
            <a:picLocks noChangeAspect="1" noChangeArrowheads="1"/>
          </p:cNvPicPr>
          <p:nvPr/>
        </p:nvPicPr>
        <p:blipFill>
          <a:blip r:embed="rId3" cstate="print"/>
          <a:srcRect/>
          <a:stretch>
            <a:fillRect/>
          </a:stretch>
        </p:blipFill>
        <p:spPr bwMode="auto">
          <a:xfrm>
            <a:off x="6511637" y="2729345"/>
            <a:ext cx="4030670" cy="3511435"/>
          </a:xfrm>
          <a:prstGeom prst="rect">
            <a:avLst/>
          </a:prstGeom>
          <a:noFill/>
        </p:spPr>
      </p:pic>
    </p:spTree>
    <p:extLst>
      <p:ext uri="{BB962C8B-B14F-4D97-AF65-F5344CB8AC3E}">
        <p14:creationId xmlns:p14="http://schemas.microsoft.com/office/powerpoint/2010/main" val="271177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A213-FF54-4B37-A316-65B3A9C827C0}"/>
              </a:ext>
            </a:extLst>
          </p:cNvPr>
          <p:cNvSpPr>
            <a:spLocks noGrp="1"/>
          </p:cNvSpPr>
          <p:nvPr>
            <p:ph type="title"/>
          </p:nvPr>
        </p:nvSpPr>
        <p:spPr/>
        <p:txBody>
          <a:bodyPr/>
          <a:lstStyle/>
          <a:p>
            <a:r>
              <a:rPr lang="en-US" dirty="0"/>
              <a:t>Locke</a:t>
            </a:r>
          </a:p>
        </p:txBody>
      </p:sp>
      <p:sp>
        <p:nvSpPr>
          <p:cNvPr id="3" name="Content Placeholder 2">
            <a:extLst>
              <a:ext uri="{FF2B5EF4-FFF2-40B4-BE49-F238E27FC236}">
                <a16:creationId xmlns:a16="http://schemas.microsoft.com/office/drawing/2014/main" id="{80A4E471-ACA3-4722-82AE-B1DAA56D0B69}"/>
              </a:ext>
            </a:extLst>
          </p:cNvPr>
          <p:cNvSpPr>
            <a:spLocks noGrp="1"/>
          </p:cNvSpPr>
          <p:nvPr>
            <p:ph sz="half" idx="1"/>
          </p:nvPr>
        </p:nvSpPr>
        <p:spPr>
          <a:xfrm>
            <a:off x="740664" y="1420420"/>
            <a:ext cx="6061918" cy="4734318"/>
          </a:xfrm>
        </p:spPr>
        <p:txBody>
          <a:bodyPr/>
          <a:lstStyle/>
          <a:p>
            <a:r>
              <a:rPr lang="en-US" dirty="0"/>
              <a:t>John Locke (1632-1704)</a:t>
            </a:r>
          </a:p>
          <a:p>
            <a:pPr lvl="1">
              <a:buFont typeface="Wingdings" panose="05000000000000000000" pitchFamily="2" charset="2"/>
              <a:buChar char="Ø"/>
            </a:pPr>
            <a:r>
              <a:rPr lang="en-US" sz="2800" dirty="0"/>
              <a:t>Parents as primary educators</a:t>
            </a:r>
          </a:p>
          <a:p>
            <a:pPr lvl="1">
              <a:buFont typeface="Wingdings" panose="05000000000000000000" pitchFamily="2" charset="2"/>
              <a:buChar char="Ø"/>
            </a:pPr>
            <a:r>
              <a:rPr lang="en-US" sz="2800" dirty="0"/>
              <a:t>Children learn through experiences</a:t>
            </a:r>
          </a:p>
          <a:p>
            <a:pPr lvl="1">
              <a:buFont typeface="Wingdings" panose="05000000000000000000" pitchFamily="2" charset="2"/>
              <a:buChar char="Ø"/>
            </a:pPr>
            <a:r>
              <a:rPr lang="en-US" sz="2800" dirty="0"/>
              <a:t>Play is the primary experience</a:t>
            </a:r>
          </a:p>
          <a:p>
            <a:pPr lvl="1">
              <a:buFont typeface="Wingdings" panose="05000000000000000000" pitchFamily="2" charset="2"/>
              <a:buChar char="Ø"/>
            </a:pPr>
            <a:r>
              <a:rPr lang="en-US" sz="2800" dirty="0"/>
              <a:t>Tabula rasa – “blank slate”</a:t>
            </a:r>
          </a:p>
          <a:p>
            <a:endParaRPr lang="en-US" dirty="0"/>
          </a:p>
        </p:txBody>
      </p:sp>
      <p:pic>
        <p:nvPicPr>
          <p:cNvPr id="4" name="Content Placeholder 3" descr="460px-Locke-John-LOC.jpg">
            <a:extLst>
              <a:ext uri="{FF2B5EF4-FFF2-40B4-BE49-F238E27FC236}">
                <a16:creationId xmlns:a16="http://schemas.microsoft.com/office/drawing/2014/main" id="{6EC9287D-463F-4F1A-9B74-5DFE63EF2455}"/>
              </a:ext>
            </a:extLst>
          </p:cNvPr>
          <p:cNvPicPr>
            <a:picLocks noChangeAspect="1"/>
          </p:cNvPicPr>
          <p:nvPr/>
        </p:nvPicPr>
        <p:blipFill>
          <a:blip r:embed="rId3" cstate="print"/>
          <a:stretch>
            <a:fillRect/>
          </a:stretch>
        </p:blipFill>
        <p:spPr>
          <a:xfrm>
            <a:off x="6421582" y="845359"/>
            <a:ext cx="2417618" cy="3148161"/>
          </a:xfrm>
          <a:prstGeom prst="rect">
            <a:avLst/>
          </a:prstGeom>
          <a:ln w="38100">
            <a:solidFill>
              <a:schemeClr val="accent5">
                <a:lumMod val="75000"/>
                <a:alpha val="25000"/>
              </a:schemeClr>
            </a:solidFill>
          </a:ln>
        </p:spPr>
      </p:pic>
      <p:pic>
        <p:nvPicPr>
          <p:cNvPr id="5" name="Picture 4" descr="C:\Users\Owner\AppData\Local\Microsoft\Windows\Temporary Internet Files\Content.IE5\TAYXNUXZ\MP910220877[1].jpg">
            <a:extLst>
              <a:ext uri="{FF2B5EF4-FFF2-40B4-BE49-F238E27FC236}">
                <a16:creationId xmlns:a16="http://schemas.microsoft.com/office/drawing/2014/main" id="{3EA409A4-2AB9-47A0-9402-775F002B085D}"/>
              </a:ext>
            </a:extLst>
          </p:cNvPr>
          <p:cNvPicPr>
            <a:picLocks noChangeAspect="1" noChangeArrowheads="1"/>
          </p:cNvPicPr>
          <p:nvPr/>
        </p:nvPicPr>
        <p:blipFill>
          <a:blip r:embed="rId4" cstate="print"/>
          <a:srcRect l="10047" t="47778" r="8382" b="11111"/>
          <a:stretch>
            <a:fillRect/>
          </a:stretch>
        </p:blipFill>
        <p:spPr bwMode="auto">
          <a:xfrm rot="418284">
            <a:off x="9079263" y="3936611"/>
            <a:ext cx="2574129" cy="1943731"/>
          </a:xfrm>
          <a:prstGeom prst="rect">
            <a:avLst/>
          </a:prstGeom>
          <a:noFill/>
        </p:spPr>
      </p:pic>
    </p:spTree>
    <p:extLst>
      <p:ext uri="{BB962C8B-B14F-4D97-AF65-F5344CB8AC3E}">
        <p14:creationId xmlns:p14="http://schemas.microsoft.com/office/powerpoint/2010/main" val="101762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7C78-411D-44D1-9B1E-F9D858758AFC}"/>
              </a:ext>
            </a:extLst>
          </p:cNvPr>
          <p:cNvSpPr>
            <a:spLocks noGrp="1"/>
          </p:cNvSpPr>
          <p:nvPr>
            <p:ph type="title"/>
          </p:nvPr>
        </p:nvSpPr>
        <p:spPr/>
        <p:txBody>
          <a:bodyPr/>
          <a:lstStyle/>
          <a:p>
            <a:r>
              <a:rPr lang="en-US" dirty="0"/>
              <a:t>Other Behaviorists</a:t>
            </a:r>
          </a:p>
        </p:txBody>
      </p:sp>
      <p:sp>
        <p:nvSpPr>
          <p:cNvPr id="3" name="Content Placeholder 2">
            <a:extLst>
              <a:ext uri="{FF2B5EF4-FFF2-40B4-BE49-F238E27FC236}">
                <a16:creationId xmlns:a16="http://schemas.microsoft.com/office/drawing/2014/main" id="{92C87EDC-2A4F-4D16-A5D7-DB2B9074E2E8}"/>
              </a:ext>
            </a:extLst>
          </p:cNvPr>
          <p:cNvSpPr>
            <a:spLocks noGrp="1"/>
          </p:cNvSpPr>
          <p:nvPr>
            <p:ph sz="half" idx="1"/>
          </p:nvPr>
        </p:nvSpPr>
        <p:spPr>
          <a:xfrm>
            <a:off x="740664" y="1420420"/>
            <a:ext cx="5008972" cy="4734318"/>
          </a:xfrm>
        </p:spPr>
        <p:txBody>
          <a:bodyPr/>
          <a:lstStyle/>
          <a:p>
            <a:pPr marL="457200" indent="-457200">
              <a:buClr>
                <a:schemeClr val="accent1"/>
              </a:buClr>
              <a:buFont typeface="Wingdings" panose="05000000000000000000" pitchFamily="2" charset="2"/>
              <a:buChar char="Ø"/>
            </a:pPr>
            <a:r>
              <a:rPr lang="en-US" dirty="0"/>
              <a:t>Ivan Pavlov</a:t>
            </a:r>
          </a:p>
          <a:p>
            <a:pPr marL="457200" indent="-457200">
              <a:buClr>
                <a:schemeClr val="accent1"/>
              </a:buClr>
              <a:buFont typeface="Wingdings" panose="05000000000000000000" pitchFamily="2" charset="2"/>
              <a:buChar char="Ø"/>
            </a:pPr>
            <a:r>
              <a:rPr lang="en-US" dirty="0"/>
              <a:t>John Watson</a:t>
            </a:r>
          </a:p>
          <a:p>
            <a:pPr marL="457200" indent="-457200">
              <a:buClr>
                <a:schemeClr val="accent1"/>
              </a:buClr>
              <a:buFont typeface="Wingdings" panose="05000000000000000000" pitchFamily="2" charset="2"/>
              <a:buChar char="Ø"/>
            </a:pPr>
            <a:r>
              <a:rPr lang="en-US" dirty="0"/>
              <a:t>B.F. Skinner</a:t>
            </a:r>
          </a:p>
          <a:p>
            <a:endParaRPr lang="en-US" dirty="0"/>
          </a:p>
        </p:txBody>
      </p:sp>
      <p:pic>
        <p:nvPicPr>
          <p:cNvPr id="4" name="Picture 5" descr="C:\Users\Owner\AppData\Local\Microsoft\Windows\Temporary Internet Files\Content.IE5\GJPNOM43\MC900016659[1].wmf">
            <a:extLst>
              <a:ext uri="{FF2B5EF4-FFF2-40B4-BE49-F238E27FC236}">
                <a16:creationId xmlns:a16="http://schemas.microsoft.com/office/drawing/2014/main" id="{AFC32EA0-4911-4975-B983-A848E41247DB}"/>
              </a:ext>
            </a:extLst>
          </p:cNvPr>
          <p:cNvPicPr>
            <a:picLocks noChangeAspect="1" noChangeArrowheads="1"/>
          </p:cNvPicPr>
          <p:nvPr/>
        </p:nvPicPr>
        <p:blipFill>
          <a:blip r:embed="rId3" cstate="print"/>
          <a:srcRect/>
          <a:stretch>
            <a:fillRect/>
          </a:stretch>
        </p:blipFill>
        <p:spPr bwMode="auto">
          <a:xfrm>
            <a:off x="6823362" y="2071430"/>
            <a:ext cx="3421699" cy="3432297"/>
          </a:xfrm>
          <a:prstGeom prst="rect">
            <a:avLst/>
          </a:prstGeom>
          <a:noFill/>
        </p:spPr>
      </p:pic>
    </p:spTree>
    <p:extLst>
      <p:ext uri="{BB962C8B-B14F-4D97-AF65-F5344CB8AC3E}">
        <p14:creationId xmlns:p14="http://schemas.microsoft.com/office/powerpoint/2010/main" val="103716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D044-1FA9-4C77-B6D2-F7B2CD1E09C7}"/>
              </a:ext>
            </a:extLst>
          </p:cNvPr>
          <p:cNvSpPr>
            <a:spLocks noGrp="1"/>
          </p:cNvSpPr>
          <p:nvPr>
            <p:ph type="title"/>
          </p:nvPr>
        </p:nvSpPr>
        <p:spPr/>
        <p:txBody>
          <a:bodyPr/>
          <a:lstStyle/>
          <a:p>
            <a:r>
              <a:rPr lang="en-US" dirty="0"/>
              <a:t>Instruction on Behaviorism</a:t>
            </a:r>
          </a:p>
        </p:txBody>
      </p:sp>
      <p:pic>
        <p:nvPicPr>
          <p:cNvPr id="4" name="Content Placeholder 5">
            <a:hlinkClick r:id="rId3"/>
            <a:extLst>
              <a:ext uri="{FF2B5EF4-FFF2-40B4-BE49-F238E27FC236}">
                <a16:creationId xmlns:a16="http://schemas.microsoft.com/office/drawing/2014/main" id="{227845BA-C8FE-41E5-901E-E6536F2EC0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24645" y="1405170"/>
            <a:ext cx="5742709" cy="4651595"/>
          </a:xfrm>
        </p:spPr>
      </p:pic>
      <p:sp>
        <p:nvSpPr>
          <p:cNvPr id="5" name="TextBox 4">
            <a:extLst>
              <a:ext uri="{FF2B5EF4-FFF2-40B4-BE49-F238E27FC236}">
                <a16:creationId xmlns:a16="http://schemas.microsoft.com/office/drawing/2014/main" id="{81E81787-C44C-463D-813A-335A9A375457}"/>
              </a:ext>
            </a:extLst>
          </p:cNvPr>
          <p:cNvSpPr txBox="1"/>
          <p:nvPr/>
        </p:nvSpPr>
        <p:spPr>
          <a:xfrm>
            <a:off x="5327073" y="6158711"/>
            <a:ext cx="2438400"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342557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97F1-32A8-4668-96EE-6A7CA916DF1A}"/>
              </a:ext>
            </a:extLst>
          </p:cNvPr>
          <p:cNvSpPr>
            <a:spLocks noGrp="1"/>
          </p:cNvSpPr>
          <p:nvPr>
            <p:ph type="title"/>
          </p:nvPr>
        </p:nvSpPr>
        <p:spPr/>
        <p:txBody>
          <a:bodyPr/>
          <a:lstStyle/>
          <a:p>
            <a:r>
              <a:rPr lang="en-US" dirty="0"/>
              <a:t>Psychoanalytic Theory</a:t>
            </a:r>
          </a:p>
        </p:txBody>
      </p:sp>
      <p:sp>
        <p:nvSpPr>
          <p:cNvPr id="3" name="Content Placeholder 2">
            <a:extLst>
              <a:ext uri="{FF2B5EF4-FFF2-40B4-BE49-F238E27FC236}">
                <a16:creationId xmlns:a16="http://schemas.microsoft.com/office/drawing/2014/main" id="{C26E8058-7DFC-482B-95BB-0CEAEC5CCD0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Exploration of the unconscious mind in order to cure</a:t>
            </a:r>
          </a:p>
          <a:p>
            <a:pPr marL="457200" indent="-457200">
              <a:buClr>
                <a:schemeClr val="accent1"/>
              </a:buClr>
              <a:buFont typeface="Wingdings" panose="05000000000000000000" pitchFamily="2" charset="2"/>
              <a:buChar char="Ø"/>
            </a:pPr>
            <a:r>
              <a:rPr lang="en-US" dirty="0"/>
              <a:t>All thoughts and activities are influenced by the unconscious mind</a:t>
            </a:r>
          </a:p>
          <a:p>
            <a:endParaRPr lang="en-US" dirty="0"/>
          </a:p>
        </p:txBody>
      </p:sp>
      <p:pic>
        <p:nvPicPr>
          <p:cNvPr id="4" name="Picture 5" descr="C:\Users\Owner\AppData\Local\Microsoft\Windows\Temporary Internet Files\Content.IE5\KCOCUMO1\MC900434389[1].wmf">
            <a:extLst>
              <a:ext uri="{FF2B5EF4-FFF2-40B4-BE49-F238E27FC236}">
                <a16:creationId xmlns:a16="http://schemas.microsoft.com/office/drawing/2014/main" id="{C4080CC7-CDB4-46B9-9105-88DE8B01792C}"/>
              </a:ext>
            </a:extLst>
          </p:cNvPr>
          <p:cNvPicPr>
            <a:picLocks noChangeAspect="1" noChangeArrowheads="1"/>
          </p:cNvPicPr>
          <p:nvPr/>
        </p:nvPicPr>
        <p:blipFill>
          <a:blip r:embed="rId3" cstate="print"/>
          <a:srcRect/>
          <a:stretch>
            <a:fillRect/>
          </a:stretch>
        </p:blipFill>
        <p:spPr bwMode="auto">
          <a:xfrm rot="552557">
            <a:off x="7504425" y="1902951"/>
            <a:ext cx="2391181" cy="3769256"/>
          </a:xfrm>
          <a:prstGeom prst="rect">
            <a:avLst/>
          </a:prstGeom>
          <a:noFill/>
        </p:spPr>
      </p:pic>
    </p:spTree>
    <p:extLst>
      <p:ext uri="{BB962C8B-B14F-4D97-AF65-F5344CB8AC3E}">
        <p14:creationId xmlns:p14="http://schemas.microsoft.com/office/powerpoint/2010/main" val="277036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7A78-DDAD-492B-A3E5-A5A036BA3639}"/>
              </a:ext>
            </a:extLst>
          </p:cNvPr>
          <p:cNvSpPr>
            <a:spLocks noGrp="1"/>
          </p:cNvSpPr>
          <p:nvPr>
            <p:ph type="title"/>
          </p:nvPr>
        </p:nvSpPr>
        <p:spPr/>
        <p:txBody>
          <a:bodyPr/>
          <a:lstStyle/>
          <a:p>
            <a:r>
              <a:rPr lang="en-US" dirty="0"/>
              <a:t>Freud</a:t>
            </a:r>
          </a:p>
        </p:txBody>
      </p:sp>
      <p:sp>
        <p:nvSpPr>
          <p:cNvPr id="3" name="Content Placeholder 2">
            <a:extLst>
              <a:ext uri="{FF2B5EF4-FFF2-40B4-BE49-F238E27FC236}">
                <a16:creationId xmlns:a16="http://schemas.microsoft.com/office/drawing/2014/main" id="{ECB2610E-0B24-4C6C-A4C3-F26F61F67D6E}"/>
              </a:ext>
            </a:extLst>
          </p:cNvPr>
          <p:cNvSpPr>
            <a:spLocks noGrp="1"/>
          </p:cNvSpPr>
          <p:nvPr>
            <p:ph sz="half" idx="1"/>
          </p:nvPr>
        </p:nvSpPr>
        <p:spPr/>
        <p:txBody>
          <a:bodyPr/>
          <a:lstStyle/>
          <a:p>
            <a:r>
              <a:rPr lang="en-US" dirty="0"/>
              <a:t>Sigmund Freud (1856 – 1939)</a:t>
            </a:r>
          </a:p>
          <a:p>
            <a:pPr lvl="1">
              <a:buFont typeface="Wingdings" panose="05000000000000000000" pitchFamily="2" charset="2"/>
              <a:buChar char="Ø"/>
            </a:pPr>
            <a:r>
              <a:rPr lang="en-US" dirty="0"/>
              <a:t>Theorized that psychological development in childhood takes place in a series of fixed stages</a:t>
            </a:r>
          </a:p>
          <a:p>
            <a:pPr lvl="1">
              <a:buFont typeface="Wingdings" panose="05000000000000000000" pitchFamily="2" charset="2"/>
              <a:buChar char="Ø"/>
            </a:pPr>
            <a:r>
              <a:rPr lang="en-US" dirty="0"/>
              <a:t>Believed the first five years of life are crucial to the formation of adult personality</a:t>
            </a:r>
          </a:p>
          <a:p>
            <a:pPr lvl="1">
              <a:buFont typeface="Wingdings" panose="05000000000000000000" pitchFamily="2" charset="2"/>
              <a:buChar char="Ø"/>
            </a:pPr>
            <a:r>
              <a:rPr lang="en-US" dirty="0"/>
              <a:t>Developed the idea of the unconscious and the idea that all people are made up of an id, ego and superego</a:t>
            </a:r>
          </a:p>
          <a:p>
            <a:endParaRPr lang="en-US" dirty="0"/>
          </a:p>
        </p:txBody>
      </p:sp>
    </p:spTree>
    <p:extLst>
      <p:ext uri="{BB962C8B-B14F-4D97-AF65-F5344CB8AC3E}">
        <p14:creationId xmlns:p14="http://schemas.microsoft.com/office/powerpoint/2010/main" val="258686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EDD8-3415-43E4-986B-19662E8B674C}"/>
              </a:ext>
            </a:extLst>
          </p:cNvPr>
          <p:cNvSpPr>
            <a:spLocks noGrp="1"/>
          </p:cNvSpPr>
          <p:nvPr>
            <p:ph type="title"/>
          </p:nvPr>
        </p:nvSpPr>
        <p:spPr/>
        <p:txBody>
          <a:bodyPr/>
          <a:lstStyle/>
          <a:p>
            <a:r>
              <a:rPr lang="en-US" dirty="0"/>
              <a:t>Psychoanalytic Theory</a:t>
            </a:r>
          </a:p>
        </p:txBody>
      </p:sp>
      <p:pic>
        <p:nvPicPr>
          <p:cNvPr id="4" name="Content Placeholder 5">
            <a:hlinkClick r:id="rId3"/>
            <a:extLst>
              <a:ext uri="{FF2B5EF4-FFF2-40B4-BE49-F238E27FC236}">
                <a16:creationId xmlns:a16="http://schemas.microsoft.com/office/drawing/2014/main" id="{C9B9C854-1ABA-4DBD-8BA6-2643FA32429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69450" y="1454726"/>
            <a:ext cx="5053100" cy="4207093"/>
          </a:xfrm>
        </p:spPr>
      </p:pic>
      <p:sp>
        <p:nvSpPr>
          <p:cNvPr id="5" name="TextBox 4">
            <a:extLst>
              <a:ext uri="{FF2B5EF4-FFF2-40B4-BE49-F238E27FC236}">
                <a16:creationId xmlns:a16="http://schemas.microsoft.com/office/drawing/2014/main" id="{10E95D98-EC6A-4E7C-BD0D-080A431D53AF}"/>
              </a:ext>
            </a:extLst>
          </p:cNvPr>
          <p:cNvSpPr txBox="1"/>
          <p:nvPr/>
        </p:nvSpPr>
        <p:spPr>
          <a:xfrm>
            <a:off x="5507182" y="5833036"/>
            <a:ext cx="1905000" cy="381000"/>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58776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6CBC-17EA-4C33-9FC8-0306826307DC}"/>
              </a:ext>
            </a:extLst>
          </p:cNvPr>
          <p:cNvSpPr>
            <a:spLocks noGrp="1"/>
          </p:cNvSpPr>
          <p:nvPr>
            <p:ph type="title"/>
          </p:nvPr>
        </p:nvSpPr>
        <p:spPr/>
        <p:txBody>
          <a:bodyPr/>
          <a:lstStyle/>
          <a:p>
            <a:r>
              <a:rPr lang="en-US" dirty="0"/>
              <a:t>Cognitive Developmental Theory</a:t>
            </a:r>
          </a:p>
        </p:txBody>
      </p:sp>
      <p:sp>
        <p:nvSpPr>
          <p:cNvPr id="3" name="Content Placeholder 2">
            <a:extLst>
              <a:ext uri="{FF2B5EF4-FFF2-40B4-BE49-F238E27FC236}">
                <a16:creationId xmlns:a16="http://schemas.microsoft.com/office/drawing/2014/main" id="{1A5EA7CD-AB94-4D72-998D-516E4EAD36FA}"/>
              </a:ext>
            </a:extLst>
          </p:cNvPr>
          <p:cNvSpPr>
            <a:spLocks noGrp="1"/>
          </p:cNvSpPr>
          <p:nvPr>
            <p:ph sz="half" idx="1"/>
          </p:nvPr>
        </p:nvSpPr>
        <p:spPr>
          <a:xfrm>
            <a:off x="737881" y="1420420"/>
            <a:ext cx="4693101" cy="4734318"/>
          </a:xfrm>
        </p:spPr>
        <p:txBody>
          <a:bodyPr/>
          <a:lstStyle/>
          <a:p>
            <a:r>
              <a:rPr lang="en-US" sz="2800" dirty="0"/>
              <a:t>Attempts to explain how people think and process information</a:t>
            </a:r>
          </a:p>
        </p:txBody>
      </p:sp>
      <p:pic>
        <p:nvPicPr>
          <p:cNvPr id="4" name="Picture 8" descr="MCj01875870000[1]">
            <a:extLst>
              <a:ext uri="{FF2B5EF4-FFF2-40B4-BE49-F238E27FC236}">
                <a16:creationId xmlns:a16="http://schemas.microsoft.com/office/drawing/2014/main" id="{032E19D7-8724-4D8F-9365-0F988E203D5D}"/>
              </a:ext>
            </a:extLst>
          </p:cNvPr>
          <p:cNvPicPr>
            <a:picLocks noChangeAspect="1" noChangeArrowheads="1"/>
          </p:cNvPicPr>
          <p:nvPr/>
        </p:nvPicPr>
        <p:blipFill>
          <a:blip r:embed="rId3" cstate="print"/>
          <a:srcRect/>
          <a:stretch>
            <a:fillRect/>
          </a:stretch>
        </p:blipFill>
        <p:spPr>
          <a:xfrm>
            <a:off x="7370617" y="1704562"/>
            <a:ext cx="3540633" cy="4166033"/>
          </a:xfrm>
          <a:prstGeom prst="rect">
            <a:avLst/>
          </a:prstGeom>
          <a:noFill/>
          <a:ln/>
        </p:spPr>
      </p:pic>
    </p:spTree>
    <p:extLst>
      <p:ext uri="{BB962C8B-B14F-4D97-AF65-F5344CB8AC3E}">
        <p14:creationId xmlns:p14="http://schemas.microsoft.com/office/powerpoint/2010/main" val="343935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FBCB-292A-470A-BAE8-0776C01A9558}"/>
              </a:ext>
            </a:extLst>
          </p:cNvPr>
          <p:cNvSpPr>
            <a:spLocks noGrp="1"/>
          </p:cNvSpPr>
          <p:nvPr>
            <p:ph type="title"/>
          </p:nvPr>
        </p:nvSpPr>
        <p:spPr/>
        <p:txBody>
          <a:bodyPr/>
          <a:lstStyle/>
          <a:p>
            <a:r>
              <a:rPr lang="en-US" dirty="0"/>
              <a:t>Piaget</a:t>
            </a:r>
          </a:p>
        </p:txBody>
      </p:sp>
      <p:sp>
        <p:nvSpPr>
          <p:cNvPr id="3" name="Content Placeholder 2">
            <a:extLst>
              <a:ext uri="{FF2B5EF4-FFF2-40B4-BE49-F238E27FC236}">
                <a16:creationId xmlns:a16="http://schemas.microsoft.com/office/drawing/2014/main" id="{9B12E579-B10D-42D5-98AF-6C4C373D6384}"/>
              </a:ext>
            </a:extLst>
          </p:cNvPr>
          <p:cNvSpPr>
            <a:spLocks noGrp="1"/>
          </p:cNvSpPr>
          <p:nvPr>
            <p:ph sz="half" idx="1"/>
          </p:nvPr>
        </p:nvSpPr>
        <p:spPr>
          <a:xfrm>
            <a:off x="740528" y="1420420"/>
            <a:ext cx="5354944" cy="4734318"/>
          </a:xfrm>
        </p:spPr>
        <p:txBody>
          <a:bodyPr/>
          <a:lstStyle/>
          <a:p>
            <a:r>
              <a:rPr lang="en-US" dirty="0"/>
              <a:t>Jean Piaget (1896 – 1980)</a:t>
            </a:r>
          </a:p>
          <a:p>
            <a:pPr lvl="1">
              <a:buFont typeface="Wingdings" panose="05000000000000000000" pitchFamily="2" charset="2"/>
              <a:buChar char="Ø"/>
            </a:pPr>
            <a:r>
              <a:rPr lang="en-US" dirty="0"/>
              <a:t>Born in Switzerland</a:t>
            </a:r>
          </a:p>
          <a:p>
            <a:pPr lvl="1">
              <a:buFont typeface="Wingdings" panose="05000000000000000000" pitchFamily="2" charset="2"/>
              <a:buChar char="Ø"/>
            </a:pPr>
            <a:r>
              <a:rPr lang="en-US" dirty="0"/>
              <a:t>Studied the development of his three children, Jacqueline, Lucienne and Laurent</a:t>
            </a:r>
          </a:p>
          <a:p>
            <a:pPr lvl="1">
              <a:buFont typeface="Wingdings" panose="05000000000000000000" pitchFamily="2" charset="2"/>
              <a:buChar char="Ø"/>
            </a:pPr>
            <a:r>
              <a:rPr lang="en-US" dirty="0"/>
              <a:t>Believed that children actively construct their own knowledge by means of exploration and activities</a:t>
            </a:r>
          </a:p>
          <a:p>
            <a:endParaRPr lang="en-US" dirty="0"/>
          </a:p>
        </p:txBody>
      </p:sp>
      <p:pic>
        <p:nvPicPr>
          <p:cNvPr id="4" name="Picture 3" descr="C:\Users\Owner\AppData\Local\Microsoft\Windows\Temporary Internet Files\Content.IE5\KCOCUMO1\MC900436043[1].wmf">
            <a:extLst>
              <a:ext uri="{FF2B5EF4-FFF2-40B4-BE49-F238E27FC236}">
                <a16:creationId xmlns:a16="http://schemas.microsoft.com/office/drawing/2014/main" id="{5F1267F4-FD4C-477E-8925-B4ECD0F23952}"/>
              </a:ext>
            </a:extLst>
          </p:cNvPr>
          <p:cNvPicPr>
            <a:picLocks noChangeAspect="1" noChangeArrowheads="1"/>
          </p:cNvPicPr>
          <p:nvPr/>
        </p:nvPicPr>
        <p:blipFill>
          <a:blip r:embed="rId3" cstate="print"/>
          <a:srcRect/>
          <a:stretch>
            <a:fillRect/>
          </a:stretch>
        </p:blipFill>
        <p:spPr bwMode="auto">
          <a:xfrm>
            <a:off x="6283035" y="1501175"/>
            <a:ext cx="4902657" cy="3855650"/>
          </a:xfrm>
          <a:prstGeom prst="rect">
            <a:avLst/>
          </a:prstGeom>
          <a:noFill/>
        </p:spPr>
      </p:pic>
    </p:spTree>
    <p:extLst>
      <p:ext uri="{BB962C8B-B14F-4D97-AF65-F5344CB8AC3E}">
        <p14:creationId xmlns:p14="http://schemas.microsoft.com/office/powerpoint/2010/main" val="285441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0F5B-8440-4638-978E-DB48F8936380}"/>
              </a:ext>
            </a:extLst>
          </p:cNvPr>
          <p:cNvSpPr>
            <a:spLocks noGrp="1"/>
          </p:cNvSpPr>
          <p:nvPr>
            <p:ph type="title"/>
          </p:nvPr>
        </p:nvSpPr>
        <p:spPr/>
        <p:txBody>
          <a:bodyPr/>
          <a:lstStyle/>
          <a:p>
            <a:r>
              <a:rPr lang="en-US" dirty="0"/>
              <a:t>Piaget</a:t>
            </a:r>
          </a:p>
        </p:txBody>
      </p:sp>
      <p:sp>
        <p:nvSpPr>
          <p:cNvPr id="3" name="Content Placeholder 2">
            <a:extLst>
              <a:ext uri="{FF2B5EF4-FFF2-40B4-BE49-F238E27FC236}">
                <a16:creationId xmlns:a16="http://schemas.microsoft.com/office/drawing/2014/main" id="{44108F6F-1349-4452-AB7D-8BF770C68A9D}"/>
              </a:ext>
            </a:extLst>
          </p:cNvPr>
          <p:cNvSpPr>
            <a:spLocks noGrp="1"/>
          </p:cNvSpPr>
          <p:nvPr>
            <p:ph sz="half" idx="1"/>
          </p:nvPr>
        </p:nvSpPr>
        <p:spPr/>
        <p:txBody>
          <a:bodyPr/>
          <a:lstStyle/>
          <a:p>
            <a:r>
              <a:rPr lang="en-US" dirty="0"/>
              <a:t>Stages</a:t>
            </a:r>
          </a:p>
          <a:p>
            <a:pPr lvl="1">
              <a:buFont typeface="Wingdings" panose="05000000000000000000" pitchFamily="2" charset="2"/>
              <a:buChar char="Ø"/>
            </a:pPr>
            <a:r>
              <a:rPr lang="en-US" sz="3200" dirty="0"/>
              <a:t>Sensorimotor </a:t>
            </a:r>
            <a:r>
              <a:rPr lang="en-US" dirty="0"/>
              <a:t>(Birth to 2 years)</a:t>
            </a:r>
          </a:p>
          <a:p>
            <a:pPr lvl="1">
              <a:buFont typeface="Wingdings" panose="05000000000000000000" pitchFamily="2" charset="2"/>
              <a:buChar char="Ø"/>
            </a:pPr>
            <a:r>
              <a:rPr lang="en-US" sz="3200" dirty="0"/>
              <a:t>Preoperational </a:t>
            </a:r>
            <a:r>
              <a:rPr lang="en-US" dirty="0"/>
              <a:t>(2 – 7 years)</a:t>
            </a:r>
          </a:p>
          <a:p>
            <a:pPr lvl="1">
              <a:buFont typeface="Wingdings" panose="05000000000000000000" pitchFamily="2" charset="2"/>
              <a:buChar char="Ø"/>
            </a:pPr>
            <a:r>
              <a:rPr lang="en-US" sz="3200" dirty="0"/>
              <a:t>Concrete operations </a:t>
            </a:r>
            <a:r>
              <a:rPr lang="en-US" dirty="0"/>
              <a:t>(7 – 11 years)</a:t>
            </a:r>
          </a:p>
          <a:p>
            <a:pPr lvl="1">
              <a:buFont typeface="Wingdings" panose="05000000000000000000" pitchFamily="2" charset="2"/>
              <a:buChar char="Ø"/>
            </a:pPr>
            <a:r>
              <a:rPr lang="en-US" sz="3200" dirty="0"/>
              <a:t>Formal operations </a:t>
            </a:r>
            <a:r>
              <a:rPr lang="en-US" dirty="0"/>
              <a:t>(11 years and beyond)</a:t>
            </a:r>
            <a:endParaRPr lang="en-US" sz="3200" dirty="0"/>
          </a:p>
          <a:p>
            <a:endParaRPr lang="en-US" dirty="0"/>
          </a:p>
        </p:txBody>
      </p:sp>
      <p:pic>
        <p:nvPicPr>
          <p:cNvPr id="4" name="Picture 3" descr="C:\Users\Owner\AppData\Local\Microsoft\Windows\Temporary Internet Files\Content.IE5\3216UVWP\MC900441890[1].wmf">
            <a:extLst>
              <a:ext uri="{FF2B5EF4-FFF2-40B4-BE49-F238E27FC236}">
                <a16:creationId xmlns:a16="http://schemas.microsoft.com/office/drawing/2014/main" id="{0A458A3B-0C58-4D1F-996E-93AC6E20F9AE}"/>
              </a:ext>
            </a:extLst>
          </p:cNvPr>
          <p:cNvPicPr>
            <a:picLocks noChangeAspect="1" noChangeArrowheads="1"/>
          </p:cNvPicPr>
          <p:nvPr/>
        </p:nvPicPr>
        <p:blipFill>
          <a:blip r:embed="rId3" cstate="print"/>
          <a:srcRect/>
          <a:stretch>
            <a:fillRect/>
          </a:stretch>
        </p:blipFill>
        <p:spPr bwMode="auto">
          <a:xfrm>
            <a:off x="7239000" y="1989690"/>
            <a:ext cx="3250276" cy="3595777"/>
          </a:xfrm>
          <a:prstGeom prst="rect">
            <a:avLst/>
          </a:prstGeom>
          <a:noFill/>
        </p:spPr>
      </p:pic>
    </p:spTree>
    <p:extLst>
      <p:ext uri="{BB962C8B-B14F-4D97-AF65-F5344CB8AC3E}">
        <p14:creationId xmlns:p14="http://schemas.microsoft.com/office/powerpoint/2010/main" val="305558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7F91-6F34-47CA-A53E-82F06F78CDEF}"/>
              </a:ext>
            </a:extLst>
          </p:cNvPr>
          <p:cNvSpPr>
            <a:spLocks noGrp="1"/>
          </p:cNvSpPr>
          <p:nvPr>
            <p:ph type="title"/>
          </p:nvPr>
        </p:nvSpPr>
        <p:spPr/>
        <p:txBody>
          <a:bodyPr/>
          <a:lstStyle/>
          <a:p>
            <a:r>
              <a:rPr lang="en-US" dirty="0"/>
              <a:t>Jean Piaget</a:t>
            </a:r>
          </a:p>
        </p:txBody>
      </p:sp>
      <p:pic>
        <p:nvPicPr>
          <p:cNvPr id="4" name="Content Placeholder 8">
            <a:hlinkClick r:id="rId3"/>
            <a:extLst>
              <a:ext uri="{FF2B5EF4-FFF2-40B4-BE49-F238E27FC236}">
                <a16:creationId xmlns:a16="http://schemas.microsoft.com/office/drawing/2014/main" id="{A419D5F8-04F5-473F-83A5-9E3D520BB34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92247" y="1523999"/>
            <a:ext cx="4145218" cy="4185339"/>
          </a:xfrm>
        </p:spPr>
      </p:pic>
      <p:pic>
        <p:nvPicPr>
          <p:cNvPr id="5" name="Content Placeholder 10">
            <a:hlinkClick r:id="rId5"/>
            <a:extLst>
              <a:ext uri="{FF2B5EF4-FFF2-40B4-BE49-F238E27FC236}">
                <a16:creationId xmlns:a16="http://schemas.microsoft.com/office/drawing/2014/main" id="{92CC5B01-420A-4380-8BF7-8B162869D4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4414" y="1523998"/>
            <a:ext cx="4185339" cy="4185339"/>
          </a:xfrm>
          <a:prstGeom prst="rect">
            <a:avLst/>
          </a:prstGeom>
        </p:spPr>
      </p:pic>
      <p:sp>
        <p:nvSpPr>
          <p:cNvPr id="6" name="TextBox 5">
            <a:extLst>
              <a:ext uri="{FF2B5EF4-FFF2-40B4-BE49-F238E27FC236}">
                <a16:creationId xmlns:a16="http://schemas.microsoft.com/office/drawing/2014/main" id="{083EEC35-D850-471B-8B09-0D1DCB783AA6}"/>
              </a:ext>
            </a:extLst>
          </p:cNvPr>
          <p:cNvSpPr txBox="1"/>
          <p:nvPr/>
        </p:nvSpPr>
        <p:spPr>
          <a:xfrm>
            <a:off x="5166648" y="6260291"/>
            <a:ext cx="2057400" cy="381000"/>
          </a:xfrm>
          <a:prstGeom prst="rect">
            <a:avLst/>
          </a:prstGeom>
          <a:noFill/>
        </p:spPr>
        <p:txBody>
          <a:bodyPr wrap="square" rtlCol="0">
            <a:spAutoFit/>
          </a:bodyPr>
          <a:lstStyle/>
          <a:p>
            <a:r>
              <a:rPr lang="en-US" dirty="0"/>
              <a:t>(click on pictures)</a:t>
            </a:r>
          </a:p>
        </p:txBody>
      </p:sp>
    </p:spTree>
    <p:extLst>
      <p:ext uri="{BB962C8B-B14F-4D97-AF65-F5344CB8AC3E}">
        <p14:creationId xmlns:p14="http://schemas.microsoft.com/office/powerpoint/2010/main" val="11402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EA98-70FF-4CD1-933B-ACF396334B8B}"/>
              </a:ext>
            </a:extLst>
          </p:cNvPr>
          <p:cNvSpPr>
            <a:spLocks noGrp="1"/>
          </p:cNvSpPr>
          <p:nvPr>
            <p:ph type="title"/>
          </p:nvPr>
        </p:nvSpPr>
        <p:spPr/>
        <p:txBody>
          <a:bodyPr/>
          <a:lstStyle/>
          <a:p>
            <a:r>
              <a:rPr lang="en-US" dirty="0"/>
              <a:t>Sociocultural Theory</a:t>
            </a:r>
          </a:p>
        </p:txBody>
      </p:sp>
      <p:sp>
        <p:nvSpPr>
          <p:cNvPr id="3" name="Content Placeholder 2">
            <a:extLst>
              <a:ext uri="{FF2B5EF4-FFF2-40B4-BE49-F238E27FC236}">
                <a16:creationId xmlns:a16="http://schemas.microsoft.com/office/drawing/2014/main" id="{496E729E-C894-49ED-85E4-8EBDA19847A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Social interaction leads to continuous step-by-step changes in children's thought and behavior</a:t>
            </a:r>
          </a:p>
          <a:p>
            <a:pPr marL="457200" indent="-457200">
              <a:buClr>
                <a:schemeClr val="accent1"/>
              </a:buClr>
              <a:buFont typeface="Wingdings" panose="05000000000000000000" pitchFamily="2" charset="2"/>
              <a:buChar char="Ø"/>
            </a:pPr>
            <a:r>
              <a:rPr lang="en-US" dirty="0"/>
              <a:t>Can vary greatly from culture to culture</a:t>
            </a:r>
          </a:p>
          <a:p>
            <a:endParaRPr lang="en-US" dirty="0"/>
          </a:p>
        </p:txBody>
      </p:sp>
      <p:pic>
        <p:nvPicPr>
          <p:cNvPr id="4" name="Picture 10" descr="C:\Users\Owner\AppData\Local\Microsoft\Windows\Temporary Internet Files\Content.IE5\GJPNOM43\MC900023435[1].wmf">
            <a:extLst>
              <a:ext uri="{FF2B5EF4-FFF2-40B4-BE49-F238E27FC236}">
                <a16:creationId xmlns:a16="http://schemas.microsoft.com/office/drawing/2014/main" id="{C664FA09-8ADE-4A00-A69F-8E772F52B58F}"/>
              </a:ext>
            </a:extLst>
          </p:cNvPr>
          <p:cNvPicPr>
            <a:picLocks noChangeAspect="1" noChangeArrowheads="1"/>
          </p:cNvPicPr>
          <p:nvPr/>
        </p:nvPicPr>
        <p:blipFill>
          <a:blip r:embed="rId3" cstate="print"/>
          <a:srcRect/>
          <a:stretch>
            <a:fillRect/>
          </a:stretch>
        </p:blipFill>
        <p:spPr bwMode="auto">
          <a:xfrm>
            <a:off x="6712889" y="1699525"/>
            <a:ext cx="4087091" cy="4176108"/>
          </a:xfrm>
          <a:prstGeom prst="rect">
            <a:avLst/>
          </a:prstGeom>
          <a:noFill/>
        </p:spPr>
      </p:pic>
    </p:spTree>
    <p:extLst>
      <p:ext uri="{BB962C8B-B14F-4D97-AF65-F5344CB8AC3E}">
        <p14:creationId xmlns:p14="http://schemas.microsoft.com/office/powerpoint/2010/main" val="60618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AAD3-C9F5-40EC-8C6C-28153612C073}"/>
              </a:ext>
            </a:extLst>
          </p:cNvPr>
          <p:cNvSpPr>
            <a:spLocks noGrp="1"/>
          </p:cNvSpPr>
          <p:nvPr>
            <p:ph type="title"/>
          </p:nvPr>
        </p:nvSpPr>
        <p:spPr/>
        <p:txBody>
          <a:bodyPr/>
          <a:lstStyle/>
          <a:p>
            <a:r>
              <a:rPr lang="en-US" dirty="0"/>
              <a:t>Vygotsky</a:t>
            </a:r>
          </a:p>
        </p:txBody>
      </p:sp>
      <p:sp>
        <p:nvSpPr>
          <p:cNvPr id="3" name="Content Placeholder 2">
            <a:extLst>
              <a:ext uri="{FF2B5EF4-FFF2-40B4-BE49-F238E27FC236}">
                <a16:creationId xmlns:a16="http://schemas.microsoft.com/office/drawing/2014/main" id="{4041F9A8-96E4-43FB-A365-27884BD5755E}"/>
              </a:ext>
            </a:extLst>
          </p:cNvPr>
          <p:cNvSpPr>
            <a:spLocks noGrp="1"/>
          </p:cNvSpPr>
          <p:nvPr>
            <p:ph sz="half" idx="1"/>
          </p:nvPr>
        </p:nvSpPr>
        <p:spPr/>
        <p:txBody>
          <a:bodyPr/>
          <a:lstStyle/>
          <a:p>
            <a:r>
              <a:rPr lang="en-US" dirty="0"/>
              <a:t>Lev Vygotsky (1896 – 1934)</a:t>
            </a:r>
          </a:p>
          <a:p>
            <a:pPr lvl="1">
              <a:buFont typeface="Wingdings" panose="05000000000000000000" pitchFamily="2" charset="2"/>
              <a:buChar char="Ø"/>
            </a:pPr>
            <a:r>
              <a:rPr lang="en-US" dirty="0"/>
              <a:t>Born in Western Russia (Belorussia)</a:t>
            </a:r>
          </a:p>
          <a:p>
            <a:pPr lvl="1">
              <a:buFont typeface="Wingdings" panose="05000000000000000000" pitchFamily="2" charset="2"/>
              <a:buChar char="Ø"/>
            </a:pPr>
            <a:r>
              <a:rPr lang="en-US" dirty="0"/>
              <a:t>Scaffolding -- Children will acquire the ways of thinking and behaving that make up a culture by interacting with an adult or a more knowledgeable peer</a:t>
            </a:r>
          </a:p>
          <a:p>
            <a:endParaRPr lang="en-US" dirty="0"/>
          </a:p>
        </p:txBody>
      </p:sp>
      <p:pic>
        <p:nvPicPr>
          <p:cNvPr id="4" name="Picture 2" descr="C:\Users\Owner\AppData\Local\Microsoft\Windows\Temporary Internet Files\Content.IE5\GJPNOM43\MC900089454[1].wmf">
            <a:extLst>
              <a:ext uri="{FF2B5EF4-FFF2-40B4-BE49-F238E27FC236}">
                <a16:creationId xmlns:a16="http://schemas.microsoft.com/office/drawing/2014/main" id="{D37604A5-71D5-41CF-8B4F-EC3BE7F9A4DB}"/>
              </a:ext>
            </a:extLst>
          </p:cNvPr>
          <p:cNvPicPr>
            <a:picLocks noChangeAspect="1" noChangeArrowheads="1"/>
          </p:cNvPicPr>
          <p:nvPr/>
        </p:nvPicPr>
        <p:blipFill>
          <a:blip r:embed="rId3" cstate="print"/>
          <a:srcRect/>
          <a:stretch>
            <a:fillRect/>
          </a:stretch>
        </p:blipFill>
        <p:spPr bwMode="auto">
          <a:xfrm>
            <a:off x="6830289" y="1951851"/>
            <a:ext cx="4346789" cy="3671455"/>
          </a:xfrm>
          <a:prstGeom prst="rect">
            <a:avLst/>
          </a:prstGeom>
          <a:noFill/>
        </p:spPr>
      </p:pic>
    </p:spTree>
    <p:extLst>
      <p:ext uri="{BB962C8B-B14F-4D97-AF65-F5344CB8AC3E}">
        <p14:creationId xmlns:p14="http://schemas.microsoft.com/office/powerpoint/2010/main" val="348945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D86F-9772-45BD-8743-C2320DC047DC}"/>
              </a:ext>
            </a:extLst>
          </p:cNvPr>
          <p:cNvSpPr>
            <a:spLocks noGrp="1"/>
          </p:cNvSpPr>
          <p:nvPr>
            <p:ph type="title"/>
          </p:nvPr>
        </p:nvSpPr>
        <p:spPr/>
        <p:txBody>
          <a:bodyPr/>
          <a:lstStyle/>
          <a:p>
            <a:r>
              <a:rPr lang="en-US" dirty="0"/>
              <a:t>Vygotsky and </a:t>
            </a:r>
            <a:r>
              <a:rPr lang="en-US" dirty="0" err="1"/>
              <a:t>Socioculturalism</a:t>
            </a:r>
            <a:endParaRPr lang="en-US" dirty="0"/>
          </a:p>
        </p:txBody>
      </p:sp>
      <p:pic>
        <p:nvPicPr>
          <p:cNvPr id="4" name="Content Placeholder 8">
            <a:hlinkClick r:id="rId3"/>
            <a:extLst>
              <a:ext uri="{FF2B5EF4-FFF2-40B4-BE49-F238E27FC236}">
                <a16:creationId xmlns:a16="http://schemas.microsoft.com/office/drawing/2014/main" id="{0A9748B5-E4A3-4484-A89B-2197782E5FDD}"/>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250784" y="1485899"/>
            <a:ext cx="4796560" cy="4111337"/>
          </a:xfrm>
        </p:spPr>
      </p:pic>
      <p:pic>
        <p:nvPicPr>
          <p:cNvPr id="5" name="Content Placeholder 10">
            <a:hlinkClick r:id="rId5"/>
            <a:extLst>
              <a:ext uri="{FF2B5EF4-FFF2-40B4-BE49-F238E27FC236}">
                <a16:creationId xmlns:a16="http://schemas.microsoft.com/office/drawing/2014/main" id="{D585B1CD-CA5D-4F02-851D-7B6AB50EF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929" y="1485899"/>
            <a:ext cx="4360508" cy="4111337"/>
          </a:xfrm>
          <a:prstGeom prst="rect">
            <a:avLst/>
          </a:prstGeom>
        </p:spPr>
      </p:pic>
      <p:sp>
        <p:nvSpPr>
          <p:cNvPr id="6" name="TextBox 5">
            <a:extLst>
              <a:ext uri="{FF2B5EF4-FFF2-40B4-BE49-F238E27FC236}">
                <a16:creationId xmlns:a16="http://schemas.microsoft.com/office/drawing/2014/main" id="{749C2B5B-0220-49C5-AECB-0C54CB0B036C}"/>
              </a:ext>
            </a:extLst>
          </p:cNvPr>
          <p:cNvSpPr txBox="1"/>
          <p:nvPr/>
        </p:nvSpPr>
        <p:spPr>
          <a:xfrm>
            <a:off x="5624945" y="5950528"/>
            <a:ext cx="2362200" cy="369332"/>
          </a:xfrm>
          <a:prstGeom prst="rect">
            <a:avLst/>
          </a:prstGeom>
          <a:noFill/>
        </p:spPr>
        <p:txBody>
          <a:bodyPr wrap="square" rtlCol="0">
            <a:spAutoFit/>
          </a:bodyPr>
          <a:lstStyle/>
          <a:p>
            <a:r>
              <a:rPr lang="en-US" dirty="0"/>
              <a:t>(click on pictures)</a:t>
            </a:r>
          </a:p>
        </p:txBody>
      </p:sp>
    </p:spTree>
    <p:extLst>
      <p:ext uri="{BB962C8B-B14F-4D97-AF65-F5344CB8AC3E}">
        <p14:creationId xmlns:p14="http://schemas.microsoft.com/office/powerpoint/2010/main" val="107031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383E-FD83-4806-8216-0BF870382875}"/>
              </a:ext>
            </a:extLst>
          </p:cNvPr>
          <p:cNvSpPr>
            <a:spLocks noGrp="1"/>
          </p:cNvSpPr>
          <p:nvPr>
            <p:ph type="title"/>
          </p:nvPr>
        </p:nvSpPr>
        <p:spPr/>
        <p:txBody>
          <a:bodyPr/>
          <a:lstStyle/>
          <a:p>
            <a:r>
              <a:rPr lang="en-US" dirty="0"/>
              <a:t>Questions?</a:t>
            </a:r>
          </a:p>
        </p:txBody>
      </p:sp>
      <p:pic>
        <p:nvPicPr>
          <p:cNvPr id="4" name="Content Placeholder 5">
            <a:extLst>
              <a:ext uri="{FF2B5EF4-FFF2-40B4-BE49-F238E27FC236}">
                <a16:creationId xmlns:a16="http://schemas.microsoft.com/office/drawing/2014/main" id="{80739428-9A18-4E4C-A38C-F6B3EC5CE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9397" y="1283509"/>
            <a:ext cx="3673206" cy="5142490"/>
          </a:xfrm>
        </p:spPr>
      </p:pic>
    </p:spTree>
    <p:extLst>
      <p:ext uri="{BB962C8B-B14F-4D97-AF65-F5344CB8AC3E}">
        <p14:creationId xmlns:p14="http://schemas.microsoft.com/office/powerpoint/2010/main" val="3752237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6EF-1133-46E3-8D5D-CDA0B38DC41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21B36BB-7252-4DAB-B3DA-05596733902B}"/>
              </a:ext>
            </a:extLst>
          </p:cNvPr>
          <p:cNvSpPr>
            <a:spLocks noGrp="1"/>
          </p:cNvSpPr>
          <p:nvPr>
            <p:ph sz="half" idx="1"/>
          </p:nvPr>
        </p:nvSpPr>
        <p:spPr/>
        <p:txBody>
          <a:bodyPr/>
          <a:lstStyle/>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Articles:</a:t>
            </a: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Holmes, G. and Abington-Cooper. M. (2000). Pedagogy vs. andragogy: A false dichotomy? The Journal of Technology Studies. 26 (2). Retrieved from </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http://scholar.lib.vt.edu/ejournals/JOTS/Summer-Fall-2000/holmes.html</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b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Mcleod</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S. A. (2007). Simply Psychology – Psychology Articles for Students. Retrieved from</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www.simplypsychology.org/</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fontAlgn="base">
              <a:spcBef>
                <a:spcPts val="0"/>
              </a:spcBef>
            </a:pP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Textbooks:</a:t>
            </a: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Berk, L. (2008). </a:t>
            </a:r>
            <a:r>
              <a:rPr lang="en-US" sz="13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Infants and children: Prenatal through middle childhood</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(6th ed.). New York, NY: Pearson Education, Inc.</a:t>
            </a: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Dacey, J., Travers, J., Fiore, L. (2009). </a:t>
            </a:r>
            <a:r>
              <a:rPr lang="en-US" sz="1300" i="1" dirty="0">
                <a:solidFill>
                  <a:prstClr val="black"/>
                </a:solidFill>
                <a:latin typeface="Open Sans" panose="020B0606030504020204" pitchFamily="34" charset="0"/>
                <a:ea typeface="Open Sans" panose="020B0606030504020204" pitchFamily="34" charset="0"/>
                <a:cs typeface="Open Sans" panose="020B0606030504020204" pitchFamily="34" charset="0"/>
              </a:rPr>
              <a:t>Human development across the lifespan</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(7th Edition). New York, NY: McGraw-Hill Companies.</a:t>
            </a:r>
          </a:p>
          <a:p>
            <a:pPr lvl="0" fontAlgn="base">
              <a:spcBef>
                <a:spcPts val="0"/>
              </a:spcBef>
            </a:pP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Websites:</a:t>
            </a: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AROPA</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Freud File – Sigmund Freud Life and Work </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http://www.freudfile.org/</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Discovery Education</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Puzzle Maker</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http://www.puzzlemaker.com</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Jean Piaget Society</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Society</a:t>
            </a: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t> of scholars, teachers and researchers interested in exploring the nature of the developmental construction of human knowledge.</a:t>
            </a:r>
            <a:b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http://www.piaget.org/aboutPiaget.html</a:t>
            </a:r>
            <a:endParaRPr lang="en-US" sz="1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4077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728C-AF16-4054-9C8B-C4DEAD75D7A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12291873-E5ED-4399-933F-73E43A3F1C48}"/>
              </a:ext>
            </a:extLst>
          </p:cNvPr>
          <p:cNvSpPr>
            <a:spLocks noGrp="1"/>
          </p:cNvSpPr>
          <p:nvPr>
            <p:ph sz="half" idx="1"/>
          </p:nvPr>
        </p:nvSpPr>
        <p:spPr/>
        <p:txBody>
          <a:bodyPr/>
          <a:lstStyle/>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Muskingum College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Jean Piaget</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http://muskingum.edu/~psych/psycweb/history/piaget.htm</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Muskingum College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Lev </a:t>
            </a:r>
            <a:r>
              <a:rPr lang="en-US" sz="16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Semyonovich</a:t>
            </a: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 Vygotsky</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http://muskingum.edu/~psych/psycweb/history/vygotsky.htm</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PBS – Public Broadcasting System</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Sigmund Freud</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http://www.pbs.org/wgbh/aso/databank/entries/bhfreu.html</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Simply Psychology</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Articles on theories, compiled by Saul McLeod, Lecturer at Wigan and Leigh College, UK.</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http://www.simplypsychology.org/classical-conditioning.html</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Stanford Encyclopedia of Psychology</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John Locke</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http://plato.stanford.edu/archives/fall2012/entries/locke/</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Victorian Web</a:t>
            </a:r>
            <a:b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Compilation of scholarly and student articles.</a:t>
            </a:r>
          </a:p>
          <a:p>
            <a:pPr lvl="0" fontAlgn="base">
              <a:spcBef>
                <a:spcPts val="0"/>
              </a:spcBef>
            </a:pPr>
            <a:r>
              <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7"/>
              </a:rPr>
              <a:t>http://www.victorianweb.org/science/freud/index.html</a:t>
            </a:r>
            <a:endParaRPr lang="en-US"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84440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3957-8A99-47A9-A368-ADC531F6EA6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973D1C5-E1DE-467A-862D-BDEF6BF14C1A}"/>
              </a:ext>
            </a:extLst>
          </p:cNvPr>
          <p:cNvSpPr>
            <a:spLocks noGrp="1"/>
          </p:cNvSpPr>
          <p:nvPr>
            <p:ph sz="half" idx="1"/>
          </p:nvPr>
        </p:nvSpPr>
        <p:spPr>
          <a:xfrm>
            <a:off x="740664" y="1283509"/>
            <a:ext cx="11055750" cy="4734318"/>
          </a:xfrm>
        </p:spPr>
        <p:txBody>
          <a:bodyPr/>
          <a:lstStyle/>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YouTube™:</a:t>
            </a: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Ainsworth and Attachment: Part I</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This first part looks at the early influences on the work of Mary Ainsworth, including John Bowlby and Konrad Lorenz</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3"/>
              </a:rPr>
              <a:t>http://youtu.be/4HHTohtXEq8</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Behaviorism 101</a:t>
            </a: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Vanessa Monaghan/Claire Whitehead/Catherine </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Lonegan</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/Ciara McDonnell developed this video on behaviorism.</a:t>
            </a: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http://youtu.be/RU0zEGWp56Y</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Instruction on Piaget</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Conservation Experiment</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http://www.youtube.com/watch?v=YtLEWVu815o</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Instruction on Piaget </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Stages of development</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http://www.youtube.com/watch?v=TRF27F2bn-A</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Freud's Psychoanalytic Theory on Instincts</a:t>
            </a: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Motivation, Personality and Development</a:t>
            </a: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7"/>
              </a:rPr>
              <a:t>http://youtu.be/7vFf5CS27-Y</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Instruction on Vygotsky</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An Introduction to </a:t>
            </a: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Socioculturalism</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8"/>
              </a:rPr>
              <a:t>http://youtu.be/InzmZtHuZPY</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Instruction on Vygotsky</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Scaffolding</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9"/>
              </a:rPr>
              <a:t>http://youtu.be/12TcwDSrdnM</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fontAlgn="base">
              <a:spcBef>
                <a:spcPts val="0"/>
              </a:spcBef>
            </a:pP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Jean Piaget</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Piaget</a:t>
            </a: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 on Piaget</a:t>
            </a:r>
            <a:b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10"/>
              </a:rPr>
              <a:t>http://www.youtube.com/watch?v=I1JWr4G8YLM</a:t>
            </a:r>
            <a:endParaRPr lang="en-US"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520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E3486-172F-45FC-ACD6-7E3F1AF83BD8}"/>
              </a:ext>
            </a:extLst>
          </p:cNvPr>
          <p:cNvSpPr>
            <a:spLocks noGrp="1"/>
          </p:cNvSpPr>
          <p:nvPr>
            <p:ph sz="half" idx="1"/>
          </p:nvPr>
        </p:nvSpPr>
        <p:spPr/>
        <p:txBody>
          <a:bodyPr/>
          <a:lstStyle/>
          <a:p>
            <a:r>
              <a:rPr lang="en-US" dirty="0"/>
              <a:t>Theories: What are they, and why do we care?</a:t>
            </a:r>
          </a:p>
        </p:txBody>
      </p:sp>
      <p:sp>
        <p:nvSpPr>
          <p:cNvPr id="3" name="Content Placeholder 2">
            <a:extLst>
              <a:ext uri="{FF2B5EF4-FFF2-40B4-BE49-F238E27FC236}">
                <a16:creationId xmlns:a16="http://schemas.microsoft.com/office/drawing/2014/main" id="{36C09D07-2BF6-41BD-937D-74B784FD1FFE}"/>
              </a:ext>
            </a:extLst>
          </p:cNvPr>
          <p:cNvSpPr>
            <a:spLocks noGrp="1"/>
          </p:cNvSpPr>
          <p:nvPr>
            <p:ph sz="half" idx="10"/>
          </p:nvPr>
        </p:nvSpPr>
        <p:spPr/>
        <p:txBody>
          <a:bodyPr/>
          <a:lstStyle/>
          <a:p>
            <a:r>
              <a:rPr lang="en-US" sz="2800" dirty="0"/>
              <a:t>Theory: a body of principles used to interpret a set of circumstances or facts</a:t>
            </a:r>
          </a:p>
          <a:p>
            <a:endParaRPr lang="en-US" dirty="0"/>
          </a:p>
        </p:txBody>
      </p:sp>
    </p:spTree>
    <p:extLst>
      <p:ext uri="{BB962C8B-B14F-4D97-AF65-F5344CB8AC3E}">
        <p14:creationId xmlns:p14="http://schemas.microsoft.com/office/powerpoint/2010/main" val="95543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18AC-B96F-439D-87C8-C628FA65373F}"/>
              </a:ext>
            </a:extLst>
          </p:cNvPr>
          <p:cNvSpPr>
            <a:spLocks noGrp="1"/>
          </p:cNvSpPr>
          <p:nvPr>
            <p:ph type="title"/>
          </p:nvPr>
        </p:nvSpPr>
        <p:spPr/>
        <p:txBody>
          <a:bodyPr/>
          <a:lstStyle/>
          <a:p>
            <a:r>
              <a:rPr lang="en-US" dirty="0"/>
              <a:t>Think of Theories as Windows</a:t>
            </a:r>
          </a:p>
        </p:txBody>
      </p:sp>
      <p:pic>
        <p:nvPicPr>
          <p:cNvPr id="5" name="Picture 4" descr="C:\Users\Owner\AppData\Local\Microsoft\Windows\Temporary Internet Files\Content.IE5\3216UVWP\MP900430921[1].jpg">
            <a:extLst>
              <a:ext uri="{FF2B5EF4-FFF2-40B4-BE49-F238E27FC236}">
                <a16:creationId xmlns:a16="http://schemas.microsoft.com/office/drawing/2014/main" id="{3DF85F45-222F-4167-933A-3A0139B2DB42}"/>
              </a:ext>
            </a:extLst>
          </p:cNvPr>
          <p:cNvPicPr>
            <a:picLocks noChangeAspect="1" noChangeArrowheads="1"/>
          </p:cNvPicPr>
          <p:nvPr/>
        </p:nvPicPr>
        <p:blipFill>
          <a:blip r:embed="rId3" cstate="print"/>
          <a:srcRect/>
          <a:stretch>
            <a:fillRect/>
          </a:stretch>
        </p:blipFill>
        <p:spPr bwMode="auto">
          <a:xfrm>
            <a:off x="1719146" y="1520282"/>
            <a:ext cx="3332357" cy="4543721"/>
          </a:xfrm>
          <a:prstGeom prst="rect">
            <a:avLst/>
          </a:prstGeom>
          <a:noFill/>
          <a:ln cmpd="sng">
            <a:solidFill>
              <a:schemeClr val="tx1"/>
            </a:solidFill>
          </a:ln>
        </p:spPr>
      </p:pic>
      <p:pic>
        <p:nvPicPr>
          <p:cNvPr id="6" name="Picture 3" descr="C:\Users\Owner\AppData\Local\Microsoft\Windows\Temporary Internet Files\Content.IE5\KCOCUMO1\MP900414058[1].jpg">
            <a:extLst>
              <a:ext uri="{FF2B5EF4-FFF2-40B4-BE49-F238E27FC236}">
                <a16:creationId xmlns:a16="http://schemas.microsoft.com/office/drawing/2014/main" id="{7D889BFF-AA0A-4500-957E-3DAB983A5DE9}"/>
              </a:ext>
            </a:extLst>
          </p:cNvPr>
          <p:cNvPicPr>
            <a:picLocks noChangeAspect="1" noChangeArrowheads="1"/>
          </p:cNvPicPr>
          <p:nvPr/>
        </p:nvPicPr>
        <p:blipFill>
          <a:blip r:embed="rId4" cstate="print"/>
          <a:srcRect/>
          <a:stretch>
            <a:fillRect/>
          </a:stretch>
        </p:blipFill>
        <p:spPr bwMode="auto">
          <a:xfrm>
            <a:off x="6958359" y="1520282"/>
            <a:ext cx="3332357" cy="4539209"/>
          </a:xfrm>
          <a:prstGeom prst="rect">
            <a:avLst/>
          </a:prstGeom>
          <a:noFill/>
          <a:ln>
            <a:solidFill>
              <a:schemeClr val="tx1"/>
            </a:solidFill>
          </a:ln>
        </p:spPr>
      </p:pic>
    </p:spTree>
    <p:extLst>
      <p:ext uri="{BB962C8B-B14F-4D97-AF65-F5344CB8AC3E}">
        <p14:creationId xmlns:p14="http://schemas.microsoft.com/office/powerpoint/2010/main" val="363583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A33-A555-4341-B1F1-4008DF13509E}"/>
              </a:ext>
            </a:extLst>
          </p:cNvPr>
          <p:cNvSpPr>
            <a:spLocks noGrp="1"/>
          </p:cNvSpPr>
          <p:nvPr>
            <p:ph type="title"/>
          </p:nvPr>
        </p:nvSpPr>
        <p:spPr/>
        <p:txBody>
          <a:bodyPr/>
          <a:lstStyle/>
          <a:p>
            <a:r>
              <a:rPr lang="en-US" dirty="0"/>
              <a:t>Pedagogy versus Andragogy</a:t>
            </a:r>
          </a:p>
        </p:txBody>
      </p:sp>
      <p:sp>
        <p:nvSpPr>
          <p:cNvPr id="3" name="Content Placeholder 2">
            <a:extLst>
              <a:ext uri="{FF2B5EF4-FFF2-40B4-BE49-F238E27FC236}">
                <a16:creationId xmlns:a16="http://schemas.microsoft.com/office/drawing/2014/main" id="{DB3FF02C-971C-4EBE-BB98-3FB040A4AF3D}"/>
              </a:ext>
            </a:extLst>
          </p:cNvPr>
          <p:cNvSpPr>
            <a:spLocks noGrp="1"/>
          </p:cNvSpPr>
          <p:nvPr>
            <p:ph sz="half" idx="1"/>
          </p:nvPr>
        </p:nvSpPr>
        <p:spPr/>
        <p:txBody>
          <a:bodyPr/>
          <a:lstStyle/>
          <a:p>
            <a:r>
              <a:rPr lang="en-US" dirty="0"/>
              <a:t>What are they?</a:t>
            </a:r>
          </a:p>
          <a:p>
            <a:pPr lvl="1">
              <a:buFont typeface="Wingdings" panose="05000000000000000000" pitchFamily="2" charset="2"/>
              <a:buChar char="Ø"/>
            </a:pPr>
            <a:r>
              <a:rPr lang="en-US" dirty="0"/>
              <a:t>Pedagogy defined: The art of teaching (children)</a:t>
            </a:r>
          </a:p>
          <a:p>
            <a:pPr lvl="1">
              <a:buFont typeface="Wingdings" panose="05000000000000000000" pitchFamily="2" charset="2"/>
              <a:buChar char="Ø"/>
            </a:pPr>
            <a:r>
              <a:rPr lang="en-US" dirty="0"/>
              <a:t>Andragogy defined: The art of helping adults learn</a:t>
            </a:r>
          </a:p>
          <a:p>
            <a:pPr lvl="1">
              <a:buFont typeface="Wingdings" panose="05000000000000000000" pitchFamily="2" charset="2"/>
              <a:buChar char="Ø"/>
            </a:pPr>
            <a:r>
              <a:rPr lang="en-US" dirty="0"/>
              <a:t>How do these ideas impact the way we see people?</a:t>
            </a:r>
          </a:p>
          <a:p>
            <a:endParaRPr lang="en-US" dirty="0"/>
          </a:p>
        </p:txBody>
      </p:sp>
      <p:pic>
        <p:nvPicPr>
          <p:cNvPr id="4" name="Picture 6" descr="C:\Users\Owner\AppData\Local\Microsoft\Windows\Temporary Internet Files\Content.IE5\QD3H4SEO\MC900435544[1].wmf">
            <a:extLst>
              <a:ext uri="{FF2B5EF4-FFF2-40B4-BE49-F238E27FC236}">
                <a16:creationId xmlns:a16="http://schemas.microsoft.com/office/drawing/2014/main" id="{F7709443-5ABE-4C08-99C4-945A78CDAA17}"/>
              </a:ext>
            </a:extLst>
          </p:cNvPr>
          <p:cNvPicPr>
            <a:picLocks noChangeAspect="1" noChangeArrowheads="1"/>
          </p:cNvPicPr>
          <p:nvPr/>
        </p:nvPicPr>
        <p:blipFill>
          <a:blip r:embed="rId3" cstate="print"/>
          <a:srcRect/>
          <a:stretch>
            <a:fillRect/>
          </a:stretch>
        </p:blipFill>
        <p:spPr bwMode="auto">
          <a:xfrm>
            <a:off x="6950927" y="1694986"/>
            <a:ext cx="3990278" cy="3990278"/>
          </a:xfrm>
          <a:prstGeom prst="rect">
            <a:avLst/>
          </a:prstGeom>
          <a:noFill/>
        </p:spPr>
      </p:pic>
    </p:spTree>
    <p:extLst>
      <p:ext uri="{BB962C8B-B14F-4D97-AF65-F5344CB8AC3E}">
        <p14:creationId xmlns:p14="http://schemas.microsoft.com/office/powerpoint/2010/main" val="409763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8393-89F3-4EEA-BA91-DD06AE635E0D}"/>
              </a:ext>
            </a:extLst>
          </p:cNvPr>
          <p:cNvSpPr>
            <a:spLocks noGrp="1"/>
          </p:cNvSpPr>
          <p:nvPr>
            <p:ph type="title"/>
          </p:nvPr>
        </p:nvSpPr>
        <p:spPr/>
        <p:txBody>
          <a:bodyPr/>
          <a:lstStyle/>
          <a:p>
            <a:r>
              <a:rPr lang="en-US" dirty="0"/>
              <a:t>The Way We Look at Things</a:t>
            </a:r>
          </a:p>
        </p:txBody>
      </p:sp>
      <p:sp>
        <p:nvSpPr>
          <p:cNvPr id="3" name="Content Placeholder 2">
            <a:extLst>
              <a:ext uri="{FF2B5EF4-FFF2-40B4-BE49-F238E27FC236}">
                <a16:creationId xmlns:a16="http://schemas.microsoft.com/office/drawing/2014/main" id="{C0DD47D8-1385-4E38-BBE3-64E82C1E8574}"/>
              </a:ext>
            </a:extLst>
          </p:cNvPr>
          <p:cNvSpPr>
            <a:spLocks noGrp="1"/>
          </p:cNvSpPr>
          <p:nvPr>
            <p:ph sz="half" idx="1"/>
          </p:nvPr>
        </p:nvSpPr>
        <p:spPr/>
        <p:txBody>
          <a:bodyPr/>
          <a:lstStyle/>
          <a:p>
            <a:pPr marL="514350" indent="-514350">
              <a:buClr>
                <a:schemeClr val="accent1"/>
              </a:buClr>
              <a:buFont typeface="Wingdings" panose="05000000000000000000" pitchFamily="2" charset="2"/>
              <a:buChar char="Ø"/>
            </a:pPr>
            <a:r>
              <a:rPr lang="en-US" dirty="0"/>
              <a:t>Behaviorism, constructivism, attachment theory, normative development or systems theory.</a:t>
            </a:r>
          </a:p>
          <a:p>
            <a:pPr marL="514350" indent="-514350">
              <a:buClr>
                <a:schemeClr val="accent1"/>
              </a:buClr>
              <a:buFont typeface="Wingdings" panose="05000000000000000000" pitchFamily="2" charset="2"/>
              <a:buChar char="Ø"/>
            </a:pPr>
            <a:r>
              <a:rPr lang="en-US" dirty="0"/>
              <a:t>Each one offers a view</a:t>
            </a:r>
          </a:p>
          <a:p>
            <a:endParaRPr lang="en-US" dirty="0"/>
          </a:p>
        </p:txBody>
      </p:sp>
      <p:pic>
        <p:nvPicPr>
          <p:cNvPr id="4" name="Picture 5" descr="C:\Users\Owner\AppData\Local\Microsoft\Windows\Temporary Internet Files\Content.IE5\GJPNOM43\MP900315572[1].jpg">
            <a:extLst>
              <a:ext uri="{FF2B5EF4-FFF2-40B4-BE49-F238E27FC236}">
                <a16:creationId xmlns:a16="http://schemas.microsoft.com/office/drawing/2014/main" id="{D9BBF583-97B8-41D4-A455-304EE40A1837}"/>
              </a:ext>
            </a:extLst>
          </p:cNvPr>
          <p:cNvPicPr>
            <a:picLocks noChangeAspect="1" noChangeArrowheads="1"/>
          </p:cNvPicPr>
          <p:nvPr/>
        </p:nvPicPr>
        <p:blipFill>
          <a:blip r:embed="rId3" cstate="print">
            <a:duotone>
              <a:prstClr val="black"/>
              <a:schemeClr val="accent5">
                <a:tint val="45000"/>
                <a:satMod val="400000"/>
              </a:schemeClr>
            </a:duotone>
            <a:lum bright="12000"/>
          </a:blip>
          <a:srcRect r="31250" b="4514"/>
          <a:stretch>
            <a:fillRect/>
          </a:stretch>
        </p:blipFill>
        <p:spPr bwMode="auto">
          <a:xfrm>
            <a:off x="7142018" y="1879115"/>
            <a:ext cx="3816927" cy="3816927"/>
          </a:xfrm>
          <a:prstGeom prst="rect">
            <a:avLst/>
          </a:prstGeom>
          <a:noFill/>
          <a:ln>
            <a:noFill/>
          </a:ln>
        </p:spPr>
      </p:pic>
    </p:spTree>
    <p:extLst>
      <p:ext uri="{BB962C8B-B14F-4D97-AF65-F5344CB8AC3E}">
        <p14:creationId xmlns:p14="http://schemas.microsoft.com/office/powerpoint/2010/main" val="50825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1419-FE04-474A-AB47-232AB0CC2AFD}"/>
              </a:ext>
            </a:extLst>
          </p:cNvPr>
          <p:cNvSpPr>
            <a:spLocks noGrp="1"/>
          </p:cNvSpPr>
          <p:nvPr>
            <p:ph type="title"/>
          </p:nvPr>
        </p:nvSpPr>
        <p:spPr/>
        <p:txBody>
          <a:bodyPr/>
          <a:lstStyle/>
          <a:p>
            <a:r>
              <a:rPr lang="en-US" dirty="0"/>
              <a:t>Attachment Theory</a:t>
            </a:r>
          </a:p>
        </p:txBody>
      </p:sp>
      <p:sp>
        <p:nvSpPr>
          <p:cNvPr id="3" name="Content Placeholder 2">
            <a:extLst>
              <a:ext uri="{FF2B5EF4-FFF2-40B4-BE49-F238E27FC236}">
                <a16:creationId xmlns:a16="http://schemas.microsoft.com/office/drawing/2014/main" id="{B2F8AFBA-E727-4B2B-8E18-3E0D02310BE1}"/>
              </a:ext>
            </a:extLst>
          </p:cNvPr>
          <p:cNvSpPr>
            <a:spLocks noGrp="1"/>
          </p:cNvSpPr>
          <p:nvPr>
            <p:ph sz="half" idx="1"/>
          </p:nvPr>
        </p:nvSpPr>
        <p:spPr/>
        <p:txBody>
          <a:bodyPr/>
          <a:lstStyle/>
          <a:p>
            <a:r>
              <a:rPr lang="en-US" dirty="0"/>
              <a:t>John Bowlby</a:t>
            </a:r>
          </a:p>
          <a:p>
            <a:pPr lvl="1">
              <a:buFont typeface="Wingdings" panose="05000000000000000000" pitchFamily="2" charset="2"/>
              <a:buChar char="Ø"/>
            </a:pPr>
            <a:r>
              <a:rPr lang="en-US" dirty="0"/>
              <a:t>first researcher in this area</a:t>
            </a:r>
          </a:p>
          <a:p>
            <a:pPr lvl="1">
              <a:buFont typeface="Wingdings" panose="05000000000000000000" pitchFamily="2" charset="2"/>
              <a:buChar char="Ø"/>
            </a:pPr>
            <a:r>
              <a:rPr lang="en-US" dirty="0"/>
              <a:t>believed attachment was all or nothing</a:t>
            </a:r>
          </a:p>
          <a:p>
            <a:r>
              <a:rPr lang="en-US" dirty="0"/>
              <a:t>Ainsworth (1913 – 1999)</a:t>
            </a:r>
          </a:p>
          <a:p>
            <a:pPr lvl="1">
              <a:buFont typeface="Wingdings" panose="05000000000000000000" pitchFamily="2" charset="2"/>
              <a:buChar char="Ø"/>
            </a:pPr>
            <a:r>
              <a:rPr lang="en-US" dirty="0"/>
              <a:t>determined three types of attachment</a:t>
            </a:r>
          </a:p>
          <a:p>
            <a:pPr lvl="2">
              <a:buFont typeface="Wingdings" panose="05000000000000000000" pitchFamily="2" charset="2"/>
              <a:buChar char="Ø"/>
            </a:pPr>
            <a:r>
              <a:rPr lang="en-US" dirty="0"/>
              <a:t>secure</a:t>
            </a:r>
          </a:p>
          <a:p>
            <a:pPr lvl="2">
              <a:buFont typeface="Wingdings" panose="05000000000000000000" pitchFamily="2" charset="2"/>
              <a:buChar char="Ø"/>
            </a:pPr>
            <a:r>
              <a:rPr lang="en-US" dirty="0"/>
              <a:t>ambivalent</a:t>
            </a:r>
          </a:p>
          <a:p>
            <a:pPr lvl="2">
              <a:buFont typeface="Wingdings" panose="05000000000000000000" pitchFamily="2" charset="2"/>
              <a:buChar char="Ø"/>
            </a:pPr>
            <a:r>
              <a:rPr lang="en-US" dirty="0"/>
              <a:t>avoidant</a:t>
            </a:r>
          </a:p>
          <a:p>
            <a:endParaRPr lang="en-US" dirty="0"/>
          </a:p>
        </p:txBody>
      </p:sp>
    </p:spTree>
    <p:extLst>
      <p:ext uri="{BB962C8B-B14F-4D97-AF65-F5344CB8AC3E}">
        <p14:creationId xmlns:p14="http://schemas.microsoft.com/office/powerpoint/2010/main" val="189610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A3B2-D48F-4BA0-8666-683BA0700C8E}"/>
              </a:ext>
            </a:extLst>
          </p:cNvPr>
          <p:cNvSpPr>
            <a:spLocks noGrp="1"/>
          </p:cNvSpPr>
          <p:nvPr>
            <p:ph type="title"/>
          </p:nvPr>
        </p:nvSpPr>
        <p:spPr/>
        <p:txBody>
          <a:bodyPr/>
          <a:lstStyle/>
          <a:p>
            <a:r>
              <a:rPr lang="en-US" dirty="0"/>
              <a:t>Ainsworth and Attachment</a:t>
            </a:r>
          </a:p>
        </p:txBody>
      </p:sp>
      <p:pic>
        <p:nvPicPr>
          <p:cNvPr id="4" name="Content Placeholder 5">
            <a:hlinkClick r:id="rId3"/>
            <a:extLst>
              <a:ext uri="{FF2B5EF4-FFF2-40B4-BE49-F238E27FC236}">
                <a16:creationId xmlns:a16="http://schemas.microsoft.com/office/drawing/2014/main" id="{4679D0D4-A5A3-4EC1-82F6-1EB0B2EC4B1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5745" y="1412478"/>
            <a:ext cx="7100509" cy="4733674"/>
          </a:xfrm>
        </p:spPr>
      </p:pic>
      <p:sp>
        <p:nvSpPr>
          <p:cNvPr id="5" name="TextBox 4">
            <a:extLst>
              <a:ext uri="{FF2B5EF4-FFF2-40B4-BE49-F238E27FC236}">
                <a16:creationId xmlns:a16="http://schemas.microsoft.com/office/drawing/2014/main" id="{EAA4A588-0B3E-4DF8-85AC-DF649E9D9908}"/>
              </a:ext>
            </a:extLst>
          </p:cNvPr>
          <p:cNvSpPr txBox="1"/>
          <p:nvPr/>
        </p:nvSpPr>
        <p:spPr>
          <a:xfrm>
            <a:off x="4876799" y="6275121"/>
            <a:ext cx="2438400" cy="381000"/>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121030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043C-0D56-4C49-BCE9-69A70FAA1716}"/>
              </a:ext>
            </a:extLst>
          </p:cNvPr>
          <p:cNvSpPr>
            <a:spLocks noGrp="1"/>
          </p:cNvSpPr>
          <p:nvPr>
            <p:ph type="title"/>
          </p:nvPr>
        </p:nvSpPr>
        <p:spPr/>
        <p:txBody>
          <a:bodyPr/>
          <a:lstStyle/>
          <a:p>
            <a:r>
              <a:rPr lang="en-US" dirty="0"/>
              <a:t>What does it mean?</a:t>
            </a:r>
          </a:p>
        </p:txBody>
      </p:sp>
      <p:sp>
        <p:nvSpPr>
          <p:cNvPr id="3" name="Content Placeholder 2">
            <a:extLst>
              <a:ext uri="{FF2B5EF4-FFF2-40B4-BE49-F238E27FC236}">
                <a16:creationId xmlns:a16="http://schemas.microsoft.com/office/drawing/2014/main" id="{324A298B-67CB-4CDC-A5BD-CFAA25680D3A}"/>
              </a:ext>
            </a:extLst>
          </p:cNvPr>
          <p:cNvSpPr>
            <a:spLocks noGrp="1"/>
          </p:cNvSpPr>
          <p:nvPr>
            <p:ph sz="half" idx="1"/>
          </p:nvPr>
        </p:nvSpPr>
        <p:spPr/>
        <p:txBody>
          <a:bodyPr/>
          <a:lstStyle/>
          <a:p>
            <a:r>
              <a:rPr lang="en-US" dirty="0"/>
              <a:t>Early responsive, nurturing care</a:t>
            </a:r>
          </a:p>
          <a:p>
            <a:pPr lvl="1">
              <a:buFont typeface="Wingdings" panose="05000000000000000000" pitchFamily="2" charset="2"/>
              <a:buChar char="Ø"/>
            </a:pPr>
            <a:r>
              <a:rPr lang="en-US" dirty="0"/>
              <a:t>Teaches infants that the world is a safe place</a:t>
            </a:r>
          </a:p>
          <a:p>
            <a:pPr lvl="1">
              <a:buFont typeface="Wingdings" panose="05000000000000000000" pitchFamily="2" charset="2"/>
              <a:buChar char="Ø"/>
            </a:pPr>
            <a:r>
              <a:rPr lang="en-US" dirty="0"/>
              <a:t>Teaches infants that their needs will be met</a:t>
            </a:r>
          </a:p>
          <a:p>
            <a:pPr lvl="1">
              <a:buFont typeface="Wingdings" panose="05000000000000000000" pitchFamily="2" charset="2"/>
              <a:buChar char="Ø"/>
            </a:pPr>
            <a:r>
              <a:rPr lang="en-US" dirty="0"/>
              <a:t>Provides the foundation for successful social-emotional development throughout life</a:t>
            </a:r>
          </a:p>
          <a:p>
            <a:endParaRPr lang="en-US" dirty="0"/>
          </a:p>
        </p:txBody>
      </p:sp>
      <p:pic>
        <p:nvPicPr>
          <p:cNvPr id="4" name="Picture 3" descr="C:\Users\Owner\AppData\Local\Microsoft\Windows\Temporary Internet Files\Content.IE5\DPS1W64T\MC900324642[1].wmf">
            <a:extLst>
              <a:ext uri="{FF2B5EF4-FFF2-40B4-BE49-F238E27FC236}">
                <a16:creationId xmlns:a16="http://schemas.microsoft.com/office/drawing/2014/main" id="{367B01F5-73CD-48C2-8500-892A4E7B89D5}"/>
              </a:ext>
            </a:extLst>
          </p:cNvPr>
          <p:cNvPicPr>
            <a:picLocks noChangeAspect="1" noChangeArrowheads="1"/>
          </p:cNvPicPr>
          <p:nvPr/>
        </p:nvPicPr>
        <p:blipFill>
          <a:blip r:embed="rId3" cstate="print"/>
          <a:srcRect/>
          <a:stretch>
            <a:fillRect/>
          </a:stretch>
        </p:blipFill>
        <p:spPr bwMode="auto">
          <a:xfrm>
            <a:off x="4959629" y="3749930"/>
            <a:ext cx="2617820" cy="2700861"/>
          </a:xfrm>
          <a:prstGeom prst="rect">
            <a:avLst/>
          </a:prstGeom>
          <a:noFill/>
        </p:spPr>
      </p:pic>
    </p:spTree>
    <p:extLst>
      <p:ext uri="{BB962C8B-B14F-4D97-AF65-F5344CB8AC3E}">
        <p14:creationId xmlns:p14="http://schemas.microsoft.com/office/powerpoint/2010/main" val="1813852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elements/1.1/"/>
    <ds:schemaRef ds:uri="http://schemas.microsoft.com/office/2006/documentManagement/types"/>
    <ds:schemaRef ds:uri="http://purl.org/dc/terms/"/>
    <ds:schemaRef ds:uri="http://www.w3.org/XML/1998/namespace"/>
    <ds:schemaRef ds:uri="http://purl.org/dc/dcmitype/"/>
    <ds:schemaRef ds:uri="05d88611-e516-4d1a-b12e-39107e78b3d0"/>
    <ds:schemaRef ds:uri="http://schemas.openxmlformats.org/package/2006/metadata/core-properties"/>
    <ds:schemaRef ds:uri="56ea17bb-c96d-4826-b465-01eec0dd23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80</TotalTime>
  <Words>2526</Words>
  <Application>Microsoft Office PowerPoint</Application>
  <PresentationFormat>Widescreen</PresentationFormat>
  <Paragraphs>198</Paragraphs>
  <Slides>27</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.AppleSystemUIFont</vt:lpstr>
      <vt:lpstr>Arial</vt:lpstr>
      <vt:lpstr>Calibri</vt:lpstr>
      <vt:lpstr>Open Sans</vt:lpstr>
      <vt:lpstr>Open Sans SemiBold</vt:lpstr>
      <vt:lpstr>Wingdings</vt:lpstr>
      <vt:lpstr>2_Office Theme</vt:lpstr>
      <vt:lpstr>3_Office Theme</vt:lpstr>
      <vt:lpstr>A Look at Theories: Part 1</vt:lpstr>
      <vt:lpstr>PowerPoint Presentation</vt:lpstr>
      <vt:lpstr>PowerPoint Presentation</vt:lpstr>
      <vt:lpstr>Think of Theories as Windows</vt:lpstr>
      <vt:lpstr>Pedagogy versus Andragogy</vt:lpstr>
      <vt:lpstr>The Way We Look at Things</vt:lpstr>
      <vt:lpstr>Attachment Theory</vt:lpstr>
      <vt:lpstr>Ainsworth and Attachment</vt:lpstr>
      <vt:lpstr>What does it mean?</vt:lpstr>
      <vt:lpstr>Behaviorism Theory</vt:lpstr>
      <vt:lpstr>Locke</vt:lpstr>
      <vt:lpstr>Other Behaviorists</vt:lpstr>
      <vt:lpstr>Instruction on Behaviorism</vt:lpstr>
      <vt:lpstr>Psychoanalytic Theory</vt:lpstr>
      <vt:lpstr>Freud</vt:lpstr>
      <vt:lpstr>Psychoanalytic Theory</vt:lpstr>
      <vt:lpstr>Cognitive Developmental Theory</vt:lpstr>
      <vt:lpstr>Piaget</vt:lpstr>
      <vt:lpstr>Piaget</vt:lpstr>
      <vt:lpstr>Jean Piaget</vt:lpstr>
      <vt:lpstr>Sociocultural Theory</vt:lpstr>
      <vt:lpstr>Vygotsky</vt:lpstr>
      <vt:lpstr>Vygotsky and Socioculturalism</vt:lpstr>
      <vt:lpstr>Questions?</vt:lpstr>
      <vt:lpstr>References and Resources</vt:lpstr>
      <vt:lpstr>References and Resources </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2017-11-20T22:28:04Z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