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sldIdLst>
    <p:sldId id="321" r:id="rId6"/>
    <p:sldId id="319" r:id="rId7"/>
    <p:sldId id="323" r:id="rId8"/>
    <p:sldId id="324" r:id="rId9"/>
    <p:sldId id="325" r:id="rId10"/>
    <p:sldId id="326" r:id="rId11"/>
    <p:sldId id="327" r:id="rId12"/>
    <p:sldId id="332" r:id="rId13"/>
    <p:sldId id="333" r:id="rId14"/>
    <p:sldId id="328" r:id="rId15"/>
    <p:sldId id="329" r:id="rId16"/>
    <p:sldId id="330" r:id="rId17"/>
    <p:sldId id="331"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Computer Programming</a:t>
            </a:r>
          </a:p>
          <a:p>
            <a:pPr lvl="1"/>
            <a:r>
              <a:rPr lang="en-US" dirty="0"/>
              <a:t>Your First Java Program: HelloWorld.java</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Closing Braces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indent="-514350">
              <a:buFont typeface="+mj-lt"/>
              <a:buAutoNum type="arabicPeriod" startAt="9"/>
              <a:defRPr/>
            </a:pPr>
            <a:r>
              <a:rPr lang="en-US" sz="3200" dirty="0"/>
              <a:t>	 </a:t>
            </a:r>
            <a:r>
              <a:rPr lang="en-US" dirty="0"/>
              <a:t>	}</a:t>
            </a:r>
          </a:p>
          <a:p>
            <a:pPr marL="457200" indent="-457200">
              <a:buFont typeface="+mj-lt"/>
              <a:buAutoNum type="arabicPeriod" startAt="9"/>
              <a:defRPr/>
            </a:pPr>
            <a:r>
              <a:rPr lang="en-US" dirty="0"/>
              <a:t>}</a:t>
            </a:r>
          </a:p>
          <a:p>
            <a:pPr marL="514350" indent="-514350">
              <a:defRPr/>
            </a:pPr>
            <a:endParaRPr lang="en-US" dirty="0"/>
          </a:p>
          <a:p>
            <a:pPr marL="857250" lvl="1" indent="-514350">
              <a:defRPr/>
            </a:pPr>
            <a:r>
              <a:rPr lang="en-US" dirty="0"/>
              <a:t>Line 9 and 10 close the braces that were opened on lines 5 and 7.</a:t>
            </a:r>
          </a:p>
          <a:p>
            <a:pPr marL="857250" lvl="1" indent="-514350">
              <a:defRPr/>
            </a:pPr>
            <a:r>
              <a:rPr lang="en-US" dirty="0"/>
              <a:t>Indenting is not necessary but helps to make the program more readable. </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Running the Program</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669643" y="1420420"/>
            <a:ext cx="11055750" cy="4734318"/>
          </a:xfrm>
        </p:spPr>
        <p:txBody>
          <a:bodyPr/>
          <a:lstStyle/>
          <a:p>
            <a:pPr marL="857250" lvl="1" indent="-514350"/>
            <a:r>
              <a:rPr lang="en-US" sz="2400" dirty="0"/>
              <a:t>When you run the program,</a:t>
            </a:r>
          </a:p>
          <a:p>
            <a:pPr marL="857250" lvl="1" indent="-514350"/>
            <a:endParaRPr lang="en-US" sz="2400" dirty="0"/>
          </a:p>
          <a:p>
            <a:pPr marL="1200150" lvl="2" indent="-514350" algn="ctr"/>
            <a:r>
              <a:rPr lang="en-US" sz="2400" dirty="0"/>
              <a:t>Hello World! </a:t>
            </a:r>
          </a:p>
          <a:p>
            <a:pPr marL="857250" lvl="1" indent="-514350"/>
            <a:endParaRPr lang="en-US" sz="2400" dirty="0"/>
          </a:p>
          <a:p>
            <a:pPr marL="857250" lvl="1" indent="-514350"/>
            <a:r>
              <a:rPr lang="en-US" sz="2400" dirty="0"/>
              <a:t>Should display in the output window.</a:t>
            </a:r>
            <a:endParaRPr lang="en-US" dirty="0"/>
          </a:p>
        </p:txBody>
      </p:sp>
    </p:spTree>
    <p:extLst>
      <p:ext uri="{BB962C8B-B14F-4D97-AF65-F5344CB8AC3E}">
        <p14:creationId xmlns:p14="http://schemas.microsoft.com/office/powerpoint/2010/main" val="1077649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Introducing Errors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857250" lvl="1" indent="-514350"/>
            <a:r>
              <a:rPr lang="en-US" dirty="0"/>
              <a:t>Programmers are always fixing errors.</a:t>
            </a:r>
          </a:p>
          <a:p>
            <a:pPr marL="857250" lvl="1" indent="-514350"/>
            <a:r>
              <a:rPr lang="en-US" dirty="0"/>
              <a:t>We will explore a few types of errors.</a:t>
            </a:r>
          </a:p>
          <a:p>
            <a:pPr marL="514350" indent="-514350"/>
            <a:endParaRPr lang="en-US" dirty="0"/>
          </a:p>
          <a:p>
            <a:pPr marL="857250" lvl="1" indent="-514350"/>
            <a:r>
              <a:rPr lang="en-US" dirty="0"/>
              <a:t>Line 6:  	 public static void main (String[] </a:t>
            </a:r>
            <a:r>
              <a:rPr lang="en-US" dirty="0" err="1"/>
              <a:t>args</a:t>
            </a:r>
            <a:r>
              <a:rPr lang="en-US" dirty="0"/>
              <a:t>).</a:t>
            </a:r>
          </a:p>
          <a:p>
            <a:pPr marL="857250" lvl="1" indent="-514350"/>
            <a:r>
              <a:rPr lang="en-US" dirty="0"/>
              <a:t>Change it to: public static </a:t>
            </a:r>
            <a:r>
              <a:rPr lang="en-US" dirty="0" err="1">
                <a:solidFill>
                  <a:srgbClr val="FF0000"/>
                </a:solidFill>
              </a:rPr>
              <a:t>vod</a:t>
            </a:r>
            <a:r>
              <a:rPr lang="en-US" dirty="0"/>
              <a:t> main (String[] </a:t>
            </a:r>
            <a:r>
              <a:rPr lang="en-US" dirty="0" err="1"/>
              <a:t>args</a:t>
            </a:r>
            <a:r>
              <a:rPr lang="en-US" dirty="0"/>
              <a:t>).</a:t>
            </a:r>
          </a:p>
          <a:p>
            <a:pPr marL="514350" indent="-514350"/>
            <a:endParaRPr lang="en-US" dirty="0"/>
          </a:p>
          <a:p>
            <a:pPr marL="857250" lvl="1" indent="-514350"/>
            <a:r>
              <a:rPr lang="en-US" dirty="0"/>
              <a:t>Compile and you will see the error:</a:t>
            </a:r>
          </a:p>
          <a:p>
            <a:pPr marL="857250" lvl="1" indent="-514350"/>
            <a:r>
              <a:rPr lang="en-US" sz="2400" dirty="0"/>
              <a:t>“</a:t>
            </a:r>
            <a:r>
              <a:rPr lang="en-US" sz="2400" dirty="0">
                <a:latin typeface="Courier New" pitchFamily="49" charset="0"/>
                <a:cs typeface="Courier New" pitchFamily="49" charset="0"/>
              </a:rPr>
              <a:t>cannot find symbol class </a:t>
            </a:r>
            <a:r>
              <a:rPr lang="en-US" sz="2400" dirty="0" err="1">
                <a:latin typeface="Courier New" pitchFamily="49" charset="0"/>
                <a:cs typeface="Courier New" pitchFamily="49" charset="0"/>
              </a:rPr>
              <a:t>vod</a:t>
            </a:r>
            <a:r>
              <a:rPr lang="en-US" sz="2400" dirty="0"/>
              <a:t>” </a:t>
            </a:r>
            <a:r>
              <a:rPr lang="en-US" dirty="0"/>
              <a:t>– therefore you need to correct the spelling.  This is a compile-time error.</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Ending the Lesson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Play around making changes and noting the errors.</a:t>
            </a:r>
          </a:p>
          <a:p>
            <a:pPr lvl="1"/>
            <a:endParaRPr lang="en-US" dirty="0"/>
          </a:p>
          <a:p>
            <a:pPr lvl="1"/>
            <a:r>
              <a:rPr lang="en-US" dirty="0"/>
              <a:t>Do not introduce more than one error at a time!</a:t>
            </a:r>
          </a:p>
          <a:p>
            <a:pPr lvl="1"/>
            <a:endParaRPr lang="en-US" dirty="0"/>
          </a:p>
          <a:p>
            <a:pPr lvl="1"/>
            <a:endParaRPr lang="en-US" dirty="0"/>
          </a:p>
        </p:txBody>
      </p:sp>
    </p:spTree>
    <p:extLst>
      <p:ext uri="{BB962C8B-B14F-4D97-AF65-F5344CB8AC3E}">
        <p14:creationId xmlns:p14="http://schemas.microsoft.com/office/powerpoint/2010/main" val="203932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282922"/>
            <a:ext cx="10059452" cy="876300"/>
          </a:xfrm>
        </p:spPr>
        <p:txBody>
          <a:bodyPr/>
          <a:lstStyle/>
          <a:p>
            <a:r>
              <a:rPr lang="en-US" dirty="0"/>
              <a:t>HelloWorld.java</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225111"/>
            <a:ext cx="11055750" cy="4734318"/>
          </a:xfrm>
        </p:spPr>
        <p:txBody>
          <a:bodyPr/>
          <a:lstStyle/>
          <a:p>
            <a:pPr marL="514350" indent="-514350">
              <a:buFont typeface="+mj-lt"/>
              <a:buAutoNum type="arabicPeriod"/>
              <a:defRPr/>
            </a:pPr>
            <a:r>
              <a:rPr lang="en-US" dirty="0"/>
              <a:t>// Name:  your name here</a:t>
            </a:r>
          </a:p>
          <a:p>
            <a:pPr marL="514350" indent="-514350">
              <a:buFont typeface="+mj-lt"/>
              <a:buAutoNum type="arabicPeriod"/>
              <a:defRPr/>
            </a:pPr>
            <a:r>
              <a:rPr lang="en-US" dirty="0"/>
              <a:t>// Date:  today’s date here</a:t>
            </a:r>
          </a:p>
          <a:p>
            <a:pPr marL="514350" indent="-514350">
              <a:buFont typeface="+mj-lt"/>
              <a:buAutoNum type="arabicPeriod"/>
              <a:defRPr/>
            </a:pPr>
            <a:r>
              <a:rPr lang="en-US" dirty="0"/>
              <a:t>// Program:  HelloWorld.java</a:t>
            </a:r>
          </a:p>
          <a:p>
            <a:pPr marL="514350" indent="-514350">
              <a:buFont typeface="+mj-lt"/>
              <a:buAutoNum type="arabicPeriod"/>
              <a:defRPr/>
            </a:pPr>
            <a:r>
              <a:rPr lang="en-US" dirty="0"/>
              <a:t>public class HelloWorld</a:t>
            </a:r>
          </a:p>
          <a:p>
            <a:pPr marL="514350" indent="-514350">
              <a:buFont typeface="+mj-lt"/>
              <a:buAutoNum type="arabicPeriod"/>
              <a:defRPr/>
            </a:pPr>
            <a:r>
              <a:rPr lang="en-US" dirty="0"/>
              <a:t>{</a:t>
            </a:r>
          </a:p>
          <a:p>
            <a:pPr marL="514350" indent="-514350">
              <a:buFont typeface="+mj-lt"/>
              <a:buAutoNum type="arabicPeriod"/>
              <a:defRPr/>
            </a:pPr>
            <a:r>
              <a:rPr lang="en-US" dirty="0"/>
              <a:t>	public static void main (String[] </a:t>
            </a:r>
            <a:r>
              <a:rPr lang="en-US" dirty="0" err="1"/>
              <a:t>args</a:t>
            </a:r>
            <a:r>
              <a:rPr lang="en-US" dirty="0"/>
              <a:t>)</a:t>
            </a:r>
          </a:p>
          <a:p>
            <a:pPr marL="514350" indent="-514350">
              <a:buFont typeface="+mj-lt"/>
              <a:buAutoNum type="arabicPeriod"/>
              <a:defRPr/>
            </a:pPr>
            <a:r>
              <a:rPr lang="en-US" dirty="0"/>
              <a:t>	{</a:t>
            </a:r>
          </a:p>
          <a:p>
            <a:pPr marL="514350" indent="-514350">
              <a:buFont typeface="+mj-lt"/>
              <a:buAutoNum type="arabicPeriod"/>
              <a:defRPr/>
            </a:pPr>
            <a:r>
              <a:rPr lang="en-US" dirty="0"/>
              <a:t>		</a:t>
            </a:r>
            <a:r>
              <a:rPr lang="en-US" dirty="0" err="1"/>
              <a:t>System.out.println</a:t>
            </a:r>
            <a:r>
              <a:rPr lang="en-US" dirty="0"/>
              <a:t> ("Hello World!")</a:t>
            </a:r>
          </a:p>
          <a:p>
            <a:pPr marL="457200" indent="-457200">
              <a:buFont typeface="+mj-lt"/>
              <a:buAutoNum type="arabicPeriod"/>
              <a:defRPr/>
            </a:pPr>
            <a:r>
              <a:rPr lang="en-US" dirty="0"/>
              <a:t>	}</a:t>
            </a:r>
          </a:p>
          <a:p>
            <a:pPr marL="457200" indent="-457200">
              <a:buFont typeface="+mj-lt"/>
              <a:buAutoNum type="arabicPeriod"/>
              <a:defRPr/>
            </a:pPr>
            <a:r>
              <a:rPr lang="en-US" dirty="0"/>
              <a:t>}</a:t>
            </a:r>
          </a:p>
          <a:p>
            <a:pPr marL="0" lvl="1" indent="0">
              <a:buNone/>
            </a:pPr>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Comments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indent="-514350">
              <a:buFont typeface="+mj-lt"/>
              <a:buAutoNum type="arabicPeriod"/>
              <a:defRPr/>
            </a:pPr>
            <a:r>
              <a:rPr lang="en-US" dirty="0"/>
              <a:t>// Name:  your name here</a:t>
            </a:r>
          </a:p>
          <a:p>
            <a:pPr marL="514350" indent="-514350">
              <a:buFont typeface="+mj-lt"/>
              <a:buAutoNum type="arabicPeriod"/>
              <a:defRPr/>
            </a:pPr>
            <a:r>
              <a:rPr lang="en-US" dirty="0"/>
              <a:t>// Date:  today’s date here</a:t>
            </a:r>
          </a:p>
          <a:p>
            <a:pPr marL="514350" indent="-514350">
              <a:buFont typeface="+mj-lt"/>
              <a:buAutoNum type="arabicPeriod"/>
              <a:defRPr/>
            </a:pPr>
            <a:r>
              <a:rPr lang="en-US" dirty="0"/>
              <a:t>// Program:  Hello World</a:t>
            </a:r>
          </a:p>
          <a:p>
            <a:pPr>
              <a:defRPr/>
            </a:pPr>
            <a:endParaRPr lang="en-US" dirty="0"/>
          </a:p>
          <a:p>
            <a:pPr lvl="1">
              <a:defRPr/>
            </a:pPr>
            <a:r>
              <a:rPr lang="en-US" dirty="0"/>
              <a:t>Lines 1-3 are comments. </a:t>
            </a:r>
          </a:p>
          <a:p>
            <a:pPr lvl="1">
              <a:defRPr/>
            </a:pPr>
            <a:r>
              <a:rPr lang="en-US" dirty="0"/>
              <a:t>Comments begin with //.</a:t>
            </a:r>
          </a:p>
          <a:p>
            <a:pPr lvl="1">
              <a:defRPr/>
            </a:pPr>
            <a:r>
              <a:rPr lang="en-US" dirty="0"/>
              <a:t>Comments are ignored by the compiler.</a:t>
            </a:r>
          </a:p>
          <a:p>
            <a:pPr lvl="1">
              <a:defRPr/>
            </a:pPr>
            <a:r>
              <a:rPr lang="en-US" dirty="0"/>
              <a:t>Used to give information to the reader.</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Program Declaration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indent="-514350">
              <a:buFont typeface="+mj-lt"/>
              <a:buAutoNum type="arabicPeriod" startAt="4"/>
              <a:defRPr/>
            </a:pPr>
            <a:r>
              <a:rPr lang="en-US" dirty="0"/>
              <a:t>public class HelloWorld</a:t>
            </a:r>
          </a:p>
          <a:p>
            <a:pPr>
              <a:defRPr/>
            </a:pPr>
            <a:endParaRPr lang="en-US" dirty="0"/>
          </a:p>
          <a:p>
            <a:pPr lvl="1">
              <a:defRPr/>
            </a:pPr>
            <a:r>
              <a:rPr lang="en-US" dirty="0"/>
              <a:t>Line 4 is the program declaration.</a:t>
            </a:r>
          </a:p>
          <a:p>
            <a:pPr lvl="1">
              <a:defRPr/>
            </a:pPr>
            <a:r>
              <a:rPr lang="en-US" dirty="0"/>
              <a:t>“public” is a key word indicating that the class file is usable by the public.</a:t>
            </a:r>
          </a:p>
          <a:p>
            <a:pPr lvl="1">
              <a:defRPr/>
            </a:pPr>
            <a:r>
              <a:rPr lang="en-US" dirty="0"/>
              <a:t>“class” indicates that the file is a program.  Classes are the building blocks of Java.</a:t>
            </a:r>
          </a:p>
          <a:p>
            <a:pPr lvl="1">
              <a:defRPr/>
            </a:pPr>
            <a:r>
              <a:rPr lang="en-US" dirty="0"/>
              <a:t>“HelloWorld” is the name of the file.  Java is case-sensitive. The file must be saved as “HelloWorld.java”.</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Braces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indent="-514350">
              <a:buFont typeface="Arial" charset="0"/>
              <a:buAutoNum type="arabicPeriod" startAt="5"/>
            </a:pPr>
            <a:r>
              <a:rPr lang="en-US" dirty="0"/>
              <a:t>{</a:t>
            </a:r>
          </a:p>
          <a:p>
            <a:pPr marL="514350" indent="-514350">
              <a:buFont typeface="Arial" charset="0"/>
              <a:buAutoNum type="arabicPeriod" startAt="5"/>
            </a:pPr>
            <a:endParaRPr lang="en-US" dirty="0"/>
          </a:p>
          <a:p>
            <a:pPr marL="857250" lvl="1" indent="-514350"/>
            <a:r>
              <a:rPr lang="en-US" dirty="0"/>
              <a:t>Line 5 begins the program with an opening curly brace({).</a:t>
            </a:r>
          </a:p>
          <a:p>
            <a:pPr marL="857250" lvl="1" indent="-514350"/>
            <a:r>
              <a:rPr lang="en-US" dirty="0"/>
              <a:t>Braces enclose statements that make up a programming block.</a:t>
            </a:r>
          </a:p>
          <a:p>
            <a:pPr marL="857250" lvl="1" indent="-514350"/>
            <a:r>
              <a:rPr lang="en-US" dirty="0"/>
              <a:t>Each opening brace must have a matching closing brace.</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Main Method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indent="-514350">
              <a:buFont typeface="Arial" charset="0"/>
              <a:buAutoNum type="arabicPeriod" startAt="6"/>
            </a:pPr>
            <a:r>
              <a:rPr lang="en-US" dirty="0"/>
              <a:t>public static void main (String[] </a:t>
            </a:r>
            <a:r>
              <a:rPr lang="en-US" dirty="0" err="1"/>
              <a:t>args</a:t>
            </a:r>
            <a:r>
              <a:rPr lang="en-US" dirty="0"/>
              <a:t>)</a:t>
            </a:r>
          </a:p>
          <a:p>
            <a:pPr marL="514350" indent="-514350"/>
            <a:endParaRPr lang="en-US" dirty="0"/>
          </a:p>
          <a:p>
            <a:pPr marL="857250" lvl="1" indent="-514350"/>
            <a:r>
              <a:rPr lang="en-US" dirty="0"/>
              <a:t>Line 6 is the main method declaration.</a:t>
            </a:r>
          </a:p>
          <a:p>
            <a:pPr marL="857250" lvl="1" indent="-514350"/>
            <a:r>
              <a:rPr lang="en-US" dirty="0"/>
              <a:t>A method contains programming statements.</a:t>
            </a:r>
          </a:p>
          <a:p>
            <a:pPr marL="857250" lvl="1" indent="-514350"/>
            <a:r>
              <a:rPr lang="en-US" dirty="0"/>
              <a:t>Every Java application must have a “main” method.</a:t>
            </a:r>
          </a:p>
          <a:p>
            <a:pPr marL="857250" lvl="1" indent="-514350"/>
            <a:r>
              <a:rPr lang="en-US" dirty="0"/>
              <a:t>(String[] </a:t>
            </a:r>
            <a:r>
              <a:rPr lang="en-US" dirty="0" err="1"/>
              <a:t>args</a:t>
            </a:r>
            <a:r>
              <a:rPr lang="en-US" dirty="0"/>
              <a:t>) is the parameter for the main method.</a:t>
            </a:r>
          </a:p>
          <a:p>
            <a:pPr marL="857250" lvl="1" indent="-514350"/>
            <a:r>
              <a:rPr lang="en-US" dirty="0"/>
              <a:t>Parameters will be discussed in detail later.</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Braces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indent="-514350">
              <a:buFont typeface="Arial" charset="0"/>
              <a:buAutoNum type="arabicPeriod" startAt="7"/>
            </a:pPr>
            <a:r>
              <a:rPr lang="en-US" dirty="0"/>
              <a:t>{</a:t>
            </a:r>
          </a:p>
          <a:p>
            <a:pPr marL="514350" indent="-514350">
              <a:buFont typeface="Arial" charset="0"/>
              <a:buAutoNum type="arabicPeriod" startAt="7"/>
            </a:pPr>
            <a:endParaRPr lang="en-US" dirty="0"/>
          </a:p>
          <a:p>
            <a:pPr marL="857250" lvl="1" indent="-514350"/>
            <a:r>
              <a:rPr lang="en-US" dirty="0"/>
              <a:t>Line 7 begins the main method with an opening curly brace({).</a:t>
            </a:r>
          </a:p>
          <a:p>
            <a:pPr marL="857250" lvl="1" indent="-514350"/>
            <a:r>
              <a:rPr lang="en-US" dirty="0"/>
              <a:t>Braces enclose statements that make up a programming block.</a:t>
            </a:r>
          </a:p>
          <a:p>
            <a:pPr marL="857250" lvl="1" indent="-514350"/>
            <a:r>
              <a:rPr lang="en-US" dirty="0"/>
              <a:t>Each opening brace must have a matching closing brace.</a:t>
            </a:r>
          </a:p>
          <a:p>
            <a:pPr lvl="1"/>
            <a:endParaRPr lang="en-US" dirty="0"/>
          </a:p>
        </p:txBody>
      </p:sp>
    </p:spTree>
    <p:extLst>
      <p:ext uri="{BB962C8B-B14F-4D97-AF65-F5344CB8AC3E}">
        <p14:creationId xmlns:p14="http://schemas.microsoft.com/office/powerpoint/2010/main" val="2227672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Main Method</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514350" indent="-514350">
              <a:buFont typeface="Arial" charset="0"/>
              <a:buAutoNum type="arabicPeriod" startAt="8"/>
            </a:pPr>
            <a:r>
              <a:rPr lang="en-US" dirty="0" err="1"/>
              <a:t>System.out.println</a:t>
            </a:r>
            <a:r>
              <a:rPr lang="en-US" dirty="0"/>
              <a:t> ("Hello World!")</a:t>
            </a:r>
          </a:p>
          <a:p>
            <a:pPr marL="514350" indent="-514350"/>
            <a:endParaRPr lang="en-US" dirty="0"/>
          </a:p>
          <a:p>
            <a:pPr marL="857250" lvl="1" indent="-514350"/>
            <a:r>
              <a:rPr lang="en-US" dirty="0"/>
              <a:t>Line 8 prints a line of text.</a:t>
            </a:r>
          </a:p>
          <a:p>
            <a:pPr marL="857250" lvl="1" indent="-514350"/>
            <a:r>
              <a:rPr lang="en-US" dirty="0"/>
              <a:t>The text that will be printed is enclosed in parentheses.</a:t>
            </a:r>
          </a:p>
          <a:p>
            <a:pPr marL="857250" lvl="1" indent="-514350"/>
            <a:r>
              <a:rPr lang="en-US" dirty="0"/>
              <a:t>The statement ends with a semicolon.</a:t>
            </a:r>
          </a:p>
          <a:p>
            <a:pPr marL="857250" lvl="1" indent="-514350"/>
            <a:r>
              <a:rPr lang="en-US" dirty="0"/>
              <a:t>“Hello World” is the text that will be displayed.</a:t>
            </a:r>
          </a:p>
          <a:p>
            <a:pPr marL="857250" lvl="1" indent="-514350"/>
            <a:r>
              <a:rPr lang="en-US" dirty="0"/>
              <a:t>Text enclosed in quotes is called a string.</a:t>
            </a:r>
          </a:p>
          <a:p>
            <a:pPr lvl="1"/>
            <a:endParaRPr lang="en-US" dirty="0"/>
          </a:p>
        </p:txBody>
      </p:sp>
    </p:spTree>
    <p:extLst>
      <p:ext uri="{BB962C8B-B14F-4D97-AF65-F5344CB8AC3E}">
        <p14:creationId xmlns:p14="http://schemas.microsoft.com/office/powerpoint/2010/main" val="78090247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dcmitype/"/>
    <ds:schemaRef ds:uri="http://purl.org/dc/terms/"/>
    <ds:schemaRef ds:uri="05d88611-e516-4d1a-b12e-39107e78b3d0"/>
    <ds:schemaRef ds:uri="http://schemas.microsoft.com/office/infopath/2007/PartnerControls"/>
    <ds:schemaRef ds:uri="56ea17bb-c96d-4826-b465-01eec0dd23d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52</TotalTime>
  <Words>399</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.AppleSystemUIFont</vt:lpstr>
      <vt:lpstr>Arial</vt:lpstr>
      <vt:lpstr>Calibri</vt:lpstr>
      <vt:lpstr>Courier New</vt:lpstr>
      <vt:lpstr>Open Sans</vt:lpstr>
      <vt:lpstr>Open Sans SemiBold</vt:lpstr>
      <vt:lpstr>2_Office Theme</vt:lpstr>
      <vt:lpstr>3_Office Theme</vt:lpstr>
      <vt:lpstr>PowerPoint Presentation</vt:lpstr>
      <vt:lpstr>PowerPoint Presentation</vt:lpstr>
      <vt:lpstr>HelloWorld.java</vt:lpstr>
      <vt:lpstr>Comments</vt:lpstr>
      <vt:lpstr>Program Declaration</vt:lpstr>
      <vt:lpstr>Braces</vt:lpstr>
      <vt:lpstr>The Main Method</vt:lpstr>
      <vt:lpstr>Braces</vt:lpstr>
      <vt:lpstr>The Main Method</vt:lpstr>
      <vt:lpstr>Closing Braces</vt:lpstr>
      <vt:lpstr>Running the Program</vt:lpstr>
      <vt:lpstr>Introducing Errors</vt:lpstr>
      <vt:lpstr>Ending the Lesson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Donna McGuire</cp:lastModifiedBy>
  <cp:revision>11</cp:revision>
  <cp:lastPrinted>2017-07-07T16:17:37Z</cp:lastPrinted>
  <dcterms:created xsi:type="dcterms:W3CDTF">2017-07-11T23:58:30Z</dcterms:created>
  <dcterms:modified xsi:type="dcterms:W3CDTF">2017-07-17T14:43:48Z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