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8"/>
  </p:notesMasterIdLst>
  <p:sldIdLst>
    <p:sldId id="321" r:id="rId6"/>
    <p:sldId id="319" r:id="rId7"/>
    <p:sldId id="323" r:id="rId8"/>
    <p:sldId id="324" r:id="rId9"/>
    <p:sldId id="325" r:id="rId10"/>
    <p:sldId id="326" r:id="rId11"/>
    <p:sldId id="327" r:id="rId12"/>
    <p:sldId id="328" r:id="rId13"/>
    <p:sldId id="331" r:id="rId14"/>
    <p:sldId id="329" r:id="rId15"/>
    <p:sldId id="330" r:id="rId16"/>
    <p:sldId id="332" r:id="rId17"/>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14" autoAdjust="0"/>
    <p:restoredTop sz="90698" autoAdjust="0"/>
  </p:normalViewPr>
  <p:slideViewPr>
    <p:cSldViewPr snapToGrid="0">
      <p:cViewPr varScale="1">
        <p:scale>
          <a:sx n="48" d="100"/>
          <a:sy n="48" d="100"/>
        </p:scale>
        <p:origin x="62" y="96"/>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7/14/2017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Http://www.achievetexas.org</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205053556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hyperlink" Target="http://www.careerclusters.org/" TargetMode="External"/><Relationship Id="rId2" Type="http://schemas.openxmlformats.org/officeDocument/2006/relationships/hyperlink" Target="http://www.online.onetcenter.org/" TargetMode="External"/><Relationship Id="rId1" Type="http://schemas.openxmlformats.org/officeDocument/2006/relationships/slideLayout" Target="../slideLayouts/slideLayout3.xml"/><Relationship Id="rId4" Type="http://schemas.openxmlformats.org/officeDocument/2006/relationships/hyperlink" Target="http://www.achievetexas.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What is the Finance Career Cluster?</a:t>
            </a:r>
          </a:p>
          <a:p>
            <a:pPr lvl="1"/>
            <a:r>
              <a:rPr lang="en-US" dirty="0"/>
              <a:t>An introduction to the Finance Career Exploration Module</a:t>
            </a:r>
          </a:p>
          <a:p>
            <a:pPr lvl="1"/>
            <a:endParaRPr lang="en-US" dirty="0"/>
          </a:p>
        </p:txBody>
      </p:sp>
    </p:spTree>
    <p:extLst>
      <p:ext uri="{BB962C8B-B14F-4D97-AF65-F5344CB8AC3E}">
        <p14:creationId xmlns:p14="http://schemas.microsoft.com/office/powerpoint/2010/main" val="1994561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Expectations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Participation in all activities</a:t>
            </a:r>
          </a:p>
          <a:p>
            <a:pPr lvl="1"/>
            <a:r>
              <a:rPr lang="en-US" dirty="0"/>
              <a:t>Good behavior</a:t>
            </a:r>
          </a:p>
          <a:p>
            <a:pPr lvl="1"/>
            <a:r>
              <a:rPr lang="en-US" dirty="0"/>
              <a:t>Respectfulness to all guests and other students</a:t>
            </a:r>
          </a:p>
          <a:p>
            <a:pPr lvl="1"/>
            <a:r>
              <a:rPr lang="en-US" dirty="0"/>
              <a:t>Close attention to assignment deadlines and instructions</a:t>
            </a:r>
          </a:p>
          <a:p>
            <a:pPr lvl="1"/>
            <a:endParaRPr lang="en-US" dirty="0"/>
          </a:p>
        </p:txBody>
      </p:sp>
    </p:spTree>
    <p:extLst>
      <p:ext uri="{BB962C8B-B14F-4D97-AF65-F5344CB8AC3E}">
        <p14:creationId xmlns:p14="http://schemas.microsoft.com/office/powerpoint/2010/main" val="10776499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Assignment #1</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Career Pathway Matching Activity</a:t>
            </a:r>
          </a:p>
          <a:p>
            <a:pPr lvl="1"/>
            <a:endParaRPr lang="en-US" dirty="0"/>
          </a:p>
          <a:p>
            <a:pPr marL="0" lvl="1" indent="0">
              <a:buNone/>
            </a:pPr>
            <a:endParaRPr lang="en-US" dirty="0"/>
          </a:p>
        </p:txBody>
      </p:sp>
    </p:spTree>
    <p:extLst>
      <p:ext uri="{BB962C8B-B14F-4D97-AF65-F5344CB8AC3E}">
        <p14:creationId xmlns:p14="http://schemas.microsoft.com/office/powerpoint/2010/main" val="4763257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3CDCDB-BB39-442A-B22C-35C597FF10DF}"/>
              </a:ext>
            </a:extLst>
          </p:cNvPr>
          <p:cNvSpPr>
            <a:spLocks noGrp="1"/>
          </p:cNvSpPr>
          <p:nvPr>
            <p:ph type="title"/>
          </p:nvPr>
        </p:nvSpPr>
        <p:spPr/>
        <p:txBody>
          <a:bodyPr/>
          <a:lstStyle/>
          <a:p>
            <a:r>
              <a:rPr lang="en-US" dirty="0"/>
              <a:t>Sources</a:t>
            </a:r>
          </a:p>
        </p:txBody>
      </p:sp>
      <p:sp>
        <p:nvSpPr>
          <p:cNvPr id="4" name="Content Placeholder 2">
            <a:extLst>
              <a:ext uri="{FF2B5EF4-FFF2-40B4-BE49-F238E27FC236}">
                <a16:creationId xmlns:a16="http://schemas.microsoft.com/office/drawing/2014/main" id="{EBD98259-5283-4E82-A7DE-F16576C179C6}"/>
              </a:ext>
            </a:extLst>
          </p:cNvPr>
          <p:cNvSpPr>
            <a:spLocks noGrp="1"/>
          </p:cNvSpPr>
          <p:nvPr>
            <p:ph sz="half" idx="1"/>
          </p:nvPr>
        </p:nvSpPr>
        <p:spPr>
          <a:xfrm>
            <a:off x="740664" y="1420420"/>
            <a:ext cx="11055750" cy="4734318"/>
          </a:xfrm>
        </p:spPr>
        <p:txBody>
          <a:bodyPr/>
          <a:lstStyle/>
          <a:p>
            <a:pPr lvl="1"/>
            <a:r>
              <a:rPr lang="en-US" dirty="0">
                <a:hlinkClick r:id="rId2"/>
              </a:rPr>
              <a:t>www.online.onetcenter.org</a:t>
            </a:r>
            <a:r>
              <a:rPr lang="en-US" dirty="0"/>
              <a:t> </a:t>
            </a:r>
          </a:p>
          <a:p>
            <a:pPr lvl="1"/>
            <a:r>
              <a:rPr lang="en-US" dirty="0">
                <a:hlinkClick r:id="rId3"/>
              </a:rPr>
              <a:t>www.careerclusters.org</a:t>
            </a:r>
            <a:r>
              <a:rPr lang="en-US" dirty="0"/>
              <a:t> </a:t>
            </a:r>
          </a:p>
          <a:p>
            <a:pPr lvl="1"/>
            <a:r>
              <a:rPr lang="en-US" dirty="0">
                <a:hlinkClick r:id="rId4"/>
              </a:rPr>
              <a:t>www.achievetexas</a:t>
            </a:r>
            <a:r>
              <a:rPr lang="en-US">
                <a:hlinkClick r:id="rId4"/>
              </a:rPr>
              <a:t>.org</a:t>
            </a:r>
            <a:r>
              <a:rPr lang="en-US"/>
              <a:t> </a:t>
            </a:r>
            <a:endParaRPr lang="en-US" dirty="0"/>
          </a:p>
          <a:p>
            <a:pPr lvl="1"/>
            <a:endParaRPr lang="en-US" dirty="0"/>
          </a:p>
          <a:p>
            <a:pPr marL="0" lvl="1" indent="0">
              <a:buNone/>
            </a:pPr>
            <a:endParaRPr lang="en-US" dirty="0"/>
          </a:p>
        </p:txBody>
      </p:sp>
    </p:spTree>
    <p:extLst>
      <p:ext uri="{BB962C8B-B14F-4D97-AF65-F5344CB8AC3E}">
        <p14:creationId xmlns:p14="http://schemas.microsoft.com/office/powerpoint/2010/main" val="31142909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About the Cluster</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One of the 16 national Career Clusters</a:t>
            </a:r>
          </a:p>
          <a:p>
            <a:pPr lvl="1"/>
            <a:r>
              <a:rPr lang="en-US" dirty="0"/>
              <a:t>Involves planning, managing, and providing: </a:t>
            </a:r>
          </a:p>
          <a:p>
            <a:pPr lvl="2"/>
            <a:r>
              <a:rPr lang="en-US" dirty="0"/>
              <a:t>Services for financial planning</a:t>
            </a:r>
          </a:p>
          <a:p>
            <a:pPr lvl="2"/>
            <a:r>
              <a:rPr lang="en-US" dirty="0"/>
              <a:t>Banking, insurance, and business financial management</a:t>
            </a:r>
          </a:p>
          <a:p>
            <a:pPr lvl="1"/>
            <a:r>
              <a:rPr lang="en-US" dirty="0"/>
              <a:t>Has four career pathways</a:t>
            </a:r>
          </a:p>
          <a:p>
            <a:pPr lvl="1"/>
            <a:endParaRPr lang="en-US" dirty="0"/>
          </a:p>
        </p:txBody>
      </p:sp>
    </p:spTree>
    <p:extLst>
      <p:ext uri="{BB962C8B-B14F-4D97-AF65-F5344CB8AC3E}">
        <p14:creationId xmlns:p14="http://schemas.microsoft.com/office/powerpoint/2010/main" val="37081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Cluster Name Career Pathways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Banking and Related Services Pathway</a:t>
            </a:r>
          </a:p>
          <a:p>
            <a:pPr lvl="2"/>
            <a:r>
              <a:rPr lang="en-US" dirty="0"/>
              <a:t>Ex: Loan Officer</a:t>
            </a:r>
          </a:p>
          <a:p>
            <a:pPr lvl="1"/>
            <a:r>
              <a:rPr lang="en-US" dirty="0"/>
              <a:t>Business Financial Management Pathway</a:t>
            </a:r>
          </a:p>
          <a:p>
            <a:pPr lvl="2"/>
            <a:r>
              <a:rPr lang="en-US" dirty="0"/>
              <a:t>Ex: Financial Controller</a:t>
            </a:r>
          </a:p>
          <a:p>
            <a:pPr lvl="1"/>
            <a:r>
              <a:rPr lang="en-US" dirty="0"/>
              <a:t>Financial and Investment Planning Pathway</a:t>
            </a:r>
          </a:p>
          <a:p>
            <a:pPr lvl="2"/>
            <a:r>
              <a:rPr lang="en-US" dirty="0"/>
              <a:t>Ex: Financial Manager</a:t>
            </a:r>
          </a:p>
          <a:p>
            <a:pPr lvl="1"/>
            <a:r>
              <a:rPr lang="en-US" dirty="0"/>
              <a:t>Insurance Services Pathway</a:t>
            </a:r>
          </a:p>
          <a:p>
            <a:pPr lvl="2"/>
            <a:r>
              <a:rPr lang="en-US" dirty="0"/>
              <a:t>Ex: Underwriter</a:t>
            </a:r>
          </a:p>
          <a:p>
            <a:pPr lvl="1"/>
            <a:endParaRPr lang="en-US" dirty="0"/>
          </a:p>
        </p:txBody>
      </p:sp>
    </p:spTree>
    <p:extLst>
      <p:ext uri="{BB962C8B-B14F-4D97-AF65-F5344CB8AC3E}">
        <p14:creationId xmlns:p14="http://schemas.microsoft.com/office/powerpoint/2010/main" val="321974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Traits of People in the Finance Field</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Strong background in math and science</a:t>
            </a:r>
          </a:p>
          <a:p>
            <a:pPr lvl="1"/>
            <a:r>
              <a:rPr lang="en-US" dirty="0"/>
              <a:t>Good technical skills</a:t>
            </a:r>
          </a:p>
          <a:p>
            <a:pPr lvl="1"/>
            <a:r>
              <a:rPr lang="en-US" dirty="0"/>
              <a:t>Great communication skills</a:t>
            </a:r>
          </a:p>
          <a:p>
            <a:pPr lvl="1"/>
            <a:r>
              <a:rPr lang="en-US" dirty="0"/>
              <a:t>Detail-oriented</a:t>
            </a:r>
          </a:p>
          <a:p>
            <a:pPr lvl="1"/>
            <a:r>
              <a:rPr lang="en-US" dirty="0"/>
              <a:t>Like working with computers</a:t>
            </a:r>
          </a:p>
          <a:p>
            <a:pPr lvl="1"/>
            <a:r>
              <a:rPr lang="en-US" dirty="0"/>
              <a:t>Enjoy reading financial information</a:t>
            </a:r>
          </a:p>
        </p:txBody>
      </p:sp>
    </p:spTree>
    <p:extLst>
      <p:ext uri="{BB962C8B-B14F-4D97-AF65-F5344CB8AC3E}">
        <p14:creationId xmlns:p14="http://schemas.microsoft.com/office/powerpoint/2010/main" val="385597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Fastest Growing Finance Careers (2006 –2016)</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Financial Analysts</a:t>
            </a:r>
          </a:p>
          <a:p>
            <a:pPr lvl="1"/>
            <a:r>
              <a:rPr lang="en-US" dirty="0"/>
              <a:t>Personal Financial Advisors</a:t>
            </a:r>
          </a:p>
          <a:p>
            <a:pPr lvl="1"/>
            <a:r>
              <a:rPr lang="en-US" dirty="0"/>
              <a:t>Customer Service Representatives</a:t>
            </a:r>
          </a:p>
          <a:p>
            <a:pPr lvl="1"/>
            <a:r>
              <a:rPr lang="en-US" dirty="0"/>
              <a:t>Financial Services – Securities and Commodities</a:t>
            </a:r>
          </a:p>
          <a:p>
            <a:pPr lvl="1"/>
            <a:r>
              <a:rPr lang="en-US" dirty="0"/>
              <a:t>Actuaries</a:t>
            </a:r>
          </a:p>
          <a:p>
            <a:pPr lvl="1"/>
            <a:r>
              <a:rPr lang="en-US" dirty="0"/>
              <a:t>Bill and Account Collectors</a:t>
            </a:r>
          </a:p>
          <a:p>
            <a:pPr lvl="1"/>
            <a:r>
              <a:rPr lang="en-US" dirty="0"/>
              <a:t>Budget Analysts</a:t>
            </a:r>
          </a:p>
          <a:p>
            <a:pPr lvl="1"/>
            <a:r>
              <a:rPr lang="en-US" dirty="0"/>
              <a:t>Brokerage Clerks</a:t>
            </a:r>
          </a:p>
          <a:p>
            <a:pPr lvl="1"/>
            <a:r>
              <a:rPr lang="en-US" dirty="0"/>
              <a:t>Accountants and auditors</a:t>
            </a:r>
          </a:p>
          <a:p>
            <a:pPr lvl="1"/>
            <a:endParaRPr lang="en-US" dirty="0"/>
          </a:p>
        </p:txBody>
      </p:sp>
    </p:spTree>
    <p:extLst>
      <p:ext uri="{BB962C8B-B14F-4D97-AF65-F5344CB8AC3E}">
        <p14:creationId xmlns:p14="http://schemas.microsoft.com/office/powerpoint/2010/main" val="2524569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altLang="en-US" dirty="0"/>
              <a:t>Top 10 Finance Careers</a:t>
            </a:r>
            <a:endParaRPr lang="en-US" dirty="0"/>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Financial Manager</a:t>
            </a:r>
          </a:p>
          <a:p>
            <a:pPr lvl="1"/>
            <a:r>
              <a:rPr lang="en-US" dirty="0"/>
              <a:t>Economist</a:t>
            </a:r>
          </a:p>
          <a:p>
            <a:pPr lvl="1"/>
            <a:r>
              <a:rPr lang="en-US" dirty="0"/>
              <a:t>Actuary</a:t>
            </a:r>
          </a:p>
          <a:p>
            <a:pPr lvl="1"/>
            <a:r>
              <a:rPr lang="en-US" dirty="0"/>
              <a:t>Personal Financial Advisor</a:t>
            </a:r>
          </a:p>
          <a:p>
            <a:pPr lvl="1"/>
            <a:r>
              <a:rPr lang="en-US" dirty="0"/>
              <a:t>Financial Securities: Securities</a:t>
            </a:r>
          </a:p>
          <a:p>
            <a:pPr lvl="1"/>
            <a:r>
              <a:rPr lang="en-US" dirty="0"/>
              <a:t>Financial Analyst</a:t>
            </a:r>
          </a:p>
          <a:p>
            <a:pPr lvl="1"/>
            <a:r>
              <a:rPr lang="en-US" dirty="0"/>
              <a:t>Market Research Analyst</a:t>
            </a:r>
          </a:p>
          <a:p>
            <a:pPr lvl="1"/>
            <a:r>
              <a:rPr lang="en-US" dirty="0"/>
              <a:t>Budget Analyst</a:t>
            </a:r>
          </a:p>
          <a:p>
            <a:pPr lvl="1"/>
            <a:r>
              <a:rPr lang="en-US" dirty="0"/>
              <a:t>Credit Analyst</a:t>
            </a:r>
          </a:p>
          <a:p>
            <a:pPr lvl="1"/>
            <a:r>
              <a:rPr lang="en-US" dirty="0"/>
              <a:t>Accountants and Auditors</a:t>
            </a:r>
          </a:p>
          <a:p>
            <a:pPr lvl="1"/>
            <a:endParaRPr lang="en-US" dirty="0"/>
          </a:p>
        </p:txBody>
      </p:sp>
    </p:spTree>
    <p:extLst>
      <p:ext uri="{BB962C8B-B14F-4D97-AF65-F5344CB8AC3E}">
        <p14:creationId xmlns:p14="http://schemas.microsoft.com/office/powerpoint/2010/main" val="2960846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Tentative Module Schedule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b="1" dirty="0">
                <a:solidFill>
                  <a:schemeClr val="tx2"/>
                </a:solidFill>
              </a:rPr>
              <a:t>Day 1 - </a:t>
            </a:r>
            <a:r>
              <a:rPr lang="en-US" dirty="0"/>
              <a:t>Module Introduction</a:t>
            </a:r>
          </a:p>
          <a:p>
            <a:pPr lvl="1"/>
            <a:r>
              <a:rPr lang="en-US" b="1" dirty="0">
                <a:solidFill>
                  <a:schemeClr val="tx2"/>
                </a:solidFill>
              </a:rPr>
              <a:t>Day 2 - </a:t>
            </a:r>
            <a:r>
              <a:rPr lang="en-US" dirty="0"/>
              <a:t>Explore the Banking and Related Services Pathway</a:t>
            </a:r>
          </a:p>
          <a:p>
            <a:pPr lvl="1"/>
            <a:r>
              <a:rPr lang="en-US" b="1" dirty="0">
                <a:solidFill>
                  <a:schemeClr val="tx2"/>
                </a:solidFill>
              </a:rPr>
              <a:t>Day 3 - </a:t>
            </a:r>
            <a:r>
              <a:rPr lang="en-US" dirty="0"/>
              <a:t>Explore the Business Financial Management Pathway</a:t>
            </a:r>
          </a:p>
          <a:p>
            <a:pPr lvl="1"/>
            <a:r>
              <a:rPr lang="en-US" b="1" dirty="0">
                <a:solidFill>
                  <a:schemeClr val="tx2"/>
                </a:solidFill>
              </a:rPr>
              <a:t>Day 4 - </a:t>
            </a:r>
            <a:r>
              <a:rPr lang="en-US" dirty="0"/>
              <a:t>Explore the Financial and Investment Planning Pathway</a:t>
            </a:r>
          </a:p>
          <a:p>
            <a:pPr lvl="1"/>
            <a:endParaRPr lang="en-US" dirty="0"/>
          </a:p>
        </p:txBody>
      </p:sp>
    </p:spTree>
    <p:extLst>
      <p:ext uri="{BB962C8B-B14F-4D97-AF65-F5344CB8AC3E}">
        <p14:creationId xmlns:p14="http://schemas.microsoft.com/office/powerpoint/2010/main" val="34644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Tentative Module Schedule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b="1" dirty="0">
                <a:solidFill>
                  <a:schemeClr val="tx2"/>
                </a:solidFill>
              </a:rPr>
              <a:t>Day 5 - </a:t>
            </a:r>
            <a:r>
              <a:rPr lang="en-US" dirty="0"/>
              <a:t>Explore Insurance Services Pathway</a:t>
            </a:r>
          </a:p>
          <a:p>
            <a:pPr lvl="1"/>
            <a:r>
              <a:rPr lang="en-US" b="1" dirty="0">
                <a:solidFill>
                  <a:schemeClr val="tx2"/>
                </a:solidFill>
              </a:rPr>
              <a:t>Day 6 - </a:t>
            </a:r>
            <a:r>
              <a:rPr lang="en-US" dirty="0"/>
              <a:t>Self assessments</a:t>
            </a:r>
          </a:p>
          <a:p>
            <a:pPr lvl="1"/>
            <a:r>
              <a:rPr lang="en-US" b="1" dirty="0">
                <a:solidFill>
                  <a:schemeClr val="tx2"/>
                </a:solidFill>
              </a:rPr>
              <a:t>Day 7 - </a:t>
            </a:r>
            <a:r>
              <a:rPr lang="en-US" dirty="0"/>
              <a:t>A Career Journey</a:t>
            </a:r>
          </a:p>
          <a:p>
            <a:pPr lvl="1"/>
            <a:r>
              <a:rPr lang="en-US" b="1" dirty="0">
                <a:solidFill>
                  <a:schemeClr val="tx2"/>
                </a:solidFill>
              </a:rPr>
              <a:t>Day 8 - </a:t>
            </a:r>
            <a:r>
              <a:rPr lang="en-US" dirty="0"/>
              <a:t>In the News</a:t>
            </a:r>
          </a:p>
          <a:p>
            <a:pPr lvl="1"/>
            <a:r>
              <a:rPr lang="en-US" b="1" dirty="0">
                <a:solidFill>
                  <a:schemeClr val="tx2"/>
                </a:solidFill>
              </a:rPr>
              <a:t>Day 9</a:t>
            </a:r>
            <a:r>
              <a:rPr lang="en-US" dirty="0"/>
              <a:t> - Scavenger Hunt</a:t>
            </a:r>
          </a:p>
          <a:p>
            <a:pPr lvl="1"/>
            <a:r>
              <a:rPr lang="en-US" b="1" dirty="0">
                <a:solidFill>
                  <a:schemeClr val="tx2"/>
                </a:solidFill>
              </a:rPr>
              <a:t>Day 10 - </a:t>
            </a:r>
            <a:r>
              <a:rPr lang="en-US" dirty="0"/>
              <a:t>Portfolio Maintenance, ETC.</a:t>
            </a:r>
          </a:p>
          <a:p>
            <a:pPr lvl="1"/>
            <a:endParaRPr lang="en-US" dirty="0"/>
          </a:p>
        </p:txBody>
      </p:sp>
    </p:spTree>
    <p:extLst>
      <p:ext uri="{BB962C8B-B14F-4D97-AF65-F5344CB8AC3E}">
        <p14:creationId xmlns:p14="http://schemas.microsoft.com/office/powerpoint/2010/main" val="2592508234"/>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71B5C7F-2497-4FAB-9E2E-E6A7EB669C3E}">
  <ds:schemaRefs>
    <ds:schemaRef ds:uri="05d88611-e516-4d1a-b12e-39107e78b3d0"/>
    <ds:schemaRef ds:uri="http://schemas.microsoft.com/office/infopath/2007/PartnerControls"/>
    <ds:schemaRef ds:uri="http://purl.org/dc/dcmitype/"/>
    <ds:schemaRef ds:uri="http://schemas.microsoft.com/sharepoint/v3"/>
    <ds:schemaRef ds:uri="http://schemas.microsoft.com/office/2006/metadata/properties"/>
    <ds:schemaRef ds:uri="http://schemas.microsoft.com/office/2006/documentManagement/types"/>
    <ds:schemaRef ds:uri="http://purl.org/dc/terms/"/>
    <ds:schemaRef ds:uri="http://purl.org/dc/elements/1.1/"/>
    <ds:schemaRef ds:uri="http://schemas.openxmlformats.org/package/2006/metadata/core-properties"/>
    <ds:schemaRef ds:uri="56ea17bb-c96d-4826-b465-01eec0dd23dd"/>
    <ds:schemaRef ds:uri="http://www.w3.org/XML/1998/namespace"/>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33</TotalTime>
  <Words>306</Words>
  <Application>Microsoft Office PowerPoint</Application>
  <PresentationFormat>Widescreen</PresentationFormat>
  <Paragraphs>70</Paragraphs>
  <Slides>12</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12</vt:i4>
      </vt:variant>
    </vt:vector>
  </HeadingPairs>
  <TitlesOfParts>
    <vt:vector size="19" baseType="lpstr">
      <vt:lpstr>.AppleSystemUIFont</vt:lpstr>
      <vt:lpstr>Arial</vt:lpstr>
      <vt:lpstr>Calibri</vt:lpstr>
      <vt:lpstr>Open Sans</vt:lpstr>
      <vt:lpstr>Open Sans SemiBold</vt:lpstr>
      <vt:lpstr>2_Office Theme</vt:lpstr>
      <vt:lpstr>3_Office Theme</vt:lpstr>
      <vt:lpstr>PowerPoint Presentation</vt:lpstr>
      <vt:lpstr>PowerPoint Presentation</vt:lpstr>
      <vt:lpstr>About the Cluster</vt:lpstr>
      <vt:lpstr>Cluster Name Career Pathways</vt:lpstr>
      <vt:lpstr>Traits of People in the Finance Field</vt:lpstr>
      <vt:lpstr>Fastest Growing Finance Careers (2006 –2016)</vt:lpstr>
      <vt:lpstr>Top 10 Finance Careers</vt:lpstr>
      <vt:lpstr>Tentative Module Schedule</vt:lpstr>
      <vt:lpstr>Tentative Module Schedule</vt:lpstr>
      <vt:lpstr>Expectations</vt:lpstr>
      <vt:lpstr>Assignment #1</vt:lpstr>
      <vt:lpstr>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Sarah Hamshari</cp:lastModifiedBy>
  <cp:revision>19</cp:revision>
  <cp:lastPrinted>2017-07-07T16:17:37Z</cp:lastPrinted>
  <dcterms:created xsi:type="dcterms:W3CDTF">2017-07-11T23:58:30Z</dcterms:created>
  <dcterms:modified xsi:type="dcterms:W3CDTF">2017-07-14T21:29:29Z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