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sldIdLst>
    <p:sldId id="321" r:id="rId6"/>
    <p:sldId id="319" r:id="rId7"/>
    <p:sldId id="323" r:id="rId8"/>
    <p:sldId id="345" r:id="rId9"/>
    <p:sldId id="324" r:id="rId10"/>
    <p:sldId id="325" r:id="rId11"/>
    <p:sldId id="326" r:id="rId12"/>
    <p:sldId id="331" r:id="rId13"/>
    <p:sldId id="327" r:id="rId14"/>
    <p:sldId id="328" r:id="rId15"/>
    <p:sldId id="329" r:id="rId16"/>
    <p:sldId id="330"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268" autoAdjust="0"/>
  </p:normalViewPr>
  <p:slideViewPr>
    <p:cSldViewPr snapToGrid="0">
      <p:cViewPr varScale="1">
        <p:scale>
          <a:sx n="63" d="100"/>
          <a:sy n="63" d="100"/>
        </p:scale>
        <p:origin x="802"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wire</a:t>
            </a:r>
            <a:r>
              <a:rPr lang="en-US" baseline="0" dirty="0"/>
              <a:t> </a:t>
            </a:r>
            <a:r>
              <a:rPr lang="en-US" dirty="0"/>
              <a:t>coat hanger can be used as a filler rod for gas welding.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23760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aws.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Welding Skills</a:t>
            </a:r>
          </a:p>
          <a:p>
            <a:pPr lvl="1"/>
            <a:r>
              <a:rPr lang="en-US" dirty="0"/>
              <a:t>Flexible Manufacturing</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Electrode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 electrode is a metal rod covered with a coating to shield the molten puddle from impurities in the air. This is known as flux.</a:t>
            </a:r>
          </a:p>
          <a:p>
            <a:pPr lvl="1"/>
            <a:r>
              <a:rPr lang="en-US" dirty="0"/>
              <a:t>Electrodes are classified by diameter, tensile strength, welding current, type of coating and position for use.</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Electrode Classifications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20" name="Picture 19">
            <a:extLst>
              <a:ext uri="{FF2B5EF4-FFF2-40B4-BE49-F238E27FC236}">
                <a16:creationId xmlns:a16="http://schemas.microsoft.com/office/drawing/2014/main" id="{8E36C404-E556-4278-85D3-79081A5838F8}"/>
              </a:ext>
            </a:extLst>
          </p:cNvPr>
          <p:cNvPicPr>
            <a:picLocks noChangeAspect="1"/>
          </p:cNvPicPr>
          <p:nvPr/>
        </p:nvPicPr>
        <p:blipFill>
          <a:blip r:embed="rId2"/>
          <a:stretch>
            <a:fillRect/>
          </a:stretch>
        </p:blipFill>
        <p:spPr>
          <a:xfrm>
            <a:off x="2147428" y="1420420"/>
            <a:ext cx="7968163" cy="4877223"/>
          </a:xfrm>
          <a:prstGeom prst="rect">
            <a:avLst/>
          </a:prstGeom>
        </p:spPr>
      </p:pic>
    </p:spTree>
    <p:extLst>
      <p:ext uri="{BB962C8B-B14F-4D97-AF65-F5344CB8AC3E}">
        <p14:creationId xmlns:p14="http://schemas.microsoft.com/office/powerpoint/2010/main" val="107764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Example of Electrode Classification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E6013 = 60,000 tensile strength, all position  and a coating of </a:t>
            </a:r>
            <a:r>
              <a:rPr lang="en-US" dirty="0" err="1"/>
              <a:t>titania</a:t>
            </a:r>
            <a:r>
              <a:rPr lang="en-US" dirty="0"/>
              <a:t> potassium.</a:t>
            </a:r>
          </a:p>
          <a:p>
            <a:pPr lvl="1"/>
            <a:endParaRPr lang="en-US" dirty="0"/>
          </a:p>
        </p:txBody>
      </p:sp>
      <p:pic>
        <p:nvPicPr>
          <p:cNvPr id="4" name="Picture 3" descr="welding5.jpg">
            <a:extLst>
              <a:ext uri="{FF2B5EF4-FFF2-40B4-BE49-F238E27FC236}">
                <a16:creationId xmlns:a16="http://schemas.microsoft.com/office/drawing/2014/main" id="{5835E140-AE81-4EB2-9FFF-35A5AA64D423}"/>
              </a:ext>
            </a:extLst>
          </p:cNvPr>
          <p:cNvPicPr>
            <a:picLocks noChangeAspect="1"/>
          </p:cNvPicPr>
          <p:nvPr/>
        </p:nvPicPr>
        <p:blipFill>
          <a:blip r:embed="rId2" cstate="print"/>
          <a:stretch>
            <a:fillRect/>
          </a:stretch>
        </p:blipFill>
        <p:spPr>
          <a:xfrm>
            <a:off x="4349318" y="2412931"/>
            <a:ext cx="3124200" cy="2749296"/>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Electrode Classification Chart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5" name="Picture 4">
            <a:extLst>
              <a:ext uri="{FF2B5EF4-FFF2-40B4-BE49-F238E27FC236}">
                <a16:creationId xmlns:a16="http://schemas.microsoft.com/office/drawing/2014/main" id="{D46242AC-9D9A-4C62-AC6C-F50194E6C6DD}"/>
              </a:ext>
            </a:extLst>
          </p:cNvPr>
          <p:cNvPicPr>
            <a:picLocks noChangeAspect="1"/>
          </p:cNvPicPr>
          <p:nvPr/>
        </p:nvPicPr>
        <p:blipFill>
          <a:blip r:embed="rId2"/>
          <a:stretch>
            <a:fillRect/>
          </a:stretch>
        </p:blipFill>
        <p:spPr>
          <a:xfrm>
            <a:off x="1757942" y="1545763"/>
            <a:ext cx="8498561" cy="4608975"/>
          </a:xfrm>
          <a:prstGeom prst="rect">
            <a:avLst/>
          </a:prstGeom>
        </p:spPr>
      </p:pic>
    </p:spTree>
    <p:extLst>
      <p:ext uri="{BB962C8B-B14F-4D97-AF65-F5344CB8AC3E}">
        <p14:creationId xmlns:p14="http://schemas.microsoft.com/office/powerpoint/2010/main" val="30368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Oxygen-Fuel Welding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500338" cy="4734318"/>
          </a:xfrm>
        </p:spPr>
        <p:txBody>
          <a:bodyPr/>
          <a:lstStyle/>
          <a:p>
            <a:pPr lvl="1"/>
            <a:r>
              <a:rPr lang="en-US" dirty="0"/>
              <a:t>This type uses a torch fueled by acetylene, propane, natural gas, hydrogen or MAPP gas. </a:t>
            </a:r>
          </a:p>
          <a:p>
            <a:pPr lvl="1"/>
            <a:r>
              <a:rPr lang="en-US" dirty="0"/>
              <a:t>Acetylene is the most popular fuel to use for the welding and cutting because of the amount of heat produced.</a:t>
            </a:r>
          </a:p>
          <a:p>
            <a:pPr lvl="1"/>
            <a:endParaRPr lang="en-US" dirty="0"/>
          </a:p>
        </p:txBody>
      </p:sp>
      <p:pic>
        <p:nvPicPr>
          <p:cNvPr id="4" name="Picture 3" descr="248847_welder.jpg">
            <a:extLst>
              <a:ext uri="{FF2B5EF4-FFF2-40B4-BE49-F238E27FC236}">
                <a16:creationId xmlns:a16="http://schemas.microsoft.com/office/drawing/2014/main" id="{4A0A5365-B6DB-4723-95D4-32774A4BF14F}"/>
              </a:ext>
            </a:extLst>
          </p:cNvPr>
          <p:cNvPicPr>
            <a:picLocks noChangeAspect="1"/>
          </p:cNvPicPr>
          <p:nvPr/>
        </p:nvPicPr>
        <p:blipFill>
          <a:blip r:embed="rId2" cstate="print"/>
          <a:srcRect b="13957"/>
          <a:stretch>
            <a:fillRect/>
          </a:stretch>
        </p:blipFill>
        <p:spPr>
          <a:xfrm>
            <a:off x="7102041" y="1664256"/>
            <a:ext cx="4148138" cy="4069092"/>
          </a:xfrm>
          <a:prstGeom prst="rect">
            <a:avLst/>
          </a:prstGeom>
        </p:spPr>
      </p:pic>
    </p:spTree>
    <p:extLst>
      <p:ext uri="{BB962C8B-B14F-4D97-AF65-F5344CB8AC3E}">
        <p14:creationId xmlns:p14="http://schemas.microsoft.com/office/powerpoint/2010/main" val="187755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Oxygen-Fuel Welding Rods and Fluxes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Mild carbon steel rod 1/16 to ¼ inch diameter.</a:t>
            </a:r>
          </a:p>
          <a:p>
            <a:pPr lvl="1"/>
            <a:r>
              <a:rPr lang="en-US" dirty="0"/>
              <a:t>Bronze rod for brazing with flux.</a:t>
            </a:r>
          </a:p>
          <a:p>
            <a:pPr lvl="1"/>
            <a:r>
              <a:rPr lang="en-US" dirty="0"/>
              <a:t>Cast iron filler rods with flux. </a:t>
            </a:r>
          </a:p>
          <a:p>
            <a:pPr lvl="1"/>
            <a:endParaRPr lang="en-US" dirty="0"/>
          </a:p>
        </p:txBody>
      </p:sp>
      <p:pic>
        <p:nvPicPr>
          <p:cNvPr id="4" name="Picture 3" descr="soldering.jpg">
            <a:extLst>
              <a:ext uri="{FF2B5EF4-FFF2-40B4-BE49-F238E27FC236}">
                <a16:creationId xmlns:a16="http://schemas.microsoft.com/office/drawing/2014/main" id="{E34E6447-16C4-4DAA-B46B-C316639950E9}"/>
              </a:ext>
            </a:extLst>
          </p:cNvPr>
          <p:cNvPicPr>
            <a:picLocks noChangeAspect="1"/>
          </p:cNvPicPr>
          <p:nvPr/>
        </p:nvPicPr>
        <p:blipFill>
          <a:blip r:embed="rId3" cstate="print"/>
          <a:stretch>
            <a:fillRect/>
          </a:stretch>
        </p:blipFill>
        <p:spPr>
          <a:xfrm>
            <a:off x="3998053" y="4114800"/>
            <a:ext cx="3052618" cy="2014728"/>
          </a:xfrm>
          <a:prstGeom prst="rect">
            <a:avLst/>
          </a:prstGeom>
        </p:spPr>
      </p:pic>
    </p:spTree>
    <p:extLst>
      <p:ext uri="{BB962C8B-B14F-4D97-AF65-F5344CB8AC3E}">
        <p14:creationId xmlns:p14="http://schemas.microsoft.com/office/powerpoint/2010/main" val="48413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Oxy-Fuel Welding Equipment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342900" indent="-342900">
              <a:buFont typeface="+mj-lt"/>
              <a:buAutoNum type="alphaUcPeriod"/>
            </a:pPr>
            <a:r>
              <a:rPr lang="en-US" dirty="0"/>
              <a:t>Tanks</a:t>
            </a:r>
          </a:p>
          <a:p>
            <a:pPr marL="342900" indent="-342900">
              <a:buFont typeface="+mj-lt"/>
              <a:buAutoNum type="alphaUcPeriod"/>
            </a:pPr>
            <a:r>
              <a:rPr lang="en-US" dirty="0"/>
              <a:t> Regulators</a:t>
            </a:r>
          </a:p>
          <a:p>
            <a:pPr marL="342900" indent="-342900">
              <a:buFont typeface="+mj-lt"/>
              <a:buAutoNum type="alphaUcPeriod"/>
            </a:pPr>
            <a:r>
              <a:rPr lang="en-US" dirty="0"/>
              <a:t> Hoses</a:t>
            </a:r>
          </a:p>
          <a:p>
            <a:pPr marL="342900" indent="-342900">
              <a:buFont typeface="+mj-lt"/>
              <a:buAutoNum type="alphaUcPeriod"/>
            </a:pPr>
            <a:r>
              <a:rPr lang="en-US" dirty="0"/>
              <a:t> Torch handle</a:t>
            </a:r>
          </a:p>
          <a:p>
            <a:pPr marL="342900" indent="-342900">
              <a:buFont typeface="+mj-lt"/>
              <a:buAutoNum type="alphaUcPeriod"/>
            </a:pPr>
            <a:r>
              <a:rPr lang="en-US" dirty="0"/>
              <a:t> Torch tip</a:t>
            </a:r>
          </a:p>
        </p:txBody>
      </p:sp>
      <p:pic>
        <p:nvPicPr>
          <p:cNvPr id="19" name="Picture 18">
            <a:extLst>
              <a:ext uri="{FF2B5EF4-FFF2-40B4-BE49-F238E27FC236}">
                <a16:creationId xmlns:a16="http://schemas.microsoft.com/office/drawing/2014/main" id="{288A8ADC-8F36-4905-9A5B-B1E3F55081E4}"/>
              </a:ext>
            </a:extLst>
          </p:cNvPr>
          <p:cNvPicPr>
            <a:picLocks noChangeAspect="1"/>
          </p:cNvPicPr>
          <p:nvPr/>
        </p:nvPicPr>
        <p:blipFill>
          <a:blip r:embed="rId2"/>
          <a:stretch>
            <a:fillRect/>
          </a:stretch>
        </p:blipFill>
        <p:spPr>
          <a:xfrm>
            <a:off x="7140137" y="1142081"/>
            <a:ext cx="3362146" cy="5384442"/>
          </a:xfrm>
          <a:prstGeom prst="rect">
            <a:avLst/>
          </a:prstGeom>
        </p:spPr>
      </p:pic>
    </p:spTree>
    <p:extLst>
      <p:ext uri="{BB962C8B-B14F-4D97-AF65-F5344CB8AC3E}">
        <p14:creationId xmlns:p14="http://schemas.microsoft.com/office/powerpoint/2010/main" val="313307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Plasma Cutting Processes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Plasma is an ionized gas that will conduct electricity.</a:t>
            </a:r>
          </a:p>
          <a:p>
            <a:pPr lvl="1"/>
            <a:r>
              <a:rPr lang="en-US" dirty="0"/>
              <a:t>The gas is compressed air, and electricity is added through an electrode. The more electricity, the hotter the plasma arc becomes.</a:t>
            </a:r>
          </a:p>
          <a:p>
            <a:pPr lvl="1"/>
            <a:r>
              <a:rPr lang="en-US" dirty="0"/>
              <a:t>The plasma rushes from the torch forcing the molted metal from the cut. </a:t>
            </a:r>
          </a:p>
        </p:txBody>
      </p:sp>
      <p:pic>
        <p:nvPicPr>
          <p:cNvPr id="4" name="Picture 3" descr="welding10.jpg">
            <a:extLst>
              <a:ext uri="{FF2B5EF4-FFF2-40B4-BE49-F238E27FC236}">
                <a16:creationId xmlns:a16="http://schemas.microsoft.com/office/drawing/2014/main" id="{AB084BA8-AA57-47E2-8750-3855FC2AEEE1}"/>
              </a:ext>
            </a:extLst>
          </p:cNvPr>
          <p:cNvPicPr>
            <a:picLocks noChangeAspect="1"/>
          </p:cNvPicPr>
          <p:nvPr/>
        </p:nvPicPr>
        <p:blipFill>
          <a:blip r:embed="rId2" cstate="print"/>
          <a:stretch>
            <a:fillRect/>
          </a:stretch>
        </p:blipFill>
        <p:spPr>
          <a:xfrm>
            <a:off x="5539667" y="3553778"/>
            <a:ext cx="3048000" cy="2600960"/>
          </a:xfrm>
          <a:prstGeom prst="rect">
            <a:avLst/>
          </a:prstGeom>
        </p:spPr>
      </p:pic>
    </p:spTree>
    <p:extLst>
      <p:ext uri="{BB962C8B-B14F-4D97-AF65-F5344CB8AC3E}">
        <p14:creationId xmlns:p14="http://schemas.microsoft.com/office/powerpoint/2010/main" val="278579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Plasma Cutting Processes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arc is concentrated in the torch tip and this heats the metal and forces the molten metal from the cut.</a:t>
            </a:r>
          </a:p>
          <a:p>
            <a:pPr lvl="1"/>
            <a:r>
              <a:rPr lang="en-US" dirty="0"/>
              <a:t>The plasma cutter will cut any material that conducts electricity.</a:t>
            </a:r>
          </a:p>
          <a:p>
            <a:pPr lvl="1"/>
            <a:r>
              <a:rPr lang="en-US" dirty="0"/>
              <a:t>The plasma cutter will cut metal up to 2” in thickness or down to sheet metal thickness.</a:t>
            </a:r>
          </a:p>
          <a:p>
            <a:pPr lvl="1"/>
            <a:r>
              <a:rPr lang="en-US" dirty="0"/>
              <a:t>The cuts are clean with little or no material stuck to the back of the cut.</a:t>
            </a:r>
          </a:p>
          <a:p>
            <a:pPr lvl="1"/>
            <a:endParaRPr lang="en-US" dirty="0"/>
          </a:p>
        </p:txBody>
      </p:sp>
    </p:spTree>
    <p:extLst>
      <p:ext uri="{BB962C8B-B14F-4D97-AF65-F5344CB8AC3E}">
        <p14:creationId xmlns:p14="http://schemas.microsoft.com/office/powerpoint/2010/main" val="106978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Plasma Cutter Parts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Power Supply</a:t>
            </a:r>
          </a:p>
          <a:p>
            <a:pPr lvl="1"/>
            <a:r>
              <a:rPr lang="en-US" dirty="0"/>
              <a:t>Torch</a:t>
            </a:r>
          </a:p>
          <a:p>
            <a:pPr lvl="1"/>
            <a:r>
              <a:rPr lang="en-US" dirty="0"/>
              <a:t>Lines</a:t>
            </a:r>
          </a:p>
        </p:txBody>
      </p:sp>
      <p:pic>
        <p:nvPicPr>
          <p:cNvPr id="4" name="Picture 3" descr="Christmas 2011 048.JPG">
            <a:extLst>
              <a:ext uri="{FF2B5EF4-FFF2-40B4-BE49-F238E27FC236}">
                <a16:creationId xmlns:a16="http://schemas.microsoft.com/office/drawing/2014/main" id="{0B660B1A-6216-4BCD-B178-D3C401C9E84E}"/>
              </a:ext>
            </a:extLst>
          </p:cNvPr>
          <p:cNvPicPr>
            <a:picLocks noChangeAspect="1"/>
          </p:cNvPicPr>
          <p:nvPr/>
        </p:nvPicPr>
        <p:blipFill>
          <a:blip r:embed="rId2" cstate="print"/>
          <a:srcRect l="21707" t="6667" r="13385" b="22222"/>
          <a:stretch>
            <a:fillRect/>
          </a:stretch>
        </p:blipFill>
        <p:spPr>
          <a:xfrm>
            <a:off x="3084990" y="2235694"/>
            <a:ext cx="2275284" cy="3733800"/>
          </a:xfrm>
          <a:prstGeom prst="rect">
            <a:avLst/>
          </a:prstGeom>
        </p:spPr>
      </p:pic>
      <p:pic>
        <p:nvPicPr>
          <p:cNvPr id="5" name="Picture 4" descr="Christmas 2011 049.JPG">
            <a:extLst>
              <a:ext uri="{FF2B5EF4-FFF2-40B4-BE49-F238E27FC236}">
                <a16:creationId xmlns:a16="http://schemas.microsoft.com/office/drawing/2014/main" id="{17BF7CEB-16F1-45D4-AB63-D97DAD6F9B08}"/>
              </a:ext>
            </a:extLst>
          </p:cNvPr>
          <p:cNvPicPr>
            <a:picLocks noChangeAspect="1"/>
          </p:cNvPicPr>
          <p:nvPr/>
        </p:nvPicPr>
        <p:blipFill>
          <a:blip r:embed="rId3" cstate="print"/>
          <a:srcRect l="15094" t="15054" r="7547"/>
          <a:stretch>
            <a:fillRect/>
          </a:stretch>
        </p:blipFill>
        <p:spPr>
          <a:xfrm>
            <a:off x="6866137" y="2804176"/>
            <a:ext cx="3124200" cy="2290329"/>
          </a:xfrm>
          <a:prstGeom prst="rect">
            <a:avLst/>
          </a:prstGeom>
        </p:spPr>
      </p:pic>
    </p:spTree>
    <p:extLst>
      <p:ext uri="{BB962C8B-B14F-4D97-AF65-F5344CB8AC3E}">
        <p14:creationId xmlns:p14="http://schemas.microsoft.com/office/powerpoint/2010/main" val="205512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Oxygen-Acetylene Cutting Processes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flame heats the metal to a molten state with an oxygen blast forcing the molten metal from the cut.</a:t>
            </a:r>
          </a:p>
          <a:p>
            <a:pPr marL="0" lvl="1" indent="0">
              <a:buNone/>
            </a:pPr>
            <a:endParaRPr lang="en-US" dirty="0"/>
          </a:p>
        </p:txBody>
      </p:sp>
      <p:pic>
        <p:nvPicPr>
          <p:cNvPr id="4" name="Picture 2" descr="C:\Users\mkb0009\Pictures\welding.jpg">
            <a:extLst>
              <a:ext uri="{FF2B5EF4-FFF2-40B4-BE49-F238E27FC236}">
                <a16:creationId xmlns:a16="http://schemas.microsoft.com/office/drawing/2014/main" id="{DF1D4EAD-CA32-43BE-9611-0221CC377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139" y="3581400"/>
            <a:ext cx="3396461"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2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Assignment Criteria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Beads should be smooth and even; no splatter or slag left on material.</a:t>
            </a:r>
          </a:p>
          <a:p>
            <a:pPr lvl="1"/>
            <a:r>
              <a:rPr lang="en-US" dirty="0"/>
              <a:t>Welds can be made with the arc welder or oxy-fuel welder. The only difference will be the thickness of metal used.</a:t>
            </a:r>
          </a:p>
          <a:p>
            <a:pPr lvl="1"/>
            <a:r>
              <a:rPr lang="en-US" dirty="0"/>
              <a:t>Grades will be determined by appearance and penetration of weld as determined by a welding projects rubrics.</a:t>
            </a:r>
          </a:p>
          <a:p>
            <a:pPr lvl="1"/>
            <a:endParaRPr lang="en-US" dirty="0"/>
          </a:p>
        </p:txBody>
      </p:sp>
    </p:spTree>
    <p:extLst>
      <p:ext uri="{BB962C8B-B14F-4D97-AF65-F5344CB8AC3E}">
        <p14:creationId xmlns:p14="http://schemas.microsoft.com/office/powerpoint/2010/main" val="403612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Assignment: Beads Across a </a:t>
            </a:r>
            <a:br>
              <a:rPr lang="en-US" dirty="0"/>
            </a:br>
            <a:r>
              <a:rPr lang="en-US" dirty="0"/>
              <a:t>Metal Plate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metal for arc welding should be a 3” x 3” x ¼” metal plate.</a:t>
            </a:r>
          </a:p>
          <a:p>
            <a:pPr lvl="1"/>
            <a:r>
              <a:rPr lang="en-US" dirty="0"/>
              <a:t>The metal for oxy-fuel welding should be a 3” x 3” x 1/8 metal plate.</a:t>
            </a:r>
          </a:p>
          <a:p>
            <a:pPr lvl="1"/>
            <a:endParaRPr lang="en-US" dirty="0"/>
          </a:p>
        </p:txBody>
      </p:sp>
      <p:pic>
        <p:nvPicPr>
          <p:cNvPr id="22" name="Picture 21">
            <a:extLst>
              <a:ext uri="{FF2B5EF4-FFF2-40B4-BE49-F238E27FC236}">
                <a16:creationId xmlns:a16="http://schemas.microsoft.com/office/drawing/2014/main" id="{8F7762AF-9F14-4C56-8E47-D862DBEEEADA}"/>
              </a:ext>
            </a:extLst>
          </p:cNvPr>
          <p:cNvPicPr>
            <a:picLocks noChangeAspect="1"/>
          </p:cNvPicPr>
          <p:nvPr/>
        </p:nvPicPr>
        <p:blipFill>
          <a:blip r:embed="rId2"/>
          <a:stretch>
            <a:fillRect/>
          </a:stretch>
        </p:blipFill>
        <p:spPr>
          <a:xfrm>
            <a:off x="4430435" y="3004348"/>
            <a:ext cx="3676207" cy="2127688"/>
          </a:xfrm>
          <a:prstGeom prst="rect">
            <a:avLst/>
          </a:prstGeom>
        </p:spPr>
      </p:pic>
    </p:spTree>
    <p:extLst>
      <p:ext uri="{BB962C8B-B14F-4D97-AF65-F5344CB8AC3E}">
        <p14:creationId xmlns:p14="http://schemas.microsoft.com/office/powerpoint/2010/main" val="107920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Assignment: Making Joints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 the cutting torch and cut (8) 1 ½” x 4” strips of metal to weld the following joints:</a:t>
            </a:r>
          </a:p>
          <a:p>
            <a:pPr marL="0" lvl="1" indent="0">
              <a:buNone/>
            </a:pPr>
            <a:endParaRPr lang="en-US" dirty="0"/>
          </a:p>
        </p:txBody>
      </p:sp>
      <p:pic>
        <p:nvPicPr>
          <p:cNvPr id="86" name="Picture 85">
            <a:extLst>
              <a:ext uri="{FF2B5EF4-FFF2-40B4-BE49-F238E27FC236}">
                <a16:creationId xmlns:a16="http://schemas.microsoft.com/office/drawing/2014/main" id="{D8326D7E-CCD0-45D1-98D4-71062A529E47}"/>
              </a:ext>
            </a:extLst>
          </p:cNvPr>
          <p:cNvPicPr>
            <a:picLocks noChangeAspect="1"/>
          </p:cNvPicPr>
          <p:nvPr/>
        </p:nvPicPr>
        <p:blipFill>
          <a:blip r:embed="rId2"/>
          <a:stretch>
            <a:fillRect/>
          </a:stretch>
        </p:blipFill>
        <p:spPr>
          <a:xfrm>
            <a:off x="3483103" y="2522408"/>
            <a:ext cx="5261304" cy="3517697"/>
          </a:xfrm>
          <a:prstGeom prst="rect">
            <a:avLst/>
          </a:prstGeom>
        </p:spPr>
      </p:pic>
    </p:spTree>
    <p:extLst>
      <p:ext uri="{BB962C8B-B14F-4D97-AF65-F5344CB8AC3E}">
        <p14:creationId xmlns:p14="http://schemas.microsoft.com/office/powerpoint/2010/main" val="349254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hlinkClick r:id="rId2"/>
              </a:rPr>
              <a:t>http://www.aws.org/</a:t>
            </a:r>
            <a:r>
              <a:rPr lang="en-US" dirty="0"/>
              <a:t> - American Welding Society</a:t>
            </a:r>
          </a:p>
          <a:p>
            <a:pPr marL="0" lvl="1" indent="0">
              <a:buNone/>
            </a:pPr>
            <a:endParaRPr lang="en-US" dirty="0"/>
          </a:p>
        </p:txBody>
      </p:sp>
    </p:spTree>
    <p:extLst>
      <p:ext uri="{BB962C8B-B14F-4D97-AF65-F5344CB8AC3E}">
        <p14:creationId xmlns:p14="http://schemas.microsoft.com/office/powerpoint/2010/main" val="153203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term welding means joining two or more pieces of metal together along an edge or surface.  This is done by heating the metal to a melting point and letting the metal fuse together to form one piece.</a:t>
            </a:r>
          </a:p>
          <a:p>
            <a:pPr marL="0" lvl="1" indent="0">
              <a:buNone/>
            </a:pPr>
            <a:endParaRPr lang="en-US" dirty="0"/>
          </a:p>
        </p:txBody>
      </p:sp>
      <p:grpSp>
        <p:nvGrpSpPr>
          <p:cNvPr id="4" name="Group 7">
            <a:extLst>
              <a:ext uri="{FF2B5EF4-FFF2-40B4-BE49-F238E27FC236}">
                <a16:creationId xmlns:a16="http://schemas.microsoft.com/office/drawing/2014/main" id="{395523CC-F0CB-43F0-BF5C-49195910AFB9}"/>
              </a:ext>
            </a:extLst>
          </p:cNvPr>
          <p:cNvGrpSpPr>
            <a:grpSpLocks/>
          </p:cNvGrpSpPr>
          <p:nvPr/>
        </p:nvGrpSpPr>
        <p:grpSpPr bwMode="auto">
          <a:xfrm>
            <a:off x="2071456" y="4275338"/>
            <a:ext cx="6934200" cy="914400"/>
            <a:chOff x="105841800" y="110029233"/>
            <a:chExt cx="2792895" cy="396477"/>
          </a:xfrm>
        </p:grpSpPr>
        <p:sp>
          <p:nvSpPr>
            <p:cNvPr id="5" name="Line 8">
              <a:extLst>
                <a:ext uri="{FF2B5EF4-FFF2-40B4-BE49-F238E27FC236}">
                  <a16:creationId xmlns:a16="http://schemas.microsoft.com/office/drawing/2014/main" id="{DEE7E4A5-10A6-462C-B1FF-252BA5A8DB47}"/>
                </a:ext>
              </a:extLst>
            </p:cNvPr>
            <p:cNvSpPr>
              <a:spLocks noChangeShapeType="1"/>
            </p:cNvSpPr>
            <p:nvPr/>
          </p:nvSpPr>
          <p:spPr bwMode="auto">
            <a:xfrm>
              <a:off x="105841800" y="110413800"/>
              <a:ext cx="1371600" cy="0"/>
            </a:xfrm>
            <a:prstGeom prst="line">
              <a:avLst/>
            </a:prstGeom>
            <a:noFill/>
            <a:ln w="28575">
              <a:solidFill>
                <a:srgbClr val="000000"/>
              </a:solidFill>
              <a:round/>
              <a:headEnd/>
              <a:tailEnd/>
            </a:ln>
          </p:spPr>
          <p:txBody>
            <a:bodyPr lIns="36576" tIns="36576" rIns="36576" bIns="36576"/>
            <a:lstStyle/>
            <a:p>
              <a:endParaRPr lang="en-US" dirty="0"/>
            </a:p>
          </p:txBody>
        </p:sp>
        <p:sp>
          <p:nvSpPr>
            <p:cNvPr id="6" name="Line 9">
              <a:extLst>
                <a:ext uri="{FF2B5EF4-FFF2-40B4-BE49-F238E27FC236}">
                  <a16:creationId xmlns:a16="http://schemas.microsoft.com/office/drawing/2014/main" id="{45863B5C-7353-4595-ABD0-7BAC78AF9D93}"/>
                </a:ext>
              </a:extLst>
            </p:cNvPr>
            <p:cNvSpPr>
              <a:spLocks noChangeShapeType="1"/>
            </p:cNvSpPr>
            <p:nvPr/>
          </p:nvSpPr>
          <p:spPr bwMode="auto">
            <a:xfrm flipV="1">
              <a:off x="107213400" y="110299500"/>
              <a:ext cx="0" cy="114300"/>
            </a:xfrm>
            <a:prstGeom prst="line">
              <a:avLst/>
            </a:prstGeom>
            <a:noFill/>
            <a:ln w="28575">
              <a:solidFill>
                <a:srgbClr val="000000"/>
              </a:solidFill>
              <a:round/>
              <a:headEnd/>
              <a:tailEnd/>
            </a:ln>
          </p:spPr>
          <p:txBody>
            <a:bodyPr lIns="36576" tIns="36576" rIns="36576" bIns="36576"/>
            <a:lstStyle/>
            <a:p>
              <a:endParaRPr lang="en-US" dirty="0"/>
            </a:p>
          </p:txBody>
        </p:sp>
        <p:sp>
          <p:nvSpPr>
            <p:cNvPr id="7" name="Line 10">
              <a:extLst>
                <a:ext uri="{FF2B5EF4-FFF2-40B4-BE49-F238E27FC236}">
                  <a16:creationId xmlns:a16="http://schemas.microsoft.com/office/drawing/2014/main" id="{7611A49B-C681-46C3-9A5A-380AF309AD77}"/>
                </a:ext>
              </a:extLst>
            </p:cNvPr>
            <p:cNvSpPr>
              <a:spLocks noChangeShapeType="1"/>
            </p:cNvSpPr>
            <p:nvPr/>
          </p:nvSpPr>
          <p:spPr bwMode="auto">
            <a:xfrm flipH="1" flipV="1">
              <a:off x="106984800" y="110070900"/>
              <a:ext cx="228600" cy="228600"/>
            </a:xfrm>
            <a:prstGeom prst="line">
              <a:avLst/>
            </a:prstGeom>
            <a:noFill/>
            <a:ln w="28575">
              <a:solidFill>
                <a:srgbClr val="000000"/>
              </a:solidFill>
              <a:round/>
              <a:headEnd/>
              <a:tailEnd/>
            </a:ln>
          </p:spPr>
          <p:txBody>
            <a:bodyPr lIns="36576" tIns="36576" rIns="36576" bIns="36576"/>
            <a:lstStyle/>
            <a:p>
              <a:endParaRPr lang="en-US" dirty="0"/>
            </a:p>
          </p:txBody>
        </p:sp>
        <p:sp>
          <p:nvSpPr>
            <p:cNvPr id="8" name="Line 11">
              <a:extLst>
                <a:ext uri="{FF2B5EF4-FFF2-40B4-BE49-F238E27FC236}">
                  <a16:creationId xmlns:a16="http://schemas.microsoft.com/office/drawing/2014/main" id="{B827E9E3-7C8F-4F3B-86FE-353387C4309A}"/>
                </a:ext>
              </a:extLst>
            </p:cNvPr>
            <p:cNvSpPr>
              <a:spLocks noChangeShapeType="1"/>
            </p:cNvSpPr>
            <p:nvPr/>
          </p:nvSpPr>
          <p:spPr bwMode="auto">
            <a:xfrm flipH="1">
              <a:off x="105841800" y="110070900"/>
              <a:ext cx="1143000" cy="0"/>
            </a:xfrm>
            <a:prstGeom prst="line">
              <a:avLst/>
            </a:prstGeom>
            <a:noFill/>
            <a:ln w="28575">
              <a:solidFill>
                <a:srgbClr val="000000"/>
              </a:solidFill>
              <a:round/>
              <a:headEnd/>
              <a:tailEnd/>
            </a:ln>
          </p:spPr>
          <p:txBody>
            <a:bodyPr lIns="36576" tIns="36576" rIns="36576" bIns="36576"/>
            <a:lstStyle/>
            <a:p>
              <a:endParaRPr lang="en-US" dirty="0"/>
            </a:p>
          </p:txBody>
        </p:sp>
        <p:sp>
          <p:nvSpPr>
            <p:cNvPr id="9" name="Line 12">
              <a:extLst>
                <a:ext uri="{FF2B5EF4-FFF2-40B4-BE49-F238E27FC236}">
                  <a16:creationId xmlns:a16="http://schemas.microsoft.com/office/drawing/2014/main" id="{62B4ABB2-8576-40B1-931B-E23E0502B1F1}"/>
                </a:ext>
              </a:extLst>
            </p:cNvPr>
            <p:cNvSpPr>
              <a:spLocks noChangeShapeType="1"/>
            </p:cNvSpPr>
            <p:nvPr/>
          </p:nvSpPr>
          <p:spPr bwMode="auto">
            <a:xfrm>
              <a:off x="105851326" y="110070900"/>
              <a:ext cx="0" cy="342900"/>
            </a:xfrm>
            <a:prstGeom prst="line">
              <a:avLst/>
            </a:prstGeom>
            <a:noFill/>
            <a:ln w="28575">
              <a:solidFill>
                <a:srgbClr val="000000"/>
              </a:solidFill>
              <a:round/>
              <a:headEnd/>
              <a:tailEnd/>
            </a:ln>
          </p:spPr>
          <p:txBody>
            <a:bodyPr lIns="36576" tIns="36576" rIns="36576" bIns="36576"/>
            <a:lstStyle/>
            <a:p>
              <a:endParaRPr lang="en-US" dirty="0"/>
            </a:p>
          </p:txBody>
        </p:sp>
        <p:sp>
          <p:nvSpPr>
            <p:cNvPr id="10" name="Line 13">
              <a:extLst>
                <a:ext uri="{FF2B5EF4-FFF2-40B4-BE49-F238E27FC236}">
                  <a16:creationId xmlns:a16="http://schemas.microsoft.com/office/drawing/2014/main" id="{AB5C8AE8-3607-4AFA-BB07-0D85707CD3BD}"/>
                </a:ext>
              </a:extLst>
            </p:cNvPr>
            <p:cNvSpPr>
              <a:spLocks noChangeShapeType="1"/>
            </p:cNvSpPr>
            <p:nvPr/>
          </p:nvSpPr>
          <p:spPr bwMode="auto">
            <a:xfrm>
              <a:off x="105841800" y="110242350"/>
              <a:ext cx="114300" cy="171450"/>
            </a:xfrm>
            <a:prstGeom prst="line">
              <a:avLst/>
            </a:prstGeom>
            <a:noFill/>
            <a:ln w="9525">
              <a:solidFill>
                <a:srgbClr val="000000"/>
              </a:solidFill>
              <a:round/>
              <a:headEnd/>
              <a:tailEnd/>
            </a:ln>
          </p:spPr>
          <p:txBody>
            <a:bodyPr lIns="36576" tIns="36576" rIns="36576" bIns="36576"/>
            <a:lstStyle/>
            <a:p>
              <a:endParaRPr lang="en-US" dirty="0"/>
            </a:p>
          </p:txBody>
        </p:sp>
        <p:sp>
          <p:nvSpPr>
            <p:cNvPr id="11" name="Line 14">
              <a:extLst>
                <a:ext uri="{FF2B5EF4-FFF2-40B4-BE49-F238E27FC236}">
                  <a16:creationId xmlns:a16="http://schemas.microsoft.com/office/drawing/2014/main" id="{9AF4C3E3-8C88-4F57-A8DB-B38D7EEB359E}"/>
                </a:ext>
              </a:extLst>
            </p:cNvPr>
            <p:cNvSpPr>
              <a:spLocks noChangeShapeType="1"/>
            </p:cNvSpPr>
            <p:nvPr/>
          </p:nvSpPr>
          <p:spPr bwMode="auto">
            <a:xfrm>
              <a:off x="106299000" y="110070900"/>
              <a:ext cx="228600" cy="342900"/>
            </a:xfrm>
            <a:prstGeom prst="line">
              <a:avLst/>
            </a:prstGeom>
            <a:noFill/>
            <a:ln w="9525">
              <a:solidFill>
                <a:srgbClr val="000000"/>
              </a:solidFill>
              <a:round/>
              <a:headEnd/>
              <a:tailEnd/>
            </a:ln>
          </p:spPr>
          <p:txBody>
            <a:bodyPr lIns="36576" tIns="36576" rIns="36576" bIns="36576"/>
            <a:lstStyle/>
            <a:p>
              <a:endParaRPr lang="en-US" dirty="0"/>
            </a:p>
          </p:txBody>
        </p:sp>
        <p:sp>
          <p:nvSpPr>
            <p:cNvPr id="12" name="Line 15">
              <a:extLst>
                <a:ext uri="{FF2B5EF4-FFF2-40B4-BE49-F238E27FC236}">
                  <a16:creationId xmlns:a16="http://schemas.microsoft.com/office/drawing/2014/main" id="{E6C57B87-7EB4-4574-9372-66B7C4E06B5A}"/>
                </a:ext>
              </a:extLst>
            </p:cNvPr>
            <p:cNvSpPr>
              <a:spLocks noChangeShapeType="1"/>
            </p:cNvSpPr>
            <p:nvPr/>
          </p:nvSpPr>
          <p:spPr bwMode="auto">
            <a:xfrm>
              <a:off x="1061847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3" name="Line 16">
              <a:extLst>
                <a:ext uri="{FF2B5EF4-FFF2-40B4-BE49-F238E27FC236}">
                  <a16:creationId xmlns:a16="http://schemas.microsoft.com/office/drawing/2014/main" id="{4F9B0772-197F-4971-AEE3-F2932CB138B9}"/>
                </a:ext>
              </a:extLst>
            </p:cNvPr>
            <p:cNvSpPr>
              <a:spLocks noChangeShapeType="1"/>
            </p:cNvSpPr>
            <p:nvPr/>
          </p:nvSpPr>
          <p:spPr bwMode="auto">
            <a:xfrm>
              <a:off x="1058418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4" name="Line 17">
              <a:extLst>
                <a:ext uri="{FF2B5EF4-FFF2-40B4-BE49-F238E27FC236}">
                  <a16:creationId xmlns:a16="http://schemas.microsoft.com/office/drawing/2014/main" id="{71B4BC59-3007-4EB3-AB38-E5D58E867EF0}"/>
                </a:ext>
              </a:extLst>
            </p:cNvPr>
            <p:cNvSpPr>
              <a:spLocks noChangeShapeType="1"/>
            </p:cNvSpPr>
            <p:nvPr/>
          </p:nvSpPr>
          <p:spPr bwMode="auto">
            <a:xfrm>
              <a:off x="1059561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5" name="Line 18">
              <a:extLst>
                <a:ext uri="{FF2B5EF4-FFF2-40B4-BE49-F238E27FC236}">
                  <a16:creationId xmlns:a16="http://schemas.microsoft.com/office/drawing/2014/main" id="{09B9F742-3F06-458F-92F6-5F4E0964A8FC}"/>
                </a:ext>
              </a:extLst>
            </p:cNvPr>
            <p:cNvSpPr>
              <a:spLocks noChangeShapeType="1"/>
            </p:cNvSpPr>
            <p:nvPr/>
          </p:nvSpPr>
          <p:spPr bwMode="auto">
            <a:xfrm>
              <a:off x="1060704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6" name="Line 19">
              <a:extLst>
                <a:ext uri="{FF2B5EF4-FFF2-40B4-BE49-F238E27FC236}">
                  <a16:creationId xmlns:a16="http://schemas.microsoft.com/office/drawing/2014/main" id="{EB79CB47-C9DA-4030-93C9-5BAB2F043BB4}"/>
                </a:ext>
              </a:extLst>
            </p:cNvPr>
            <p:cNvSpPr>
              <a:spLocks noChangeShapeType="1"/>
            </p:cNvSpPr>
            <p:nvPr/>
          </p:nvSpPr>
          <p:spPr bwMode="auto">
            <a:xfrm>
              <a:off x="1065276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7" name="Line 20">
              <a:extLst>
                <a:ext uri="{FF2B5EF4-FFF2-40B4-BE49-F238E27FC236}">
                  <a16:creationId xmlns:a16="http://schemas.microsoft.com/office/drawing/2014/main" id="{64D4D233-77E1-4867-85CE-A495C75AB503}"/>
                </a:ext>
              </a:extLst>
            </p:cNvPr>
            <p:cNvSpPr>
              <a:spLocks noChangeShapeType="1"/>
            </p:cNvSpPr>
            <p:nvPr/>
          </p:nvSpPr>
          <p:spPr bwMode="auto">
            <a:xfrm>
              <a:off x="1064133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8" name="Line 21">
              <a:extLst>
                <a:ext uri="{FF2B5EF4-FFF2-40B4-BE49-F238E27FC236}">
                  <a16:creationId xmlns:a16="http://schemas.microsoft.com/office/drawing/2014/main" id="{109DA593-7652-4CC4-BB76-FD1F06E6AA78}"/>
                </a:ext>
              </a:extLst>
            </p:cNvPr>
            <p:cNvSpPr>
              <a:spLocks noChangeShapeType="1"/>
            </p:cNvSpPr>
            <p:nvPr/>
          </p:nvSpPr>
          <p:spPr bwMode="auto">
            <a:xfrm>
              <a:off x="1066419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19" name="Line 22">
              <a:extLst>
                <a:ext uri="{FF2B5EF4-FFF2-40B4-BE49-F238E27FC236}">
                  <a16:creationId xmlns:a16="http://schemas.microsoft.com/office/drawing/2014/main" id="{5FADBA7A-66F4-4814-BF49-8F587B5FA302}"/>
                </a:ext>
              </a:extLst>
            </p:cNvPr>
            <p:cNvSpPr>
              <a:spLocks noChangeShapeType="1"/>
            </p:cNvSpPr>
            <p:nvPr/>
          </p:nvSpPr>
          <p:spPr bwMode="auto">
            <a:xfrm>
              <a:off x="1067562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20" name="Line 23">
              <a:extLst>
                <a:ext uri="{FF2B5EF4-FFF2-40B4-BE49-F238E27FC236}">
                  <a16:creationId xmlns:a16="http://schemas.microsoft.com/office/drawing/2014/main" id="{2B061F6F-5523-423F-8F69-B63456D5D2F0}"/>
                </a:ext>
              </a:extLst>
            </p:cNvPr>
            <p:cNvSpPr>
              <a:spLocks noChangeShapeType="1"/>
            </p:cNvSpPr>
            <p:nvPr/>
          </p:nvSpPr>
          <p:spPr bwMode="auto">
            <a:xfrm>
              <a:off x="1068705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21" name="Line 24">
              <a:extLst>
                <a:ext uri="{FF2B5EF4-FFF2-40B4-BE49-F238E27FC236}">
                  <a16:creationId xmlns:a16="http://schemas.microsoft.com/office/drawing/2014/main" id="{05C6073B-562D-4FE1-A2EA-5F8F39CDB575}"/>
                </a:ext>
              </a:extLst>
            </p:cNvPr>
            <p:cNvSpPr>
              <a:spLocks noChangeShapeType="1"/>
            </p:cNvSpPr>
            <p:nvPr/>
          </p:nvSpPr>
          <p:spPr bwMode="auto">
            <a:xfrm>
              <a:off x="106984800" y="110070900"/>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22" name="Line 25">
              <a:extLst>
                <a:ext uri="{FF2B5EF4-FFF2-40B4-BE49-F238E27FC236}">
                  <a16:creationId xmlns:a16="http://schemas.microsoft.com/office/drawing/2014/main" id="{35317E40-EC49-43F6-BCE0-DBF6F868784D}"/>
                </a:ext>
              </a:extLst>
            </p:cNvPr>
            <p:cNvSpPr>
              <a:spLocks noChangeShapeType="1"/>
            </p:cNvSpPr>
            <p:nvPr/>
          </p:nvSpPr>
          <p:spPr bwMode="auto">
            <a:xfrm flipH="1" flipV="1">
              <a:off x="107263097" y="110413799"/>
              <a:ext cx="1371598" cy="1"/>
            </a:xfrm>
            <a:prstGeom prst="line">
              <a:avLst/>
            </a:prstGeom>
            <a:noFill/>
            <a:ln w="28575" algn="ctr">
              <a:solidFill>
                <a:srgbClr val="000000"/>
              </a:solidFill>
              <a:round/>
              <a:headEnd/>
              <a:tailEnd/>
            </a:ln>
          </p:spPr>
          <p:txBody>
            <a:bodyPr lIns="36576" tIns="36576" rIns="36576" bIns="36576"/>
            <a:lstStyle/>
            <a:p>
              <a:endParaRPr lang="en-US" dirty="0"/>
            </a:p>
          </p:txBody>
        </p:sp>
        <p:sp>
          <p:nvSpPr>
            <p:cNvPr id="23" name="Line 26">
              <a:extLst>
                <a:ext uri="{FF2B5EF4-FFF2-40B4-BE49-F238E27FC236}">
                  <a16:creationId xmlns:a16="http://schemas.microsoft.com/office/drawing/2014/main" id="{E4C92CFA-0AF1-41F0-8044-C55F5EB6D4D9}"/>
                </a:ext>
              </a:extLst>
            </p:cNvPr>
            <p:cNvSpPr>
              <a:spLocks noChangeShapeType="1"/>
            </p:cNvSpPr>
            <p:nvPr/>
          </p:nvSpPr>
          <p:spPr bwMode="auto">
            <a:xfrm flipH="1" flipV="1">
              <a:off x="107263096" y="110299499"/>
              <a:ext cx="1" cy="114300"/>
            </a:xfrm>
            <a:prstGeom prst="line">
              <a:avLst/>
            </a:prstGeom>
            <a:noFill/>
            <a:ln w="28575" algn="ctr">
              <a:solidFill>
                <a:srgbClr val="000000"/>
              </a:solidFill>
              <a:round/>
              <a:headEnd/>
              <a:tailEnd/>
            </a:ln>
          </p:spPr>
          <p:txBody>
            <a:bodyPr lIns="36576" tIns="36576" rIns="36576" bIns="36576"/>
            <a:lstStyle/>
            <a:p>
              <a:endParaRPr lang="en-US" dirty="0"/>
            </a:p>
          </p:txBody>
        </p:sp>
        <p:sp>
          <p:nvSpPr>
            <p:cNvPr id="24" name="Line 27">
              <a:extLst>
                <a:ext uri="{FF2B5EF4-FFF2-40B4-BE49-F238E27FC236}">
                  <a16:creationId xmlns:a16="http://schemas.microsoft.com/office/drawing/2014/main" id="{15BA899F-FC8D-4F5C-ADD2-4AFA62DBC107}"/>
                </a:ext>
              </a:extLst>
            </p:cNvPr>
            <p:cNvSpPr>
              <a:spLocks noChangeShapeType="1"/>
            </p:cNvSpPr>
            <p:nvPr/>
          </p:nvSpPr>
          <p:spPr bwMode="auto">
            <a:xfrm flipV="1">
              <a:off x="107263097" y="110070899"/>
              <a:ext cx="228600" cy="228600"/>
            </a:xfrm>
            <a:prstGeom prst="line">
              <a:avLst/>
            </a:prstGeom>
            <a:noFill/>
            <a:ln w="28575" algn="ctr">
              <a:solidFill>
                <a:srgbClr val="000000"/>
              </a:solidFill>
              <a:round/>
              <a:headEnd/>
              <a:tailEnd/>
            </a:ln>
          </p:spPr>
          <p:txBody>
            <a:bodyPr lIns="36576" tIns="36576" rIns="36576" bIns="36576"/>
            <a:lstStyle/>
            <a:p>
              <a:endParaRPr lang="en-US" dirty="0"/>
            </a:p>
          </p:txBody>
        </p:sp>
        <p:sp>
          <p:nvSpPr>
            <p:cNvPr id="25" name="Line 28">
              <a:extLst>
                <a:ext uri="{FF2B5EF4-FFF2-40B4-BE49-F238E27FC236}">
                  <a16:creationId xmlns:a16="http://schemas.microsoft.com/office/drawing/2014/main" id="{B8C71F70-563B-41C2-8756-EC824C0508DC}"/>
                </a:ext>
              </a:extLst>
            </p:cNvPr>
            <p:cNvSpPr>
              <a:spLocks noChangeShapeType="1"/>
            </p:cNvSpPr>
            <p:nvPr/>
          </p:nvSpPr>
          <p:spPr bwMode="auto">
            <a:xfrm>
              <a:off x="107491697" y="110070899"/>
              <a:ext cx="1142998" cy="1"/>
            </a:xfrm>
            <a:prstGeom prst="line">
              <a:avLst/>
            </a:prstGeom>
            <a:noFill/>
            <a:ln w="28575" algn="ctr">
              <a:solidFill>
                <a:srgbClr val="000000"/>
              </a:solidFill>
              <a:round/>
              <a:headEnd/>
              <a:tailEnd/>
            </a:ln>
          </p:spPr>
          <p:txBody>
            <a:bodyPr lIns="36576" tIns="36576" rIns="36576" bIns="36576"/>
            <a:lstStyle/>
            <a:p>
              <a:endParaRPr lang="en-US" dirty="0"/>
            </a:p>
          </p:txBody>
        </p:sp>
        <p:sp>
          <p:nvSpPr>
            <p:cNvPr id="26" name="Line 29">
              <a:extLst>
                <a:ext uri="{FF2B5EF4-FFF2-40B4-BE49-F238E27FC236}">
                  <a16:creationId xmlns:a16="http://schemas.microsoft.com/office/drawing/2014/main" id="{262168FD-934E-4DB5-A8BA-844F3F3E4161}"/>
                </a:ext>
              </a:extLst>
            </p:cNvPr>
            <p:cNvSpPr>
              <a:spLocks noChangeShapeType="1"/>
            </p:cNvSpPr>
            <p:nvPr/>
          </p:nvSpPr>
          <p:spPr bwMode="auto">
            <a:xfrm flipH="1">
              <a:off x="108620405" y="110070899"/>
              <a:ext cx="1" cy="342900"/>
            </a:xfrm>
            <a:prstGeom prst="line">
              <a:avLst/>
            </a:prstGeom>
            <a:noFill/>
            <a:ln w="28575" algn="ctr">
              <a:solidFill>
                <a:srgbClr val="000000"/>
              </a:solidFill>
              <a:round/>
              <a:headEnd/>
              <a:tailEnd/>
            </a:ln>
          </p:spPr>
          <p:txBody>
            <a:bodyPr lIns="36576" tIns="36576" rIns="36576" bIns="36576"/>
            <a:lstStyle/>
            <a:p>
              <a:endParaRPr lang="en-US" dirty="0"/>
            </a:p>
          </p:txBody>
        </p:sp>
        <p:sp>
          <p:nvSpPr>
            <p:cNvPr id="27" name="Line 30">
              <a:extLst>
                <a:ext uri="{FF2B5EF4-FFF2-40B4-BE49-F238E27FC236}">
                  <a16:creationId xmlns:a16="http://schemas.microsoft.com/office/drawing/2014/main" id="{BF9B8BFB-C73D-4527-B854-FE3AD488C254}"/>
                </a:ext>
              </a:extLst>
            </p:cNvPr>
            <p:cNvSpPr>
              <a:spLocks noChangeShapeType="1"/>
            </p:cNvSpPr>
            <p:nvPr/>
          </p:nvSpPr>
          <p:spPr bwMode="auto">
            <a:xfrm flipH="1">
              <a:off x="108520395" y="110242349"/>
              <a:ext cx="114300" cy="171450"/>
            </a:xfrm>
            <a:prstGeom prst="line">
              <a:avLst/>
            </a:prstGeom>
            <a:noFill/>
            <a:ln w="9525" algn="ctr">
              <a:solidFill>
                <a:srgbClr val="000000"/>
              </a:solidFill>
              <a:round/>
              <a:headEnd/>
              <a:tailEnd/>
            </a:ln>
          </p:spPr>
          <p:txBody>
            <a:bodyPr lIns="36576" tIns="36576" rIns="36576" bIns="36576"/>
            <a:lstStyle/>
            <a:p>
              <a:endParaRPr lang="en-US" dirty="0"/>
            </a:p>
          </p:txBody>
        </p:sp>
        <p:sp>
          <p:nvSpPr>
            <p:cNvPr id="28" name="Line 31">
              <a:extLst>
                <a:ext uri="{FF2B5EF4-FFF2-40B4-BE49-F238E27FC236}">
                  <a16:creationId xmlns:a16="http://schemas.microsoft.com/office/drawing/2014/main" id="{79B4EECD-DA43-4B6C-B92B-83EE0DF6126E}"/>
                </a:ext>
              </a:extLst>
            </p:cNvPr>
            <p:cNvSpPr>
              <a:spLocks noChangeShapeType="1"/>
            </p:cNvSpPr>
            <p:nvPr/>
          </p:nvSpPr>
          <p:spPr bwMode="auto">
            <a:xfrm flipH="1">
              <a:off x="107948896"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29" name="Line 32">
              <a:extLst>
                <a:ext uri="{FF2B5EF4-FFF2-40B4-BE49-F238E27FC236}">
                  <a16:creationId xmlns:a16="http://schemas.microsoft.com/office/drawing/2014/main" id="{ADE035AA-AD79-4D12-8671-2425C2D45FB0}"/>
                </a:ext>
              </a:extLst>
            </p:cNvPr>
            <p:cNvSpPr>
              <a:spLocks noChangeShapeType="1"/>
            </p:cNvSpPr>
            <p:nvPr/>
          </p:nvSpPr>
          <p:spPr bwMode="auto">
            <a:xfrm flipH="1">
              <a:off x="108063196" y="110070899"/>
              <a:ext cx="228599"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0" name="Line 33">
              <a:extLst>
                <a:ext uri="{FF2B5EF4-FFF2-40B4-BE49-F238E27FC236}">
                  <a16:creationId xmlns:a16="http://schemas.microsoft.com/office/drawing/2014/main" id="{0E644532-5A43-4646-A0B4-81D977D4465F}"/>
                </a:ext>
              </a:extLst>
            </p:cNvPr>
            <p:cNvSpPr>
              <a:spLocks noChangeShapeType="1"/>
            </p:cNvSpPr>
            <p:nvPr/>
          </p:nvSpPr>
          <p:spPr bwMode="auto">
            <a:xfrm flipH="1">
              <a:off x="108406095"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1" name="Line 34">
              <a:extLst>
                <a:ext uri="{FF2B5EF4-FFF2-40B4-BE49-F238E27FC236}">
                  <a16:creationId xmlns:a16="http://schemas.microsoft.com/office/drawing/2014/main" id="{288C93D4-A69C-4EFF-A628-E59BC242D8A8}"/>
                </a:ext>
              </a:extLst>
            </p:cNvPr>
            <p:cNvSpPr>
              <a:spLocks noChangeShapeType="1"/>
            </p:cNvSpPr>
            <p:nvPr/>
          </p:nvSpPr>
          <p:spPr bwMode="auto">
            <a:xfrm flipH="1">
              <a:off x="108291795"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2" name="Line 35">
              <a:extLst>
                <a:ext uri="{FF2B5EF4-FFF2-40B4-BE49-F238E27FC236}">
                  <a16:creationId xmlns:a16="http://schemas.microsoft.com/office/drawing/2014/main" id="{9CCAB44A-72B4-4030-B4E7-0CCC41D758D6}"/>
                </a:ext>
              </a:extLst>
            </p:cNvPr>
            <p:cNvSpPr>
              <a:spLocks noChangeShapeType="1"/>
            </p:cNvSpPr>
            <p:nvPr/>
          </p:nvSpPr>
          <p:spPr bwMode="auto">
            <a:xfrm flipH="1">
              <a:off x="108177496" y="110070899"/>
              <a:ext cx="228599"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3" name="Line 36">
              <a:extLst>
                <a:ext uri="{FF2B5EF4-FFF2-40B4-BE49-F238E27FC236}">
                  <a16:creationId xmlns:a16="http://schemas.microsoft.com/office/drawing/2014/main" id="{6AEE26A3-C8CB-4E34-BC32-730BF0788CB0}"/>
                </a:ext>
              </a:extLst>
            </p:cNvPr>
            <p:cNvSpPr>
              <a:spLocks noChangeShapeType="1"/>
            </p:cNvSpPr>
            <p:nvPr/>
          </p:nvSpPr>
          <p:spPr bwMode="auto">
            <a:xfrm flipH="1">
              <a:off x="107720296"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4" name="Line 37">
              <a:extLst>
                <a:ext uri="{FF2B5EF4-FFF2-40B4-BE49-F238E27FC236}">
                  <a16:creationId xmlns:a16="http://schemas.microsoft.com/office/drawing/2014/main" id="{C5A902AA-8EFE-4FDA-9D03-81EAD02D554E}"/>
                </a:ext>
              </a:extLst>
            </p:cNvPr>
            <p:cNvSpPr>
              <a:spLocks noChangeShapeType="1"/>
            </p:cNvSpPr>
            <p:nvPr/>
          </p:nvSpPr>
          <p:spPr bwMode="auto">
            <a:xfrm flipH="1">
              <a:off x="107834596"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5" name="Line 38">
              <a:extLst>
                <a:ext uri="{FF2B5EF4-FFF2-40B4-BE49-F238E27FC236}">
                  <a16:creationId xmlns:a16="http://schemas.microsoft.com/office/drawing/2014/main" id="{5725D8EC-4C74-432D-A29A-0D6D4E497858}"/>
                </a:ext>
              </a:extLst>
            </p:cNvPr>
            <p:cNvSpPr>
              <a:spLocks noChangeShapeType="1"/>
            </p:cNvSpPr>
            <p:nvPr/>
          </p:nvSpPr>
          <p:spPr bwMode="auto">
            <a:xfrm flipH="1">
              <a:off x="107605996"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6" name="Line 39">
              <a:extLst>
                <a:ext uri="{FF2B5EF4-FFF2-40B4-BE49-F238E27FC236}">
                  <a16:creationId xmlns:a16="http://schemas.microsoft.com/office/drawing/2014/main" id="{9EA548A4-B96F-4C05-B966-6B17C68C3D8F}"/>
                </a:ext>
              </a:extLst>
            </p:cNvPr>
            <p:cNvSpPr>
              <a:spLocks noChangeShapeType="1"/>
            </p:cNvSpPr>
            <p:nvPr/>
          </p:nvSpPr>
          <p:spPr bwMode="auto">
            <a:xfrm flipH="1">
              <a:off x="107491697" y="110070899"/>
              <a:ext cx="228599"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7" name="Line 40">
              <a:extLst>
                <a:ext uri="{FF2B5EF4-FFF2-40B4-BE49-F238E27FC236}">
                  <a16:creationId xmlns:a16="http://schemas.microsoft.com/office/drawing/2014/main" id="{7CD45F7C-3884-49C3-AA64-3D61AA1B106A}"/>
                </a:ext>
              </a:extLst>
            </p:cNvPr>
            <p:cNvSpPr>
              <a:spLocks noChangeShapeType="1"/>
            </p:cNvSpPr>
            <p:nvPr/>
          </p:nvSpPr>
          <p:spPr bwMode="auto">
            <a:xfrm flipH="1">
              <a:off x="107377397" y="110070899"/>
              <a:ext cx="228599"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8" name="Line 41">
              <a:extLst>
                <a:ext uri="{FF2B5EF4-FFF2-40B4-BE49-F238E27FC236}">
                  <a16:creationId xmlns:a16="http://schemas.microsoft.com/office/drawing/2014/main" id="{B2EE03D4-CE94-4518-BFB2-ECA733DAEFF2}"/>
                </a:ext>
              </a:extLst>
            </p:cNvPr>
            <p:cNvSpPr>
              <a:spLocks noChangeShapeType="1"/>
            </p:cNvSpPr>
            <p:nvPr/>
          </p:nvSpPr>
          <p:spPr bwMode="auto">
            <a:xfrm flipH="1">
              <a:off x="107263097" y="110070899"/>
              <a:ext cx="228600" cy="342900"/>
            </a:xfrm>
            <a:prstGeom prst="line">
              <a:avLst/>
            </a:prstGeom>
            <a:noFill/>
            <a:ln w="9525" algn="ctr">
              <a:solidFill>
                <a:srgbClr val="000000"/>
              </a:solidFill>
              <a:round/>
              <a:headEnd/>
              <a:tailEnd/>
            </a:ln>
          </p:spPr>
          <p:txBody>
            <a:bodyPr lIns="36576" tIns="36576" rIns="36576" bIns="36576"/>
            <a:lstStyle/>
            <a:p>
              <a:endParaRPr lang="en-US" dirty="0"/>
            </a:p>
          </p:txBody>
        </p:sp>
        <p:sp>
          <p:nvSpPr>
            <p:cNvPr id="39" name="AutoShape 42">
              <a:extLst>
                <a:ext uri="{FF2B5EF4-FFF2-40B4-BE49-F238E27FC236}">
                  <a16:creationId xmlns:a16="http://schemas.microsoft.com/office/drawing/2014/main" id="{2A041DD5-A9B6-4AFD-B5CF-775F4EC5EABD}"/>
                </a:ext>
              </a:extLst>
            </p:cNvPr>
            <p:cNvSpPr>
              <a:spLocks noChangeArrowheads="1"/>
            </p:cNvSpPr>
            <p:nvPr/>
          </p:nvSpPr>
          <p:spPr bwMode="auto">
            <a:xfrm rot="-5400000">
              <a:off x="107213400" y="109800633"/>
              <a:ext cx="57150" cy="514350"/>
            </a:xfrm>
            <a:prstGeom prst="flowChartDelay">
              <a:avLst/>
            </a:prstGeom>
            <a:solidFill>
              <a:srgbClr val="000000"/>
            </a:solidFill>
            <a:ln w="9525" algn="in">
              <a:solidFill>
                <a:srgbClr val="000000"/>
              </a:solidFill>
              <a:miter lim="800000"/>
              <a:headEnd/>
              <a:tailEnd/>
            </a:ln>
          </p:spPr>
          <p:txBody>
            <a:bodyPr lIns="36576" tIns="36576" rIns="36576" bIns="36576"/>
            <a:lstStyle/>
            <a:p>
              <a:endParaRPr lang="en-US" dirty="0"/>
            </a:p>
          </p:txBody>
        </p:sp>
        <p:sp>
          <p:nvSpPr>
            <p:cNvPr id="40" name="Line 43">
              <a:extLst>
                <a:ext uri="{FF2B5EF4-FFF2-40B4-BE49-F238E27FC236}">
                  <a16:creationId xmlns:a16="http://schemas.microsoft.com/office/drawing/2014/main" id="{3EDEA71A-E334-4847-8269-CC4595F39823}"/>
                </a:ext>
              </a:extLst>
            </p:cNvPr>
            <p:cNvSpPr>
              <a:spLocks noChangeShapeType="1"/>
            </p:cNvSpPr>
            <p:nvPr/>
          </p:nvSpPr>
          <p:spPr bwMode="auto">
            <a:xfrm>
              <a:off x="106984800" y="110070900"/>
              <a:ext cx="228600" cy="228600"/>
            </a:xfrm>
            <a:prstGeom prst="line">
              <a:avLst/>
            </a:prstGeom>
            <a:noFill/>
            <a:ln w="9525">
              <a:solidFill>
                <a:srgbClr val="000000"/>
              </a:solidFill>
              <a:round/>
              <a:headEnd/>
              <a:tailEnd/>
            </a:ln>
          </p:spPr>
          <p:txBody>
            <a:bodyPr lIns="36576" tIns="36576" rIns="36576" bIns="36576"/>
            <a:lstStyle/>
            <a:p>
              <a:endParaRPr lang="en-US" dirty="0"/>
            </a:p>
          </p:txBody>
        </p:sp>
        <p:sp>
          <p:nvSpPr>
            <p:cNvPr id="41" name="Line 44">
              <a:extLst>
                <a:ext uri="{FF2B5EF4-FFF2-40B4-BE49-F238E27FC236}">
                  <a16:creationId xmlns:a16="http://schemas.microsoft.com/office/drawing/2014/main" id="{EEA5FBB2-5AC2-4116-A15A-B33E9876C51D}"/>
                </a:ext>
              </a:extLst>
            </p:cNvPr>
            <p:cNvSpPr>
              <a:spLocks noChangeShapeType="1"/>
            </p:cNvSpPr>
            <p:nvPr/>
          </p:nvSpPr>
          <p:spPr bwMode="auto">
            <a:xfrm>
              <a:off x="107213400" y="110299500"/>
              <a:ext cx="0" cy="114300"/>
            </a:xfrm>
            <a:prstGeom prst="line">
              <a:avLst/>
            </a:prstGeom>
            <a:noFill/>
            <a:ln w="9525">
              <a:solidFill>
                <a:srgbClr val="000000"/>
              </a:solidFill>
              <a:round/>
              <a:headEnd/>
              <a:tailEnd/>
            </a:ln>
          </p:spPr>
          <p:txBody>
            <a:bodyPr lIns="36576" tIns="36576" rIns="36576" bIns="36576"/>
            <a:lstStyle/>
            <a:p>
              <a:endParaRPr lang="en-US" dirty="0"/>
            </a:p>
          </p:txBody>
        </p:sp>
        <p:sp>
          <p:nvSpPr>
            <p:cNvPr id="42" name="Line 45">
              <a:extLst>
                <a:ext uri="{FF2B5EF4-FFF2-40B4-BE49-F238E27FC236}">
                  <a16:creationId xmlns:a16="http://schemas.microsoft.com/office/drawing/2014/main" id="{5D58B421-A71E-4D57-AAE1-7282C51D91A3}"/>
                </a:ext>
              </a:extLst>
            </p:cNvPr>
            <p:cNvSpPr>
              <a:spLocks noChangeShapeType="1"/>
            </p:cNvSpPr>
            <p:nvPr/>
          </p:nvSpPr>
          <p:spPr bwMode="auto">
            <a:xfrm>
              <a:off x="107213400" y="110422137"/>
              <a:ext cx="57150" cy="0"/>
            </a:xfrm>
            <a:prstGeom prst="line">
              <a:avLst/>
            </a:prstGeom>
            <a:noFill/>
            <a:ln w="9525">
              <a:solidFill>
                <a:srgbClr val="000000"/>
              </a:solidFill>
              <a:round/>
              <a:headEnd/>
              <a:tailEnd/>
            </a:ln>
          </p:spPr>
          <p:txBody>
            <a:bodyPr lIns="36576" tIns="36576" rIns="36576" bIns="36576"/>
            <a:lstStyle/>
            <a:p>
              <a:endParaRPr lang="en-US" dirty="0"/>
            </a:p>
          </p:txBody>
        </p:sp>
        <p:sp>
          <p:nvSpPr>
            <p:cNvPr id="43" name="Line 46">
              <a:extLst>
                <a:ext uri="{FF2B5EF4-FFF2-40B4-BE49-F238E27FC236}">
                  <a16:creationId xmlns:a16="http://schemas.microsoft.com/office/drawing/2014/main" id="{51B68210-4046-4A8D-BB0A-FCB2C1D2ABC7}"/>
                </a:ext>
              </a:extLst>
            </p:cNvPr>
            <p:cNvSpPr>
              <a:spLocks noChangeShapeType="1"/>
            </p:cNvSpPr>
            <p:nvPr/>
          </p:nvSpPr>
          <p:spPr bwMode="auto">
            <a:xfrm flipV="1">
              <a:off x="107270550" y="110299500"/>
              <a:ext cx="0" cy="114300"/>
            </a:xfrm>
            <a:prstGeom prst="line">
              <a:avLst/>
            </a:prstGeom>
            <a:noFill/>
            <a:ln w="9525">
              <a:solidFill>
                <a:srgbClr val="000000"/>
              </a:solidFill>
              <a:round/>
              <a:headEnd/>
              <a:tailEnd/>
            </a:ln>
          </p:spPr>
          <p:txBody>
            <a:bodyPr lIns="36576" tIns="36576" rIns="36576" bIns="36576"/>
            <a:lstStyle/>
            <a:p>
              <a:endParaRPr lang="en-US" dirty="0"/>
            </a:p>
          </p:txBody>
        </p:sp>
        <p:sp>
          <p:nvSpPr>
            <p:cNvPr id="44" name="Line 47">
              <a:extLst>
                <a:ext uri="{FF2B5EF4-FFF2-40B4-BE49-F238E27FC236}">
                  <a16:creationId xmlns:a16="http://schemas.microsoft.com/office/drawing/2014/main" id="{E8D807F4-A2A2-4010-B56F-392D8B7608CC}"/>
                </a:ext>
              </a:extLst>
            </p:cNvPr>
            <p:cNvSpPr>
              <a:spLocks noChangeShapeType="1"/>
            </p:cNvSpPr>
            <p:nvPr/>
          </p:nvSpPr>
          <p:spPr bwMode="auto">
            <a:xfrm flipV="1">
              <a:off x="107270550" y="110070900"/>
              <a:ext cx="228600" cy="228600"/>
            </a:xfrm>
            <a:prstGeom prst="line">
              <a:avLst/>
            </a:prstGeom>
            <a:noFill/>
            <a:ln w="9525">
              <a:solidFill>
                <a:srgbClr val="000000"/>
              </a:solidFill>
              <a:round/>
              <a:headEnd/>
              <a:tailEnd/>
            </a:ln>
          </p:spPr>
          <p:txBody>
            <a:bodyPr lIns="36576" tIns="36576" rIns="36576" bIns="36576"/>
            <a:lstStyle/>
            <a:p>
              <a:endParaRPr lang="en-US" dirty="0"/>
            </a:p>
          </p:txBody>
        </p:sp>
        <p:sp>
          <p:nvSpPr>
            <p:cNvPr id="45" name="AutoShape 48">
              <a:extLst>
                <a:ext uri="{FF2B5EF4-FFF2-40B4-BE49-F238E27FC236}">
                  <a16:creationId xmlns:a16="http://schemas.microsoft.com/office/drawing/2014/main" id="{F1331902-9C5F-48EB-8054-89D4BF43510A}"/>
                </a:ext>
              </a:extLst>
            </p:cNvPr>
            <p:cNvSpPr>
              <a:spLocks noChangeArrowheads="1"/>
            </p:cNvSpPr>
            <p:nvPr/>
          </p:nvSpPr>
          <p:spPr bwMode="auto">
            <a:xfrm flipV="1">
              <a:off x="106985991" y="110070900"/>
              <a:ext cx="485775" cy="257175"/>
            </a:xfrm>
            <a:prstGeom prst="triangle">
              <a:avLst>
                <a:gd name="adj" fmla="val 50000"/>
              </a:avLst>
            </a:prstGeom>
            <a:solidFill>
              <a:srgbClr val="000000"/>
            </a:solidFill>
            <a:ln w="9525" algn="in">
              <a:solidFill>
                <a:srgbClr val="000000"/>
              </a:solidFill>
              <a:miter lim="800000"/>
              <a:headEnd/>
              <a:tailEnd/>
            </a:ln>
          </p:spPr>
          <p:txBody>
            <a:bodyPr lIns="36576" tIns="36576" rIns="36576" bIns="36576"/>
            <a:lstStyle/>
            <a:p>
              <a:endParaRPr lang="en-US" dirty="0"/>
            </a:p>
          </p:txBody>
        </p:sp>
        <p:sp>
          <p:nvSpPr>
            <p:cNvPr id="46" name="Rectangle 49">
              <a:extLst>
                <a:ext uri="{FF2B5EF4-FFF2-40B4-BE49-F238E27FC236}">
                  <a16:creationId xmlns:a16="http://schemas.microsoft.com/office/drawing/2014/main" id="{D2777BE3-0D12-4830-881E-F5A8D15DC641}"/>
                </a:ext>
              </a:extLst>
            </p:cNvPr>
            <p:cNvSpPr>
              <a:spLocks noChangeArrowheads="1"/>
            </p:cNvSpPr>
            <p:nvPr/>
          </p:nvSpPr>
          <p:spPr bwMode="auto">
            <a:xfrm>
              <a:off x="107213400" y="110282835"/>
              <a:ext cx="57150" cy="142875"/>
            </a:xfrm>
            <a:prstGeom prst="rect">
              <a:avLst/>
            </a:prstGeom>
            <a:solidFill>
              <a:srgbClr val="000000"/>
            </a:solidFill>
            <a:ln w="9525" algn="in">
              <a:solidFill>
                <a:srgbClr val="000000"/>
              </a:solidFill>
              <a:miter lim="800000"/>
              <a:headEnd/>
              <a:tailEnd/>
            </a:ln>
          </p:spPr>
          <p:txBody>
            <a:bodyPr lIns="36576" tIns="36576" rIns="36576" bIns="36576"/>
            <a:lstStyle/>
            <a:p>
              <a:endParaRPr lang="en-US" dirty="0"/>
            </a:p>
          </p:txBody>
        </p:sp>
        <p:sp>
          <p:nvSpPr>
            <p:cNvPr id="47" name="Line 50">
              <a:extLst>
                <a:ext uri="{FF2B5EF4-FFF2-40B4-BE49-F238E27FC236}">
                  <a16:creationId xmlns:a16="http://schemas.microsoft.com/office/drawing/2014/main" id="{4FD8DF76-0172-4A28-A7D1-7F7B6E544DDE}"/>
                </a:ext>
              </a:extLst>
            </p:cNvPr>
            <p:cNvSpPr>
              <a:spLocks noChangeShapeType="1"/>
            </p:cNvSpPr>
            <p:nvPr/>
          </p:nvSpPr>
          <p:spPr bwMode="auto">
            <a:xfrm>
              <a:off x="107213400" y="110417373"/>
              <a:ext cx="57150" cy="0"/>
            </a:xfrm>
            <a:prstGeom prst="line">
              <a:avLst/>
            </a:prstGeom>
            <a:noFill/>
            <a:ln w="9525" algn="ctr">
              <a:solidFill>
                <a:srgbClr val="000000"/>
              </a:solidFill>
              <a:round/>
              <a:headEnd/>
              <a:tailEnd/>
            </a:ln>
          </p:spPr>
          <p:txBody>
            <a:bodyPr lIns="36576" tIns="36576" rIns="36576" bIns="36576"/>
            <a:lstStyle/>
            <a:p>
              <a:endParaRPr lang="en-US" dirty="0"/>
            </a:p>
          </p:txBody>
        </p:sp>
      </p:gr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Blacksmith Welding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Blacksmiths would heat two pieces of metal to a white hot, then use a hammer to forge them together.</a:t>
            </a:r>
          </a:p>
          <a:p>
            <a:pPr lvl="1"/>
            <a:endParaRPr lang="en-US" dirty="0"/>
          </a:p>
        </p:txBody>
      </p:sp>
      <p:pic>
        <p:nvPicPr>
          <p:cNvPr id="4" name="Content Placeholder 6" descr="foundry1.jpg">
            <a:extLst>
              <a:ext uri="{FF2B5EF4-FFF2-40B4-BE49-F238E27FC236}">
                <a16:creationId xmlns:a16="http://schemas.microsoft.com/office/drawing/2014/main" id="{DE206551-C7CB-45FB-B664-37B23FEDF29D}"/>
              </a:ext>
            </a:extLst>
          </p:cNvPr>
          <p:cNvPicPr>
            <a:picLocks noChangeAspect="1"/>
          </p:cNvPicPr>
          <p:nvPr/>
        </p:nvPicPr>
        <p:blipFill>
          <a:blip r:embed="rId2" cstate="print"/>
          <a:srcRect/>
          <a:stretch>
            <a:fillRect/>
          </a:stretch>
        </p:blipFill>
        <p:spPr>
          <a:xfrm>
            <a:off x="5537446" y="2252663"/>
            <a:ext cx="3178175" cy="3902075"/>
          </a:xfrm>
          <a:prstGeom prst="rect">
            <a:avLst/>
          </a:prstGeom>
        </p:spPr>
      </p:pic>
    </p:spTree>
    <p:extLst>
      <p:ext uri="{BB962C8B-B14F-4D97-AF65-F5344CB8AC3E}">
        <p14:creationId xmlns:p14="http://schemas.microsoft.com/office/powerpoint/2010/main" val="182837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Theory of Shielded Metal Arc-Welding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Shielded Metal Arc-Welding is the process of arc welding. The American Welding Society has changed the term used.  This is also called stick welding or arc welding.   </a:t>
            </a:r>
          </a:p>
          <a:p>
            <a:pPr lvl="1"/>
            <a:r>
              <a:rPr lang="en-US" dirty="0"/>
              <a:t>This is the use of an electric arc for heating the base metal and a fluxed rod for the filler.</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Shielded Metal Arc-Welding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the electricity passes through the fluxed rod or electrode an arc is struck between the metal to be welded and the electrode.</a:t>
            </a:r>
          </a:p>
          <a:p>
            <a:pPr lvl="1"/>
            <a:r>
              <a:rPr lang="en-US" dirty="0"/>
              <a:t>This arc heats the metal and electrode causing the pieces to melt and fuse together.</a:t>
            </a:r>
          </a:p>
          <a:p>
            <a:pPr lvl="1"/>
            <a:endParaRPr lang="en-US" dirty="0"/>
          </a:p>
        </p:txBody>
      </p:sp>
      <p:pic>
        <p:nvPicPr>
          <p:cNvPr id="43" name="Picture 42">
            <a:extLst>
              <a:ext uri="{FF2B5EF4-FFF2-40B4-BE49-F238E27FC236}">
                <a16:creationId xmlns:a16="http://schemas.microsoft.com/office/drawing/2014/main" id="{5C5FE8C2-CDA7-45EA-95F1-1DA3FAD6B031}"/>
              </a:ext>
            </a:extLst>
          </p:cNvPr>
          <p:cNvPicPr>
            <a:picLocks noChangeAspect="1"/>
          </p:cNvPicPr>
          <p:nvPr/>
        </p:nvPicPr>
        <p:blipFill>
          <a:blip r:embed="rId2"/>
          <a:stretch>
            <a:fillRect/>
          </a:stretch>
        </p:blipFill>
        <p:spPr>
          <a:xfrm>
            <a:off x="4505360" y="3787579"/>
            <a:ext cx="2530059" cy="1469263"/>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Shielded Metal Arc-Welding Equipment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Welding equipment is sized by current type and duty cycle.</a:t>
            </a:r>
          </a:p>
          <a:p>
            <a:pPr lvl="1"/>
            <a:r>
              <a:rPr lang="en-US" dirty="0"/>
              <a:t>The welder can be both direct current (DC) or alternating current (AC).</a:t>
            </a:r>
          </a:p>
          <a:p>
            <a:pPr lvl="1"/>
            <a:r>
              <a:rPr lang="en-US" dirty="0"/>
              <a:t>DC welding equipment can be powered with a gas engine to be able to use it in the field.</a:t>
            </a:r>
          </a:p>
          <a:p>
            <a:pPr lvl="1"/>
            <a:r>
              <a:rPr lang="en-US" dirty="0"/>
              <a:t>DC welding equipment produces a wider range of amperages for welding thicker materials.</a:t>
            </a:r>
          </a:p>
        </p:txBody>
      </p:sp>
    </p:spTree>
    <p:extLst>
      <p:ext uri="{BB962C8B-B14F-4D97-AF65-F5344CB8AC3E}">
        <p14:creationId xmlns:p14="http://schemas.microsoft.com/office/powerpoint/2010/main" val="252456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Shielded Metal Arc-Welding Parts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457200" indent="-457200">
              <a:buFont typeface="Calibri" pitchFamily="34" charset="0"/>
              <a:buAutoNum type="alphaUcPeriod"/>
            </a:pPr>
            <a:r>
              <a:rPr lang="en-US" dirty="0"/>
              <a:t>Power source and control</a:t>
            </a:r>
          </a:p>
          <a:p>
            <a:pPr marL="457200" indent="-457200">
              <a:buFont typeface="Calibri" pitchFamily="34" charset="0"/>
              <a:buAutoNum type="alphaUcPeriod"/>
            </a:pPr>
            <a:r>
              <a:rPr lang="en-US" dirty="0"/>
              <a:t>Electrode holder</a:t>
            </a:r>
          </a:p>
          <a:p>
            <a:pPr marL="457200" indent="-457200">
              <a:buFont typeface="Calibri" pitchFamily="34" charset="0"/>
              <a:buAutoNum type="alphaUcPeriod"/>
            </a:pPr>
            <a:r>
              <a:rPr lang="en-US" dirty="0"/>
              <a:t>Electrode cable</a:t>
            </a:r>
          </a:p>
          <a:p>
            <a:pPr marL="457200" indent="-457200">
              <a:buFont typeface="Calibri" pitchFamily="34" charset="0"/>
              <a:buAutoNum type="alphaUcPeriod"/>
            </a:pPr>
            <a:r>
              <a:rPr lang="en-US" dirty="0"/>
              <a:t>Ground clamp</a:t>
            </a:r>
          </a:p>
          <a:p>
            <a:pPr marL="457200" indent="-457200">
              <a:buFont typeface="Calibri" pitchFamily="34" charset="0"/>
              <a:buAutoNum type="alphaUcPeriod"/>
            </a:pPr>
            <a:r>
              <a:rPr lang="en-US" dirty="0"/>
              <a:t>Ground cable</a:t>
            </a:r>
          </a:p>
          <a:p>
            <a:pPr marL="457200" indent="-457200">
              <a:buFont typeface="Calibri" pitchFamily="34" charset="0"/>
              <a:buAutoNum type="alphaUcPeriod"/>
            </a:pPr>
            <a:r>
              <a:rPr lang="en-US" dirty="0"/>
              <a:t>Electrode</a:t>
            </a:r>
          </a:p>
        </p:txBody>
      </p:sp>
      <p:pic>
        <p:nvPicPr>
          <p:cNvPr id="219" name="Picture 218">
            <a:extLst>
              <a:ext uri="{FF2B5EF4-FFF2-40B4-BE49-F238E27FC236}">
                <a16:creationId xmlns:a16="http://schemas.microsoft.com/office/drawing/2014/main" id="{DAA2A03F-13AF-416C-AC85-0ECCAA6BD841}"/>
              </a:ext>
            </a:extLst>
          </p:cNvPr>
          <p:cNvPicPr>
            <a:picLocks noChangeAspect="1"/>
          </p:cNvPicPr>
          <p:nvPr/>
        </p:nvPicPr>
        <p:blipFill>
          <a:blip r:embed="rId2"/>
          <a:stretch>
            <a:fillRect/>
          </a:stretch>
        </p:blipFill>
        <p:spPr>
          <a:xfrm>
            <a:off x="5122849" y="2123714"/>
            <a:ext cx="5035732" cy="3462828"/>
          </a:xfrm>
          <a:prstGeom prst="rect">
            <a:avLst/>
          </a:prstGeom>
        </p:spPr>
      </p:pic>
    </p:spTree>
    <p:extLst>
      <p:ext uri="{BB962C8B-B14F-4D97-AF65-F5344CB8AC3E}">
        <p14:creationId xmlns:p14="http://schemas.microsoft.com/office/powerpoint/2010/main" val="299080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Duty Cycle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duty cycle is the time the welder can be used at a specific current level in a 10 minute period.</a:t>
            </a:r>
          </a:p>
          <a:p>
            <a:pPr lvl="1"/>
            <a:endParaRPr lang="en-US" dirty="0"/>
          </a:p>
          <a:p>
            <a:pPr lvl="1"/>
            <a:r>
              <a:rPr lang="en-US" dirty="0"/>
              <a:t>For example:  60% at 150 amps is the continuous use for 6 minutes of welding at 150 amps of power. Then the machine needs 4 minutes to cool down to protect it from overheating.</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05d88611-e516-4d1a-b12e-39107e78b3d0"/>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75</TotalTime>
  <Words>782</Words>
  <Application>Microsoft Office PowerPoint</Application>
  <PresentationFormat>Widescreen</PresentationFormat>
  <Paragraphs>76</Paragraphs>
  <Slides>24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Welding</vt:lpstr>
      <vt:lpstr>Blacksmith Welding</vt:lpstr>
      <vt:lpstr>Theory of Shielded Metal Arc-Welding</vt:lpstr>
      <vt:lpstr>Shielded Metal Arc-Welding</vt:lpstr>
      <vt:lpstr>Shielded Metal Arc-Welding Equipment</vt:lpstr>
      <vt:lpstr>Shielded Metal Arc-Welding Parts</vt:lpstr>
      <vt:lpstr>Welding Duty Cycle</vt:lpstr>
      <vt:lpstr>Electrode</vt:lpstr>
      <vt:lpstr>Electrode Classifications</vt:lpstr>
      <vt:lpstr>Example of Electrode Classification</vt:lpstr>
      <vt:lpstr>Electrode Classification Chart</vt:lpstr>
      <vt:lpstr>Oxygen-Fuel Welding</vt:lpstr>
      <vt:lpstr>Oxygen-Fuel Welding Rods and Fluxes</vt:lpstr>
      <vt:lpstr>Oxy-Fuel Welding Equipment</vt:lpstr>
      <vt:lpstr>Plasma Cutting Processes</vt:lpstr>
      <vt:lpstr>Plasma Cutting Processes</vt:lpstr>
      <vt:lpstr>Plasma Cutter Parts</vt:lpstr>
      <vt:lpstr>Oxygen-Acetylene Cutting Processes </vt:lpstr>
      <vt:lpstr>Welding Assignment Criteria</vt:lpstr>
      <vt:lpstr>Welding Assignment: Beads Across a  Metal Plate</vt:lpstr>
      <vt:lpstr>Welding Assignment: Making Joints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12</cp:revision>
  <cp:lastPrinted>2017-07-07T16:17:37Z</cp:lastPrinted>
  <dcterms:created xsi:type="dcterms:W3CDTF">2017-07-11T23:58:30Z</dcterms:created>
  <dcterms:modified xsi:type="dcterms:W3CDTF">2017-07-20T18:25:42Z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