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8"/>
  </p:notesMasterIdLst>
  <p:sldIdLst>
    <p:sldId id="321" r:id="rId6"/>
    <p:sldId id="319" r:id="rId7"/>
    <p:sldId id="327" r:id="rId8"/>
    <p:sldId id="323" r:id="rId9"/>
    <p:sldId id="324" r:id="rId10"/>
    <p:sldId id="325" r:id="rId11"/>
    <p:sldId id="326" r:id="rId12"/>
    <p:sldId id="328" r:id="rId13"/>
    <p:sldId id="329" r:id="rId14"/>
    <p:sldId id="330" r:id="rId15"/>
    <p:sldId id="331" r:id="rId16"/>
    <p:sldId id="332" r:id="rId17"/>
    <p:sldId id="333" r:id="rId18"/>
    <p:sldId id="334" r:id="rId19"/>
    <p:sldId id="335" r:id="rId20"/>
    <p:sldId id="336" r:id="rId21"/>
    <p:sldId id="337" r:id="rId22"/>
    <p:sldId id="346" r:id="rId23"/>
    <p:sldId id="347" r:id="rId24"/>
    <p:sldId id="348" r:id="rId25"/>
    <p:sldId id="349" r:id="rId26"/>
    <p:sldId id="34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Welding Sheet Metal</a:t>
            </a:r>
          </a:p>
          <a:p>
            <a:pPr lvl="1"/>
            <a:r>
              <a:rPr lang="en-US" dirty="0"/>
              <a:t>Flexible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The weld joint should be tacked in a few places before welding, to keep the joint from warping and twisting.</a:t>
            </a:r>
          </a:p>
          <a:p>
            <a:pPr lvl="1"/>
            <a:endParaRPr lang="en-US" dirty="0"/>
          </a:p>
        </p:txBody>
      </p:sp>
      <p:pic>
        <p:nvPicPr>
          <p:cNvPr id="5" name="Picture 4">
            <a:extLst>
              <a:ext uri="{FF2B5EF4-FFF2-40B4-BE49-F238E27FC236}">
                <a16:creationId xmlns:a16="http://schemas.microsoft.com/office/drawing/2014/main" id="{9382F345-2A89-4056-B4A3-3E8B68006077}"/>
              </a:ext>
            </a:extLst>
          </p:cNvPr>
          <p:cNvPicPr>
            <a:picLocks noChangeAspect="1"/>
          </p:cNvPicPr>
          <p:nvPr/>
        </p:nvPicPr>
        <p:blipFill>
          <a:blip r:embed="rId2"/>
          <a:stretch>
            <a:fillRect/>
          </a:stretch>
        </p:blipFill>
        <p:spPr>
          <a:xfrm>
            <a:off x="5885409" y="1874061"/>
            <a:ext cx="5407621" cy="3017782"/>
          </a:xfrm>
          <a:prstGeom prst="rect">
            <a:avLst/>
          </a:prstGeom>
        </p:spPr>
      </p:pic>
    </p:spTree>
    <p:extLst>
      <p:ext uri="{BB962C8B-B14F-4D97-AF65-F5344CB8AC3E}">
        <p14:creationId xmlns:p14="http://schemas.microsoft.com/office/powerpoint/2010/main" val="57496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Coated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Zinc and other coated metals should be welded with great caution. </a:t>
            </a:r>
          </a:p>
          <a:p>
            <a:pPr lvl="1"/>
            <a:r>
              <a:rPr lang="en-US" dirty="0"/>
              <a:t>Weld only in a well-ventilated area.</a:t>
            </a:r>
          </a:p>
          <a:p>
            <a:pPr lvl="1"/>
            <a:endParaRPr lang="en-US" dirty="0"/>
          </a:p>
        </p:txBody>
      </p:sp>
      <p:pic>
        <p:nvPicPr>
          <p:cNvPr id="5" name="Picture 4">
            <a:extLst>
              <a:ext uri="{FF2B5EF4-FFF2-40B4-BE49-F238E27FC236}">
                <a16:creationId xmlns:a16="http://schemas.microsoft.com/office/drawing/2014/main" id="{9C767361-B417-4974-8FC5-501DAE0E3508}"/>
              </a:ext>
            </a:extLst>
          </p:cNvPr>
          <p:cNvPicPr>
            <a:picLocks noChangeAspect="1"/>
          </p:cNvPicPr>
          <p:nvPr/>
        </p:nvPicPr>
        <p:blipFill>
          <a:blip r:embed="rId2"/>
          <a:stretch>
            <a:fillRect/>
          </a:stretch>
        </p:blipFill>
        <p:spPr>
          <a:xfrm>
            <a:off x="6432184" y="1420420"/>
            <a:ext cx="4735923" cy="3125266"/>
          </a:xfrm>
          <a:prstGeom prst="rect">
            <a:avLst/>
          </a:prstGeom>
        </p:spPr>
      </p:pic>
    </p:spTree>
    <p:extLst>
      <p:ext uri="{BB962C8B-B14F-4D97-AF65-F5344CB8AC3E}">
        <p14:creationId xmlns:p14="http://schemas.microsoft.com/office/powerpoint/2010/main" val="87699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Shielded Metal Arc Welding on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Welding on thin sheet metals requires a smaller diameter electrode and less amperage.</a:t>
            </a:r>
          </a:p>
          <a:p>
            <a:pPr lvl="1"/>
            <a:r>
              <a:rPr lang="en-US" dirty="0"/>
              <a:t>When welding 1/16” thick sheets together, the electrode used will be a 1/16” diameter rod with the amperage set at 20-40 amps.</a:t>
            </a:r>
          </a:p>
          <a:p>
            <a:pPr lvl="1"/>
            <a:r>
              <a:rPr lang="en-US" dirty="0"/>
              <a:t>The amperage used should not melt the metal too fast; this will cause burn through. </a:t>
            </a:r>
          </a:p>
          <a:p>
            <a:pPr lvl="1"/>
            <a:r>
              <a:rPr lang="en-US" dirty="0"/>
              <a:t>Overheating of the weld makes it hard to control the weld pool and causes a poor weld.</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71205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Shielded Metal Arc Welding on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welder will need to tack-weld the joint in different places to keep the welded metal even.</a:t>
            </a:r>
          </a:p>
          <a:p>
            <a:pPr lvl="1"/>
            <a:r>
              <a:rPr lang="en-US" dirty="0"/>
              <a:t>Overheating the metal causes it to wrap, twist, or spread apart.</a:t>
            </a:r>
          </a:p>
          <a:p>
            <a:pPr lvl="1"/>
            <a:endParaRPr lang="en-US" dirty="0"/>
          </a:p>
        </p:txBody>
      </p:sp>
      <p:pic>
        <p:nvPicPr>
          <p:cNvPr id="5" name="Picture 4">
            <a:extLst>
              <a:ext uri="{FF2B5EF4-FFF2-40B4-BE49-F238E27FC236}">
                <a16:creationId xmlns:a16="http://schemas.microsoft.com/office/drawing/2014/main" id="{EDBBED3F-2A3A-4E1F-B1CD-A5F9ADB941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85958" y="1420420"/>
            <a:ext cx="3179020" cy="4792492"/>
          </a:xfrm>
          <a:prstGeom prst="rect">
            <a:avLst/>
          </a:prstGeom>
        </p:spPr>
      </p:pic>
    </p:spTree>
    <p:extLst>
      <p:ext uri="{BB962C8B-B14F-4D97-AF65-F5344CB8AC3E}">
        <p14:creationId xmlns:p14="http://schemas.microsoft.com/office/powerpoint/2010/main" val="75610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Gas Metal Arc Welding on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Gas metal arc-welding uses a thin wire for the electrode. </a:t>
            </a:r>
          </a:p>
          <a:p>
            <a:pPr lvl="1"/>
            <a:r>
              <a:rPr lang="en-US" dirty="0"/>
              <a:t>The electrode is fed through the machine and out of a gun.  </a:t>
            </a:r>
          </a:p>
          <a:p>
            <a:pPr lvl="1"/>
            <a:r>
              <a:rPr lang="en-US" dirty="0"/>
              <a:t>The gun also has argon gas piped to it.  </a:t>
            </a:r>
          </a:p>
          <a:p>
            <a:pPr lvl="1"/>
            <a:r>
              <a:rPr lang="en-US" dirty="0"/>
              <a:t>The gas envelopes the arc and shields the molten puddle from the atmosphere.</a:t>
            </a:r>
          </a:p>
          <a:p>
            <a:pPr lvl="1"/>
            <a:endParaRPr lang="en-US" dirty="0"/>
          </a:p>
        </p:txBody>
      </p:sp>
      <p:pic>
        <p:nvPicPr>
          <p:cNvPr id="5" name="Picture 4">
            <a:extLst>
              <a:ext uri="{FF2B5EF4-FFF2-40B4-BE49-F238E27FC236}">
                <a16:creationId xmlns:a16="http://schemas.microsoft.com/office/drawing/2014/main" id="{809BA7A4-4359-4A99-92EB-9955E7F871A9}"/>
              </a:ext>
            </a:extLst>
          </p:cNvPr>
          <p:cNvPicPr>
            <a:picLocks noChangeAspect="1"/>
          </p:cNvPicPr>
          <p:nvPr/>
        </p:nvPicPr>
        <p:blipFill>
          <a:blip r:embed="rId2"/>
          <a:stretch>
            <a:fillRect/>
          </a:stretch>
        </p:blipFill>
        <p:spPr>
          <a:xfrm>
            <a:off x="7525710" y="1420420"/>
            <a:ext cx="3008504" cy="4015457"/>
          </a:xfrm>
          <a:prstGeom prst="rect">
            <a:avLst/>
          </a:prstGeom>
        </p:spPr>
      </p:pic>
    </p:spTree>
    <p:extLst>
      <p:ext uri="{BB962C8B-B14F-4D97-AF65-F5344CB8AC3E}">
        <p14:creationId xmlns:p14="http://schemas.microsoft.com/office/powerpoint/2010/main" val="349717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Gas Metal Arc Welding on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small diameter of the wire electrode makes  it easier to weld sheet metal.  </a:t>
            </a:r>
          </a:p>
          <a:p>
            <a:pPr lvl="1"/>
            <a:r>
              <a:rPr lang="en-US" dirty="0"/>
              <a:t>The amperage can be                                              set lower to keep from                                            burning through the                                            metal edges.  </a:t>
            </a:r>
          </a:p>
          <a:p>
            <a:pPr lvl="1"/>
            <a:r>
              <a:rPr lang="en-US" dirty="0"/>
              <a:t>The operator can set                                                the feed rate for the                                               wire electrode,                                                                                     controlling the arc more easily. </a:t>
            </a:r>
          </a:p>
        </p:txBody>
      </p:sp>
      <p:pic>
        <p:nvPicPr>
          <p:cNvPr id="5" name="Picture 4">
            <a:extLst>
              <a:ext uri="{FF2B5EF4-FFF2-40B4-BE49-F238E27FC236}">
                <a16:creationId xmlns:a16="http://schemas.microsoft.com/office/drawing/2014/main" id="{8E3E1455-CF85-45EB-81C4-A387BD47A3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27449" y="2108932"/>
            <a:ext cx="4824522" cy="3239322"/>
          </a:xfrm>
          <a:prstGeom prst="rect">
            <a:avLst/>
          </a:prstGeom>
        </p:spPr>
      </p:pic>
    </p:spTree>
    <p:extLst>
      <p:ext uri="{BB962C8B-B14F-4D97-AF65-F5344CB8AC3E}">
        <p14:creationId xmlns:p14="http://schemas.microsoft.com/office/powerpoint/2010/main" val="399045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Gas Metal Arc Welding on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Used on production lines </a:t>
            </a:r>
          </a:p>
          <a:p>
            <a:pPr lvl="1"/>
            <a:r>
              <a:rPr lang="en-US" dirty="0"/>
              <a:t>Used in welding and auto body repair shops</a:t>
            </a:r>
          </a:p>
          <a:p>
            <a:pPr lvl="1"/>
            <a:endParaRPr lang="en-US" dirty="0"/>
          </a:p>
        </p:txBody>
      </p:sp>
      <p:pic>
        <p:nvPicPr>
          <p:cNvPr id="5" name="Picture 4">
            <a:extLst>
              <a:ext uri="{FF2B5EF4-FFF2-40B4-BE49-F238E27FC236}">
                <a16:creationId xmlns:a16="http://schemas.microsoft.com/office/drawing/2014/main" id="{C4D53978-87C3-4D78-814E-C70591A919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96642" y="1508566"/>
            <a:ext cx="4858493" cy="3248250"/>
          </a:xfrm>
          <a:prstGeom prst="rect">
            <a:avLst/>
          </a:prstGeom>
        </p:spPr>
      </p:pic>
    </p:spTree>
    <p:extLst>
      <p:ext uri="{BB962C8B-B14F-4D97-AF65-F5344CB8AC3E}">
        <p14:creationId xmlns:p14="http://schemas.microsoft.com/office/powerpoint/2010/main" val="89171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Electrodes</a:t>
            </a:r>
          </a:p>
        </p:txBody>
      </p:sp>
      <p:sp>
        <p:nvSpPr>
          <p:cNvPr id="8" name="Content Placeholder 7">
            <a:extLst>
              <a:ext uri="{FF2B5EF4-FFF2-40B4-BE49-F238E27FC236}">
                <a16:creationId xmlns:a16="http://schemas.microsoft.com/office/drawing/2014/main" id="{E0D6F0BF-4258-44D3-9329-2051B4162B82}"/>
              </a:ext>
            </a:extLst>
          </p:cNvPr>
          <p:cNvSpPr>
            <a:spLocks noGrp="1"/>
          </p:cNvSpPr>
          <p:nvPr>
            <p:ph sz="half" idx="1"/>
          </p:nvPr>
        </p:nvSpPr>
        <p:spPr/>
        <p:txBody>
          <a:bodyPr/>
          <a:lstStyle/>
          <a:p>
            <a:r>
              <a:rPr lang="en-US" b="1" dirty="0"/>
              <a:t>Common Types of Electrodes </a:t>
            </a:r>
          </a:p>
          <a:p>
            <a:pPr lvl="1"/>
            <a:r>
              <a:rPr lang="en-US" dirty="0"/>
              <a:t>Different types of welding have different styles of electrodes.  </a:t>
            </a:r>
          </a:p>
          <a:p>
            <a:pPr lvl="1"/>
            <a:r>
              <a:rPr lang="en-US" dirty="0"/>
              <a:t>The electrode provides                                      the path for the current                                       to flow to the metal to                                 be welded.</a:t>
            </a:r>
          </a:p>
          <a:p>
            <a:endParaRPr lang="en-US" b="1" dirty="0"/>
          </a:p>
        </p:txBody>
      </p:sp>
      <p:pic>
        <p:nvPicPr>
          <p:cNvPr id="9" name="Picture 8">
            <a:extLst>
              <a:ext uri="{FF2B5EF4-FFF2-40B4-BE49-F238E27FC236}">
                <a16:creationId xmlns:a16="http://schemas.microsoft.com/office/drawing/2014/main" id="{DFB85CB6-DCB1-41AE-A99D-FBB15FFDA5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7448" y="1420420"/>
            <a:ext cx="3200400" cy="4667251"/>
          </a:xfrm>
          <a:prstGeom prst="rect">
            <a:avLst/>
          </a:prstGeom>
        </p:spPr>
      </p:pic>
    </p:spTree>
    <p:extLst>
      <p:ext uri="{BB962C8B-B14F-4D97-AF65-F5344CB8AC3E}">
        <p14:creationId xmlns:p14="http://schemas.microsoft.com/office/powerpoint/2010/main" val="147620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Electrodes</a:t>
            </a:r>
          </a:p>
        </p:txBody>
      </p:sp>
      <p:sp>
        <p:nvSpPr>
          <p:cNvPr id="8" name="Content Placeholder 7">
            <a:extLst>
              <a:ext uri="{FF2B5EF4-FFF2-40B4-BE49-F238E27FC236}">
                <a16:creationId xmlns:a16="http://schemas.microsoft.com/office/drawing/2014/main" id="{E0D6F0BF-4258-44D3-9329-2051B4162B82}"/>
              </a:ext>
            </a:extLst>
          </p:cNvPr>
          <p:cNvSpPr>
            <a:spLocks noGrp="1"/>
          </p:cNvSpPr>
          <p:nvPr>
            <p:ph sz="half" idx="1"/>
          </p:nvPr>
        </p:nvSpPr>
        <p:spPr/>
        <p:txBody>
          <a:bodyPr/>
          <a:lstStyle/>
          <a:p>
            <a:r>
              <a:rPr lang="en-US" b="1" dirty="0"/>
              <a:t>Common Types of Electrodes </a:t>
            </a:r>
          </a:p>
          <a:p>
            <a:pPr lvl="1"/>
            <a:r>
              <a:rPr lang="en-US" dirty="0"/>
              <a:t>Shielded metal-arc welding (SMAW) or “stick welding” uses a metal rod coated with a flux. </a:t>
            </a:r>
          </a:p>
          <a:p>
            <a:pPr lvl="1"/>
            <a:r>
              <a:rPr lang="en-US" dirty="0"/>
              <a:t>They have a number system that describes the rods, tensile strength, coating, welding current, and direction.</a:t>
            </a:r>
          </a:p>
          <a:p>
            <a:endParaRPr lang="en-US" b="1" dirty="0"/>
          </a:p>
        </p:txBody>
      </p:sp>
      <p:pic>
        <p:nvPicPr>
          <p:cNvPr id="5" name="Picture 4">
            <a:extLst>
              <a:ext uri="{FF2B5EF4-FFF2-40B4-BE49-F238E27FC236}">
                <a16:creationId xmlns:a16="http://schemas.microsoft.com/office/drawing/2014/main" id="{273C6198-8D04-4A92-AD4D-DB83E80047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4606" y="1584301"/>
            <a:ext cx="4267059" cy="4158657"/>
          </a:xfrm>
          <a:prstGeom prst="rect">
            <a:avLst/>
          </a:prstGeom>
        </p:spPr>
      </p:pic>
      <p:sp>
        <p:nvSpPr>
          <p:cNvPr id="3" name="Rectangle 2">
            <a:extLst>
              <a:ext uri="{FF2B5EF4-FFF2-40B4-BE49-F238E27FC236}">
                <a16:creationId xmlns:a16="http://schemas.microsoft.com/office/drawing/2014/main" id="{60465006-1B21-443B-890C-6C33B2103707}"/>
              </a:ext>
            </a:extLst>
          </p:cNvPr>
          <p:cNvSpPr/>
          <p:nvPr/>
        </p:nvSpPr>
        <p:spPr>
          <a:xfrm>
            <a:off x="2174344" y="4968210"/>
            <a:ext cx="2856872" cy="1323439"/>
          </a:xfrm>
          <a:prstGeom prst="rect">
            <a:avLst/>
          </a:prstGeom>
        </p:spPr>
        <p:txBody>
          <a:bodyPr wrap="non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 </a:t>
            </a:r>
            <a:r>
              <a:rPr kumimoji="0" lang="en-US" sz="8000" b="0" i="0" u="none" strike="noStrike" kern="0" cap="none" spc="0" normalizeH="0" baseline="0" noProof="0" dirty="0">
                <a:ln>
                  <a:noFill/>
                </a:ln>
                <a:solidFill>
                  <a:srgbClr val="FF0000"/>
                </a:solidFill>
                <a:effectLst/>
                <a:uLnTx/>
                <a:uFillTx/>
              </a:rPr>
              <a:t>E6013</a:t>
            </a:r>
          </a:p>
        </p:txBody>
      </p:sp>
    </p:spTree>
    <p:extLst>
      <p:ext uri="{BB962C8B-B14F-4D97-AF65-F5344CB8AC3E}">
        <p14:creationId xmlns:p14="http://schemas.microsoft.com/office/powerpoint/2010/main" val="88836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Electrodes</a:t>
            </a:r>
          </a:p>
        </p:txBody>
      </p:sp>
      <p:sp>
        <p:nvSpPr>
          <p:cNvPr id="8" name="Content Placeholder 7">
            <a:extLst>
              <a:ext uri="{FF2B5EF4-FFF2-40B4-BE49-F238E27FC236}">
                <a16:creationId xmlns:a16="http://schemas.microsoft.com/office/drawing/2014/main" id="{E0D6F0BF-4258-44D3-9329-2051B4162B82}"/>
              </a:ext>
            </a:extLst>
          </p:cNvPr>
          <p:cNvSpPr>
            <a:spLocks noGrp="1"/>
          </p:cNvSpPr>
          <p:nvPr>
            <p:ph sz="half" idx="1"/>
          </p:nvPr>
        </p:nvSpPr>
        <p:spPr/>
        <p:txBody>
          <a:bodyPr/>
          <a:lstStyle/>
          <a:p>
            <a:r>
              <a:rPr lang="en-US" b="1" dirty="0"/>
              <a:t>Common Types of Electrodes </a:t>
            </a:r>
          </a:p>
          <a:p>
            <a:pPr lvl="1"/>
            <a:r>
              <a:rPr lang="en-US" dirty="0"/>
              <a:t>Gas metal arc-welding (GMAW) or “MIG welding” uses a thin wire loaded into the machine’s feeder. </a:t>
            </a:r>
          </a:p>
          <a:p>
            <a:pPr lvl="1"/>
            <a:r>
              <a:rPr lang="en-US" dirty="0"/>
              <a:t>The wire is sized by diameter.</a:t>
            </a:r>
          </a:p>
          <a:p>
            <a:endParaRPr lang="en-US" b="1" dirty="0"/>
          </a:p>
        </p:txBody>
      </p:sp>
      <p:pic>
        <p:nvPicPr>
          <p:cNvPr id="5" name="Picture 2">
            <a:extLst>
              <a:ext uri="{FF2B5EF4-FFF2-40B4-BE49-F238E27FC236}">
                <a16:creationId xmlns:a16="http://schemas.microsoft.com/office/drawing/2014/main" id="{271CD356-7008-495B-9C77-22A7ACAB0F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0491" y="1420420"/>
            <a:ext cx="4187825" cy="277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28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Electrodes</a:t>
            </a:r>
          </a:p>
        </p:txBody>
      </p:sp>
      <p:sp>
        <p:nvSpPr>
          <p:cNvPr id="8" name="Content Placeholder 7">
            <a:extLst>
              <a:ext uri="{FF2B5EF4-FFF2-40B4-BE49-F238E27FC236}">
                <a16:creationId xmlns:a16="http://schemas.microsoft.com/office/drawing/2014/main" id="{E0D6F0BF-4258-44D3-9329-2051B4162B82}"/>
              </a:ext>
            </a:extLst>
          </p:cNvPr>
          <p:cNvSpPr>
            <a:spLocks noGrp="1"/>
          </p:cNvSpPr>
          <p:nvPr>
            <p:ph sz="half" idx="1"/>
          </p:nvPr>
        </p:nvSpPr>
        <p:spPr/>
        <p:txBody>
          <a:bodyPr/>
          <a:lstStyle/>
          <a:p>
            <a:r>
              <a:rPr lang="en-US" b="1" dirty="0"/>
              <a:t>Common Types of Electrodes </a:t>
            </a:r>
          </a:p>
          <a:p>
            <a:pPr lvl="1"/>
            <a:r>
              <a:rPr lang="en-US" dirty="0"/>
              <a:t>Gas Tungsten Arc Welding(GTAW) or “TIG welding” uses a tungsten rod as the electrode.</a:t>
            </a:r>
          </a:p>
          <a:p>
            <a:pPr lvl="1"/>
            <a:r>
              <a:rPr lang="en-US" dirty="0"/>
              <a:t>Oxygen Acetylene (OAW) uses a metal filler rod in the welding process.</a:t>
            </a:r>
          </a:p>
          <a:p>
            <a:pPr lvl="1"/>
            <a:endParaRPr lang="en-US" dirty="0"/>
          </a:p>
          <a:p>
            <a:endParaRPr lang="en-US" b="1" dirty="0"/>
          </a:p>
        </p:txBody>
      </p:sp>
      <p:pic>
        <p:nvPicPr>
          <p:cNvPr id="3" name="Picture 2">
            <a:extLst>
              <a:ext uri="{FF2B5EF4-FFF2-40B4-BE49-F238E27FC236}">
                <a16:creationId xmlns:a16="http://schemas.microsoft.com/office/drawing/2014/main" id="{95995AA9-3C7A-4B6B-A5F4-1C9957573AEA}"/>
              </a:ext>
            </a:extLst>
          </p:cNvPr>
          <p:cNvPicPr>
            <a:picLocks noChangeAspect="1"/>
          </p:cNvPicPr>
          <p:nvPr/>
        </p:nvPicPr>
        <p:blipFill>
          <a:blip r:embed="rId2"/>
          <a:stretch>
            <a:fillRect/>
          </a:stretch>
        </p:blipFill>
        <p:spPr>
          <a:xfrm>
            <a:off x="6956998" y="1502459"/>
            <a:ext cx="4224894" cy="4810161"/>
          </a:xfrm>
          <a:prstGeom prst="rect">
            <a:avLst/>
          </a:prstGeom>
        </p:spPr>
      </p:pic>
    </p:spTree>
    <p:extLst>
      <p:ext uri="{BB962C8B-B14F-4D97-AF65-F5344CB8AC3E}">
        <p14:creationId xmlns:p14="http://schemas.microsoft.com/office/powerpoint/2010/main" val="1639470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Electrodes</a:t>
            </a:r>
          </a:p>
        </p:txBody>
      </p:sp>
      <p:sp>
        <p:nvSpPr>
          <p:cNvPr id="8" name="Content Placeholder 7">
            <a:extLst>
              <a:ext uri="{FF2B5EF4-FFF2-40B4-BE49-F238E27FC236}">
                <a16:creationId xmlns:a16="http://schemas.microsoft.com/office/drawing/2014/main" id="{E0D6F0BF-4258-44D3-9329-2051B4162B82}"/>
              </a:ext>
            </a:extLst>
          </p:cNvPr>
          <p:cNvSpPr>
            <a:spLocks noGrp="1"/>
          </p:cNvSpPr>
          <p:nvPr>
            <p:ph sz="half" idx="1"/>
          </p:nvPr>
        </p:nvSpPr>
        <p:spPr/>
        <p:txBody>
          <a:bodyPr/>
          <a:lstStyle/>
          <a:p>
            <a:r>
              <a:rPr lang="en-US" b="1" dirty="0"/>
              <a:t>Common Types of Electrodes </a:t>
            </a:r>
          </a:p>
          <a:p>
            <a:pPr lvl="1"/>
            <a:r>
              <a:rPr lang="en-US" dirty="0"/>
              <a:t>Different types of welding have different styles of electrodes.  </a:t>
            </a:r>
          </a:p>
          <a:p>
            <a:pPr lvl="1"/>
            <a:r>
              <a:rPr lang="en-US" dirty="0"/>
              <a:t>The electrode provides                                      the path for the current                                       to flow to the metal to                                 be welded.</a:t>
            </a:r>
          </a:p>
          <a:p>
            <a:endParaRPr lang="en-US" b="1" dirty="0"/>
          </a:p>
        </p:txBody>
      </p:sp>
      <p:pic>
        <p:nvPicPr>
          <p:cNvPr id="9" name="Picture 8">
            <a:extLst>
              <a:ext uri="{FF2B5EF4-FFF2-40B4-BE49-F238E27FC236}">
                <a16:creationId xmlns:a16="http://schemas.microsoft.com/office/drawing/2014/main" id="{DFB85CB6-DCB1-41AE-A99D-FBB15FFDA5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37448" y="1420420"/>
            <a:ext cx="3200400" cy="4667251"/>
          </a:xfrm>
          <a:prstGeom prst="rect">
            <a:avLst/>
          </a:prstGeom>
        </p:spPr>
      </p:pic>
    </p:spTree>
    <p:extLst>
      <p:ext uri="{BB962C8B-B14F-4D97-AF65-F5344CB8AC3E}">
        <p14:creationId xmlns:p14="http://schemas.microsoft.com/office/powerpoint/2010/main" val="304225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Althouse</a:t>
            </a:r>
            <a:r>
              <a:rPr lang="en-US" dirty="0"/>
              <a:t>, </a:t>
            </a:r>
            <a:r>
              <a:rPr lang="en-US" dirty="0" err="1"/>
              <a:t>Turnquist</a:t>
            </a:r>
            <a:r>
              <a:rPr lang="en-US" dirty="0"/>
              <a:t>, Bowditch, Bowditch, Bowditch. (2013). Modern welding. Tinley Park, Illinois: </a:t>
            </a:r>
            <a:r>
              <a:rPr lang="en-US" dirty="0" err="1"/>
              <a:t>Goodheart</a:t>
            </a:r>
            <a:r>
              <a:rPr lang="en-US" dirty="0"/>
              <a:t>-Willcox.</a:t>
            </a:r>
          </a:p>
          <a:p>
            <a:pPr lvl="1"/>
            <a:endParaRPr lang="en-US" dirty="0"/>
          </a:p>
        </p:txBody>
      </p:sp>
    </p:spTree>
    <p:extLst>
      <p:ext uri="{BB962C8B-B14F-4D97-AF65-F5344CB8AC3E}">
        <p14:creationId xmlns:p14="http://schemas.microsoft.com/office/powerpoint/2010/main" val="34208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many types of sheet metals manufactured for various applications. </a:t>
            </a:r>
          </a:p>
          <a:p>
            <a:pPr lvl="1"/>
            <a:r>
              <a:rPr lang="en-US" dirty="0"/>
              <a:t>The sheet metal may be developed to bend, stretch, or to resist corrosion.  </a:t>
            </a:r>
          </a:p>
          <a:p>
            <a:pPr lvl="1"/>
            <a:r>
              <a:rPr lang="en-US" dirty="0"/>
              <a:t>The application will determine what alloys are added to the steel when making it.</a:t>
            </a:r>
          </a:p>
          <a:p>
            <a:pPr lvl="1"/>
            <a:endParaRPr lang="en-US" dirty="0"/>
          </a:p>
        </p:txBody>
      </p:sp>
      <p:pic>
        <p:nvPicPr>
          <p:cNvPr id="4" name="Picture 3">
            <a:extLst>
              <a:ext uri="{FF2B5EF4-FFF2-40B4-BE49-F238E27FC236}">
                <a16:creationId xmlns:a16="http://schemas.microsoft.com/office/drawing/2014/main" id="{DECF7B33-846A-4F7F-BF29-DCE1D891E0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29681" y="1283509"/>
            <a:ext cx="3261207" cy="4898809"/>
          </a:xfrm>
          <a:prstGeom prst="rect">
            <a:avLst/>
          </a:prstGeom>
        </p:spPr>
      </p:pic>
    </p:spTree>
    <p:extLst>
      <p:ext uri="{BB962C8B-B14F-4D97-AF65-F5344CB8AC3E}">
        <p14:creationId xmlns:p14="http://schemas.microsoft.com/office/powerpoint/2010/main" val="171666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History of Sheet Metal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Sheet metal is formed when a hot steel ingot is squeezed between a series of rollers. </a:t>
            </a:r>
          </a:p>
          <a:p>
            <a:pPr lvl="1"/>
            <a:r>
              <a:rPr lang="en-US" dirty="0"/>
              <a:t>The rollers apply pressure and compress the metal into a long, thin sheet.</a:t>
            </a:r>
          </a:p>
          <a:p>
            <a:pPr lvl="1"/>
            <a:endParaRPr lang="en-US" dirty="0"/>
          </a:p>
        </p:txBody>
      </p:sp>
      <p:grpSp>
        <p:nvGrpSpPr>
          <p:cNvPr id="21" name="Group 20">
            <a:extLst>
              <a:ext uri="{FF2B5EF4-FFF2-40B4-BE49-F238E27FC236}">
                <a16:creationId xmlns:a16="http://schemas.microsoft.com/office/drawing/2014/main" id="{A3BBFB53-2700-4C55-A68F-094CB1FC97BC}"/>
              </a:ext>
            </a:extLst>
          </p:cNvPr>
          <p:cNvGrpSpPr/>
          <p:nvPr/>
        </p:nvGrpSpPr>
        <p:grpSpPr>
          <a:xfrm>
            <a:off x="3941936" y="4094996"/>
            <a:ext cx="4183179" cy="1068077"/>
            <a:chOff x="198321" y="4112149"/>
            <a:chExt cx="4183179" cy="1068077"/>
          </a:xfrm>
        </p:grpSpPr>
        <p:sp>
          <p:nvSpPr>
            <p:cNvPr id="22" name="Can 19">
              <a:extLst>
                <a:ext uri="{FF2B5EF4-FFF2-40B4-BE49-F238E27FC236}">
                  <a16:creationId xmlns:a16="http://schemas.microsoft.com/office/drawing/2014/main" id="{806A07FD-3E9C-43A9-AE4C-1497C612AAE5}"/>
                </a:ext>
              </a:extLst>
            </p:cNvPr>
            <p:cNvSpPr/>
            <p:nvPr/>
          </p:nvSpPr>
          <p:spPr>
            <a:xfrm rot="14340000">
              <a:off x="1614951" y="4112013"/>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an 20">
              <a:extLst>
                <a:ext uri="{FF2B5EF4-FFF2-40B4-BE49-F238E27FC236}">
                  <a16:creationId xmlns:a16="http://schemas.microsoft.com/office/drawing/2014/main" id="{09B92E1B-DC74-4110-9561-9DACFA957C82}"/>
                </a:ext>
              </a:extLst>
            </p:cNvPr>
            <p:cNvSpPr/>
            <p:nvPr/>
          </p:nvSpPr>
          <p:spPr>
            <a:xfrm rot="14340000">
              <a:off x="1929656" y="4156979"/>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an 16">
              <a:extLst>
                <a:ext uri="{FF2B5EF4-FFF2-40B4-BE49-F238E27FC236}">
                  <a16:creationId xmlns:a16="http://schemas.microsoft.com/office/drawing/2014/main" id="{A398EA73-A92B-43FB-A2A2-D520DC51C0A5}"/>
                </a:ext>
              </a:extLst>
            </p:cNvPr>
            <p:cNvSpPr/>
            <p:nvPr/>
          </p:nvSpPr>
          <p:spPr>
            <a:xfrm rot="14340000">
              <a:off x="570442" y="3804245"/>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an 17">
              <a:extLst>
                <a:ext uri="{FF2B5EF4-FFF2-40B4-BE49-F238E27FC236}">
                  <a16:creationId xmlns:a16="http://schemas.microsoft.com/office/drawing/2014/main" id="{555DFAF2-517A-408B-835B-E56AA82C7A9C}"/>
                </a:ext>
              </a:extLst>
            </p:cNvPr>
            <p:cNvSpPr/>
            <p:nvPr/>
          </p:nvSpPr>
          <p:spPr>
            <a:xfrm rot="14340000">
              <a:off x="875242" y="3881006"/>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an 18">
              <a:extLst>
                <a:ext uri="{FF2B5EF4-FFF2-40B4-BE49-F238E27FC236}">
                  <a16:creationId xmlns:a16="http://schemas.microsoft.com/office/drawing/2014/main" id="{E04D1A7B-BAF0-4DBF-B272-90AEE87F7EA5}"/>
                </a:ext>
              </a:extLst>
            </p:cNvPr>
            <p:cNvSpPr/>
            <p:nvPr/>
          </p:nvSpPr>
          <p:spPr>
            <a:xfrm rot="14340000">
              <a:off x="1123081" y="3938600"/>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an 5">
              <a:extLst>
                <a:ext uri="{FF2B5EF4-FFF2-40B4-BE49-F238E27FC236}">
                  <a16:creationId xmlns:a16="http://schemas.microsoft.com/office/drawing/2014/main" id="{41A0EBAF-C610-4124-8B64-F764A37219B5}"/>
                </a:ext>
              </a:extLst>
            </p:cNvPr>
            <p:cNvSpPr/>
            <p:nvPr/>
          </p:nvSpPr>
          <p:spPr>
            <a:xfrm rot="14357621">
              <a:off x="2044620" y="3782373"/>
              <a:ext cx="457200" cy="1116752"/>
            </a:xfrm>
            <a:prstGeom prst="can">
              <a:avLst>
                <a:gd name="adj" fmla="val 9713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Can 6">
              <a:extLst>
                <a:ext uri="{FF2B5EF4-FFF2-40B4-BE49-F238E27FC236}">
                  <a16:creationId xmlns:a16="http://schemas.microsoft.com/office/drawing/2014/main" id="{FBD685DA-16CF-4498-B703-EAB607E1BD47}"/>
                </a:ext>
              </a:extLst>
            </p:cNvPr>
            <p:cNvSpPr/>
            <p:nvPr/>
          </p:nvSpPr>
          <p:spPr>
            <a:xfrm rot="14276006">
              <a:off x="2249260" y="4156432"/>
              <a:ext cx="457200" cy="1172916"/>
            </a:xfrm>
            <a:prstGeom prst="can">
              <a:avLst>
                <a:gd name="adj" fmla="val 8729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Can 9">
              <a:extLst>
                <a:ext uri="{FF2B5EF4-FFF2-40B4-BE49-F238E27FC236}">
                  <a16:creationId xmlns:a16="http://schemas.microsoft.com/office/drawing/2014/main" id="{072A04BE-CD88-4E8A-BD88-49CD16C6BFED}"/>
                </a:ext>
              </a:extLst>
            </p:cNvPr>
            <p:cNvSpPr/>
            <p:nvPr/>
          </p:nvSpPr>
          <p:spPr>
            <a:xfrm rot="14340000">
              <a:off x="1377018" y="4033348"/>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be 29">
              <a:extLst>
                <a:ext uri="{FF2B5EF4-FFF2-40B4-BE49-F238E27FC236}">
                  <a16:creationId xmlns:a16="http://schemas.microsoft.com/office/drawing/2014/main" id="{49204B96-866D-47E4-954E-E326CCAED11A}"/>
                </a:ext>
              </a:extLst>
            </p:cNvPr>
            <p:cNvSpPr/>
            <p:nvPr/>
          </p:nvSpPr>
          <p:spPr>
            <a:xfrm rot="560283">
              <a:off x="461404" y="4142651"/>
              <a:ext cx="1295400" cy="157622"/>
            </a:xfrm>
            <a:prstGeom prst="cube">
              <a:avLst>
                <a:gd name="adj" fmla="val 353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228600">
                    <a:schemeClr val="accent2">
                      <a:satMod val="175000"/>
                      <a:alpha val="40000"/>
                    </a:schemeClr>
                  </a:glow>
                </a:effectLst>
              </a:endParaRPr>
            </a:p>
          </p:txBody>
        </p:sp>
        <p:sp>
          <p:nvSpPr>
            <p:cNvPr id="31" name="Can 10">
              <a:extLst>
                <a:ext uri="{FF2B5EF4-FFF2-40B4-BE49-F238E27FC236}">
                  <a16:creationId xmlns:a16="http://schemas.microsoft.com/office/drawing/2014/main" id="{11FFE7E7-2178-4CB7-9519-520772FE383C}"/>
                </a:ext>
              </a:extLst>
            </p:cNvPr>
            <p:cNvSpPr/>
            <p:nvPr/>
          </p:nvSpPr>
          <p:spPr>
            <a:xfrm rot="14340000">
              <a:off x="2680607" y="4219027"/>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11">
              <a:extLst>
                <a:ext uri="{FF2B5EF4-FFF2-40B4-BE49-F238E27FC236}">
                  <a16:creationId xmlns:a16="http://schemas.microsoft.com/office/drawing/2014/main" id="{AE0446AF-901A-4778-97BD-215994B49216}"/>
                </a:ext>
              </a:extLst>
            </p:cNvPr>
            <p:cNvSpPr/>
            <p:nvPr/>
          </p:nvSpPr>
          <p:spPr>
            <a:xfrm rot="14340000">
              <a:off x="2864251" y="4263082"/>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12">
              <a:extLst>
                <a:ext uri="{FF2B5EF4-FFF2-40B4-BE49-F238E27FC236}">
                  <a16:creationId xmlns:a16="http://schemas.microsoft.com/office/drawing/2014/main" id="{4634EDC7-6CB4-4348-BE04-FF03744DC400}"/>
                </a:ext>
              </a:extLst>
            </p:cNvPr>
            <p:cNvSpPr/>
            <p:nvPr/>
          </p:nvSpPr>
          <p:spPr>
            <a:xfrm rot="14340000">
              <a:off x="3072861" y="4309322"/>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13">
              <a:extLst>
                <a:ext uri="{FF2B5EF4-FFF2-40B4-BE49-F238E27FC236}">
                  <a16:creationId xmlns:a16="http://schemas.microsoft.com/office/drawing/2014/main" id="{29AD4118-1D3D-4A03-850F-0D43AEBDE27D}"/>
                </a:ext>
              </a:extLst>
            </p:cNvPr>
            <p:cNvSpPr/>
            <p:nvPr/>
          </p:nvSpPr>
          <p:spPr>
            <a:xfrm rot="14340000">
              <a:off x="3291354" y="4356193"/>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an 14">
              <a:extLst>
                <a:ext uri="{FF2B5EF4-FFF2-40B4-BE49-F238E27FC236}">
                  <a16:creationId xmlns:a16="http://schemas.microsoft.com/office/drawing/2014/main" id="{6E269A30-5D02-44F9-9F98-9CBCBC7CF4B0}"/>
                </a:ext>
              </a:extLst>
            </p:cNvPr>
            <p:cNvSpPr/>
            <p:nvPr/>
          </p:nvSpPr>
          <p:spPr>
            <a:xfrm rot="14340000">
              <a:off x="3770841" y="4442109"/>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an 15">
              <a:extLst>
                <a:ext uri="{FF2B5EF4-FFF2-40B4-BE49-F238E27FC236}">
                  <a16:creationId xmlns:a16="http://schemas.microsoft.com/office/drawing/2014/main" id="{8A2D7E60-CFF7-4672-A583-77978ADCB92C}"/>
                </a:ext>
              </a:extLst>
            </p:cNvPr>
            <p:cNvSpPr/>
            <p:nvPr/>
          </p:nvSpPr>
          <p:spPr>
            <a:xfrm rot="14340000">
              <a:off x="3507740" y="4409141"/>
              <a:ext cx="122893" cy="867136"/>
            </a:xfrm>
            <a:prstGeom prst="can">
              <a:avLst>
                <a:gd name="adj" fmla="val 94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30555EA-6CD9-415C-A1C9-20F9FBF2F080}"/>
                </a:ext>
              </a:extLst>
            </p:cNvPr>
            <p:cNvSpPr/>
            <p:nvPr/>
          </p:nvSpPr>
          <p:spPr>
            <a:xfrm>
              <a:off x="2324100" y="4191000"/>
              <a:ext cx="2057400" cy="989226"/>
            </a:xfrm>
            <a:prstGeom prst="rect">
              <a:avLst/>
            </a:prstGeom>
            <a:solidFill>
              <a:srgbClr val="FF0000"/>
            </a:solidFill>
            <a:ln w="76200">
              <a:solidFill>
                <a:srgbClr val="FF0000"/>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08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Rolling Mill Animation</a:t>
            </a:r>
          </a:p>
        </p:txBody>
      </p:sp>
      <p:grpSp>
        <p:nvGrpSpPr>
          <p:cNvPr id="4" name="Group 3">
            <a:extLst>
              <a:ext uri="{FF2B5EF4-FFF2-40B4-BE49-F238E27FC236}">
                <a16:creationId xmlns:a16="http://schemas.microsoft.com/office/drawing/2014/main" id="{AD75F6B0-626C-41E8-95EF-6ABA5BF84B99}"/>
              </a:ext>
            </a:extLst>
          </p:cNvPr>
          <p:cNvGrpSpPr/>
          <p:nvPr/>
        </p:nvGrpSpPr>
        <p:grpSpPr>
          <a:xfrm>
            <a:off x="6200605" y="2439342"/>
            <a:ext cx="1066800" cy="1066800"/>
            <a:chOff x="3124200" y="2743200"/>
            <a:chExt cx="1066800" cy="1066800"/>
          </a:xfrm>
        </p:grpSpPr>
        <p:sp>
          <p:nvSpPr>
            <p:cNvPr id="5" name="Oval 4">
              <a:extLst>
                <a:ext uri="{FF2B5EF4-FFF2-40B4-BE49-F238E27FC236}">
                  <a16:creationId xmlns:a16="http://schemas.microsoft.com/office/drawing/2014/main" id="{430C7D9D-F5EF-4C11-AE5F-70CF68E75442}"/>
                </a:ext>
              </a:extLst>
            </p:cNvPr>
            <p:cNvSpPr/>
            <p:nvPr/>
          </p:nvSpPr>
          <p:spPr>
            <a:xfrm>
              <a:off x="3124200" y="2743200"/>
              <a:ext cx="1066800" cy="1066800"/>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0AEFFF5-CAA1-4571-B931-D1344D1CA6E8}"/>
                </a:ext>
              </a:extLst>
            </p:cNvPr>
            <p:cNvSpPr/>
            <p:nvPr/>
          </p:nvSpPr>
          <p:spPr>
            <a:xfrm>
              <a:off x="3619500" y="32385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86A3230-2275-4B0F-B786-9F492C3F86E0}"/>
              </a:ext>
            </a:extLst>
          </p:cNvPr>
          <p:cNvGrpSpPr/>
          <p:nvPr/>
        </p:nvGrpSpPr>
        <p:grpSpPr>
          <a:xfrm>
            <a:off x="6162505" y="3696642"/>
            <a:ext cx="1066800" cy="1066800"/>
            <a:chOff x="3124200" y="2743200"/>
            <a:chExt cx="1066800" cy="1066800"/>
          </a:xfrm>
        </p:grpSpPr>
        <p:sp>
          <p:nvSpPr>
            <p:cNvPr id="8" name="Oval 7">
              <a:extLst>
                <a:ext uri="{FF2B5EF4-FFF2-40B4-BE49-F238E27FC236}">
                  <a16:creationId xmlns:a16="http://schemas.microsoft.com/office/drawing/2014/main" id="{4E72DD26-E0F7-4902-814A-B75B5DA49C00}"/>
                </a:ext>
              </a:extLst>
            </p:cNvPr>
            <p:cNvSpPr/>
            <p:nvPr/>
          </p:nvSpPr>
          <p:spPr>
            <a:xfrm>
              <a:off x="3124200" y="2743200"/>
              <a:ext cx="1066800" cy="1066800"/>
            </a:xfrm>
            <a:prstGeom prst="ellipse">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B15B48C-9361-459C-B6DC-3E0E132F2312}"/>
                </a:ext>
              </a:extLst>
            </p:cNvPr>
            <p:cNvSpPr/>
            <p:nvPr/>
          </p:nvSpPr>
          <p:spPr>
            <a:xfrm>
              <a:off x="3619500" y="32385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626EDC1B-062F-4AEA-A0C6-F0402DA31AFD}"/>
              </a:ext>
            </a:extLst>
          </p:cNvPr>
          <p:cNvSpPr/>
          <p:nvPr/>
        </p:nvSpPr>
        <p:spPr>
          <a:xfrm>
            <a:off x="4676605" y="3356123"/>
            <a:ext cx="1600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62A73A9-0B56-4F86-9DBD-C75136EC6E19}"/>
              </a:ext>
            </a:extLst>
          </p:cNvPr>
          <p:cNvSpPr/>
          <p:nvPr/>
        </p:nvSpPr>
        <p:spPr>
          <a:xfrm>
            <a:off x="3957468" y="3518481"/>
            <a:ext cx="2782238"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5">
            <a:extLst>
              <a:ext uri="{FF2B5EF4-FFF2-40B4-BE49-F238E27FC236}">
                <a16:creationId xmlns:a16="http://schemas.microsoft.com/office/drawing/2014/main" id="{8488DAB9-F6C1-41BB-987F-A5156FEC2872}"/>
              </a:ext>
            </a:extLst>
          </p:cNvPr>
          <p:cNvSpPr/>
          <p:nvPr/>
        </p:nvSpPr>
        <p:spPr>
          <a:xfrm>
            <a:off x="6272043" y="3346598"/>
            <a:ext cx="338137" cy="182992"/>
          </a:xfrm>
          <a:custGeom>
            <a:avLst/>
            <a:gdLst>
              <a:gd name="connsiteX0" fmla="*/ 9525 w 338137"/>
              <a:gd name="connsiteY0" fmla="*/ 0 h 182992"/>
              <a:gd name="connsiteX1" fmla="*/ 9525 w 338137"/>
              <a:gd name="connsiteY1" fmla="*/ 0 h 182992"/>
              <a:gd name="connsiteX2" fmla="*/ 30956 w 338137"/>
              <a:gd name="connsiteY2" fmla="*/ 2382 h 182992"/>
              <a:gd name="connsiteX3" fmla="*/ 42862 w 338137"/>
              <a:gd name="connsiteY3" fmla="*/ 0 h 182992"/>
              <a:gd name="connsiteX4" fmla="*/ 61912 w 338137"/>
              <a:gd name="connsiteY4" fmla="*/ 4763 h 182992"/>
              <a:gd name="connsiteX5" fmla="*/ 71437 w 338137"/>
              <a:gd name="connsiteY5" fmla="*/ 19050 h 182992"/>
              <a:gd name="connsiteX6" fmla="*/ 80962 w 338137"/>
              <a:gd name="connsiteY6" fmla="*/ 33338 h 182992"/>
              <a:gd name="connsiteX7" fmla="*/ 85725 w 338137"/>
              <a:gd name="connsiteY7" fmla="*/ 40482 h 182992"/>
              <a:gd name="connsiteX8" fmla="*/ 97631 w 338137"/>
              <a:gd name="connsiteY8" fmla="*/ 54769 h 182992"/>
              <a:gd name="connsiteX9" fmla="*/ 111918 w 338137"/>
              <a:gd name="connsiteY9" fmla="*/ 64294 h 182992"/>
              <a:gd name="connsiteX10" fmla="*/ 126206 w 338137"/>
              <a:gd name="connsiteY10" fmla="*/ 73819 h 182992"/>
              <a:gd name="connsiteX11" fmla="*/ 133350 w 338137"/>
              <a:gd name="connsiteY11" fmla="*/ 78582 h 182992"/>
              <a:gd name="connsiteX12" fmla="*/ 147637 w 338137"/>
              <a:gd name="connsiteY12" fmla="*/ 85725 h 182992"/>
              <a:gd name="connsiteX13" fmla="*/ 164306 w 338137"/>
              <a:gd name="connsiteY13" fmla="*/ 92869 h 182992"/>
              <a:gd name="connsiteX14" fmla="*/ 185737 w 338137"/>
              <a:gd name="connsiteY14" fmla="*/ 107157 h 182992"/>
              <a:gd name="connsiteX15" fmla="*/ 192881 w 338137"/>
              <a:gd name="connsiteY15" fmla="*/ 111919 h 182992"/>
              <a:gd name="connsiteX16" fmla="*/ 200025 w 338137"/>
              <a:gd name="connsiteY16" fmla="*/ 114300 h 182992"/>
              <a:gd name="connsiteX17" fmla="*/ 207168 w 338137"/>
              <a:gd name="connsiteY17" fmla="*/ 119063 h 182992"/>
              <a:gd name="connsiteX18" fmla="*/ 221456 w 338137"/>
              <a:gd name="connsiteY18" fmla="*/ 123825 h 182992"/>
              <a:gd name="connsiteX19" fmla="*/ 238125 w 338137"/>
              <a:gd name="connsiteY19" fmla="*/ 130969 h 182992"/>
              <a:gd name="connsiteX20" fmla="*/ 247650 w 338137"/>
              <a:gd name="connsiteY20" fmla="*/ 135732 h 182992"/>
              <a:gd name="connsiteX21" fmla="*/ 261937 w 338137"/>
              <a:gd name="connsiteY21" fmla="*/ 140494 h 182992"/>
              <a:gd name="connsiteX22" fmla="*/ 276225 w 338137"/>
              <a:gd name="connsiteY22" fmla="*/ 145257 h 182992"/>
              <a:gd name="connsiteX23" fmla="*/ 283368 w 338137"/>
              <a:gd name="connsiteY23" fmla="*/ 150019 h 182992"/>
              <a:gd name="connsiteX24" fmla="*/ 297656 w 338137"/>
              <a:gd name="connsiteY24" fmla="*/ 154782 h 182992"/>
              <a:gd name="connsiteX25" fmla="*/ 311943 w 338137"/>
              <a:gd name="connsiteY25" fmla="*/ 159544 h 182992"/>
              <a:gd name="connsiteX26" fmla="*/ 323850 w 338137"/>
              <a:gd name="connsiteY26" fmla="*/ 164307 h 182992"/>
              <a:gd name="connsiteX27" fmla="*/ 338137 w 338137"/>
              <a:gd name="connsiteY27" fmla="*/ 171450 h 182992"/>
              <a:gd name="connsiteX28" fmla="*/ 128587 w 338137"/>
              <a:gd name="connsiteY28" fmla="*/ 171450 h 182992"/>
              <a:gd name="connsiteX29" fmla="*/ 111918 w 338137"/>
              <a:gd name="connsiteY29" fmla="*/ 169069 h 182992"/>
              <a:gd name="connsiteX30" fmla="*/ 85725 w 338137"/>
              <a:gd name="connsiteY30" fmla="*/ 166688 h 182992"/>
              <a:gd name="connsiteX31" fmla="*/ 4762 w 338137"/>
              <a:gd name="connsiteY31" fmla="*/ 161925 h 182992"/>
              <a:gd name="connsiteX32" fmla="*/ 2381 w 338137"/>
              <a:gd name="connsiteY32" fmla="*/ 150019 h 182992"/>
              <a:gd name="connsiteX33" fmla="*/ 0 w 338137"/>
              <a:gd name="connsiteY33" fmla="*/ 140494 h 182992"/>
              <a:gd name="connsiteX34" fmla="*/ 4762 w 338137"/>
              <a:gd name="connsiteY34" fmla="*/ 57150 h 182992"/>
              <a:gd name="connsiteX35" fmla="*/ 7143 w 338137"/>
              <a:gd name="connsiteY35" fmla="*/ 50007 h 182992"/>
              <a:gd name="connsiteX36" fmla="*/ 14287 w 338137"/>
              <a:gd name="connsiteY36" fmla="*/ 26194 h 182992"/>
              <a:gd name="connsiteX37" fmla="*/ 16668 w 338137"/>
              <a:gd name="connsiteY37" fmla="*/ 19050 h 182992"/>
              <a:gd name="connsiteX38" fmla="*/ 9525 w 338137"/>
              <a:gd name="connsiteY38" fmla="*/ 0 h 18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8137" h="182992">
                <a:moveTo>
                  <a:pt x="9525" y="0"/>
                </a:moveTo>
                <a:lnTo>
                  <a:pt x="9525" y="0"/>
                </a:lnTo>
                <a:cubicBezTo>
                  <a:pt x="16669" y="794"/>
                  <a:pt x="23768" y="2382"/>
                  <a:pt x="30956" y="2382"/>
                </a:cubicBezTo>
                <a:cubicBezTo>
                  <a:pt x="35003" y="2382"/>
                  <a:pt x="38815" y="0"/>
                  <a:pt x="42862" y="0"/>
                </a:cubicBezTo>
                <a:cubicBezTo>
                  <a:pt x="48605" y="0"/>
                  <a:pt x="56277" y="2885"/>
                  <a:pt x="61912" y="4763"/>
                </a:cubicBezTo>
                <a:cubicBezTo>
                  <a:pt x="66466" y="18427"/>
                  <a:pt x="61031" y="5672"/>
                  <a:pt x="71437" y="19050"/>
                </a:cubicBezTo>
                <a:cubicBezTo>
                  <a:pt x="74951" y="23568"/>
                  <a:pt x="77787" y="28575"/>
                  <a:pt x="80962" y="33338"/>
                </a:cubicBezTo>
                <a:lnTo>
                  <a:pt x="85725" y="40482"/>
                </a:lnTo>
                <a:cubicBezTo>
                  <a:pt x="89959" y="46832"/>
                  <a:pt x="91284" y="49832"/>
                  <a:pt x="97631" y="54769"/>
                </a:cubicBezTo>
                <a:cubicBezTo>
                  <a:pt x="102149" y="58283"/>
                  <a:pt x="107156" y="61119"/>
                  <a:pt x="111918" y="64294"/>
                </a:cubicBezTo>
                <a:lnTo>
                  <a:pt x="126206" y="73819"/>
                </a:lnTo>
                <a:cubicBezTo>
                  <a:pt x="128587" y="75407"/>
                  <a:pt x="130635" y="77677"/>
                  <a:pt x="133350" y="78582"/>
                </a:cubicBezTo>
                <a:cubicBezTo>
                  <a:pt x="151300" y="84565"/>
                  <a:pt x="129177" y="76495"/>
                  <a:pt x="147637" y="85725"/>
                </a:cubicBezTo>
                <a:cubicBezTo>
                  <a:pt x="167331" y="95572"/>
                  <a:pt x="139550" y="78016"/>
                  <a:pt x="164306" y="92869"/>
                </a:cubicBezTo>
                <a:cubicBezTo>
                  <a:pt x="164319" y="92877"/>
                  <a:pt x="182159" y="104772"/>
                  <a:pt x="185737" y="107157"/>
                </a:cubicBezTo>
                <a:cubicBezTo>
                  <a:pt x="188118" y="108744"/>
                  <a:pt x="190166" y="111014"/>
                  <a:pt x="192881" y="111919"/>
                </a:cubicBezTo>
                <a:lnTo>
                  <a:pt x="200025" y="114300"/>
                </a:lnTo>
                <a:cubicBezTo>
                  <a:pt x="202406" y="115888"/>
                  <a:pt x="204553" y="117901"/>
                  <a:pt x="207168" y="119063"/>
                </a:cubicBezTo>
                <a:cubicBezTo>
                  <a:pt x="211756" y="121102"/>
                  <a:pt x="221456" y="123825"/>
                  <a:pt x="221456" y="123825"/>
                </a:cubicBezTo>
                <a:cubicBezTo>
                  <a:pt x="235935" y="133478"/>
                  <a:pt x="220550" y="124378"/>
                  <a:pt x="238125" y="130969"/>
                </a:cubicBezTo>
                <a:cubicBezTo>
                  <a:pt x="241449" y="132215"/>
                  <a:pt x="244354" y="134414"/>
                  <a:pt x="247650" y="135732"/>
                </a:cubicBezTo>
                <a:cubicBezTo>
                  <a:pt x="252311" y="137596"/>
                  <a:pt x="257175" y="138907"/>
                  <a:pt x="261937" y="140494"/>
                </a:cubicBezTo>
                <a:cubicBezTo>
                  <a:pt x="261942" y="140496"/>
                  <a:pt x="276221" y="145254"/>
                  <a:pt x="276225" y="145257"/>
                </a:cubicBezTo>
                <a:cubicBezTo>
                  <a:pt x="278606" y="146844"/>
                  <a:pt x="280753" y="148857"/>
                  <a:pt x="283368" y="150019"/>
                </a:cubicBezTo>
                <a:cubicBezTo>
                  <a:pt x="287956" y="152058"/>
                  <a:pt x="292893" y="153194"/>
                  <a:pt x="297656" y="154782"/>
                </a:cubicBezTo>
                <a:lnTo>
                  <a:pt x="311943" y="159544"/>
                </a:lnTo>
                <a:cubicBezTo>
                  <a:pt x="315912" y="161132"/>
                  <a:pt x="320027" y="162395"/>
                  <a:pt x="323850" y="164307"/>
                </a:cubicBezTo>
                <a:cubicBezTo>
                  <a:pt x="342310" y="173537"/>
                  <a:pt x="320183" y="165466"/>
                  <a:pt x="338137" y="171450"/>
                </a:cubicBezTo>
                <a:cubicBezTo>
                  <a:pt x="267198" y="195103"/>
                  <a:pt x="327749" y="175780"/>
                  <a:pt x="128587" y="171450"/>
                </a:cubicBezTo>
                <a:cubicBezTo>
                  <a:pt x="122976" y="171328"/>
                  <a:pt x="117496" y="169689"/>
                  <a:pt x="111918" y="169069"/>
                </a:cubicBezTo>
                <a:cubicBezTo>
                  <a:pt x="103205" y="168101"/>
                  <a:pt x="94456" y="167482"/>
                  <a:pt x="85725" y="166688"/>
                </a:cubicBezTo>
                <a:cubicBezTo>
                  <a:pt x="32263" y="168308"/>
                  <a:pt x="12783" y="194011"/>
                  <a:pt x="4762" y="161925"/>
                </a:cubicBezTo>
                <a:cubicBezTo>
                  <a:pt x="3780" y="157999"/>
                  <a:pt x="3259" y="153970"/>
                  <a:pt x="2381" y="150019"/>
                </a:cubicBezTo>
                <a:cubicBezTo>
                  <a:pt x="1671" y="146824"/>
                  <a:pt x="794" y="143669"/>
                  <a:pt x="0" y="140494"/>
                </a:cubicBezTo>
                <a:cubicBezTo>
                  <a:pt x="919" y="112934"/>
                  <a:pt x="-2019" y="84279"/>
                  <a:pt x="4762" y="57150"/>
                </a:cubicBezTo>
                <a:cubicBezTo>
                  <a:pt x="5371" y="54715"/>
                  <a:pt x="6453" y="52420"/>
                  <a:pt x="7143" y="50007"/>
                </a:cubicBezTo>
                <a:cubicBezTo>
                  <a:pt x="14344" y="24806"/>
                  <a:pt x="2966" y="60162"/>
                  <a:pt x="14287" y="26194"/>
                </a:cubicBezTo>
                <a:lnTo>
                  <a:pt x="16668" y="19050"/>
                </a:lnTo>
                <a:lnTo>
                  <a:pt x="9525" y="0"/>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6">
            <a:extLst>
              <a:ext uri="{FF2B5EF4-FFF2-40B4-BE49-F238E27FC236}">
                <a16:creationId xmlns:a16="http://schemas.microsoft.com/office/drawing/2014/main" id="{B2DCF48C-C443-4C6D-BF2E-486C310EEC0A}"/>
              </a:ext>
            </a:extLst>
          </p:cNvPr>
          <p:cNvSpPr/>
          <p:nvPr/>
        </p:nvSpPr>
        <p:spPr>
          <a:xfrm>
            <a:off x="6281568" y="3680615"/>
            <a:ext cx="356175" cy="132708"/>
          </a:xfrm>
          <a:custGeom>
            <a:avLst/>
            <a:gdLst>
              <a:gd name="connsiteX0" fmla="*/ 0 w 356175"/>
              <a:gd name="connsiteY0" fmla="*/ 132708 h 132708"/>
              <a:gd name="connsiteX1" fmla="*/ 0 w 356175"/>
              <a:gd name="connsiteY1" fmla="*/ 132708 h 132708"/>
              <a:gd name="connsiteX2" fmla="*/ 21431 w 356175"/>
              <a:gd name="connsiteY2" fmla="*/ 130327 h 132708"/>
              <a:gd name="connsiteX3" fmla="*/ 30956 w 356175"/>
              <a:gd name="connsiteY3" fmla="*/ 132708 h 132708"/>
              <a:gd name="connsiteX4" fmla="*/ 47625 w 356175"/>
              <a:gd name="connsiteY4" fmla="*/ 130327 h 132708"/>
              <a:gd name="connsiteX5" fmla="*/ 61912 w 356175"/>
              <a:gd name="connsiteY5" fmla="*/ 120802 h 132708"/>
              <a:gd name="connsiteX6" fmla="*/ 71437 w 356175"/>
              <a:gd name="connsiteY6" fmla="*/ 99371 h 132708"/>
              <a:gd name="connsiteX7" fmla="*/ 85725 w 356175"/>
              <a:gd name="connsiteY7" fmla="*/ 94608 h 132708"/>
              <a:gd name="connsiteX8" fmla="*/ 107156 w 356175"/>
              <a:gd name="connsiteY8" fmla="*/ 85083 h 132708"/>
              <a:gd name="connsiteX9" fmla="*/ 114300 w 356175"/>
              <a:gd name="connsiteY9" fmla="*/ 82702 h 132708"/>
              <a:gd name="connsiteX10" fmla="*/ 121443 w 356175"/>
              <a:gd name="connsiteY10" fmla="*/ 80321 h 132708"/>
              <a:gd name="connsiteX11" fmla="*/ 135731 w 356175"/>
              <a:gd name="connsiteY11" fmla="*/ 70796 h 132708"/>
              <a:gd name="connsiteX12" fmla="*/ 150018 w 356175"/>
              <a:gd name="connsiteY12" fmla="*/ 66033 h 132708"/>
              <a:gd name="connsiteX13" fmla="*/ 164306 w 356175"/>
              <a:gd name="connsiteY13" fmla="*/ 56508 h 132708"/>
              <a:gd name="connsiteX14" fmla="*/ 183356 w 356175"/>
              <a:gd name="connsiteY14" fmla="*/ 44602 h 132708"/>
              <a:gd name="connsiteX15" fmla="*/ 190500 w 356175"/>
              <a:gd name="connsiteY15" fmla="*/ 39840 h 132708"/>
              <a:gd name="connsiteX16" fmla="*/ 200025 w 356175"/>
              <a:gd name="connsiteY16" fmla="*/ 37458 h 132708"/>
              <a:gd name="connsiteX17" fmla="*/ 223837 w 356175"/>
              <a:gd name="connsiteY17" fmla="*/ 32696 h 132708"/>
              <a:gd name="connsiteX18" fmla="*/ 233362 w 356175"/>
              <a:gd name="connsiteY18" fmla="*/ 30315 h 132708"/>
              <a:gd name="connsiteX19" fmla="*/ 245268 w 356175"/>
              <a:gd name="connsiteY19" fmla="*/ 27933 h 132708"/>
              <a:gd name="connsiteX20" fmla="*/ 252412 w 356175"/>
              <a:gd name="connsiteY20" fmla="*/ 25552 h 132708"/>
              <a:gd name="connsiteX21" fmla="*/ 261937 w 356175"/>
              <a:gd name="connsiteY21" fmla="*/ 23171 h 132708"/>
              <a:gd name="connsiteX22" fmla="*/ 276225 w 356175"/>
              <a:gd name="connsiteY22" fmla="*/ 18408 h 132708"/>
              <a:gd name="connsiteX23" fmla="*/ 283368 w 356175"/>
              <a:gd name="connsiteY23" fmla="*/ 16027 h 132708"/>
              <a:gd name="connsiteX24" fmla="*/ 300037 w 356175"/>
              <a:gd name="connsiteY24" fmla="*/ 13646 h 132708"/>
              <a:gd name="connsiteX25" fmla="*/ 307181 w 356175"/>
              <a:gd name="connsiteY25" fmla="*/ 11265 h 132708"/>
              <a:gd name="connsiteX26" fmla="*/ 340518 w 356175"/>
              <a:gd name="connsiteY26" fmla="*/ 6502 h 132708"/>
              <a:gd name="connsiteX27" fmla="*/ 264318 w 356175"/>
              <a:gd name="connsiteY27" fmla="*/ 1740 h 132708"/>
              <a:gd name="connsiteX28" fmla="*/ 2381 w 356175"/>
              <a:gd name="connsiteY28" fmla="*/ 4121 h 132708"/>
              <a:gd name="connsiteX29" fmla="*/ 0 w 356175"/>
              <a:gd name="connsiteY29" fmla="*/ 11265 h 132708"/>
              <a:gd name="connsiteX30" fmla="*/ 2381 w 356175"/>
              <a:gd name="connsiteY30" fmla="*/ 23171 h 132708"/>
              <a:gd name="connsiteX31" fmla="*/ 4762 w 356175"/>
              <a:gd name="connsiteY31" fmla="*/ 37458 h 132708"/>
              <a:gd name="connsiteX32" fmla="*/ 0 w 356175"/>
              <a:gd name="connsiteY32" fmla="*/ 132708 h 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175" h="132708">
                <a:moveTo>
                  <a:pt x="0" y="132708"/>
                </a:moveTo>
                <a:lnTo>
                  <a:pt x="0" y="132708"/>
                </a:lnTo>
                <a:cubicBezTo>
                  <a:pt x="7144" y="131914"/>
                  <a:pt x="14243" y="130327"/>
                  <a:pt x="21431" y="130327"/>
                </a:cubicBezTo>
                <a:cubicBezTo>
                  <a:pt x="24704" y="130327"/>
                  <a:pt x="27683" y="132708"/>
                  <a:pt x="30956" y="132708"/>
                </a:cubicBezTo>
                <a:cubicBezTo>
                  <a:pt x="36569" y="132708"/>
                  <a:pt x="42069" y="131121"/>
                  <a:pt x="47625" y="130327"/>
                </a:cubicBezTo>
                <a:cubicBezTo>
                  <a:pt x="52387" y="127152"/>
                  <a:pt x="60102" y="126232"/>
                  <a:pt x="61912" y="120802"/>
                </a:cubicBezTo>
                <a:cubicBezTo>
                  <a:pt x="62701" y="118434"/>
                  <a:pt x="66672" y="102349"/>
                  <a:pt x="71437" y="99371"/>
                </a:cubicBezTo>
                <a:cubicBezTo>
                  <a:pt x="75694" y="96710"/>
                  <a:pt x="81548" y="97393"/>
                  <a:pt x="85725" y="94608"/>
                </a:cubicBezTo>
                <a:cubicBezTo>
                  <a:pt x="97044" y="87062"/>
                  <a:pt x="90154" y="90750"/>
                  <a:pt x="107156" y="85083"/>
                </a:cubicBezTo>
                <a:lnTo>
                  <a:pt x="114300" y="82702"/>
                </a:lnTo>
                <a:lnTo>
                  <a:pt x="121443" y="80321"/>
                </a:lnTo>
                <a:cubicBezTo>
                  <a:pt x="126206" y="77146"/>
                  <a:pt x="130301" y="72606"/>
                  <a:pt x="135731" y="70796"/>
                </a:cubicBezTo>
                <a:cubicBezTo>
                  <a:pt x="140493" y="69208"/>
                  <a:pt x="145841" y="68818"/>
                  <a:pt x="150018" y="66033"/>
                </a:cubicBezTo>
                <a:lnTo>
                  <a:pt x="164306" y="56508"/>
                </a:lnTo>
                <a:cubicBezTo>
                  <a:pt x="175728" y="39376"/>
                  <a:pt x="159555" y="60467"/>
                  <a:pt x="183356" y="44602"/>
                </a:cubicBezTo>
                <a:cubicBezTo>
                  <a:pt x="185737" y="43015"/>
                  <a:pt x="187870" y="40967"/>
                  <a:pt x="190500" y="39840"/>
                </a:cubicBezTo>
                <a:cubicBezTo>
                  <a:pt x="193508" y="38551"/>
                  <a:pt x="196878" y="38357"/>
                  <a:pt x="200025" y="37458"/>
                </a:cubicBezTo>
                <a:cubicBezTo>
                  <a:pt x="221408" y="31348"/>
                  <a:pt x="184746" y="39803"/>
                  <a:pt x="223837" y="32696"/>
                </a:cubicBezTo>
                <a:cubicBezTo>
                  <a:pt x="227057" y="32111"/>
                  <a:pt x="230167" y="31025"/>
                  <a:pt x="233362" y="30315"/>
                </a:cubicBezTo>
                <a:cubicBezTo>
                  <a:pt x="237313" y="29437"/>
                  <a:pt x="241342" y="28915"/>
                  <a:pt x="245268" y="27933"/>
                </a:cubicBezTo>
                <a:cubicBezTo>
                  <a:pt x="247703" y="27324"/>
                  <a:pt x="249998" y="26242"/>
                  <a:pt x="252412" y="25552"/>
                </a:cubicBezTo>
                <a:cubicBezTo>
                  <a:pt x="255559" y="24653"/>
                  <a:pt x="258802" y="24111"/>
                  <a:pt x="261937" y="23171"/>
                </a:cubicBezTo>
                <a:cubicBezTo>
                  <a:pt x="266746" y="21728"/>
                  <a:pt x="271462" y="19996"/>
                  <a:pt x="276225" y="18408"/>
                </a:cubicBezTo>
                <a:cubicBezTo>
                  <a:pt x="278606" y="17614"/>
                  <a:pt x="280883" y="16382"/>
                  <a:pt x="283368" y="16027"/>
                </a:cubicBezTo>
                <a:lnTo>
                  <a:pt x="300037" y="13646"/>
                </a:lnTo>
                <a:cubicBezTo>
                  <a:pt x="302418" y="12852"/>
                  <a:pt x="304709" y="11701"/>
                  <a:pt x="307181" y="11265"/>
                </a:cubicBezTo>
                <a:cubicBezTo>
                  <a:pt x="318235" y="9314"/>
                  <a:pt x="340518" y="6502"/>
                  <a:pt x="340518" y="6502"/>
                </a:cubicBezTo>
                <a:cubicBezTo>
                  <a:pt x="373364" y="-4445"/>
                  <a:pt x="357530" y="1740"/>
                  <a:pt x="264318" y="1740"/>
                </a:cubicBezTo>
                <a:lnTo>
                  <a:pt x="2381" y="4121"/>
                </a:lnTo>
                <a:cubicBezTo>
                  <a:pt x="1587" y="6502"/>
                  <a:pt x="0" y="8755"/>
                  <a:pt x="0" y="11265"/>
                </a:cubicBezTo>
                <a:cubicBezTo>
                  <a:pt x="0" y="15312"/>
                  <a:pt x="1657" y="19189"/>
                  <a:pt x="2381" y="23171"/>
                </a:cubicBezTo>
                <a:cubicBezTo>
                  <a:pt x="3245" y="27921"/>
                  <a:pt x="4659" y="32631"/>
                  <a:pt x="4762" y="37458"/>
                </a:cubicBezTo>
                <a:cubicBezTo>
                  <a:pt x="5454" y="69995"/>
                  <a:pt x="794" y="116833"/>
                  <a:pt x="0" y="132708"/>
                </a:cubicBez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1BA2F96-5314-453A-83AA-AD79A8C20305}"/>
              </a:ext>
            </a:extLst>
          </p:cNvPr>
          <p:cNvSpPr/>
          <p:nvPr/>
        </p:nvSpPr>
        <p:spPr>
          <a:xfrm>
            <a:off x="3228805" y="3356123"/>
            <a:ext cx="14478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ircular Arrow 18">
            <a:extLst>
              <a:ext uri="{FF2B5EF4-FFF2-40B4-BE49-F238E27FC236}">
                <a16:creationId xmlns:a16="http://schemas.microsoft.com/office/drawing/2014/main" id="{7E20CF11-083C-4E60-A1E5-00A564E76796}"/>
              </a:ext>
            </a:extLst>
          </p:cNvPr>
          <p:cNvSpPr/>
          <p:nvPr/>
        </p:nvSpPr>
        <p:spPr>
          <a:xfrm>
            <a:off x="6392980" y="3887142"/>
            <a:ext cx="579150" cy="381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ircular Arrow 19">
            <a:extLst>
              <a:ext uri="{FF2B5EF4-FFF2-40B4-BE49-F238E27FC236}">
                <a16:creationId xmlns:a16="http://schemas.microsoft.com/office/drawing/2014/main" id="{4A5E5B1C-79D5-4EEC-8DBF-95DB200D6F79}"/>
              </a:ext>
            </a:extLst>
          </p:cNvPr>
          <p:cNvSpPr/>
          <p:nvPr/>
        </p:nvSpPr>
        <p:spPr>
          <a:xfrm>
            <a:off x="6450130" y="2582217"/>
            <a:ext cx="579150" cy="381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ircular Arrow 20">
            <a:extLst>
              <a:ext uri="{FF2B5EF4-FFF2-40B4-BE49-F238E27FC236}">
                <a16:creationId xmlns:a16="http://schemas.microsoft.com/office/drawing/2014/main" id="{C152422B-FC03-494E-A210-38BEC80D4435}"/>
              </a:ext>
            </a:extLst>
          </p:cNvPr>
          <p:cNvSpPr/>
          <p:nvPr/>
        </p:nvSpPr>
        <p:spPr>
          <a:xfrm rot="10800000">
            <a:off x="6406330" y="2887018"/>
            <a:ext cx="579150" cy="381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ircular Arrow 21">
            <a:extLst>
              <a:ext uri="{FF2B5EF4-FFF2-40B4-BE49-F238E27FC236}">
                <a16:creationId xmlns:a16="http://schemas.microsoft.com/office/drawing/2014/main" id="{58F7E4E2-1048-4C58-ACFB-500F0F108B6C}"/>
              </a:ext>
            </a:extLst>
          </p:cNvPr>
          <p:cNvSpPr/>
          <p:nvPr/>
        </p:nvSpPr>
        <p:spPr>
          <a:xfrm rot="10800000">
            <a:off x="6421555" y="4268142"/>
            <a:ext cx="579150" cy="381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63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par>
                                <p:cTn id="17" presetID="63" presetClass="path" presetSubtype="0" accel="50000" decel="50000" fill="hold" grpId="0" nodeType="withEffect">
                                  <p:stCondLst>
                                    <p:cond delay="0"/>
                                  </p:stCondLst>
                                  <p:childTnLst>
                                    <p:animMotion origin="layout" path="M 0 0 L 0.25 0 E" pathEditMode="relative" ptsTypes="">
                                      <p:cBhvr>
                                        <p:cTn id="18" dur="2000" fill="hold"/>
                                        <p:tgtEl>
                                          <p:spTgt spid="11"/>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3.18834E-6 L 0.15885 -0.00209 " pathEditMode="relative" rAng="0" ptsTypes="AA">
                                      <p:cBhvr>
                                        <p:cTn id="20" dur="2000" fill="hold"/>
                                        <p:tgtEl>
                                          <p:spTgt spid="14"/>
                                        </p:tgtEl>
                                        <p:attrNameLst>
                                          <p:attrName>ppt_x</p:attrName>
                                          <p:attrName>ppt_y</p:attrName>
                                        </p:attrNameLst>
                                      </p:cBhvr>
                                      <p:rCtr x="7934"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Hot Rolled vs. Cold Rolled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Hot Rolled</a:t>
            </a:r>
          </a:p>
          <a:p>
            <a:pPr lvl="2"/>
            <a:r>
              <a:rPr lang="en-US" dirty="0"/>
              <a:t>Formed while hot</a:t>
            </a:r>
          </a:p>
          <a:p>
            <a:pPr lvl="2"/>
            <a:r>
              <a:rPr lang="en-US" dirty="0"/>
              <a:t>Not uniform in thickness</a:t>
            </a:r>
          </a:p>
          <a:p>
            <a:pPr lvl="2"/>
            <a:r>
              <a:rPr lang="en-US" dirty="0"/>
              <a:t>Surface can be scaly</a:t>
            </a:r>
          </a:p>
          <a:p>
            <a:pPr lvl="2"/>
            <a:r>
              <a:rPr lang="en-US" dirty="0"/>
              <a:t>Less expensive</a:t>
            </a:r>
          </a:p>
          <a:p>
            <a:pPr lvl="1"/>
            <a:endParaRPr lang="en-US" dirty="0"/>
          </a:p>
        </p:txBody>
      </p:sp>
      <p:sp>
        <p:nvSpPr>
          <p:cNvPr id="4" name="Content Placeholder 3">
            <a:extLst>
              <a:ext uri="{FF2B5EF4-FFF2-40B4-BE49-F238E27FC236}">
                <a16:creationId xmlns:a16="http://schemas.microsoft.com/office/drawing/2014/main" id="{14027CAC-C938-4910-ABCA-3520A7000F26}"/>
              </a:ext>
            </a:extLst>
          </p:cNvPr>
          <p:cNvSpPr>
            <a:spLocks noGrp="1"/>
          </p:cNvSpPr>
          <p:nvPr>
            <p:ph sz="half" idx="10"/>
          </p:nvPr>
        </p:nvSpPr>
        <p:spPr/>
        <p:txBody>
          <a:bodyPr/>
          <a:lstStyle/>
          <a:p>
            <a:pPr lvl="1"/>
            <a:r>
              <a:rPr lang="en-US" dirty="0"/>
              <a:t>Cold Rolled</a:t>
            </a:r>
          </a:p>
          <a:p>
            <a:pPr lvl="2"/>
            <a:r>
              <a:rPr lang="en-US" dirty="0"/>
              <a:t>Formed when cold</a:t>
            </a:r>
          </a:p>
          <a:p>
            <a:pPr lvl="2"/>
            <a:r>
              <a:rPr lang="en-US" dirty="0"/>
              <a:t>Uniform in thickness</a:t>
            </a:r>
          </a:p>
          <a:p>
            <a:pPr lvl="2"/>
            <a:r>
              <a:rPr lang="en-US" dirty="0"/>
              <a:t>Surface is smooth </a:t>
            </a:r>
          </a:p>
          <a:p>
            <a:pPr lvl="2"/>
            <a:r>
              <a:rPr lang="en-US" dirty="0"/>
              <a:t>Costs more than hot rolled</a:t>
            </a:r>
          </a:p>
          <a:p>
            <a:pPr lvl="2"/>
            <a:r>
              <a:rPr lang="en-US" dirty="0"/>
              <a:t>Surface can be grained or textured</a:t>
            </a:r>
          </a:p>
          <a:p>
            <a:pPr lvl="1"/>
            <a:endParaRPr lang="en-US" dirty="0"/>
          </a:p>
        </p:txBody>
      </p:sp>
    </p:spTree>
    <p:extLst>
      <p:ext uri="{BB962C8B-B14F-4D97-AF65-F5344CB8AC3E}">
        <p14:creationId xmlns:p14="http://schemas.microsoft.com/office/powerpoint/2010/main" val="1504249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Sheet Stock in Flexible Manufacturing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37881" y="1514006"/>
            <a:ext cx="5354944" cy="4640732"/>
          </a:xfrm>
        </p:spPr>
        <p:txBody>
          <a:bodyPr/>
          <a:lstStyle/>
          <a:p>
            <a:pPr marL="0" lvl="1" indent="0">
              <a:buNone/>
            </a:pPr>
            <a:r>
              <a:rPr lang="en-US" dirty="0"/>
              <a:t>Sheet stock used in a lab will be different gauges of steel, and it could include materials such as copper, aluminum, and brass.</a:t>
            </a:r>
          </a:p>
          <a:p>
            <a:pPr lvl="1"/>
            <a:endParaRPr lang="en-US" dirty="0"/>
          </a:p>
        </p:txBody>
      </p:sp>
      <p:pic>
        <p:nvPicPr>
          <p:cNvPr id="4" name="Picture 3">
            <a:extLst>
              <a:ext uri="{FF2B5EF4-FFF2-40B4-BE49-F238E27FC236}">
                <a16:creationId xmlns:a16="http://schemas.microsoft.com/office/drawing/2014/main" id="{576FEE5F-6EB5-4663-A383-086D8539BF7D}"/>
              </a:ext>
            </a:extLst>
          </p:cNvPr>
          <p:cNvPicPr>
            <a:picLocks noChangeAspect="1"/>
          </p:cNvPicPr>
          <p:nvPr/>
        </p:nvPicPr>
        <p:blipFill>
          <a:blip r:embed="rId2"/>
          <a:stretch>
            <a:fillRect/>
          </a:stretch>
        </p:blipFill>
        <p:spPr>
          <a:xfrm>
            <a:off x="6714885" y="1514006"/>
            <a:ext cx="4340728" cy="2895851"/>
          </a:xfrm>
          <a:prstGeom prst="rect">
            <a:avLst/>
          </a:prstGeom>
        </p:spPr>
      </p:pic>
    </p:spTree>
    <p:extLst>
      <p:ext uri="{BB962C8B-B14F-4D97-AF65-F5344CB8AC3E}">
        <p14:creationId xmlns:p14="http://schemas.microsoft.com/office/powerpoint/2010/main" val="215938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Sheet Metal</a:t>
            </a:r>
          </a:p>
        </p:txBody>
      </p:sp>
      <p:sp>
        <p:nvSpPr>
          <p:cNvPr id="5" name="Content Placeholder 2">
            <a:extLst>
              <a:ext uri="{FF2B5EF4-FFF2-40B4-BE49-F238E27FC236}">
                <a16:creationId xmlns:a16="http://schemas.microsoft.com/office/drawing/2014/main" id="{825EE8C9-16A7-4A33-B652-8F34E9CCB45D}"/>
              </a:ext>
            </a:extLst>
          </p:cNvPr>
          <p:cNvSpPr>
            <a:spLocks noGrp="1"/>
          </p:cNvSpPr>
          <p:nvPr>
            <p:ph sz="half" idx="1"/>
          </p:nvPr>
        </p:nvSpPr>
        <p:spPr>
          <a:xfrm>
            <a:off x="737881" y="1420420"/>
            <a:ext cx="5354944" cy="4734318"/>
          </a:xfrm>
        </p:spPr>
        <p:txBody>
          <a:bodyPr/>
          <a:lstStyle/>
          <a:p>
            <a:r>
              <a:rPr lang="en-US" b="1" dirty="0"/>
              <a:t>Oxy-fuel Process</a:t>
            </a:r>
          </a:p>
          <a:p>
            <a:r>
              <a:rPr lang="en-US" dirty="0"/>
              <a:t>Welding sheet metal is achieved by heating the edges of the metal and adding a filler rod into the weld pool. </a:t>
            </a:r>
          </a:p>
          <a:p>
            <a:pPr lvl="1"/>
            <a:endParaRPr lang="en-US" dirty="0"/>
          </a:p>
          <a:p>
            <a:pPr lvl="1"/>
            <a:endParaRPr lang="en-US" dirty="0"/>
          </a:p>
        </p:txBody>
      </p:sp>
      <p:pic>
        <p:nvPicPr>
          <p:cNvPr id="6" name="Picture 2">
            <a:extLst>
              <a:ext uri="{FF2B5EF4-FFF2-40B4-BE49-F238E27FC236}">
                <a16:creationId xmlns:a16="http://schemas.microsoft.com/office/drawing/2014/main" id="{62578BAA-FC1D-4DD8-BC84-4F2EE10FDF6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62157" y="1420420"/>
            <a:ext cx="4266880" cy="3821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56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Welding Sheet Metal</a:t>
            </a:r>
          </a:p>
        </p:txBody>
      </p:sp>
      <p:pic>
        <p:nvPicPr>
          <p:cNvPr id="4" name="Picture 3">
            <a:extLst>
              <a:ext uri="{FF2B5EF4-FFF2-40B4-BE49-F238E27FC236}">
                <a16:creationId xmlns:a16="http://schemas.microsoft.com/office/drawing/2014/main" id="{859DF5F8-4B66-43A3-84A8-83E3AB7B01C1}"/>
              </a:ext>
            </a:extLst>
          </p:cNvPr>
          <p:cNvPicPr>
            <a:picLocks noChangeAspect="1"/>
          </p:cNvPicPr>
          <p:nvPr/>
        </p:nvPicPr>
        <p:blipFill>
          <a:blip r:embed="rId2"/>
          <a:stretch>
            <a:fillRect/>
          </a:stretch>
        </p:blipFill>
        <p:spPr>
          <a:xfrm>
            <a:off x="6451080" y="1917082"/>
            <a:ext cx="4702392" cy="3529847"/>
          </a:xfrm>
          <a:prstGeom prst="rect">
            <a:avLst/>
          </a:prstGeom>
        </p:spPr>
      </p:pic>
      <p:sp>
        <p:nvSpPr>
          <p:cNvPr id="5" name="Content Placeholder 2">
            <a:extLst>
              <a:ext uri="{FF2B5EF4-FFF2-40B4-BE49-F238E27FC236}">
                <a16:creationId xmlns:a16="http://schemas.microsoft.com/office/drawing/2014/main" id="{B27E6F34-617E-4BA9-8EFA-927C3C4CFB51}"/>
              </a:ext>
            </a:extLst>
          </p:cNvPr>
          <p:cNvSpPr>
            <a:spLocks noGrp="1"/>
          </p:cNvSpPr>
          <p:nvPr>
            <p:ph sz="half" idx="1"/>
          </p:nvPr>
        </p:nvSpPr>
        <p:spPr>
          <a:xfrm>
            <a:off x="737881" y="1605134"/>
            <a:ext cx="5354944" cy="4549604"/>
          </a:xfrm>
        </p:spPr>
        <p:txBody>
          <a:bodyPr/>
          <a:lstStyle/>
          <a:p>
            <a:pPr lvl="1"/>
            <a:r>
              <a:rPr lang="en-US" dirty="0"/>
              <a:t>The torch tip selected should provide the right amount of heat to melt the metal and rod. </a:t>
            </a:r>
          </a:p>
          <a:p>
            <a:pPr lvl="1"/>
            <a:r>
              <a:rPr lang="en-US" dirty="0"/>
              <a:t>If the tip has a large opening, the metal will heat too fast, causing the puddle to be too hard to control, which causes a poor weld.</a:t>
            </a:r>
          </a:p>
          <a:p>
            <a:pPr lvl="1"/>
            <a:endParaRPr lang="en-US" dirty="0"/>
          </a:p>
        </p:txBody>
      </p:sp>
    </p:spTree>
    <p:extLst>
      <p:ext uri="{BB962C8B-B14F-4D97-AF65-F5344CB8AC3E}">
        <p14:creationId xmlns:p14="http://schemas.microsoft.com/office/powerpoint/2010/main" val="228123314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purl.org/dc/elements/1.1/"/>
    <ds:schemaRef ds:uri="http://purl.org/dc/terms/"/>
    <ds:schemaRef ds:uri="05d88611-e516-4d1a-b12e-39107e78b3d0"/>
    <ds:schemaRef ds:uri="56ea17bb-c96d-4826-b465-01eec0dd23dd"/>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58</TotalTime>
  <Words>754</Words>
  <Application>Microsoft Office PowerPoint</Application>
  <PresentationFormat>Widescreen</PresentationFormat>
  <Paragraphs>79</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Sheet Metal</vt:lpstr>
      <vt:lpstr>History of Sheet Metal</vt:lpstr>
      <vt:lpstr>Rolling Mill Animation</vt:lpstr>
      <vt:lpstr>Hot Rolled vs. Cold Rolled</vt:lpstr>
      <vt:lpstr>Sheet Stock in Flexible Manufacturing </vt:lpstr>
      <vt:lpstr>Welding Sheet Metal</vt:lpstr>
      <vt:lpstr>Welding Sheet Metal</vt:lpstr>
      <vt:lpstr>Welding Sheet Metal</vt:lpstr>
      <vt:lpstr>Welding Coated Metal</vt:lpstr>
      <vt:lpstr>Shielded Metal Arc Welding on Sheet Metal</vt:lpstr>
      <vt:lpstr>Shielded Metal Arc Welding on Sheet Metal</vt:lpstr>
      <vt:lpstr>Gas Metal Arc Welding on Sheet Metal</vt:lpstr>
      <vt:lpstr>Gas Metal Arc Welding on Sheet Metal</vt:lpstr>
      <vt:lpstr>Gas Metal Arc Welding on Sheet Metal</vt:lpstr>
      <vt:lpstr>Welding Electrodes</vt:lpstr>
      <vt:lpstr>Welding Electrodes</vt:lpstr>
      <vt:lpstr>Welding Electrodes</vt:lpstr>
      <vt:lpstr>Welding Electrodes</vt:lpstr>
      <vt:lpstr>Welding Electrodes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9</cp:revision>
  <cp:lastPrinted>2017-07-07T16:17:37Z</cp:lastPrinted>
  <dcterms:created xsi:type="dcterms:W3CDTF">2017-07-11T23:58:30Z</dcterms:created>
  <dcterms:modified xsi:type="dcterms:W3CDTF">2017-07-14T16:27:18Z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