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7"/>
  </p:notesMasterIdLst>
  <p:sldIdLst>
    <p:sldId id="321" r:id="rId6"/>
    <p:sldId id="319" r:id="rId7"/>
    <p:sldId id="323" r:id="rId8"/>
    <p:sldId id="327" r:id="rId9"/>
    <p:sldId id="324" r:id="rId10"/>
    <p:sldId id="325" r:id="rId11"/>
    <p:sldId id="328" r:id="rId12"/>
    <p:sldId id="329" r:id="rId13"/>
    <p:sldId id="332" r:id="rId14"/>
    <p:sldId id="342" r:id="rId15"/>
    <p:sldId id="330" r:id="rId16"/>
    <p:sldId id="331" r:id="rId17"/>
    <p:sldId id="345" r:id="rId18"/>
    <p:sldId id="346" r:id="rId19"/>
    <p:sldId id="347" r:id="rId20"/>
    <p:sldId id="348" r:id="rId21"/>
    <p:sldId id="349" r:id="rId22"/>
    <p:sldId id="350" r:id="rId23"/>
    <p:sldId id="351" r:id="rId24"/>
    <p:sldId id="352" r:id="rId25"/>
    <p:sldId id="353" r:id="rId26"/>
    <p:sldId id="354" r:id="rId27"/>
    <p:sldId id="356" r:id="rId28"/>
    <p:sldId id="355" r:id="rId29"/>
    <p:sldId id="357" r:id="rId30"/>
    <p:sldId id="333" r:id="rId31"/>
    <p:sldId id="359" r:id="rId32"/>
    <p:sldId id="358" r:id="rId33"/>
    <p:sldId id="343" r:id="rId34"/>
    <p:sldId id="344" r:id="rId35"/>
    <p:sldId id="334" r:id="rId36"/>
    <p:sldId id="360" r:id="rId37"/>
    <p:sldId id="361" r:id="rId38"/>
    <p:sldId id="362" r:id="rId39"/>
    <p:sldId id="335" r:id="rId40"/>
    <p:sldId id="336" r:id="rId41"/>
    <p:sldId id="337" r:id="rId42"/>
    <p:sldId id="338" r:id="rId43"/>
    <p:sldId id="339" r:id="rId44"/>
    <p:sldId id="340" r:id="rId45"/>
    <p:sldId id="341"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The Making of Laws</a:t>
            </a:r>
          </a:p>
          <a:p>
            <a:pPr lvl="1"/>
            <a:r>
              <a:rPr lang="en-US" dirty="0"/>
              <a:t>Principles of Law, Public Safety, Corrections &amp; Security</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Second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r>
              <a:rPr lang="en-US" b="1" dirty="0"/>
              <a:t>Unlawfully Carrying a Weapon Penal Code 46.02, class A</a:t>
            </a:r>
          </a:p>
          <a:p>
            <a:pPr lvl="1"/>
            <a:r>
              <a:rPr lang="en-US" dirty="0"/>
              <a:t>A person intentionally, knowingly, or recklessly carries, on or about his person, a handgun (without license)</a:t>
            </a:r>
          </a:p>
          <a:p>
            <a:pPr lvl="1"/>
            <a:endParaRPr lang="en-US" dirty="0"/>
          </a:p>
          <a:p>
            <a:pPr lvl="1"/>
            <a:r>
              <a:rPr lang="en-US" dirty="0"/>
              <a:t>Felony if the person carries a gun on premises licensed or issued a permit by the state for the sale or service of alcoholic beverages</a:t>
            </a:r>
          </a:p>
          <a:p>
            <a:pPr lvl="1"/>
            <a:endParaRPr lang="en-US" dirty="0"/>
          </a:p>
        </p:txBody>
      </p:sp>
    </p:spTree>
    <p:extLst>
      <p:ext uri="{BB962C8B-B14F-4D97-AF65-F5344CB8AC3E}">
        <p14:creationId xmlns:p14="http://schemas.microsoft.com/office/powerpoint/2010/main" val="21386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Fourth</a:t>
            </a:r>
            <a:r>
              <a:rPr lang="en-US" dirty="0"/>
              <a:t> </a:t>
            </a:r>
            <a:r>
              <a:rPr lang="en-US" b="1" dirty="0"/>
              <a:t>Amendment</a:t>
            </a:r>
          </a:p>
          <a:p>
            <a:pPr marL="0" lvl="1" indent="0">
              <a:buNone/>
            </a:pPr>
            <a:r>
              <a:rPr lang="en-US" dirty="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lvl="1"/>
            <a:endParaRPr lang="en-US" dirty="0"/>
          </a:p>
        </p:txBody>
      </p:sp>
      <p:pic>
        <p:nvPicPr>
          <p:cNvPr id="5" name="Picture 4">
            <a:extLst>
              <a:ext uri="{FF2B5EF4-FFF2-40B4-BE49-F238E27FC236}">
                <a16:creationId xmlns:a16="http://schemas.microsoft.com/office/drawing/2014/main" id="{D866E8E7-5F96-48A0-9674-4E408997AED7}"/>
              </a:ext>
            </a:extLst>
          </p:cNvPr>
          <p:cNvPicPr>
            <a:picLocks noChangeAspect="1"/>
          </p:cNvPicPr>
          <p:nvPr/>
        </p:nvPicPr>
        <p:blipFill>
          <a:blip r:embed="rId2"/>
          <a:stretch>
            <a:fillRect/>
          </a:stretch>
        </p:blipFill>
        <p:spPr>
          <a:xfrm>
            <a:off x="7621665" y="1569198"/>
            <a:ext cx="2989469" cy="4585540"/>
          </a:xfrm>
          <a:prstGeom prst="rect">
            <a:avLst/>
          </a:prstGeom>
        </p:spPr>
      </p:pic>
    </p:spTree>
    <p:extLst>
      <p:ext uri="{BB962C8B-B14F-4D97-AF65-F5344CB8AC3E}">
        <p14:creationId xmlns:p14="http://schemas.microsoft.com/office/powerpoint/2010/main" val="13521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Arrest, Search, and Seizure</a:t>
            </a:r>
          </a:p>
          <a:p>
            <a:pPr lvl="1"/>
            <a:r>
              <a:rPr lang="en-US" dirty="0"/>
              <a:t>CCP 15.22</a:t>
            </a:r>
          </a:p>
          <a:p>
            <a:pPr marL="342900" lvl="2" indent="0">
              <a:buNone/>
            </a:pPr>
            <a:r>
              <a:rPr lang="en-US" dirty="0"/>
              <a:t>A person is arrested when he has been actually placed under restraint or taken into custody by an officer or person executing a warrant of arrest, or by a person who has the authority to arrest</a:t>
            </a:r>
          </a:p>
          <a:p>
            <a:pPr lvl="1"/>
            <a:endParaRPr lang="en-US" dirty="0"/>
          </a:p>
        </p:txBody>
      </p:sp>
      <p:pic>
        <p:nvPicPr>
          <p:cNvPr id="4" name="Content Placeholder 4" descr="arrest1.jpg">
            <a:extLst>
              <a:ext uri="{FF2B5EF4-FFF2-40B4-BE49-F238E27FC236}">
                <a16:creationId xmlns:a16="http://schemas.microsoft.com/office/drawing/2014/main" id="{F3381907-8BEC-454B-8EED-C41F418D5E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527879" y="1716207"/>
            <a:ext cx="3003550" cy="2514600"/>
          </a:xfrm>
          <a:prstGeom prst="rect">
            <a:avLst/>
          </a:prstGeom>
        </p:spPr>
      </p:pic>
    </p:spTree>
    <p:extLst>
      <p:ext uri="{BB962C8B-B14F-4D97-AF65-F5344CB8AC3E}">
        <p14:creationId xmlns:p14="http://schemas.microsoft.com/office/powerpoint/2010/main" val="71703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Elements of Arrest</a:t>
            </a:r>
          </a:p>
          <a:p>
            <a:pPr lvl="1"/>
            <a:r>
              <a:rPr lang="en-US" dirty="0"/>
              <a:t>Intent</a:t>
            </a:r>
          </a:p>
          <a:p>
            <a:pPr lvl="1"/>
            <a:r>
              <a:rPr lang="en-US" dirty="0"/>
              <a:t>Authority</a:t>
            </a:r>
          </a:p>
          <a:p>
            <a:pPr lvl="1"/>
            <a:r>
              <a:rPr lang="en-US" dirty="0"/>
              <a:t>Custody (seizure or detention)</a:t>
            </a:r>
          </a:p>
          <a:p>
            <a:pPr lvl="1"/>
            <a:r>
              <a:rPr lang="en-US" dirty="0"/>
              <a:t>Understanding of the subject</a:t>
            </a:r>
          </a:p>
          <a:p>
            <a:pPr lvl="1"/>
            <a:endParaRPr lang="en-US" dirty="0"/>
          </a:p>
        </p:txBody>
      </p:sp>
      <p:pic>
        <p:nvPicPr>
          <p:cNvPr id="7" name="Content Placeholder 4" descr="traffic stop.jpg">
            <a:extLst>
              <a:ext uri="{FF2B5EF4-FFF2-40B4-BE49-F238E27FC236}">
                <a16:creationId xmlns:a16="http://schemas.microsoft.com/office/drawing/2014/main" id="{EA095218-6963-42A4-A96C-83C06DD5D7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427794" y="1420420"/>
            <a:ext cx="2865438" cy="2667000"/>
          </a:xfrm>
          <a:prstGeom prst="rect">
            <a:avLst/>
          </a:prstGeom>
        </p:spPr>
      </p:pic>
    </p:spTree>
    <p:extLst>
      <p:ext uri="{BB962C8B-B14F-4D97-AF65-F5344CB8AC3E}">
        <p14:creationId xmlns:p14="http://schemas.microsoft.com/office/powerpoint/2010/main" val="179092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Levels of Proof</a:t>
            </a:r>
          </a:p>
          <a:p>
            <a:pPr lvl="1"/>
            <a:endParaRPr lang="en-US" dirty="0"/>
          </a:p>
        </p:txBody>
      </p:sp>
      <p:cxnSp>
        <p:nvCxnSpPr>
          <p:cNvPr id="5" name="Straight Arrow Connector 4">
            <a:extLst>
              <a:ext uri="{FF2B5EF4-FFF2-40B4-BE49-F238E27FC236}">
                <a16:creationId xmlns:a16="http://schemas.microsoft.com/office/drawing/2014/main" id="{82F3F615-D044-407D-9638-2E6C631818A8}"/>
              </a:ext>
            </a:extLst>
          </p:cNvPr>
          <p:cNvCxnSpPr/>
          <p:nvPr/>
        </p:nvCxnSpPr>
        <p:spPr>
          <a:xfrm rot="5400000" flipH="1" flipV="1">
            <a:off x="3178222" y="1509642"/>
            <a:ext cx="5181600" cy="4495800"/>
          </a:xfrm>
          <a:prstGeom prst="straightConnector1">
            <a:avLst/>
          </a:prstGeom>
          <a:noFill/>
          <a:ln w="11430" cap="flat" cmpd="sng" algn="ctr">
            <a:solidFill>
              <a:srgbClr val="B83D68"/>
            </a:solidFill>
            <a:prstDash val="solid"/>
            <a:tailEnd type="arrow"/>
          </a:ln>
          <a:effectLst/>
        </p:spPr>
      </p:cxnSp>
      <p:sp>
        <p:nvSpPr>
          <p:cNvPr id="6" name="TextBox 6">
            <a:extLst>
              <a:ext uri="{FF2B5EF4-FFF2-40B4-BE49-F238E27FC236}">
                <a16:creationId xmlns:a16="http://schemas.microsoft.com/office/drawing/2014/main" id="{5073CFB6-4BA8-42FD-8968-BA196B08554C}"/>
              </a:ext>
            </a:extLst>
          </p:cNvPr>
          <p:cNvSpPr txBox="1">
            <a:spLocks noChangeArrowheads="1"/>
          </p:cNvSpPr>
          <p:nvPr/>
        </p:nvSpPr>
        <p:spPr bwMode="auto">
          <a:xfrm>
            <a:off x="7026322" y="709542"/>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B050"/>
                </a:solidFill>
                <a:latin typeface="Open Sans"/>
              </a:rPr>
              <a:t>Absolute Certainty</a:t>
            </a:r>
          </a:p>
        </p:txBody>
      </p:sp>
      <p:cxnSp>
        <p:nvCxnSpPr>
          <p:cNvPr id="8" name="Straight Connector 7">
            <a:extLst>
              <a:ext uri="{FF2B5EF4-FFF2-40B4-BE49-F238E27FC236}">
                <a16:creationId xmlns:a16="http://schemas.microsoft.com/office/drawing/2014/main" id="{5C65934A-2313-475D-B33F-94A3CE5ACCA3}"/>
              </a:ext>
            </a:extLst>
          </p:cNvPr>
          <p:cNvCxnSpPr/>
          <p:nvPr/>
        </p:nvCxnSpPr>
        <p:spPr>
          <a:xfrm>
            <a:off x="5883322" y="2385942"/>
            <a:ext cx="2286000" cy="1588"/>
          </a:xfrm>
          <a:prstGeom prst="line">
            <a:avLst/>
          </a:prstGeom>
          <a:noFill/>
          <a:ln w="11430" cap="flat" cmpd="sng" algn="ctr">
            <a:solidFill>
              <a:srgbClr val="B83D68"/>
            </a:solidFill>
            <a:prstDash val="solid"/>
          </a:ln>
          <a:effectLst/>
        </p:spPr>
      </p:cxnSp>
      <p:cxnSp>
        <p:nvCxnSpPr>
          <p:cNvPr id="9" name="Straight Connector 8">
            <a:extLst>
              <a:ext uri="{FF2B5EF4-FFF2-40B4-BE49-F238E27FC236}">
                <a16:creationId xmlns:a16="http://schemas.microsoft.com/office/drawing/2014/main" id="{B1B5D0E8-7B31-4BD8-8650-1B3835FE85D5}"/>
              </a:ext>
            </a:extLst>
          </p:cNvPr>
          <p:cNvCxnSpPr/>
          <p:nvPr/>
        </p:nvCxnSpPr>
        <p:spPr>
          <a:xfrm rot="5400000" flipH="1" flipV="1">
            <a:off x="2606722" y="5738742"/>
            <a:ext cx="1588" cy="1588"/>
          </a:xfrm>
          <a:prstGeom prst="line">
            <a:avLst/>
          </a:prstGeom>
          <a:noFill/>
          <a:ln w="11430" cap="flat" cmpd="sng" algn="ctr">
            <a:solidFill>
              <a:srgbClr val="B83D68"/>
            </a:solidFill>
            <a:prstDash val="solid"/>
          </a:ln>
          <a:effectLst/>
        </p:spPr>
      </p:cxnSp>
      <p:cxnSp>
        <p:nvCxnSpPr>
          <p:cNvPr id="10" name="Straight Connector 9">
            <a:extLst>
              <a:ext uri="{FF2B5EF4-FFF2-40B4-BE49-F238E27FC236}">
                <a16:creationId xmlns:a16="http://schemas.microsoft.com/office/drawing/2014/main" id="{1F43760D-0BCB-4F9A-89E0-F4768DD33F74}"/>
              </a:ext>
            </a:extLst>
          </p:cNvPr>
          <p:cNvCxnSpPr/>
          <p:nvPr/>
        </p:nvCxnSpPr>
        <p:spPr>
          <a:xfrm>
            <a:off x="2378122" y="6043542"/>
            <a:ext cx="3429000" cy="1588"/>
          </a:xfrm>
          <a:prstGeom prst="line">
            <a:avLst/>
          </a:prstGeom>
          <a:noFill/>
          <a:ln w="11430" cap="flat" cmpd="sng" algn="ctr">
            <a:solidFill>
              <a:srgbClr val="B83D68"/>
            </a:solidFill>
            <a:prstDash val="solid"/>
          </a:ln>
          <a:effectLst/>
        </p:spPr>
      </p:cxnSp>
      <p:sp>
        <p:nvSpPr>
          <p:cNvPr id="11" name="TextBox 27">
            <a:extLst>
              <a:ext uri="{FF2B5EF4-FFF2-40B4-BE49-F238E27FC236}">
                <a16:creationId xmlns:a16="http://schemas.microsoft.com/office/drawing/2014/main" id="{9155ACC7-48C9-4A04-BD79-8ECF557121C2}"/>
              </a:ext>
            </a:extLst>
          </p:cNvPr>
          <p:cNvSpPr txBox="1">
            <a:spLocks noChangeArrowheads="1"/>
          </p:cNvSpPr>
          <p:nvPr/>
        </p:nvSpPr>
        <p:spPr bwMode="auto">
          <a:xfrm>
            <a:off x="4206922" y="1471542"/>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Criminal Jury Verdict</a:t>
            </a:r>
          </a:p>
        </p:txBody>
      </p:sp>
      <p:sp>
        <p:nvSpPr>
          <p:cNvPr id="12" name="TextBox 28">
            <a:extLst>
              <a:ext uri="{FF2B5EF4-FFF2-40B4-BE49-F238E27FC236}">
                <a16:creationId xmlns:a16="http://schemas.microsoft.com/office/drawing/2014/main" id="{A1C83217-4118-478D-9ACC-90E2D00B4207}"/>
              </a:ext>
            </a:extLst>
          </p:cNvPr>
          <p:cNvSpPr txBox="1">
            <a:spLocks noChangeArrowheads="1"/>
          </p:cNvSpPr>
          <p:nvPr/>
        </p:nvSpPr>
        <p:spPr bwMode="auto">
          <a:xfrm>
            <a:off x="8550322" y="1242942"/>
            <a:ext cx="144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Beyond a Reasonable Doubt</a:t>
            </a:r>
          </a:p>
        </p:txBody>
      </p:sp>
      <p:sp>
        <p:nvSpPr>
          <p:cNvPr id="13" name="TextBox 29">
            <a:extLst>
              <a:ext uri="{FF2B5EF4-FFF2-40B4-BE49-F238E27FC236}">
                <a16:creationId xmlns:a16="http://schemas.microsoft.com/office/drawing/2014/main" id="{322E6849-2FB4-434F-9CEE-3E07F16198C1}"/>
              </a:ext>
            </a:extLst>
          </p:cNvPr>
          <p:cNvSpPr txBox="1">
            <a:spLocks noChangeArrowheads="1"/>
          </p:cNvSpPr>
          <p:nvPr/>
        </p:nvSpPr>
        <p:spPr bwMode="auto">
          <a:xfrm>
            <a:off x="3368722" y="2157342"/>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dirty="0">
                <a:solidFill>
                  <a:prstClr val="black"/>
                </a:solidFill>
                <a:latin typeface="Open Sans"/>
              </a:rPr>
              <a:t>Non-Suggestiveness of Identification</a:t>
            </a:r>
          </a:p>
        </p:txBody>
      </p:sp>
      <p:sp>
        <p:nvSpPr>
          <p:cNvPr id="14" name="TextBox 30">
            <a:extLst>
              <a:ext uri="{FF2B5EF4-FFF2-40B4-BE49-F238E27FC236}">
                <a16:creationId xmlns:a16="http://schemas.microsoft.com/office/drawing/2014/main" id="{2CF6295E-CB8A-427E-BC93-9DFA7D9F1236}"/>
              </a:ext>
            </a:extLst>
          </p:cNvPr>
          <p:cNvSpPr txBox="1">
            <a:spLocks noChangeArrowheads="1"/>
          </p:cNvSpPr>
          <p:nvPr/>
        </p:nvSpPr>
        <p:spPr bwMode="auto">
          <a:xfrm>
            <a:off x="8245522" y="2157342"/>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Clear and Convincing</a:t>
            </a:r>
          </a:p>
        </p:txBody>
      </p:sp>
      <p:sp>
        <p:nvSpPr>
          <p:cNvPr id="15" name="TextBox 18">
            <a:extLst>
              <a:ext uri="{FF2B5EF4-FFF2-40B4-BE49-F238E27FC236}">
                <a16:creationId xmlns:a16="http://schemas.microsoft.com/office/drawing/2014/main" id="{EA570120-28CE-4F01-BC3E-F536CDB593B9}"/>
              </a:ext>
            </a:extLst>
          </p:cNvPr>
          <p:cNvSpPr txBox="1">
            <a:spLocks noChangeArrowheads="1"/>
          </p:cNvSpPr>
          <p:nvPr/>
        </p:nvSpPr>
        <p:spPr bwMode="auto">
          <a:xfrm>
            <a:off x="7788322" y="2919342"/>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Preponderance</a:t>
            </a:r>
          </a:p>
        </p:txBody>
      </p:sp>
      <p:sp>
        <p:nvSpPr>
          <p:cNvPr id="16" name="TextBox 20">
            <a:extLst>
              <a:ext uri="{FF2B5EF4-FFF2-40B4-BE49-F238E27FC236}">
                <a16:creationId xmlns:a16="http://schemas.microsoft.com/office/drawing/2014/main" id="{D8EFFCD9-D549-441C-8683-365FB2FDB0E0}"/>
              </a:ext>
            </a:extLst>
          </p:cNvPr>
          <p:cNvSpPr txBox="1">
            <a:spLocks noChangeArrowheads="1"/>
          </p:cNvSpPr>
          <p:nvPr/>
        </p:nvSpPr>
        <p:spPr bwMode="auto">
          <a:xfrm>
            <a:off x="2835322" y="2919342"/>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Civil Trial Decision</a:t>
            </a:r>
          </a:p>
        </p:txBody>
      </p:sp>
      <p:sp>
        <p:nvSpPr>
          <p:cNvPr id="17" name="TextBox 22">
            <a:extLst>
              <a:ext uri="{FF2B5EF4-FFF2-40B4-BE49-F238E27FC236}">
                <a16:creationId xmlns:a16="http://schemas.microsoft.com/office/drawing/2014/main" id="{9305889B-0392-41C3-8EAD-3AB7B7CE0238}"/>
              </a:ext>
            </a:extLst>
          </p:cNvPr>
          <p:cNvSpPr txBox="1">
            <a:spLocks noChangeArrowheads="1"/>
          </p:cNvSpPr>
          <p:nvPr/>
        </p:nvSpPr>
        <p:spPr bwMode="auto">
          <a:xfrm>
            <a:off x="2225722" y="3605142"/>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Take Case to a Jury</a:t>
            </a:r>
          </a:p>
        </p:txBody>
      </p:sp>
      <p:sp>
        <p:nvSpPr>
          <p:cNvPr id="18" name="TextBox 24">
            <a:extLst>
              <a:ext uri="{FF2B5EF4-FFF2-40B4-BE49-F238E27FC236}">
                <a16:creationId xmlns:a16="http://schemas.microsoft.com/office/drawing/2014/main" id="{213E6528-61DE-45CF-B019-5CB44F5A8243}"/>
              </a:ext>
            </a:extLst>
          </p:cNvPr>
          <p:cNvSpPr txBox="1">
            <a:spLocks noChangeArrowheads="1"/>
          </p:cNvSpPr>
          <p:nvPr/>
        </p:nvSpPr>
        <p:spPr bwMode="auto">
          <a:xfrm>
            <a:off x="7483522" y="3605142"/>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Prima Facie</a:t>
            </a:r>
          </a:p>
        </p:txBody>
      </p:sp>
      <p:sp>
        <p:nvSpPr>
          <p:cNvPr id="19" name="TextBox 26">
            <a:extLst>
              <a:ext uri="{FF2B5EF4-FFF2-40B4-BE49-F238E27FC236}">
                <a16:creationId xmlns:a16="http://schemas.microsoft.com/office/drawing/2014/main" id="{A1144DDC-4E5E-496D-AFCD-748010ADA1B1}"/>
              </a:ext>
            </a:extLst>
          </p:cNvPr>
          <p:cNvSpPr txBox="1">
            <a:spLocks noChangeArrowheads="1"/>
          </p:cNvSpPr>
          <p:nvPr/>
        </p:nvSpPr>
        <p:spPr bwMode="auto">
          <a:xfrm>
            <a:off x="2301922" y="4062342"/>
            <a:ext cx="220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Arrest, Search, Indictment, Information</a:t>
            </a:r>
          </a:p>
        </p:txBody>
      </p:sp>
      <p:sp>
        <p:nvSpPr>
          <p:cNvPr id="20" name="TextBox 31">
            <a:extLst>
              <a:ext uri="{FF2B5EF4-FFF2-40B4-BE49-F238E27FC236}">
                <a16:creationId xmlns:a16="http://schemas.microsoft.com/office/drawing/2014/main" id="{7E7A0176-C586-425F-B488-15E318F0991A}"/>
              </a:ext>
            </a:extLst>
          </p:cNvPr>
          <p:cNvSpPr txBox="1">
            <a:spLocks noChangeArrowheads="1"/>
          </p:cNvSpPr>
          <p:nvPr/>
        </p:nvSpPr>
        <p:spPr bwMode="auto">
          <a:xfrm>
            <a:off x="6873922" y="4290942"/>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Probable Cause</a:t>
            </a:r>
          </a:p>
        </p:txBody>
      </p:sp>
      <p:sp>
        <p:nvSpPr>
          <p:cNvPr id="21" name="TextBox 32">
            <a:extLst>
              <a:ext uri="{FF2B5EF4-FFF2-40B4-BE49-F238E27FC236}">
                <a16:creationId xmlns:a16="http://schemas.microsoft.com/office/drawing/2014/main" id="{BFF147D6-6CD1-4DA7-804A-ED925C3C8B73}"/>
              </a:ext>
            </a:extLst>
          </p:cNvPr>
          <p:cNvSpPr txBox="1">
            <a:spLocks noChangeArrowheads="1"/>
          </p:cNvSpPr>
          <p:nvPr/>
        </p:nvSpPr>
        <p:spPr bwMode="auto">
          <a:xfrm>
            <a:off x="6416722" y="5052942"/>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Reasonable Suspicion</a:t>
            </a:r>
          </a:p>
        </p:txBody>
      </p:sp>
      <p:sp>
        <p:nvSpPr>
          <p:cNvPr id="22" name="TextBox 33">
            <a:extLst>
              <a:ext uri="{FF2B5EF4-FFF2-40B4-BE49-F238E27FC236}">
                <a16:creationId xmlns:a16="http://schemas.microsoft.com/office/drawing/2014/main" id="{C1CA345A-1454-4C72-8335-8287D5F21D91}"/>
              </a:ext>
            </a:extLst>
          </p:cNvPr>
          <p:cNvSpPr txBox="1">
            <a:spLocks noChangeArrowheads="1"/>
          </p:cNvSpPr>
          <p:nvPr/>
        </p:nvSpPr>
        <p:spPr bwMode="auto">
          <a:xfrm>
            <a:off x="1920922" y="5052942"/>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Stop, Frisk, Question</a:t>
            </a:r>
          </a:p>
        </p:txBody>
      </p:sp>
      <p:sp>
        <p:nvSpPr>
          <p:cNvPr id="23" name="TextBox 34">
            <a:extLst>
              <a:ext uri="{FF2B5EF4-FFF2-40B4-BE49-F238E27FC236}">
                <a16:creationId xmlns:a16="http://schemas.microsoft.com/office/drawing/2014/main" id="{864BB819-1CBE-4767-8EF3-6593342F6C9C}"/>
              </a:ext>
            </a:extLst>
          </p:cNvPr>
          <p:cNvSpPr txBox="1">
            <a:spLocks noChangeArrowheads="1"/>
          </p:cNvSpPr>
          <p:nvPr/>
        </p:nvSpPr>
        <p:spPr bwMode="auto">
          <a:xfrm>
            <a:off x="5883322" y="5891142"/>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Open Sans"/>
              </a:rPr>
              <a:t>Mere Hunch</a:t>
            </a:r>
          </a:p>
        </p:txBody>
      </p:sp>
      <p:sp>
        <p:nvSpPr>
          <p:cNvPr id="24" name="TextBox 35">
            <a:extLst>
              <a:ext uri="{FF2B5EF4-FFF2-40B4-BE49-F238E27FC236}">
                <a16:creationId xmlns:a16="http://schemas.microsoft.com/office/drawing/2014/main" id="{56661EA5-C2F8-4339-84DC-15B9A8A148CA}"/>
              </a:ext>
            </a:extLst>
          </p:cNvPr>
          <p:cNvSpPr txBox="1">
            <a:spLocks noChangeArrowheads="1"/>
          </p:cNvSpPr>
          <p:nvPr/>
        </p:nvSpPr>
        <p:spPr bwMode="auto">
          <a:xfrm>
            <a:off x="1920922" y="6359455"/>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0000"/>
                </a:solidFill>
                <a:latin typeface="Open Sans"/>
              </a:rPr>
              <a:t>No Basis for Knowledge</a:t>
            </a:r>
          </a:p>
        </p:txBody>
      </p:sp>
      <p:cxnSp>
        <p:nvCxnSpPr>
          <p:cNvPr id="25" name="Straight Connector 24">
            <a:extLst>
              <a:ext uri="{FF2B5EF4-FFF2-40B4-BE49-F238E27FC236}">
                <a16:creationId xmlns:a16="http://schemas.microsoft.com/office/drawing/2014/main" id="{F83D6A0B-B19D-47E6-B78A-3D504FD94154}"/>
              </a:ext>
            </a:extLst>
          </p:cNvPr>
          <p:cNvCxnSpPr/>
          <p:nvPr/>
        </p:nvCxnSpPr>
        <p:spPr>
          <a:xfrm>
            <a:off x="6569122" y="1700142"/>
            <a:ext cx="1905000" cy="0"/>
          </a:xfrm>
          <a:prstGeom prst="line">
            <a:avLst/>
          </a:prstGeom>
          <a:noFill/>
          <a:ln w="11430" cap="flat" cmpd="sng" algn="ctr">
            <a:solidFill>
              <a:srgbClr val="B83D68"/>
            </a:solidFill>
            <a:prstDash val="solid"/>
          </a:ln>
          <a:effectLst/>
        </p:spPr>
      </p:cxnSp>
      <p:cxnSp>
        <p:nvCxnSpPr>
          <p:cNvPr id="26" name="Straight Connector 25">
            <a:extLst>
              <a:ext uri="{FF2B5EF4-FFF2-40B4-BE49-F238E27FC236}">
                <a16:creationId xmlns:a16="http://schemas.microsoft.com/office/drawing/2014/main" id="{E4BA78BA-8488-42B6-967F-4795AB2AB612}"/>
              </a:ext>
            </a:extLst>
          </p:cNvPr>
          <p:cNvCxnSpPr/>
          <p:nvPr/>
        </p:nvCxnSpPr>
        <p:spPr>
          <a:xfrm>
            <a:off x="5121322" y="3147942"/>
            <a:ext cx="2514600" cy="0"/>
          </a:xfrm>
          <a:prstGeom prst="line">
            <a:avLst/>
          </a:prstGeom>
          <a:noFill/>
          <a:ln w="11430" cap="flat" cmpd="sng" algn="ctr">
            <a:solidFill>
              <a:srgbClr val="B83D68"/>
            </a:solidFill>
            <a:prstDash val="solid"/>
          </a:ln>
          <a:effectLst/>
        </p:spPr>
      </p:cxnSp>
      <p:cxnSp>
        <p:nvCxnSpPr>
          <p:cNvPr id="27" name="Straight Connector 26">
            <a:extLst>
              <a:ext uri="{FF2B5EF4-FFF2-40B4-BE49-F238E27FC236}">
                <a16:creationId xmlns:a16="http://schemas.microsoft.com/office/drawing/2014/main" id="{E24EC069-AB3C-47F1-A589-CF611B27AFD3}"/>
              </a:ext>
            </a:extLst>
          </p:cNvPr>
          <p:cNvCxnSpPr/>
          <p:nvPr/>
        </p:nvCxnSpPr>
        <p:spPr>
          <a:xfrm>
            <a:off x="4435522" y="3832155"/>
            <a:ext cx="2895600" cy="1587"/>
          </a:xfrm>
          <a:prstGeom prst="line">
            <a:avLst/>
          </a:prstGeom>
          <a:noFill/>
          <a:ln w="11430" cap="flat" cmpd="sng" algn="ctr">
            <a:solidFill>
              <a:srgbClr val="B83D68"/>
            </a:solidFill>
            <a:prstDash val="solid"/>
          </a:ln>
          <a:effectLst/>
        </p:spPr>
      </p:cxnSp>
      <p:cxnSp>
        <p:nvCxnSpPr>
          <p:cNvPr id="28" name="Straight Connector 27">
            <a:extLst>
              <a:ext uri="{FF2B5EF4-FFF2-40B4-BE49-F238E27FC236}">
                <a16:creationId xmlns:a16="http://schemas.microsoft.com/office/drawing/2014/main" id="{B673770D-7D6C-448B-99A7-7014C4ECCB8C}"/>
              </a:ext>
            </a:extLst>
          </p:cNvPr>
          <p:cNvCxnSpPr/>
          <p:nvPr/>
        </p:nvCxnSpPr>
        <p:spPr>
          <a:xfrm>
            <a:off x="3749722" y="4519542"/>
            <a:ext cx="2895600" cy="1588"/>
          </a:xfrm>
          <a:prstGeom prst="line">
            <a:avLst/>
          </a:prstGeom>
          <a:noFill/>
          <a:ln w="11430" cap="flat" cmpd="sng" algn="ctr">
            <a:solidFill>
              <a:srgbClr val="B83D68"/>
            </a:solidFill>
            <a:prstDash val="solid"/>
          </a:ln>
          <a:effectLst/>
        </p:spPr>
      </p:cxnSp>
      <p:cxnSp>
        <p:nvCxnSpPr>
          <p:cNvPr id="29" name="Straight Connector 28">
            <a:extLst>
              <a:ext uri="{FF2B5EF4-FFF2-40B4-BE49-F238E27FC236}">
                <a16:creationId xmlns:a16="http://schemas.microsoft.com/office/drawing/2014/main" id="{D53347FA-CDF5-45F2-8C4B-D14DD47A9DA3}"/>
              </a:ext>
            </a:extLst>
          </p:cNvPr>
          <p:cNvCxnSpPr/>
          <p:nvPr/>
        </p:nvCxnSpPr>
        <p:spPr>
          <a:xfrm>
            <a:off x="3292522" y="5279955"/>
            <a:ext cx="2895600" cy="1587"/>
          </a:xfrm>
          <a:prstGeom prst="line">
            <a:avLst/>
          </a:prstGeom>
          <a:noFill/>
          <a:ln w="11430" cap="flat" cmpd="sng" algn="ctr">
            <a:solidFill>
              <a:srgbClr val="B83D68"/>
            </a:solidFill>
            <a:prstDash val="solid"/>
          </a:ln>
          <a:effectLst/>
        </p:spPr>
      </p:cxnSp>
    </p:spTree>
    <p:extLst>
      <p:ext uri="{BB962C8B-B14F-4D97-AF65-F5344CB8AC3E}">
        <p14:creationId xmlns:p14="http://schemas.microsoft.com/office/powerpoint/2010/main" val="167403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Guidelines of Arrest</a:t>
            </a:r>
          </a:p>
          <a:p>
            <a:pPr lvl="1"/>
            <a:r>
              <a:rPr lang="en-US" dirty="0"/>
              <a:t>An arrest may be made anytime of the day or night (CCP 15.23).</a:t>
            </a:r>
          </a:p>
          <a:p>
            <a:pPr lvl="1"/>
            <a:r>
              <a:rPr lang="en-US" dirty="0"/>
              <a:t>When making an arrest, all reasonable means are permitted to affect it.  No greater force, however, shall be resorted to than is necessary to secure the arrest and detention of the suspect (CCP 15.24)</a:t>
            </a:r>
          </a:p>
          <a:p>
            <a:pPr lvl="1"/>
            <a:endParaRPr lang="en-US" dirty="0"/>
          </a:p>
        </p:txBody>
      </p:sp>
    </p:spTree>
    <p:extLst>
      <p:ext uri="{BB962C8B-B14F-4D97-AF65-F5344CB8AC3E}">
        <p14:creationId xmlns:p14="http://schemas.microsoft.com/office/powerpoint/2010/main" val="313072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Temporary Detention</a:t>
            </a:r>
          </a:p>
          <a:p>
            <a:pPr lvl="1"/>
            <a:r>
              <a:rPr lang="en-US" dirty="0"/>
              <a:t>Reasonable suspicion</a:t>
            </a:r>
          </a:p>
          <a:p>
            <a:pPr lvl="1"/>
            <a:r>
              <a:rPr lang="en-US" dirty="0"/>
              <a:t>Activity occurring/just occurred</a:t>
            </a:r>
          </a:p>
          <a:p>
            <a:pPr lvl="1"/>
            <a:r>
              <a:rPr lang="en-US" dirty="0"/>
              <a:t>Person connected to activity</a:t>
            </a:r>
          </a:p>
          <a:p>
            <a:pPr lvl="1"/>
            <a:r>
              <a:rPr lang="en-US" dirty="0"/>
              <a:t>Limited time</a:t>
            </a:r>
          </a:p>
          <a:p>
            <a:pPr lvl="1"/>
            <a:r>
              <a:rPr lang="en-US" dirty="0"/>
              <a:t>Florida v. Royer</a:t>
            </a:r>
          </a:p>
          <a:p>
            <a:pPr lvl="2"/>
            <a:r>
              <a:rPr lang="en-US" dirty="0"/>
              <a:t>Investigative detention</a:t>
            </a:r>
          </a:p>
          <a:p>
            <a:pPr lvl="2"/>
            <a:r>
              <a:rPr lang="en-US" dirty="0"/>
              <a:t>No longer than necessary</a:t>
            </a:r>
          </a:p>
          <a:p>
            <a:pPr lvl="2"/>
            <a:r>
              <a:rPr lang="en-US" dirty="0"/>
              <a:t>Scope of detention matches justification</a:t>
            </a:r>
          </a:p>
          <a:p>
            <a:pPr marL="0" lvl="1" indent="0">
              <a:buNone/>
            </a:pPr>
            <a:endParaRPr lang="en-US" b="1" dirty="0"/>
          </a:p>
          <a:p>
            <a:pPr lvl="1"/>
            <a:endParaRPr lang="en-US" dirty="0"/>
          </a:p>
        </p:txBody>
      </p:sp>
      <p:sp>
        <p:nvSpPr>
          <p:cNvPr id="4" name="Content Placeholder 3">
            <a:extLst>
              <a:ext uri="{FF2B5EF4-FFF2-40B4-BE49-F238E27FC236}">
                <a16:creationId xmlns:a16="http://schemas.microsoft.com/office/drawing/2014/main" id="{333CB067-7AB2-4E6B-B395-E5E7AA970A77}"/>
              </a:ext>
            </a:extLst>
          </p:cNvPr>
          <p:cNvSpPr>
            <a:spLocks noGrp="1"/>
          </p:cNvSpPr>
          <p:nvPr>
            <p:ph sz="half" idx="10"/>
          </p:nvPr>
        </p:nvSpPr>
        <p:spPr/>
        <p:txBody>
          <a:bodyPr/>
          <a:lstStyle/>
          <a:p>
            <a:r>
              <a:rPr lang="en-US" b="1" dirty="0"/>
              <a:t>Stops</a:t>
            </a:r>
          </a:p>
          <a:p>
            <a:pPr lvl="1"/>
            <a:r>
              <a:rPr lang="en-US" dirty="0"/>
              <a:t>Justified if:</a:t>
            </a:r>
          </a:p>
          <a:p>
            <a:pPr lvl="2"/>
            <a:r>
              <a:rPr lang="en-US" dirty="0"/>
              <a:t>Not fitting time or place</a:t>
            </a:r>
          </a:p>
          <a:p>
            <a:pPr lvl="2"/>
            <a:r>
              <a:rPr lang="en-US" dirty="0"/>
              <a:t>Fits description of a wanted person</a:t>
            </a:r>
          </a:p>
          <a:p>
            <a:pPr lvl="2"/>
            <a:r>
              <a:rPr lang="en-US" dirty="0"/>
              <a:t>Emotional, frightened, or intoxicated</a:t>
            </a:r>
          </a:p>
          <a:p>
            <a:pPr lvl="2"/>
            <a:r>
              <a:rPr lang="en-US" dirty="0"/>
              <a:t>Running/furtive movements</a:t>
            </a:r>
          </a:p>
          <a:p>
            <a:pPr lvl="2"/>
            <a:r>
              <a:rPr lang="en-US" dirty="0"/>
              <a:t>Loitering, hanging out, or on “look out”</a:t>
            </a:r>
          </a:p>
          <a:p>
            <a:pPr lvl="2"/>
            <a:r>
              <a:rPr lang="en-US" dirty="0"/>
              <a:t>Crime scene area</a:t>
            </a:r>
          </a:p>
          <a:p>
            <a:endParaRPr lang="en-US" dirty="0"/>
          </a:p>
        </p:txBody>
      </p:sp>
    </p:spTree>
    <p:extLst>
      <p:ext uri="{BB962C8B-B14F-4D97-AF65-F5344CB8AC3E}">
        <p14:creationId xmlns:p14="http://schemas.microsoft.com/office/powerpoint/2010/main" val="1814214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Elements of Arrest</a:t>
            </a:r>
          </a:p>
          <a:p>
            <a:pPr lvl="1"/>
            <a:r>
              <a:rPr lang="en-US" dirty="0"/>
              <a:t>Intent</a:t>
            </a:r>
          </a:p>
          <a:p>
            <a:pPr lvl="1"/>
            <a:r>
              <a:rPr lang="en-US" dirty="0"/>
              <a:t>Authority</a:t>
            </a:r>
          </a:p>
          <a:p>
            <a:pPr lvl="1"/>
            <a:r>
              <a:rPr lang="en-US" dirty="0"/>
              <a:t>Custody (seizure or detention)</a:t>
            </a:r>
          </a:p>
          <a:p>
            <a:pPr lvl="1"/>
            <a:r>
              <a:rPr lang="en-US" dirty="0"/>
              <a:t>Understanding of the subject</a:t>
            </a:r>
          </a:p>
          <a:p>
            <a:pPr lvl="1"/>
            <a:endParaRPr lang="en-US" dirty="0"/>
          </a:p>
        </p:txBody>
      </p:sp>
    </p:spTree>
    <p:extLst>
      <p:ext uri="{BB962C8B-B14F-4D97-AF65-F5344CB8AC3E}">
        <p14:creationId xmlns:p14="http://schemas.microsoft.com/office/powerpoint/2010/main" val="379163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Elements of Arrest</a:t>
            </a:r>
          </a:p>
          <a:p>
            <a:pPr lvl="1"/>
            <a:r>
              <a:rPr lang="en-US" dirty="0"/>
              <a:t>Intent</a:t>
            </a:r>
          </a:p>
          <a:p>
            <a:pPr lvl="1"/>
            <a:r>
              <a:rPr lang="en-US" dirty="0"/>
              <a:t>Authority</a:t>
            </a:r>
          </a:p>
          <a:p>
            <a:pPr lvl="1"/>
            <a:r>
              <a:rPr lang="en-US" dirty="0"/>
              <a:t>Custody (seizure or detention)</a:t>
            </a:r>
          </a:p>
          <a:p>
            <a:pPr lvl="1"/>
            <a:r>
              <a:rPr lang="en-US" dirty="0"/>
              <a:t>Understanding of the subject</a:t>
            </a:r>
          </a:p>
          <a:p>
            <a:pPr lvl="1"/>
            <a:endParaRPr lang="en-US" dirty="0"/>
          </a:p>
        </p:txBody>
      </p:sp>
    </p:spTree>
    <p:extLst>
      <p:ext uri="{BB962C8B-B14F-4D97-AF65-F5344CB8AC3E}">
        <p14:creationId xmlns:p14="http://schemas.microsoft.com/office/powerpoint/2010/main" val="130514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“Terry Frisk”</a:t>
            </a:r>
          </a:p>
          <a:p>
            <a:pPr marL="0" lvl="1" indent="0">
              <a:buNone/>
            </a:pPr>
            <a:r>
              <a:rPr lang="en-US" dirty="0"/>
              <a:t>Terry v. Ohio</a:t>
            </a:r>
          </a:p>
          <a:p>
            <a:pPr lvl="2"/>
            <a:r>
              <a:rPr lang="en-US" dirty="0"/>
              <a:t>Unusual Conduct</a:t>
            </a:r>
          </a:p>
          <a:p>
            <a:pPr lvl="2"/>
            <a:r>
              <a:rPr lang="en-US" dirty="0"/>
              <a:t>May be armed and dangerous</a:t>
            </a:r>
          </a:p>
          <a:p>
            <a:pPr lvl="2"/>
            <a:r>
              <a:rPr lang="en-US" dirty="0"/>
              <a:t>Protection of self and others</a:t>
            </a:r>
          </a:p>
          <a:p>
            <a:pPr lvl="2"/>
            <a:r>
              <a:rPr lang="en-US" dirty="0"/>
              <a:t>Suspicion of crime and weapon to be used</a:t>
            </a:r>
          </a:p>
          <a:p>
            <a:pPr lvl="2"/>
            <a:r>
              <a:rPr lang="en-US" dirty="0"/>
              <a:t>Careful pat of outer clothing</a:t>
            </a:r>
          </a:p>
          <a:p>
            <a:pPr lvl="2"/>
            <a:r>
              <a:rPr lang="en-US" dirty="0"/>
              <a:t>Alone and no backup</a:t>
            </a:r>
          </a:p>
          <a:p>
            <a:pPr lvl="2"/>
            <a:r>
              <a:rPr lang="en-US" dirty="0"/>
              <a:t>Emotions or behavior of suspects</a:t>
            </a:r>
          </a:p>
        </p:txBody>
      </p:sp>
      <p:pic>
        <p:nvPicPr>
          <p:cNvPr id="4" name="Picture 3">
            <a:extLst>
              <a:ext uri="{FF2B5EF4-FFF2-40B4-BE49-F238E27FC236}">
                <a16:creationId xmlns:a16="http://schemas.microsoft.com/office/drawing/2014/main" id="{F9D65DD9-4778-4F87-86B2-78AB95BBD2AE}"/>
              </a:ext>
            </a:extLst>
          </p:cNvPr>
          <p:cNvPicPr>
            <a:picLocks noChangeAspect="1"/>
          </p:cNvPicPr>
          <p:nvPr/>
        </p:nvPicPr>
        <p:blipFill>
          <a:blip r:embed="rId2"/>
          <a:stretch>
            <a:fillRect/>
          </a:stretch>
        </p:blipFill>
        <p:spPr>
          <a:xfrm>
            <a:off x="7072408" y="1781211"/>
            <a:ext cx="3777840" cy="3725661"/>
          </a:xfrm>
          <a:prstGeom prst="rect">
            <a:avLst/>
          </a:prstGeom>
        </p:spPr>
      </p:pic>
    </p:spTree>
    <p:extLst>
      <p:ext uri="{BB962C8B-B14F-4D97-AF65-F5344CB8AC3E}">
        <p14:creationId xmlns:p14="http://schemas.microsoft.com/office/powerpoint/2010/main" val="382163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Search Defined</a:t>
            </a:r>
          </a:p>
          <a:p>
            <a:pPr marL="0" lvl="1" indent="0">
              <a:buNone/>
            </a:pPr>
            <a:r>
              <a:rPr lang="en-US" dirty="0"/>
              <a:t>Prying into hidden places to look for material which is concealed; it is not a search to observe that which is open to view.</a:t>
            </a:r>
          </a:p>
          <a:p>
            <a:pPr lvl="2"/>
            <a:endParaRPr lang="en-US" dirty="0"/>
          </a:p>
        </p:txBody>
      </p:sp>
      <p:pic>
        <p:nvPicPr>
          <p:cNvPr id="5" name="Picture 7" descr="Untitled-4.jpg">
            <a:extLst>
              <a:ext uri="{FF2B5EF4-FFF2-40B4-BE49-F238E27FC236}">
                <a16:creationId xmlns:a16="http://schemas.microsoft.com/office/drawing/2014/main" id="{9CDCED67-0F09-4BE9-82E9-7684D394A7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2532" y="1568355"/>
            <a:ext cx="3747448" cy="37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3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Search Warrant</a:t>
            </a:r>
          </a:p>
          <a:p>
            <a:pPr lvl="1"/>
            <a:r>
              <a:rPr lang="en-US" dirty="0"/>
              <a:t>Definition – CCP 18.01</a:t>
            </a:r>
          </a:p>
          <a:p>
            <a:pPr lvl="1"/>
            <a:r>
              <a:rPr lang="en-US" dirty="0"/>
              <a:t>Neutral and detached magistrate</a:t>
            </a:r>
          </a:p>
          <a:p>
            <a:pPr lvl="1"/>
            <a:r>
              <a:rPr lang="en-US" dirty="0"/>
              <a:t>Probable cause or staleness</a:t>
            </a:r>
          </a:p>
          <a:p>
            <a:pPr lvl="1"/>
            <a:r>
              <a:rPr lang="en-US" dirty="0"/>
              <a:t>Sworn affidavit</a:t>
            </a:r>
          </a:p>
          <a:p>
            <a:pPr lvl="1"/>
            <a:r>
              <a:rPr lang="en-US" dirty="0"/>
              <a:t>Must include:</a:t>
            </a:r>
          </a:p>
          <a:p>
            <a:pPr lvl="2"/>
            <a:r>
              <a:rPr lang="en-US" dirty="0"/>
              <a:t>The specific offense committed</a:t>
            </a:r>
          </a:p>
          <a:p>
            <a:pPr lvl="2"/>
            <a:r>
              <a:rPr lang="en-US" dirty="0"/>
              <a:t>The specific property to be seized</a:t>
            </a:r>
          </a:p>
          <a:p>
            <a:pPr lvl="2"/>
            <a:r>
              <a:rPr lang="en-US" dirty="0"/>
              <a:t>The property is at place to be searched</a:t>
            </a:r>
          </a:p>
        </p:txBody>
      </p:sp>
      <p:sp>
        <p:nvSpPr>
          <p:cNvPr id="5" name="Content Placeholder 4">
            <a:extLst>
              <a:ext uri="{FF2B5EF4-FFF2-40B4-BE49-F238E27FC236}">
                <a16:creationId xmlns:a16="http://schemas.microsoft.com/office/drawing/2014/main" id="{341860CF-2711-4D79-B456-BE7EBE612C9C}"/>
              </a:ext>
            </a:extLst>
          </p:cNvPr>
          <p:cNvSpPr>
            <a:spLocks noGrp="1"/>
          </p:cNvSpPr>
          <p:nvPr>
            <p:ph sz="half" idx="10"/>
          </p:nvPr>
        </p:nvSpPr>
        <p:spPr>
          <a:xfrm>
            <a:off x="6477000" y="1420420"/>
            <a:ext cx="5328050" cy="4734318"/>
          </a:xfrm>
        </p:spPr>
        <p:txBody>
          <a:bodyPr/>
          <a:lstStyle/>
          <a:p>
            <a:pPr marL="0" lvl="1" indent="0">
              <a:buNone/>
            </a:pPr>
            <a:r>
              <a:rPr lang="en-US" b="1" dirty="0"/>
              <a:t>Search Beyond a Warrant</a:t>
            </a:r>
          </a:p>
          <a:p>
            <a:pPr lvl="1"/>
            <a:r>
              <a:rPr lang="en-US" dirty="0"/>
              <a:t>Protective sweep</a:t>
            </a:r>
          </a:p>
          <a:p>
            <a:pPr lvl="1"/>
            <a:r>
              <a:rPr lang="en-US" dirty="0"/>
              <a:t>Prevent the destruction of evidence</a:t>
            </a:r>
          </a:p>
          <a:p>
            <a:pPr lvl="1"/>
            <a:r>
              <a:rPr lang="en-US" dirty="0"/>
              <a:t>Discover more, or possible, evidence in plain view elsewhere on the property</a:t>
            </a:r>
          </a:p>
          <a:p>
            <a:pPr lvl="1"/>
            <a:r>
              <a:rPr lang="en-US" dirty="0"/>
              <a:t>Hunt for evidence or contraband that, as a result of the initial search, is believed to exist in another location on the property</a:t>
            </a:r>
          </a:p>
          <a:p>
            <a:endParaRPr lang="en-US" dirty="0"/>
          </a:p>
        </p:txBody>
      </p:sp>
    </p:spTree>
    <p:extLst>
      <p:ext uri="{BB962C8B-B14F-4D97-AF65-F5344CB8AC3E}">
        <p14:creationId xmlns:p14="http://schemas.microsoft.com/office/powerpoint/2010/main" val="328976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Exceptions to Search Warrant</a:t>
            </a:r>
          </a:p>
          <a:p>
            <a:pPr lvl="1"/>
            <a:r>
              <a:rPr lang="en-US" dirty="0"/>
              <a:t>Vehicles</a:t>
            </a:r>
          </a:p>
          <a:p>
            <a:pPr lvl="1"/>
            <a:r>
              <a:rPr lang="en-US" dirty="0"/>
              <a:t>Open fields</a:t>
            </a:r>
          </a:p>
          <a:p>
            <a:pPr lvl="1"/>
            <a:r>
              <a:rPr lang="en-US" dirty="0"/>
              <a:t>Anything with consent</a:t>
            </a:r>
          </a:p>
          <a:p>
            <a:pPr lvl="1"/>
            <a:r>
              <a:rPr lang="en-US" dirty="0"/>
              <a:t>Abandoned property</a:t>
            </a:r>
          </a:p>
          <a:p>
            <a:pPr lvl="1"/>
            <a:r>
              <a:rPr lang="en-US" dirty="0"/>
              <a:t>Inventory</a:t>
            </a:r>
          </a:p>
          <a:p>
            <a:pPr lvl="1"/>
            <a:r>
              <a:rPr lang="en-US" dirty="0"/>
              <a:t>Plain view</a:t>
            </a:r>
          </a:p>
        </p:txBody>
      </p:sp>
      <p:sp>
        <p:nvSpPr>
          <p:cNvPr id="4" name="Content Placeholder 3">
            <a:extLst>
              <a:ext uri="{FF2B5EF4-FFF2-40B4-BE49-F238E27FC236}">
                <a16:creationId xmlns:a16="http://schemas.microsoft.com/office/drawing/2014/main" id="{8752BCA2-BB00-44A3-A8F0-9997FE1AE7F3}"/>
              </a:ext>
            </a:extLst>
          </p:cNvPr>
          <p:cNvSpPr>
            <a:spLocks noGrp="1"/>
          </p:cNvSpPr>
          <p:nvPr>
            <p:ph sz="half" idx="10"/>
          </p:nvPr>
        </p:nvSpPr>
        <p:spPr/>
        <p:txBody>
          <a:bodyPr/>
          <a:lstStyle/>
          <a:p>
            <a:pPr marL="0" lvl="1" indent="0">
              <a:buClr>
                <a:srgbClr val="C02033"/>
              </a:buClr>
              <a:buNone/>
            </a:pPr>
            <a:r>
              <a:rPr lang="en-US" b="1" dirty="0">
                <a:solidFill>
                  <a:srgbClr val="000000"/>
                </a:solidFill>
              </a:rPr>
              <a:t>Searches Allowed at School</a:t>
            </a:r>
          </a:p>
          <a:p>
            <a:pPr lvl="1">
              <a:buClr>
                <a:srgbClr val="C02033"/>
              </a:buClr>
            </a:pPr>
            <a:r>
              <a:rPr lang="en-US" dirty="0">
                <a:solidFill>
                  <a:srgbClr val="000000"/>
                </a:solidFill>
              </a:rPr>
              <a:t>Backpack searches</a:t>
            </a:r>
          </a:p>
          <a:p>
            <a:pPr lvl="1">
              <a:buClr>
                <a:srgbClr val="C02033"/>
              </a:buClr>
            </a:pPr>
            <a:r>
              <a:rPr lang="en-US" dirty="0">
                <a:solidFill>
                  <a:srgbClr val="000000"/>
                </a:solidFill>
              </a:rPr>
              <a:t>Locker searches</a:t>
            </a:r>
          </a:p>
          <a:p>
            <a:pPr lvl="1">
              <a:buClr>
                <a:srgbClr val="C02033"/>
              </a:buClr>
            </a:pPr>
            <a:r>
              <a:rPr lang="en-US" dirty="0">
                <a:solidFill>
                  <a:srgbClr val="000000"/>
                </a:solidFill>
              </a:rPr>
              <a:t>Vehicles searches</a:t>
            </a:r>
          </a:p>
          <a:p>
            <a:pPr lvl="1">
              <a:buClr>
                <a:srgbClr val="C02033"/>
              </a:buClr>
            </a:pPr>
            <a:r>
              <a:rPr lang="en-US" dirty="0">
                <a:solidFill>
                  <a:srgbClr val="000000"/>
                </a:solidFill>
              </a:rPr>
              <a:t>Strip searches</a:t>
            </a:r>
          </a:p>
          <a:p>
            <a:pPr lvl="1">
              <a:buClr>
                <a:srgbClr val="C02033"/>
              </a:buClr>
            </a:pPr>
            <a:r>
              <a:rPr lang="en-US" dirty="0">
                <a:solidFill>
                  <a:srgbClr val="000000"/>
                </a:solidFill>
              </a:rPr>
              <a:t>The use of metal detectors</a:t>
            </a:r>
          </a:p>
          <a:p>
            <a:pPr lvl="1">
              <a:buClr>
                <a:srgbClr val="C02033"/>
              </a:buClr>
            </a:pPr>
            <a:r>
              <a:rPr lang="en-US" dirty="0">
                <a:solidFill>
                  <a:srgbClr val="000000"/>
                </a:solidFill>
              </a:rPr>
              <a:t>The use of drug dogs</a:t>
            </a:r>
          </a:p>
          <a:p>
            <a:pPr lvl="1">
              <a:buClr>
                <a:srgbClr val="C02033"/>
              </a:buClr>
            </a:pPr>
            <a:r>
              <a:rPr lang="en-US" dirty="0">
                <a:solidFill>
                  <a:srgbClr val="000000"/>
                </a:solidFill>
              </a:rPr>
              <a:t>Consent to search</a:t>
            </a:r>
          </a:p>
          <a:p>
            <a:endParaRPr lang="en-US" dirty="0"/>
          </a:p>
        </p:txBody>
      </p:sp>
    </p:spTree>
    <p:extLst>
      <p:ext uri="{BB962C8B-B14F-4D97-AF65-F5344CB8AC3E}">
        <p14:creationId xmlns:p14="http://schemas.microsoft.com/office/powerpoint/2010/main" val="417087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Search Incident to Lawful Arrest</a:t>
            </a:r>
          </a:p>
          <a:p>
            <a:pPr lvl="1"/>
            <a:r>
              <a:rPr lang="en-US" dirty="0"/>
              <a:t>The arrest must be lawful</a:t>
            </a:r>
          </a:p>
          <a:p>
            <a:pPr lvl="1"/>
            <a:r>
              <a:rPr lang="en-US" dirty="0"/>
              <a:t>Search the area within immediate control</a:t>
            </a:r>
          </a:p>
          <a:p>
            <a:pPr lvl="1"/>
            <a:r>
              <a:rPr lang="en-US" dirty="0"/>
              <a:t>Contemporaneous with arrest</a:t>
            </a:r>
          </a:p>
          <a:p>
            <a:pPr lvl="1"/>
            <a:r>
              <a:rPr lang="en-US" dirty="0"/>
              <a:t>Do not destroy evidence</a:t>
            </a:r>
          </a:p>
        </p:txBody>
      </p:sp>
      <p:pic>
        <p:nvPicPr>
          <p:cNvPr id="4" name="Picture 3">
            <a:extLst>
              <a:ext uri="{FF2B5EF4-FFF2-40B4-BE49-F238E27FC236}">
                <a16:creationId xmlns:a16="http://schemas.microsoft.com/office/drawing/2014/main" id="{D522D431-F4B2-4E02-A95D-3A96A28436EF}"/>
              </a:ext>
            </a:extLst>
          </p:cNvPr>
          <p:cNvPicPr>
            <a:picLocks noChangeAspect="1"/>
          </p:cNvPicPr>
          <p:nvPr/>
        </p:nvPicPr>
        <p:blipFill>
          <a:blip r:embed="rId2"/>
          <a:stretch>
            <a:fillRect/>
          </a:stretch>
        </p:blipFill>
        <p:spPr>
          <a:xfrm>
            <a:off x="7956724" y="1528933"/>
            <a:ext cx="2365453" cy="2694666"/>
          </a:xfrm>
          <a:prstGeom prst="rect">
            <a:avLst/>
          </a:prstGeom>
        </p:spPr>
      </p:pic>
    </p:spTree>
    <p:extLst>
      <p:ext uri="{BB962C8B-B14F-4D97-AF65-F5344CB8AC3E}">
        <p14:creationId xmlns:p14="http://schemas.microsoft.com/office/powerpoint/2010/main" val="396513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Plain-View Doctrine</a:t>
            </a:r>
            <a:br>
              <a:rPr lang="en-US" b="1" dirty="0"/>
            </a:br>
            <a:r>
              <a:rPr lang="en-US" b="1" i="1" dirty="0"/>
              <a:t>Coolidge v. New Hampshire</a:t>
            </a:r>
            <a:endParaRPr lang="en-US" i="1" dirty="0"/>
          </a:p>
          <a:p>
            <a:pPr lvl="1"/>
            <a:r>
              <a:rPr lang="en-US" dirty="0"/>
              <a:t>The initial intrusion must be lawful or in proper position to view the property.</a:t>
            </a:r>
          </a:p>
          <a:p>
            <a:pPr lvl="1"/>
            <a:r>
              <a:rPr lang="en-US" dirty="0"/>
              <a:t>The discovery must be inadvertent.</a:t>
            </a:r>
          </a:p>
          <a:p>
            <a:pPr lvl="1"/>
            <a:r>
              <a:rPr lang="en-US" dirty="0"/>
              <a:t>It must be immediately apparent that items are evidence of a crime, contraband, or subject to seizure</a:t>
            </a:r>
          </a:p>
          <a:p>
            <a:pPr lvl="2"/>
            <a:endParaRPr lang="en-US" dirty="0"/>
          </a:p>
        </p:txBody>
      </p:sp>
    </p:spTree>
    <p:extLst>
      <p:ext uri="{BB962C8B-B14F-4D97-AF65-F5344CB8AC3E}">
        <p14:creationId xmlns:p14="http://schemas.microsoft.com/office/powerpoint/2010/main" val="288027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spcBef>
                <a:spcPts val="0"/>
              </a:spcBef>
              <a:buNone/>
            </a:pPr>
            <a:r>
              <a:rPr lang="en-US" b="1" dirty="0"/>
              <a:t>Exclusionary Rule</a:t>
            </a:r>
            <a:br>
              <a:rPr lang="en-US" b="1" dirty="0"/>
            </a:br>
            <a:endParaRPr lang="en-US" dirty="0"/>
          </a:p>
          <a:p>
            <a:pPr lvl="1">
              <a:spcBef>
                <a:spcPts val="0"/>
              </a:spcBef>
            </a:pPr>
            <a:r>
              <a:rPr lang="en-US" dirty="0"/>
              <a:t>CCP 38.23</a:t>
            </a:r>
          </a:p>
          <a:p>
            <a:pPr lvl="1"/>
            <a:r>
              <a:rPr lang="en-US" dirty="0"/>
              <a:t>No evidence shall be admitted into a criminal trial that was obtained in violation of constitutional rights</a:t>
            </a:r>
          </a:p>
          <a:p>
            <a:pPr lvl="1"/>
            <a:r>
              <a:rPr lang="en-US" dirty="0"/>
              <a:t>Mapp v. Ohio</a:t>
            </a:r>
          </a:p>
          <a:p>
            <a:pPr lvl="2"/>
            <a:r>
              <a:rPr lang="en-US" dirty="0"/>
              <a:t>Illegally seized evidence could be excluded from both state and federal cases</a:t>
            </a:r>
          </a:p>
          <a:p>
            <a:pPr lvl="2"/>
            <a:endParaRPr lang="en-US" dirty="0"/>
          </a:p>
        </p:txBody>
      </p:sp>
    </p:spTree>
    <p:extLst>
      <p:ext uri="{BB962C8B-B14F-4D97-AF65-F5344CB8AC3E}">
        <p14:creationId xmlns:p14="http://schemas.microsoft.com/office/powerpoint/2010/main" val="181919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Fifth Amendment</a:t>
            </a:r>
          </a:p>
          <a:p>
            <a:pPr lvl="1"/>
            <a:r>
              <a:rPr lang="en-US" dirty="0"/>
              <a:t>Grand jury</a:t>
            </a:r>
          </a:p>
          <a:p>
            <a:pPr lvl="1"/>
            <a:r>
              <a:rPr lang="en-US" dirty="0"/>
              <a:t>Double jeopardy</a:t>
            </a:r>
          </a:p>
          <a:p>
            <a:pPr lvl="1"/>
            <a:r>
              <a:rPr lang="en-US" dirty="0"/>
              <a:t>Self-incrimination</a:t>
            </a:r>
          </a:p>
          <a:p>
            <a:pPr lvl="1"/>
            <a:r>
              <a:rPr lang="en-US" dirty="0"/>
              <a:t>Due process</a:t>
            </a:r>
          </a:p>
          <a:p>
            <a:pPr lvl="1"/>
            <a:r>
              <a:rPr lang="en-US" dirty="0"/>
              <a:t>Just compensation for government takings</a:t>
            </a:r>
          </a:p>
          <a:p>
            <a:pPr lvl="1"/>
            <a:endParaRPr lang="en-US" dirty="0"/>
          </a:p>
        </p:txBody>
      </p:sp>
      <p:pic>
        <p:nvPicPr>
          <p:cNvPr id="4" name="Picture 3">
            <a:extLst>
              <a:ext uri="{FF2B5EF4-FFF2-40B4-BE49-F238E27FC236}">
                <a16:creationId xmlns:a16="http://schemas.microsoft.com/office/drawing/2014/main" id="{54016DFF-202A-4619-AB15-FDD3AB6EA004}"/>
              </a:ext>
            </a:extLst>
          </p:cNvPr>
          <p:cNvPicPr>
            <a:picLocks noChangeAspect="1"/>
          </p:cNvPicPr>
          <p:nvPr/>
        </p:nvPicPr>
        <p:blipFill>
          <a:blip r:embed="rId2"/>
          <a:stretch>
            <a:fillRect/>
          </a:stretch>
        </p:blipFill>
        <p:spPr>
          <a:xfrm>
            <a:off x="6225905" y="1420420"/>
            <a:ext cx="4244321" cy="3574661"/>
          </a:xfrm>
          <a:prstGeom prst="rect">
            <a:avLst/>
          </a:prstGeom>
        </p:spPr>
      </p:pic>
    </p:spTree>
    <p:extLst>
      <p:ext uri="{BB962C8B-B14F-4D97-AF65-F5344CB8AC3E}">
        <p14:creationId xmlns:p14="http://schemas.microsoft.com/office/powerpoint/2010/main" val="43464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Double Jeopardy</a:t>
            </a:r>
          </a:p>
          <a:p>
            <a:pPr lvl="1"/>
            <a:r>
              <a:rPr lang="en-US" dirty="0"/>
              <a:t>Exceptions to Double Jeopardy</a:t>
            </a:r>
          </a:p>
          <a:p>
            <a:pPr lvl="2"/>
            <a:r>
              <a:rPr lang="en-US" dirty="0"/>
              <a:t>Convicted and asks for a new trial</a:t>
            </a:r>
          </a:p>
          <a:p>
            <a:pPr lvl="2"/>
            <a:r>
              <a:rPr lang="en-US" dirty="0"/>
              <a:t>Convicted and the case is overturned</a:t>
            </a:r>
          </a:p>
          <a:p>
            <a:pPr lvl="2"/>
            <a:r>
              <a:rPr lang="en-US" dirty="0"/>
              <a:t>The case results in a hung jury</a:t>
            </a:r>
          </a:p>
          <a:p>
            <a:pPr lvl="2"/>
            <a:r>
              <a:rPr lang="en-US" dirty="0"/>
              <a:t>Can be tried at both the state and federal levels for the same crime</a:t>
            </a:r>
          </a:p>
          <a:p>
            <a:pPr lvl="1"/>
            <a:endParaRPr lang="en-US" dirty="0"/>
          </a:p>
        </p:txBody>
      </p:sp>
    </p:spTree>
    <p:extLst>
      <p:ext uri="{BB962C8B-B14F-4D97-AF65-F5344CB8AC3E}">
        <p14:creationId xmlns:p14="http://schemas.microsoft.com/office/powerpoint/2010/main" val="63347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Eighth Amendment</a:t>
            </a:r>
          </a:p>
          <a:p>
            <a:pPr lvl="1"/>
            <a:r>
              <a:rPr lang="en-US" dirty="0"/>
              <a:t>No excessive bail</a:t>
            </a:r>
          </a:p>
          <a:p>
            <a:pPr lvl="1"/>
            <a:r>
              <a:rPr lang="en-US" dirty="0"/>
              <a:t>No excessive fines</a:t>
            </a:r>
          </a:p>
          <a:p>
            <a:pPr lvl="1"/>
            <a:r>
              <a:rPr lang="en-US" dirty="0"/>
              <a:t>No cruel and unusual punishment</a:t>
            </a:r>
          </a:p>
          <a:p>
            <a:pPr lvl="1"/>
            <a:endParaRPr lang="en-US" dirty="0"/>
          </a:p>
        </p:txBody>
      </p:sp>
      <p:pic>
        <p:nvPicPr>
          <p:cNvPr id="5" name="Picture 4">
            <a:extLst>
              <a:ext uri="{FF2B5EF4-FFF2-40B4-BE49-F238E27FC236}">
                <a16:creationId xmlns:a16="http://schemas.microsoft.com/office/drawing/2014/main" id="{9B5CAB97-4886-487E-B99D-EC598343FC67}"/>
              </a:ext>
            </a:extLst>
          </p:cNvPr>
          <p:cNvPicPr>
            <a:picLocks noChangeAspect="1"/>
          </p:cNvPicPr>
          <p:nvPr/>
        </p:nvPicPr>
        <p:blipFill>
          <a:blip r:embed="rId2"/>
          <a:stretch>
            <a:fillRect/>
          </a:stretch>
        </p:blipFill>
        <p:spPr>
          <a:xfrm>
            <a:off x="7650672" y="1208879"/>
            <a:ext cx="3094717" cy="4770625"/>
          </a:xfrm>
          <a:prstGeom prst="rect">
            <a:avLst/>
          </a:prstGeom>
        </p:spPr>
      </p:pic>
    </p:spTree>
    <p:extLst>
      <p:ext uri="{BB962C8B-B14F-4D97-AF65-F5344CB8AC3E}">
        <p14:creationId xmlns:p14="http://schemas.microsoft.com/office/powerpoint/2010/main" val="722257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Elements of a Crime Definitions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Actus Reus</a:t>
            </a:r>
          </a:p>
          <a:p>
            <a:pPr lvl="2"/>
            <a:r>
              <a:rPr lang="en-US" dirty="0"/>
              <a:t>The actions of the person committing the crime as defined by law</a:t>
            </a:r>
          </a:p>
          <a:p>
            <a:pPr lvl="1"/>
            <a:r>
              <a:rPr lang="en-US" dirty="0" err="1"/>
              <a:t>Mens</a:t>
            </a:r>
            <a:r>
              <a:rPr lang="en-US" dirty="0"/>
              <a:t> Rea</a:t>
            </a:r>
          </a:p>
          <a:p>
            <a:pPr lvl="2"/>
            <a:r>
              <a:rPr lang="en-US" dirty="0"/>
              <a:t>The state of mind and intent of the person committing the actus </a:t>
            </a:r>
            <a:r>
              <a:rPr lang="en-US" dirty="0" err="1"/>
              <a:t>reus</a:t>
            </a:r>
            <a:endParaRPr lang="en-US" dirty="0"/>
          </a:p>
          <a:p>
            <a:pPr lvl="1"/>
            <a:endParaRPr lang="en-US" dirty="0"/>
          </a:p>
          <a:p>
            <a:pPr lvl="1"/>
            <a:endParaRPr lang="en-US" dirty="0"/>
          </a:p>
        </p:txBody>
      </p:sp>
    </p:spTree>
    <p:extLst>
      <p:ext uri="{BB962C8B-B14F-4D97-AF65-F5344CB8AC3E}">
        <p14:creationId xmlns:p14="http://schemas.microsoft.com/office/powerpoint/2010/main" val="411331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Sources of Laws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Federal</a:t>
            </a:r>
          </a:p>
          <a:p>
            <a:pPr lvl="1"/>
            <a:r>
              <a:rPr lang="en-US" dirty="0"/>
              <a:t>U.S. Constitution</a:t>
            </a:r>
          </a:p>
          <a:p>
            <a:pPr lvl="1"/>
            <a:r>
              <a:rPr lang="en-US" dirty="0"/>
              <a:t>U.S. Criminal Codes</a:t>
            </a:r>
          </a:p>
          <a:p>
            <a:pPr lvl="1"/>
            <a:r>
              <a:rPr lang="en-US" dirty="0"/>
              <a:t>Judicial decisions interpreting codes</a:t>
            </a:r>
          </a:p>
          <a:p>
            <a:pPr lvl="1"/>
            <a:r>
              <a:rPr lang="en-US" dirty="0"/>
              <a:t>Executive orders</a:t>
            </a:r>
          </a:p>
          <a:p>
            <a:pPr lvl="1"/>
            <a:endParaRPr lang="en-US" dirty="0"/>
          </a:p>
        </p:txBody>
      </p:sp>
      <p:pic>
        <p:nvPicPr>
          <p:cNvPr id="4" name="Picture 3">
            <a:extLst>
              <a:ext uri="{FF2B5EF4-FFF2-40B4-BE49-F238E27FC236}">
                <a16:creationId xmlns:a16="http://schemas.microsoft.com/office/drawing/2014/main" id="{3B08926B-9132-4E87-86BA-BD8598C0CCB7}"/>
              </a:ext>
            </a:extLst>
          </p:cNvPr>
          <p:cNvPicPr>
            <a:picLocks noChangeAspect="1"/>
          </p:cNvPicPr>
          <p:nvPr/>
        </p:nvPicPr>
        <p:blipFill>
          <a:blip r:embed="rId2"/>
          <a:stretch>
            <a:fillRect/>
          </a:stretch>
        </p:blipFill>
        <p:spPr>
          <a:xfrm>
            <a:off x="6177819" y="1557199"/>
            <a:ext cx="4451564" cy="3749205"/>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Actus Reus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Physical or verbal acts that are voluntary</a:t>
            </a:r>
          </a:p>
          <a:p>
            <a:pPr lvl="1"/>
            <a:r>
              <a:rPr lang="en-US" dirty="0"/>
              <a:t>Can be failure to act or lack of action</a:t>
            </a:r>
          </a:p>
          <a:p>
            <a:pPr lvl="1"/>
            <a:r>
              <a:rPr lang="en-US" dirty="0"/>
              <a:t>Possession of an illegal or prohibited item</a:t>
            </a:r>
          </a:p>
          <a:p>
            <a:pPr lvl="2"/>
            <a:r>
              <a:rPr lang="en-US" dirty="0"/>
              <a:t>Constructive possession – does not have physical or actual possession of an illegal item but exercised care, custody, or control over the contraband, knowing it was illegal</a:t>
            </a:r>
          </a:p>
          <a:p>
            <a:pPr lvl="2"/>
            <a:r>
              <a:rPr lang="en-US" dirty="0"/>
              <a:t>Knowing possession – a person has actual possession and knows that the item is illegal</a:t>
            </a:r>
          </a:p>
          <a:p>
            <a:pPr lvl="2"/>
            <a:r>
              <a:rPr lang="en-US" dirty="0"/>
              <a:t>Mere possession – a person has actual possession of an illegal item, but does not know it is illegal</a:t>
            </a:r>
          </a:p>
          <a:p>
            <a:pPr lvl="1"/>
            <a:endParaRPr lang="en-US" dirty="0"/>
          </a:p>
          <a:p>
            <a:pPr lvl="1"/>
            <a:endParaRPr lang="en-US" dirty="0"/>
          </a:p>
        </p:txBody>
      </p:sp>
    </p:spTree>
    <p:extLst>
      <p:ext uri="{BB962C8B-B14F-4D97-AF65-F5344CB8AC3E}">
        <p14:creationId xmlns:p14="http://schemas.microsoft.com/office/powerpoint/2010/main" val="3305872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err="1"/>
              <a:t>Mens</a:t>
            </a:r>
            <a:r>
              <a:rPr lang="en-US" dirty="0"/>
              <a:t> Rea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state of mind and intent of a person committing the act of a crime</a:t>
            </a:r>
          </a:p>
          <a:p>
            <a:pPr lvl="2"/>
            <a:r>
              <a:rPr lang="en-US" dirty="0"/>
              <a:t>General intent – the logical outcomes associated with a criminal act</a:t>
            </a:r>
          </a:p>
          <a:p>
            <a:pPr lvl="2"/>
            <a:r>
              <a:rPr lang="en-US" dirty="0"/>
              <a:t>Transferred intent – a person injures another but did not intend to harm the party</a:t>
            </a:r>
          </a:p>
          <a:p>
            <a:pPr lvl="2"/>
            <a:r>
              <a:rPr lang="en-US" dirty="0"/>
              <a:t>Constructive intent – the actor did not intend to harm anyone but should have known that his or her behavior created a high risk of injury</a:t>
            </a:r>
          </a:p>
          <a:p>
            <a:pPr lvl="1"/>
            <a:r>
              <a:rPr lang="en-US" dirty="0"/>
              <a:t>Strict liability</a:t>
            </a:r>
          </a:p>
          <a:p>
            <a:pPr lvl="1"/>
            <a:endParaRPr lang="en-US" dirty="0"/>
          </a:p>
        </p:txBody>
      </p:sp>
    </p:spTree>
    <p:extLst>
      <p:ext uri="{BB962C8B-B14F-4D97-AF65-F5344CB8AC3E}">
        <p14:creationId xmlns:p14="http://schemas.microsoft.com/office/powerpoint/2010/main" val="271198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Inchoate Offenses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Solicitation</a:t>
            </a:r>
          </a:p>
          <a:p>
            <a:pPr lvl="2"/>
            <a:r>
              <a:rPr lang="en-US" dirty="0"/>
              <a:t>The incomplete crime of urging, requesting, or commanding another person to commit a crime</a:t>
            </a:r>
          </a:p>
          <a:p>
            <a:pPr lvl="1"/>
            <a:r>
              <a:rPr lang="en-US" dirty="0"/>
              <a:t>Conspiracy</a:t>
            </a:r>
          </a:p>
          <a:p>
            <a:pPr lvl="2"/>
            <a:r>
              <a:rPr lang="en-US" dirty="0"/>
              <a:t>A criminal act requiring no action other than communication</a:t>
            </a:r>
          </a:p>
          <a:p>
            <a:pPr lvl="1"/>
            <a:r>
              <a:rPr lang="en-US" dirty="0"/>
              <a:t>Attempt</a:t>
            </a:r>
          </a:p>
          <a:p>
            <a:pPr lvl="2"/>
            <a:r>
              <a:rPr lang="en-US" dirty="0"/>
              <a:t>A criminal act amounting to more than mere preparation</a:t>
            </a:r>
          </a:p>
          <a:p>
            <a:pPr lvl="1"/>
            <a:endParaRPr lang="en-US" dirty="0"/>
          </a:p>
        </p:txBody>
      </p:sp>
    </p:spTree>
    <p:extLst>
      <p:ext uri="{BB962C8B-B14F-4D97-AF65-F5344CB8AC3E}">
        <p14:creationId xmlns:p14="http://schemas.microsoft.com/office/powerpoint/2010/main" val="1317027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Classification of Crimes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Crimes against</a:t>
            </a:r>
          </a:p>
          <a:p>
            <a:pPr lvl="2"/>
            <a:r>
              <a:rPr lang="en-US" dirty="0"/>
              <a:t>The state</a:t>
            </a:r>
          </a:p>
          <a:p>
            <a:pPr lvl="2"/>
            <a:r>
              <a:rPr lang="en-US" dirty="0"/>
              <a:t>Persons</a:t>
            </a:r>
          </a:p>
          <a:p>
            <a:pPr lvl="2"/>
            <a:r>
              <a:rPr lang="en-US" dirty="0"/>
              <a:t>Habitations</a:t>
            </a:r>
          </a:p>
          <a:p>
            <a:pPr lvl="2"/>
            <a:r>
              <a:rPr lang="en-US" dirty="0"/>
              <a:t>Property</a:t>
            </a:r>
          </a:p>
          <a:p>
            <a:pPr lvl="2"/>
            <a:r>
              <a:rPr lang="en-US" dirty="0"/>
              <a:t>Public order</a:t>
            </a:r>
          </a:p>
          <a:p>
            <a:pPr lvl="2"/>
            <a:r>
              <a:rPr lang="en-US" dirty="0"/>
              <a:t>Public morals</a:t>
            </a:r>
          </a:p>
          <a:p>
            <a:pPr lvl="1"/>
            <a:endParaRPr lang="en-US" dirty="0"/>
          </a:p>
        </p:txBody>
      </p:sp>
    </p:spTree>
    <p:extLst>
      <p:ext uri="{BB962C8B-B14F-4D97-AF65-F5344CB8AC3E}">
        <p14:creationId xmlns:p14="http://schemas.microsoft.com/office/powerpoint/2010/main" val="1261511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Crimes Against Persons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Murder</a:t>
            </a:r>
          </a:p>
          <a:p>
            <a:pPr lvl="1"/>
            <a:r>
              <a:rPr lang="en-US" dirty="0"/>
              <a:t>Rape</a:t>
            </a:r>
          </a:p>
          <a:p>
            <a:pPr lvl="1"/>
            <a:r>
              <a:rPr lang="en-US" dirty="0"/>
              <a:t>Sexual assault</a:t>
            </a:r>
          </a:p>
          <a:p>
            <a:pPr lvl="1"/>
            <a:r>
              <a:rPr lang="en-US" dirty="0"/>
              <a:t>Kidnapping</a:t>
            </a:r>
          </a:p>
          <a:p>
            <a:pPr lvl="1"/>
            <a:r>
              <a:rPr lang="en-US" dirty="0"/>
              <a:t>Robbery</a:t>
            </a:r>
          </a:p>
          <a:p>
            <a:pPr lvl="1"/>
            <a:r>
              <a:rPr lang="en-US" dirty="0"/>
              <a:t>Assault</a:t>
            </a:r>
          </a:p>
          <a:p>
            <a:pPr lvl="1"/>
            <a:endParaRPr lang="en-US" dirty="0"/>
          </a:p>
        </p:txBody>
      </p:sp>
      <p:pic>
        <p:nvPicPr>
          <p:cNvPr id="4" name="Picture 3">
            <a:extLst>
              <a:ext uri="{FF2B5EF4-FFF2-40B4-BE49-F238E27FC236}">
                <a16:creationId xmlns:a16="http://schemas.microsoft.com/office/drawing/2014/main" id="{51BA9D95-635B-4234-AC67-E4887335CF99}"/>
              </a:ext>
            </a:extLst>
          </p:cNvPr>
          <p:cNvPicPr>
            <a:picLocks noChangeAspect="1"/>
          </p:cNvPicPr>
          <p:nvPr/>
        </p:nvPicPr>
        <p:blipFill>
          <a:blip r:embed="rId2"/>
          <a:stretch>
            <a:fillRect/>
          </a:stretch>
        </p:blipFill>
        <p:spPr>
          <a:xfrm>
            <a:off x="6703199" y="1648992"/>
            <a:ext cx="3944454" cy="2591025"/>
          </a:xfrm>
          <a:prstGeom prst="rect">
            <a:avLst/>
          </a:prstGeom>
        </p:spPr>
      </p:pic>
    </p:spTree>
    <p:extLst>
      <p:ext uri="{BB962C8B-B14F-4D97-AF65-F5344CB8AC3E}">
        <p14:creationId xmlns:p14="http://schemas.microsoft.com/office/powerpoint/2010/main" val="2422235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Crimes Against Habitations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Arson</a:t>
            </a:r>
          </a:p>
          <a:p>
            <a:pPr lvl="1"/>
            <a:r>
              <a:rPr lang="en-US" dirty="0"/>
              <a:t>Burglary</a:t>
            </a:r>
          </a:p>
          <a:p>
            <a:pPr lvl="1"/>
            <a:r>
              <a:rPr lang="en-US" dirty="0"/>
              <a:t>Criminal trespass</a:t>
            </a:r>
          </a:p>
          <a:p>
            <a:pPr lvl="1"/>
            <a:endParaRPr lang="en-US" dirty="0"/>
          </a:p>
        </p:txBody>
      </p:sp>
      <p:pic>
        <p:nvPicPr>
          <p:cNvPr id="4" name="Picture 4" descr="burglar.bmp">
            <a:extLst>
              <a:ext uri="{FF2B5EF4-FFF2-40B4-BE49-F238E27FC236}">
                <a16:creationId xmlns:a16="http://schemas.microsoft.com/office/drawing/2014/main" id="{8214A74A-4C12-45CD-9EE2-200FB8CCA9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379" y="3769433"/>
            <a:ext cx="26400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CBB5240-D72B-4368-9644-7E4896182CA7}"/>
              </a:ext>
            </a:extLst>
          </p:cNvPr>
          <p:cNvPicPr>
            <a:picLocks noChangeAspect="1"/>
          </p:cNvPicPr>
          <p:nvPr/>
        </p:nvPicPr>
        <p:blipFill>
          <a:blip r:embed="rId3"/>
          <a:stretch>
            <a:fillRect/>
          </a:stretch>
        </p:blipFill>
        <p:spPr>
          <a:xfrm>
            <a:off x="7308416" y="3787579"/>
            <a:ext cx="3279932" cy="2286198"/>
          </a:xfrm>
          <a:prstGeom prst="rect">
            <a:avLst/>
          </a:prstGeom>
        </p:spPr>
      </p:pic>
    </p:spTree>
    <p:extLst>
      <p:ext uri="{BB962C8B-B14F-4D97-AF65-F5344CB8AC3E}">
        <p14:creationId xmlns:p14="http://schemas.microsoft.com/office/powerpoint/2010/main" val="1307088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Crimes Against Property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Theft</a:t>
            </a:r>
          </a:p>
          <a:p>
            <a:pPr lvl="1"/>
            <a:r>
              <a:rPr lang="en-US" dirty="0"/>
              <a:t>Forgery</a:t>
            </a:r>
          </a:p>
          <a:p>
            <a:pPr lvl="1"/>
            <a:r>
              <a:rPr lang="en-US" dirty="0"/>
              <a:t>Fraud</a:t>
            </a:r>
          </a:p>
          <a:p>
            <a:pPr lvl="1"/>
            <a:r>
              <a:rPr lang="en-US" dirty="0"/>
              <a:t>Criminal mischief</a:t>
            </a:r>
          </a:p>
          <a:p>
            <a:pPr lvl="1"/>
            <a:r>
              <a:rPr lang="en-US" dirty="0"/>
              <a:t>Reckless damage</a:t>
            </a:r>
          </a:p>
          <a:p>
            <a:pPr lvl="1"/>
            <a:r>
              <a:rPr lang="en-US" dirty="0"/>
              <a:t>Graffiti</a:t>
            </a:r>
          </a:p>
          <a:p>
            <a:pPr lvl="1"/>
            <a:r>
              <a:rPr lang="en-US" dirty="0"/>
              <a:t>Unauthorized use of a motor vehicle</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8F6D42CE-C8D3-4E2B-848D-3B47EAD7100A}"/>
              </a:ext>
            </a:extLst>
          </p:cNvPr>
          <p:cNvPicPr>
            <a:picLocks noChangeAspect="1"/>
          </p:cNvPicPr>
          <p:nvPr/>
        </p:nvPicPr>
        <p:blipFill>
          <a:blip r:embed="rId2"/>
          <a:stretch>
            <a:fillRect/>
          </a:stretch>
        </p:blipFill>
        <p:spPr>
          <a:xfrm>
            <a:off x="7088874" y="1606905"/>
            <a:ext cx="3824904" cy="3824904"/>
          </a:xfrm>
          <a:prstGeom prst="rect">
            <a:avLst/>
          </a:prstGeom>
        </p:spPr>
      </p:pic>
    </p:spTree>
    <p:extLst>
      <p:ext uri="{BB962C8B-B14F-4D97-AF65-F5344CB8AC3E}">
        <p14:creationId xmlns:p14="http://schemas.microsoft.com/office/powerpoint/2010/main" val="282062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Crimes Against Public Order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Public intoxication</a:t>
            </a:r>
          </a:p>
          <a:p>
            <a:pPr lvl="1"/>
            <a:r>
              <a:rPr lang="en-US" dirty="0"/>
              <a:t>Disorderly conduct</a:t>
            </a:r>
          </a:p>
          <a:p>
            <a:pPr lvl="1"/>
            <a:r>
              <a:rPr lang="en-US" dirty="0"/>
              <a:t>Riot</a:t>
            </a:r>
          </a:p>
          <a:p>
            <a:pPr lvl="1"/>
            <a:r>
              <a:rPr lang="en-US" dirty="0"/>
              <a:t>Harassment or stalking</a:t>
            </a:r>
          </a:p>
          <a:p>
            <a:pPr lvl="1"/>
            <a:r>
              <a:rPr lang="en-US" dirty="0"/>
              <a:t>Cruelty to animals</a:t>
            </a:r>
          </a:p>
          <a:p>
            <a:pPr lvl="1"/>
            <a:r>
              <a:rPr lang="en-US" dirty="0"/>
              <a:t>Dog fighting</a:t>
            </a:r>
          </a:p>
          <a:p>
            <a:pPr lvl="1"/>
            <a:endParaRPr lang="en-US" dirty="0"/>
          </a:p>
          <a:p>
            <a:pPr lvl="1"/>
            <a:endParaRPr lang="en-US" dirty="0"/>
          </a:p>
        </p:txBody>
      </p:sp>
      <p:pic>
        <p:nvPicPr>
          <p:cNvPr id="4" name="Picture 3">
            <a:extLst>
              <a:ext uri="{FF2B5EF4-FFF2-40B4-BE49-F238E27FC236}">
                <a16:creationId xmlns:a16="http://schemas.microsoft.com/office/drawing/2014/main" id="{EAEA11E9-C088-42DB-B0C5-A6C6641D563F}"/>
              </a:ext>
            </a:extLst>
          </p:cNvPr>
          <p:cNvPicPr>
            <a:picLocks noChangeAspect="1"/>
          </p:cNvPicPr>
          <p:nvPr/>
        </p:nvPicPr>
        <p:blipFill>
          <a:blip r:embed="rId2"/>
          <a:stretch>
            <a:fillRect/>
          </a:stretch>
        </p:blipFill>
        <p:spPr>
          <a:xfrm>
            <a:off x="7181983" y="1574539"/>
            <a:ext cx="3505504" cy="2213040"/>
          </a:xfrm>
          <a:prstGeom prst="rect">
            <a:avLst/>
          </a:prstGeom>
        </p:spPr>
      </p:pic>
    </p:spTree>
    <p:extLst>
      <p:ext uri="{BB962C8B-B14F-4D97-AF65-F5344CB8AC3E}">
        <p14:creationId xmlns:p14="http://schemas.microsoft.com/office/powerpoint/2010/main" val="138632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Crimes Against Public Morals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Prostitution</a:t>
            </a:r>
          </a:p>
          <a:p>
            <a:pPr lvl="1"/>
            <a:r>
              <a:rPr lang="en-US" dirty="0"/>
              <a:t>Possession of child pornography</a:t>
            </a:r>
          </a:p>
          <a:p>
            <a:pPr lvl="1"/>
            <a:r>
              <a:rPr lang="en-US" dirty="0"/>
              <a:t>Gambling</a:t>
            </a:r>
          </a:p>
          <a:p>
            <a:pPr lvl="1"/>
            <a:r>
              <a:rPr lang="en-US" dirty="0"/>
              <a:t>Driving while intoxicated</a:t>
            </a:r>
          </a:p>
          <a:p>
            <a:pPr lvl="1"/>
            <a:r>
              <a:rPr lang="en-US" dirty="0"/>
              <a:t>Engaging in organized crime</a:t>
            </a:r>
          </a:p>
          <a:p>
            <a:pPr lvl="1"/>
            <a:endParaRPr lang="en-US" dirty="0"/>
          </a:p>
        </p:txBody>
      </p:sp>
      <p:pic>
        <p:nvPicPr>
          <p:cNvPr id="4" name="Picture 3">
            <a:extLst>
              <a:ext uri="{FF2B5EF4-FFF2-40B4-BE49-F238E27FC236}">
                <a16:creationId xmlns:a16="http://schemas.microsoft.com/office/drawing/2014/main" id="{22D5B7E9-6120-4C8C-A95E-C3D0AE557780}"/>
              </a:ext>
            </a:extLst>
          </p:cNvPr>
          <p:cNvPicPr>
            <a:picLocks noChangeAspect="1"/>
          </p:cNvPicPr>
          <p:nvPr/>
        </p:nvPicPr>
        <p:blipFill>
          <a:blip r:embed="rId2"/>
          <a:stretch>
            <a:fillRect/>
          </a:stretch>
        </p:blipFill>
        <p:spPr>
          <a:xfrm>
            <a:off x="7484487" y="1603235"/>
            <a:ext cx="2914141" cy="2395936"/>
          </a:xfrm>
          <a:prstGeom prst="rect">
            <a:avLst/>
          </a:prstGeom>
        </p:spPr>
      </p:pic>
    </p:spTree>
    <p:extLst>
      <p:ext uri="{BB962C8B-B14F-4D97-AF65-F5344CB8AC3E}">
        <p14:creationId xmlns:p14="http://schemas.microsoft.com/office/powerpoint/2010/main" val="2905377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Problems with Enforcement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Rules of evidence</a:t>
            </a:r>
          </a:p>
          <a:p>
            <a:pPr lvl="1"/>
            <a:r>
              <a:rPr lang="en-US" dirty="0"/>
              <a:t>The Exclusionary rule</a:t>
            </a:r>
          </a:p>
          <a:p>
            <a:pPr lvl="1"/>
            <a:r>
              <a:rPr lang="en-US" dirty="0"/>
              <a:t>Fruit of the Poisonous Tree Doctrine</a:t>
            </a:r>
          </a:p>
          <a:p>
            <a:pPr lvl="1"/>
            <a:endParaRPr lang="en-US" dirty="0"/>
          </a:p>
          <a:p>
            <a:pPr lvl="1"/>
            <a:endParaRPr lang="en-US" dirty="0"/>
          </a:p>
        </p:txBody>
      </p:sp>
      <p:pic>
        <p:nvPicPr>
          <p:cNvPr id="4" name="Picture 3">
            <a:extLst>
              <a:ext uri="{FF2B5EF4-FFF2-40B4-BE49-F238E27FC236}">
                <a16:creationId xmlns:a16="http://schemas.microsoft.com/office/drawing/2014/main" id="{847D995A-AC22-4F20-8730-2116B09CE500}"/>
              </a:ext>
            </a:extLst>
          </p:cNvPr>
          <p:cNvPicPr>
            <a:picLocks noChangeAspect="1"/>
          </p:cNvPicPr>
          <p:nvPr/>
        </p:nvPicPr>
        <p:blipFill>
          <a:blip r:embed="rId2"/>
          <a:stretch>
            <a:fillRect/>
          </a:stretch>
        </p:blipFill>
        <p:spPr>
          <a:xfrm>
            <a:off x="7937312" y="1821837"/>
            <a:ext cx="3859102" cy="3200677"/>
          </a:xfrm>
          <a:prstGeom prst="rect">
            <a:avLst/>
          </a:prstGeom>
        </p:spPr>
      </p:pic>
    </p:spTree>
    <p:extLst>
      <p:ext uri="{BB962C8B-B14F-4D97-AF65-F5344CB8AC3E}">
        <p14:creationId xmlns:p14="http://schemas.microsoft.com/office/powerpoint/2010/main" val="207091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Sources of Laws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State</a:t>
            </a:r>
          </a:p>
          <a:p>
            <a:pPr lvl="1"/>
            <a:r>
              <a:rPr lang="en-US" dirty="0"/>
              <a:t>State constitution</a:t>
            </a:r>
          </a:p>
          <a:p>
            <a:pPr lvl="1"/>
            <a:r>
              <a:rPr lang="en-US" dirty="0"/>
              <a:t>State criminal codes</a:t>
            </a:r>
          </a:p>
          <a:p>
            <a:pPr lvl="1"/>
            <a:r>
              <a:rPr lang="en-US" dirty="0"/>
              <a:t>Common law</a:t>
            </a:r>
          </a:p>
          <a:p>
            <a:pPr lvl="1"/>
            <a:endParaRPr lang="en-US" dirty="0"/>
          </a:p>
        </p:txBody>
      </p:sp>
      <p:sp>
        <p:nvSpPr>
          <p:cNvPr id="5" name="Content Placeholder 2">
            <a:extLst>
              <a:ext uri="{FF2B5EF4-FFF2-40B4-BE49-F238E27FC236}">
                <a16:creationId xmlns:a16="http://schemas.microsoft.com/office/drawing/2014/main" id="{59BBABFB-0A50-478D-A6C9-EBFADD5B1056}"/>
              </a:ext>
            </a:extLst>
          </p:cNvPr>
          <p:cNvSpPr txBox="1">
            <a:spLocks/>
          </p:cNvSpPr>
          <p:nvPr/>
        </p:nvSpPr>
        <p:spPr>
          <a:xfrm>
            <a:off x="6477000" y="1420420"/>
            <a:ext cx="5354944" cy="4734317"/>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ppleSystemUIFont" charset="-120"/>
              <a:buNone/>
            </a:pPr>
            <a:r>
              <a:rPr lang="en-US" dirty="0"/>
              <a:t>Local</a:t>
            </a:r>
          </a:p>
          <a:p>
            <a:pPr lvl="1"/>
            <a:r>
              <a:rPr lang="en-US" dirty="0"/>
              <a:t>City and county charters</a:t>
            </a:r>
          </a:p>
          <a:p>
            <a:pPr lvl="1"/>
            <a:r>
              <a:rPr lang="en-US" dirty="0"/>
              <a:t>Municipal and county ordinances or violations</a:t>
            </a:r>
          </a:p>
          <a:p>
            <a:pPr lvl="1"/>
            <a:r>
              <a:rPr lang="en-US" dirty="0"/>
              <a:t>Common law</a:t>
            </a:r>
          </a:p>
          <a:p>
            <a:pPr lvl="1"/>
            <a:r>
              <a:rPr lang="en-US" dirty="0"/>
              <a:t>Judicial decisions interpreting the codes or laws</a:t>
            </a:r>
          </a:p>
          <a:p>
            <a:pPr lvl="1"/>
            <a:endParaRPr lang="en-US" dirty="0"/>
          </a:p>
        </p:txBody>
      </p:sp>
      <p:pic>
        <p:nvPicPr>
          <p:cNvPr id="7" name="Picture 5" descr="criminalcode2.jpg">
            <a:extLst>
              <a:ext uri="{FF2B5EF4-FFF2-40B4-BE49-F238E27FC236}">
                <a16:creationId xmlns:a16="http://schemas.microsoft.com/office/drawing/2014/main" id="{C0AB9A0A-988D-4081-93CE-E966956F3D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4057" y="3787578"/>
            <a:ext cx="24812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573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Procedures for Enacting Law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idea is formatted in the written form of a Bill.</a:t>
            </a:r>
          </a:p>
          <a:p>
            <a:pPr lvl="1"/>
            <a:r>
              <a:rPr lang="en-US" dirty="0"/>
              <a:t>The bill is sent to a congressional committee.</a:t>
            </a:r>
          </a:p>
          <a:p>
            <a:pPr lvl="1"/>
            <a:r>
              <a:rPr lang="en-US" dirty="0"/>
              <a:t>The bill goes to House for a vote; if it does not pass, it dies.</a:t>
            </a:r>
          </a:p>
          <a:p>
            <a:pPr lvl="1"/>
            <a:r>
              <a:rPr lang="en-US" dirty="0"/>
              <a:t>If the bill passes the House vote, it proceeds to Senate.</a:t>
            </a:r>
          </a:p>
          <a:p>
            <a:pPr lvl="1"/>
            <a:r>
              <a:rPr lang="en-US" dirty="0"/>
              <a:t>The Senate passes the Bill.</a:t>
            </a:r>
          </a:p>
          <a:p>
            <a:pPr lvl="1"/>
            <a:r>
              <a:rPr lang="en-US" dirty="0"/>
              <a:t>The bill is sent to the President for a signature.</a:t>
            </a:r>
          </a:p>
          <a:p>
            <a:pPr lvl="1"/>
            <a:r>
              <a:rPr lang="en-US" dirty="0"/>
              <a:t>If the President fails to sign, the Bill goes back to a committee.</a:t>
            </a:r>
          </a:p>
          <a:p>
            <a:pPr lvl="1"/>
            <a:r>
              <a:rPr lang="en-US" dirty="0"/>
              <a:t>If the President signs the bill, it becomes law.</a:t>
            </a:r>
          </a:p>
          <a:p>
            <a:pPr lvl="1"/>
            <a:endParaRPr lang="en-US" dirty="0"/>
          </a:p>
        </p:txBody>
      </p:sp>
    </p:spTree>
    <p:extLst>
      <p:ext uri="{BB962C8B-B14F-4D97-AF65-F5344CB8AC3E}">
        <p14:creationId xmlns:p14="http://schemas.microsoft.com/office/powerpoint/2010/main" val="23935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407209"/>
            <a:ext cx="10059452" cy="876300"/>
          </a:xfrm>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Texas Penal Code http://www.statutes.legis.state.tx.us/</a:t>
            </a:r>
          </a:p>
          <a:p>
            <a:pPr lvl="1"/>
            <a:r>
              <a:rPr lang="en-US" dirty="0"/>
              <a:t>Bill of Rights http://www.archives.gov/exhibits/charters/charters.html</a:t>
            </a:r>
          </a:p>
          <a:p>
            <a:pPr lvl="1"/>
            <a:endParaRPr lang="en-US" dirty="0"/>
          </a:p>
        </p:txBody>
      </p:sp>
    </p:spTree>
    <p:extLst>
      <p:ext uri="{BB962C8B-B14F-4D97-AF65-F5344CB8AC3E}">
        <p14:creationId xmlns:p14="http://schemas.microsoft.com/office/powerpoint/2010/main" val="88856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Historical Origins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318"/>
          </a:xfrm>
        </p:spPr>
        <p:txBody>
          <a:bodyPr/>
          <a:lstStyle/>
          <a:p>
            <a:pPr lvl="1"/>
            <a:r>
              <a:rPr lang="en-US" dirty="0"/>
              <a:t>Code of Hammurabi</a:t>
            </a:r>
          </a:p>
          <a:p>
            <a:pPr lvl="1"/>
            <a:r>
              <a:rPr lang="en-US" dirty="0"/>
              <a:t>Magna Carta</a:t>
            </a:r>
          </a:p>
          <a:p>
            <a:pPr lvl="1"/>
            <a:r>
              <a:rPr lang="en-US" dirty="0"/>
              <a:t>English common law</a:t>
            </a:r>
          </a:p>
          <a:p>
            <a:pPr lvl="1"/>
            <a:r>
              <a:rPr lang="en-US" dirty="0"/>
              <a:t>English Bill of Rights</a:t>
            </a:r>
          </a:p>
          <a:p>
            <a:pPr lvl="1"/>
            <a:endParaRPr lang="en-US" dirty="0"/>
          </a:p>
        </p:txBody>
      </p:sp>
      <p:pic>
        <p:nvPicPr>
          <p:cNvPr id="4" name="Picture 3">
            <a:extLst>
              <a:ext uri="{FF2B5EF4-FFF2-40B4-BE49-F238E27FC236}">
                <a16:creationId xmlns:a16="http://schemas.microsoft.com/office/drawing/2014/main" id="{99CE7851-41BE-457F-901D-B1212AB00E92}"/>
              </a:ext>
            </a:extLst>
          </p:cNvPr>
          <p:cNvPicPr>
            <a:picLocks noChangeAspect="1"/>
          </p:cNvPicPr>
          <p:nvPr/>
        </p:nvPicPr>
        <p:blipFill>
          <a:blip r:embed="rId2"/>
          <a:stretch>
            <a:fillRect/>
          </a:stretch>
        </p:blipFill>
        <p:spPr>
          <a:xfrm>
            <a:off x="7101239" y="1420420"/>
            <a:ext cx="3353091" cy="2530059"/>
          </a:xfrm>
          <a:prstGeom prst="rect">
            <a:avLst/>
          </a:prstGeom>
        </p:spPr>
      </p:pic>
    </p:spTree>
    <p:extLst>
      <p:ext uri="{BB962C8B-B14F-4D97-AF65-F5344CB8AC3E}">
        <p14:creationId xmlns:p14="http://schemas.microsoft.com/office/powerpoint/2010/main" val="294669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Classifications of Crimes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Class C Misdemeanor</a:t>
            </a:r>
          </a:p>
          <a:p>
            <a:pPr lvl="2"/>
            <a:r>
              <a:rPr lang="en-US" dirty="0"/>
              <a:t>Fine up to $500 (ticket)</a:t>
            </a:r>
          </a:p>
          <a:p>
            <a:pPr lvl="2"/>
            <a:r>
              <a:rPr lang="en-US" dirty="0"/>
              <a:t>Cannot be arrested </a:t>
            </a:r>
          </a:p>
          <a:p>
            <a:pPr lvl="2"/>
            <a:r>
              <a:rPr lang="en-US" dirty="0"/>
              <a:t>Speeding or Open Container</a:t>
            </a:r>
          </a:p>
          <a:p>
            <a:pPr lvl="1"/>
            <a:r>
              <a:rPr lang="en-US" dirty="0"/>
              <a:t>Class B Misdemeanor</a:t>
            </a:r>
          </a:p>
          <a:p>
            <a:pPr lvl="2"/>
            <a:r>
              <a:rPr lang="en-US" dirty="0"/>
              <a:t>Up to 180 days in jail</a:t>
            </a:r>
          </a:p>
          <a:p>
            <a:pPr lvl="2"/>
            <a:r>
              <a:rPr lang="en-US" dirty="0"/>
              <a:t>$2,000 fine</a:t>
            </a:r>
          </a:p>
          <a:p>
            <a:pPr lvl="1"/>
            <a:r>
              <a:rPr lang="en-US" dirty="0"/>
              <a:t>Class A Misdemeanor</a:t>
            </a:r>
          </a:p>
          <a:p>
            <a:pPr lvl="2"/>
            <a:r>
              <a:rPr lang="en-US" dirty="0"/>
              <a:t>Up to 2 years in jail</a:t>
            </a:r>
          </a:p>
          <a:p>
            <a:pPr lvl="2"/>
            <a:r>
              <a:rPr lang="en-US" dirty="0"/>
              <a:t>$4,000 fine</a:t>
            </a:r>
          </a:p>
          <a:p>
            <a:pPr lvl="1"/>
            <a:endParaRPr lang="en-US" dirty="0"/>
          </a:p>
        </p:txBody>
      </p:sp>
      <p:pic>
        <p:nvPicPr>
          <p:cNvPr id="4" name="Picture 6" descr="money.jpg">
            <a:extLst>
              <a:ext uri="{FF2B5EF4-FFF2-40B4-BE49-F238E27FC236}">
                <a16:creationId xmlns:a16="http://schemas.microsoft.com/office/drawing/2014/main" id="{6263FEC9-3633-4181-8C36-958F7D697B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1431" y="3805450"/>
            <a:ext cx="2726310" cy="225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jail cell-sm.jpg">
            <a:extLst>
              <a:ext uri="{FF2B5EF4-FFF2-40B4-BE49-F238E27FC236}">
                <a16:creationId xmlns:a16="http://schemas.microsoft.com/office/drawing/2014/main" id="{09926C99-90CA-45B2-A2D1-92FBD42A0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1431" y="1062748"/>
            <a:ext cx="2650157" cy="257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9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Classifications of Crimes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State Jail Felony (SJF): </a:t>
            </a:r>
          </a:p>
          <a:p>
            <a:pPr lvl="2"/>
            <a:r>
              <a:rPr lang="en-US" dirty="0"/>
              <a:t>180 days to 2 years</a:t>
            </a:r>
          </a:p>
          <a:p>
            <a:pPr lvl="2"/>
            <a:r>
              <a:rPr lang="en-US" dirty="0"/>
              <a:t>$10,000 fine</a:t>
            </a:r>
          </a:p>
          <a:p>
            <a:pPr lvl="1"/>
            <a:r>
              <a:rPr lang="en-US" dirty="0"/>
              <a:t>3rd Degree:</a:t>
            </a:r>
          </a:p>
          <a:p>
            <a:pPr lvl="2"/>
            <a:r>
              <a:rPr lang="en-US" dirty="0"/>
              <a:t>2-10 years</a:t>
            </a:r>
          </a:p>
          <a:p>
            <a:pPr lvl="2"/>
            <a:r>
              <a:rPr lang="en-US" dirty="0"/>
              <a:t>$10,000 fine</a:t>
            </a:r>
          </a:p>
          <a:p>
            <a:pPr lvl="1"/>
            <a:r>
              <a:rPr lang="en-US" dirty="0"/>
              <a:t>2nd Degree:</a:t>
            </a:r>
          </a:p>
          <a:p>
            <a:pPr lvl="2"/>
            <a:r>
              <a:rPr lang="en-US" dirty="0"/>
              <a:t>2-20 years</a:t>
            </a:r>
          </a:p>
          <a:p>
            <a:pPr lvl="2"/>
            <a:r>
              <a:rPr lang="en-US" dirty="0"/>
              <a:t>$10,000 fine</a:t>
            </a:r>
          </a:p>
          <a:p>
            <a:pPr lvl="1"/>
            <a:endParaRPr lang="en-US" dirty="0"/>
          </a:p>
        </p:txBody>
      </p:sp>
      <p:sp>
        <p:nvSpPr>
          <p:cNvPr id="4" name="Content Placeholder 3">
            <a:extLst>
              <a:ext uri="{FF2B5EF4-FFF2-40B4-BE49-F238E27FC236}">
                <a16:creationId xmlns:a16="http://schemas.microsoft.com/office/drawing/2014/main" id="{653EC314-7953-4890-A9A8-1861780E65C0}"/>
              </a:ext>
            </a:extLst>
          </p:cNvPr>
          <p:cNvSpPr>
            <a:spLocks noGrp="1"/>
          </p:cNvSpPr>
          <p:nvPr>
            <p:ph sz="half" idx="10"/>
          </p:nvPr>
        </p:nvSpPr>
        <p:spPr/>
        <p:txBody>
          <a:bodyPr/>
          <a:lstStyle/>
          <a:p>
            <a:pPr lvl="1"/>
            <a:r>
              <a:rPr lang="en-US" dirty="0"/>
              <a:t>1st Degree:</a:t>
            </a:r>
          </a:p>
          <a:p>
            <a:pPr lvl="2"/>
            <a:r>
              <a:rPr lang="en-US" dirty="0"/>
              <a:t>5-99 years</a:t>
            </a:r>
          </a:p>
          <a:p>
            <a:pPr lvl="2"/>
            <a:r>
              <a:rPr lang="en-US" dirty="0"/>
              <a:t>$10,000 fine</a:t>
            </a:r>
          </a:p>
          <a:p>
            <a:pPr lvl="1"/>
            <a:r>
              <a:rPr lang="en-US" dirty="0"/>
              <a:t>Capital:</a:t>
            </a:r>
          </a:p>
          <a:p>
            <a:pPr lvl="2"/>
            <a:r>
              <a:rPr lang="en-US" dirty="0"/>
              <a:t>Death    </a:t>
            </a:r>
          </a:p>
          <a:p>
            <a:pPr lvl="2"/>
            <a:r>
              <a:rPr lang="en-US" dirty="0"/>
              <a:t>Life without Parole</a:t>
            </a:r>
          </a:p>
          <a:p>
            <a:endParaRPr lang="en-US" dirty="0"/>
          </a:p>
        </p:txBody>
      </p:sp>
    </p:spTree>
    <p:extLst>
      <p:ext uri="{BB962C8B-B14F-4D97-AF65-F5344CB8AC3E}">
        <p14:creationId xmlns:p14="http://schemas.microsoft.com/office/powerpoint/2010/main" val="219329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First Amendment</a:t>
            </a:r>
          </a:p>
          <a:p>
            <a:pPr lvl="1"/>
            <a:r>
              <a:rPr lang="en-US" dirty="0"/>
              <a:t>Religion</a:t>
            </a:r>
          </a:p>
          <a:p>
            <a:pPr lvl="1"/>
            <a:r>
              <a:rPr lang="en-US" dirty="0"/>
              <a:t>Speech</a:t>
            </a:r>
          </a:p>
          <a:p>
            <a:pPr lvl="1"/>
            <a:r>
              <a:rPr lang="en-US" dirty="0"/>
              <a:t>Press</a:t>
            </a:r>
          </a:p>
          <a:p>
            <a:pPr lvl="1"/>
            <a:r>
              <a:rPr lang="en-US" dirty="0"/>
              <a:t>Peaceful assembly</a:t>
            </a:r>
          </a:p>
          <a:p>
            <a:pPr lvl="1"/>
            <a:r>
              <a:rPr lang="en-US" dirty="0"/>
              <a:t>Petition for redress of grievances</a:t>
            </a:r>
          </a:p>
          <a:p>
            <a:pPr lvl="1"/>
            <a:endParaRPr lang="en-US" dirty="0"/>
          </a:p>
          <a:p>
            <a:pPr lvl="1"/>
            <a:endParaRPr lang="en-US" dirty="0"/>
          </a:p>
        </p:txBody>
      </p:sp>
      <p:sp>
        <p:nvSpPr>
          <p:cNvPr id="5" name="Content Placeholder 4">
            <a:extLst>
              <a:ext uri="{FF2B5EF4-FFF2-40B4-BE49-F238E27FC236}">
                <a16:creationId xmlns:a16="http://schemas.microsoft.com/office/drawing/2014/main" id="{DAAF3196-B655-4901-93E1-331B8A2E0E81}"/>
              </a:ext>
            </a:extLst>
          </p:cNvPr>
          <p:cNvSpPr>
            <a:spLocks noGrp="1"/>
          </p:cNvSpPr>
          <p:nvPr>
            <p:ph sz="half" idx="10"/>
          </p:nvPr>
        </p:nvSpPr>
        <p:spPr/>
        <p:txBody>
          <a:bodyPr/>
          <a:lstStyle/>
          <a:p>
            <a:pPr marL="0" lvl="1" indent="0">
              <a:buNone/>
            </a:pPr>
            <a:r>
              <a:rPr lang="en-US" b="1" dirty="0"/>
              <a:t>Second Amendment</a:t>
            </a:r>
          </a:p>
          <a:p>
            <a:pPr lvl="1"/>
            <a:r>
              <a:rPr lang="en-US" dirty="0"/>
              <a:t>Right to bear arms</a:t>
            </a:r>
          </a:p>
          <a:p>
            <a:endParaRPr lang="en-US" dirty="0"/>
          </a:p>
          <a:p>
            <a:endParaRPr lang="en-US" dirty="0"/>
          </a:p>
        </p:txBody>
      </p:sp>
      <p:pic>
        <p:nvPicPr>
          <p:cNvPr id="4" name="Picture 5" descr="first.jpg">
            <a:extLst>
              <a:ext uri="{FF2B5EF4-FFF2-40B4-BE49-F238E27FC236}">
                <a16:creationId xmlns:a16="http://schemas.microsoft.com/office/drawing/2014/main" id="{BB8330D4-4905-4A26-ACF7-04263F382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56" y="4849877"/>
            <a:ext cx="35052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uns.jpg">
            <a:extLst>
              <a:ext uri="{FF2B5EF4-FFF2-40B4-BE49-F238E27FC236}">
                <a16:creationId xmlns:a16="http://schemas.microsoft.com/office/drawing/2014/main" id="{040C9CA1-E207-4575-815A-48F9D303F9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0333" y="2495266"/>
            <a:ext cx="2721184" cy="365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8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Second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r>
              <a:rPr lang="en-US" b="1" dirty="0"/>
              <a:t>Places Weapons Prohibited Penal Code 46.03, F3</a:t>
            </a:r>
          </a:p>
          <a:p>
            <a:pPr lvl="1"/>
            <a:r>
              <a:rPr lang="en-US" dirty="0"/>
              <a:t>A person intentionally, knowing, or recklessly possesses, or carries a weapon onto the physical premises of:</a:t>
            </a:r>
          </a:p>
          <a:p>
            <a:pPr lvl="2"/>
            <a:r>
              <a:rPr lang="en-US" dirty="0"/>
              <a:t>School grounds, events, or transportation</a:t>
            </a:r>
          </a:p>
          <a:p>
            <a:pPr lvl="2"/>
            <a:r>
              <a:rPr lang="en-US" dirty="0"/>
              <a:t>A polling place during voting</a:t>
            </a:r>
          </a:p>
          <a:p>
            <a:pPr lvl="2"/>
            <a:r>
              <a:rPr lang="en-US" dirty="0"/>
              <a:t>Government courts or offices</a:t>
            </a:r>
          </a:p>
          <a:p>
            <a:pPr lvl="2"/>
            <a:r>
              <a:rPr lang="en-US" dirty="0"/>
              <a:t>A racetrack</a:t>
            </a:r>
          </a:p>
          <a:p>
            <a:pPr lvl="2"/>
            <a:r>
              <a:rPr lang="en-US" dirty="0"/>
              <a:t>An airport</a:t>
            </a:r>
          </a:p>
          <a:p>
            <a:pPr lvl="2"/>
            <a:r>
              <a:rPr lang="en-US" dirty="0"/>
              <a:t>1,000 </a:t>
            </a:r>
            <a:r>
              <a:rPr lang="en-US" dirty="0" err="1"/>
              <a:t>ft</a:t>
            </a:r>
            <a:r>
              <a:rPr lang="en-US" dirty="0"/>
              <a:t> from executions</a:t>
            </a:r>
          </a:p>
          <a:p>
            <a:pPr lvl="2"/>
            <a:r>
              <a:rPr lang="en-US" dirty="0"/>
              <a:t>Third degree felony</a:t>
            </a:r>
          </a:p>
          <a:p>
            <a:pPr lvl="1"/>
            <a:endParaRPr lang="en-US" dirty="0"/>
          </a:p>
        </p:txBody>
      </p:sp>
    </p:spTree>
    <p:extLst>
      <p:ext uri="{BB962C8B-B14F-4D97-AF65-F5344CB8AC3E}">
        <p14:creationId xmlns:p14="http://schemas.microsoft.com/office/powerpoint/2010/main" val="421615428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www.w3.org/XML/1998/namespace"/>
    <ds:schemaRef ds:uri="http://schemas.microsoft.com/office/2006/documentManagement/types"/>
    <ds:schemaRef ds:uri="http://schemas.microsoft.com/office/2006/metadata/properties"/>
    <ds:schemaRef ds:uri="56ea17bb-c96d-4826-b465-01eec0dd23dd"/>
    <ds:schemaRef ds:uri="http://purl.org/dc/terms/"/>
    <ds:schemaRef ds:uri="http://purl.org/dc/dcmitype/"/>
    <ds:schemaRef ds:uri="05d88611-e516-4d1a-b12e-39107e78b3d0"/>
    <ds:schemaRef ds:uri="http://schemas.openxmlformats.org/package/2006/metadata/core-properties"/>
    <ds:schemaRef ds:uri="http://schemas.microsoft.com/office/infopath/2007/PartnerControls"/>
    <ds:schemaRef ds:uri="http://schemas.microsoft.com/sharepoint/v3"/>
    <ds:schemaRef ds:uri="http://purl.org/dc/elements/1.1/"/>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124</TotalTime>
  <Words>1432</Words>
  <Application>Microsoft Office PowerPoint</Application>
  <PresentationFormat>Widescreen</PresentationFormat>
  <Paragraphs>300</Paragraphs>
  <Slides>41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Sources of Laws</vt:lpstr>
      <vt:lpstr>Sources of Laws</vt:lpstr>
      <vt:lpstr>Historical Origins</vt:lpstr>
      <vt:lpstr>Classifications of Crimes</vt:lpstr>
      <vt:lpstr>Classifications of Crimes</vt:lpstr>
      <vt:lpstr>Amendments</vt:lpstr>
      <vt:lpstr>Second Amendment</vt:lpstr>
      <vt:lpstr>Second Amendment</vt:lpstr>
      <vt:lpstr>Amendments</vt:lpstr>
      <vt:lpstr>Fourth Amendment</vt:lpstr>
      <vt:lpstr>Fourth Amendment</vt:lpstr>
      <vt:lpstr>Fourth Amendment</vt:lpstr>
      <vt:lpstr>Fourth Amendment</vt:lpstr>
      <vt:lpstr>Fourth Amendment</vt:lpstr>
      <vt:lpstr>Fourth Amendment</vt:lpstr>
      <vt:lpstr>Fourth Amendment</vt:lpstr>
      <vt:lpstr>Fourth Amendment</vt:lpstr>
      <vt:lpstr>Fourth Amendment</vt:lpstr>
      <vt:lpstr>Fourth Amendment</vt:lpstr>
      <vt:lpstr>Fourth Amendment</vt:lpstr>
      <vt:lpstr>Fourth Amendment</vt:lpstr>
      <vt:lpstr>Fourth Amendment</vt:lpstr>
      <vt:lpstr>Fourth Amendment</vt:lpstr>
      <vt:lpstr>Amendment</vt:lpstr>
      <vt:lpstr>Amendment</vt:lpstr>
      <vt:lpstr>Amendment</vt:lpstr>
      <vt:lpstr>Elements of a Crime Definitions</vt:lpstr>
      <vt:lpstr>Actus Reus</vt:lpstr>
      <vt:lpstr>Mens Rea</vt:lpstr>
      <vt:lpstr>Inchoate Offenses</vt:lpstr>
      <vt:lpstr>Classification of Crimes</vt:lpstr>
      <vt:lpstr>Crimes Against Persons</vt:lpstr>
      <vt:lpstr>Crimes Against Habitations</vt:lpstr>
      <vt:lpstr>Crimes Against Property</vt:lpstr>
      <vt:lpstr>Crimes Against Public Order</vt:lpstr>
      <vt:lpstr>Crimes Against Public Morals</vt:lpstr>
      <vt:lpstr>Problems with Enforcement</vt:lpstr>
      <vt:lpstr>Procedures for Enacting Law</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18</cp:revision>
  <cp:lastPrinted>2017-07-07T16:17:37Z</cp:lastPrinted>
  <dcterms:created xsi:type="dcterms:W3CDTF">2017-07-11T23:58:30Z</dcterms:created>
  <dcterms:modified xsi:type="dcterms:W3CDTF">2017-07-19T15:35:13Z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