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2"/>
  </p:notesMasterIdLst>
  <p:sldIdLst>
    <p:sldId id="321" r:id="rId6"/>
    <p:sldId id="319" r:id="rId7"/>
    <p:sldId id="323" r:id="rId8"/>
    <p:sldId id="326" r:id="rId9"/>
    <p:sldId id="327" r:id="rId10"/>
    <p:sldId id="328"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5D338D-5694-4B30-9150-FBAD489642BD}">
          <p14:sldIdLst>
            <p14:sldId id="321"/>
            <p14:sldId id="319"/>
            <p14:sldId id="323"/>
            <p14:sldId id="326"/>
            <p14:sldId id="327"/>
            <p14:sldId id="328"/>
          </p14:sldIdLst>
        </p14:section>
      </p14:sectionLst>
    </p:ex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2" d="100"/>
          <a:sy n="112" d="100"/>
        </p:scale>
        <p:origin x="470" y="91"/>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Streaking an Agar Plate For </a:t>
            </a:r>
          </a:p>
          <a:p>
            <a:r>
              <a:rPr lang="en-US" dirty="0"/>
              <a:t>Isolation </a:t>
            </a:r>
          </a:p>
          <a:p>
            <a:r>
              <a:rPr lang="en-US" dirty="0"/>
              <a:t>of Bacterial Colonies</a:t>
            </a:r>
          </a:p>
        </p:txBody>
      </p:sp>
    </p:spTree>
    <p:extLst>
      <p:ext uri="{BB962C8B-B14F-4D97-AF65-F5344CB8AC3E}">
        <p14:creationId xmlns:p14="http://schemas.microsoft.com/office/powerpoint/2010/main" val="199456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Streaking for Isolation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Step 1: Using a sterile cotton swab, insert it into your bacteria culture.</a:t>
            </a:r>
          </a:p>
          <a:p>
            <a:pPr lvl="1"/>
            <a:endParaRPr lang="en-US" dirty="0"/>
          </a:p>
          <a:p>
            <a:pPr lvl="1"/>
            <a:endParaRPr lang="en-US" dirty="0"/>
          </a:p>
          <a:p>
            <a:pPr lvl="1"/>
            <a:endParaRPr lang="en-US" dirty="0"/>
          </a:p>
          <a:p>
            <a:pPr lvl="1"/>
            <a:r>
              <a:rPr lang="en-US" dirty="0"/>
              <a:t>Step 2: Place a small amount of specimen in quadrant one of your agar plate.</a:t>
            </a:r>
          </a:p>
          <a:p>
            <a:pPr lvl="1"/>
            <a:endParaRPr lang="en-US" dirty="0"/>
          </a:p>
          <a:p>
            <a:pPr lvl="1"/>
            <a:endParaRPr lang="en-US" dirty="0"/>
          </a:p>
        </p:txBody>
      </p:sp>
      <p:pic>
        <p:nvPicPr>
          <p:cNvPr id="4" name="Picture 3">
            <a:extLst>
              <a:ext uri="{FF2B5EF4-FFF2-40B4-BE49-F238E27FC236}">
                <a16:creationId xmlns:a16="http://schemas.microsoft.com/office/drawing/2014/main" id="{293A0CE0-E42D-43D3-B4BA-E5FD050E3D8F}"/>
              </a:ext>
            </a:extLst>
          </p:cNvPr>
          <p:cNvPicPr>
            <a:picLocks noChangeAspect="1"/>
          </p:cNvPicPr>
          <p:nvPr/>
        </p:nvPicPr>
        <p:blipFill>
          <a:blip r:embed="rId2"/>
          <a:stretch>
            <a:fillRect/>
          </a:stretch>
        </p:blipFill>
        <p:spPr>
          <a:xfrm>
            <a:off x="7586735" y="1283509"/>
            <a:ext cx="3573481" cy="2353186"/>
          </a:xfrm>
          <a:prstGeom prst="rect">
            <a:avLst/>
          </a:prstGeom>
        </p:spPr>
      </p:pic>
      <p:pic>
        <p:nvPicPr>
          <p:cNvPr id="5" name="Picture 5" descr="A:\MVC-002S.JPG">
            <a:extLst>
              <a:ext uri="{FF2B5EF4-FFF2-40B4-BE49-F238E27FC236}">
                <a16:creationId xmlns:a16="http://schemas.microsoft.com/office/drawing/2014/main" id="{63CCE665-B8D5-444E-AC7D-2BE73E90C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735" y="3984342"/>
            <a:ext cx="3577134" cy="217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Streaking for Isolation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Step 3: Hold the inoculating loop handle in one hand and the agar plate in the opposite hand.</a:t>
            </a:r>
          </a:p>
          <a:p>
            <a:pPr lvl="1"/>
            <a:endParaRPr lang="en-US" dirty="0"/>
          </a:p>
          <a:p>
            <a:pPr lvl="1"/>
            <a:endParaRPr lang="en-US" dirty="0"/>
          </a:p>
          <a:p>
            <a:pPr lvl="1"/>
            <a:r>
              <a:rPr lang="en-US" dirty="0"/>
              <a:t>Step 4: Streak quadrant one with numerous streak lines as indicated on your handout.  Streak lines close together.    Do not streak over previous lines.</a:t>
            </a:r>
          </a:p>
          <a:p>
            <a:pPr lvl="1"/>
            <a:endParaRPr lang="en-US" dirty="0"/>
          </a:p>
        </p:txBody>
      </p:sp>
      <p:pic>
        <p:nvPicPr>
          <p:cNvPr id="6" name="Picture 5" descr="A:\MVC-003S.JPG">
            <a:extLst>
              <a:ext uri="{FF2B5EF4-FFF2-40B4-BE49-F238E27FC236}">
                <a16:creationId xmlns:a16="http://schemas.microsoft.com/office/drawing/2014/main" id="{F84DCE43-1706-48A2-B5B0-E9813F240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056" y="1283509"/>
            <a:ext cx="3567159" cy="20328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MVC-005S.JPG">
            <a:extLst>
              <a:ext uri="{FF2B5EF4-FFF2-40B4-BE49-F238E27FC236}">
                <a16:creationId xmlns:a16="http://schemas.microsoft.com/office/drawing/2014/main" id="{C0F7B1AA-4976-4A30-AC7A-2E2D839EC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055" y="3805633"/>
            <a:ext cx="3567159" cy="2349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73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Streaking for Isolation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Step 5: Turn the plate to quadrant two.  Pass through quadrant one with the inoculating loop ONCE to obtain some of the inoculum.  Streak quadrant two as quadrant one was streaked.</a:t>
            </a:r>
          </a:p>
          <a:p>
            <a:pPr lvl="1"/>
            <a:endParaRPr lang="en-US" dirty="0"/>
          </a:p>
          <a:p>
            <a:pPr lvl="1"/>
            <a:r>
              <a:rPr lang="en-US" dirty="0"/>
              <a:t>Step 6: Streak quadrant three as quadrant two was streaked, taking one pass through quadrant two.</a:t>
            </a:r>
          </a:p>
        </p:txBody>
      </p:sp>
      <p:pic>
        <p:nvPicPr>
          <p:cNvPr id="8" name="Picture 5" descr="A:\MVC-006S.JPG">
            <a:extLst>
              <a:ext uri="{FF2B5EF4-FFF2-40B4-BE49-F238E27FC236}">
                <a16:creationId xmlns:a16="http://schemas.microsoft.com/office/drawing/2014/main" id="{AB66D520-DC08-4977-B4F4-C859E84EB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054" y="1283509"/>
            <a:ext cx="3567159" cy="23632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A:\MVC-007S.JPG">
            <a:extLst>
              <a:ext uri="{FF2B5EF4-FFF2-40B4-BE49-F238E27FC236}">
                <a16:creationId xmlns:a16="http://schemas.microsoft.com/office/drawing/2014/main" id="{C8F7AD99-0DFF-494B-A7EA-2FD28C53D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054" y="3787579"/>
            <a:ext cx="3566615" cy="267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997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Streaking for Isolation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Step 7: Turn the agar plate to quadrant four.  Obtain a small amount of quadrant three and place a streak line ONCE through quadrant four.  This quadrant should run into the middle of the plate.</a:t>
            </a:r>
          </a:p>
          <a:p>
            <a:pPr lvl="1"/>
            <a:endParaRPr lang="en-US" dirty="0"/>
          </a:p>
          <a:p>
            <a:pPr lvl="1"/>
            <a:r>
              <a:rPr lang="en-US" dirty="0"/>
              <a:t>Step 8: Incubate the agar plate at 37C for 24 to 48 hours.  Successful isolation of colonies will be obtained!</a:t>
            </a:r>
          </a:p>
        </p:txBody>
      </p:sp>
      <p:pic>
        <p:nvPicPr>
          <p:cNvPr id="6" name="Picture 5" descr="A:\MVC-008S.JPG">
            <a:extLst>
              <a:ext uri="{FF2B5EF4-FFF2-40B4-BE49-F238E27FC236}">
                <a16:creationId xmlns:a16="http://schemas.microsoft.com/office/drawing/2014/main" id="{C26F7C06-B699-4E50-92DC-4397F38AB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054" y="1514425"/>
            <a:ext cx="3565731" cy="22731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B4C4673-1A31-451D-9B7D-49574DCB9D12}"/>
              </a:ext>
            </a:extLst>
          </p:cNvPr>
          <p:cNvPicPr>
            <a:picLocks noChangeAspect="1"/>
          </p:cNvPicPr>
          <p:nvPr/>
        </p:nvPicPr>
        <p:blipFill>
          <a:blip r:embed="rId3"/>
          <a:stretch>
            <a:fillRect/>
          </a:stretch>
        </p:blipFill>
        <p:spPr>
          <a:xfrm>
            <a:off x="7593054" y="3950701"/>
            <a:ext cx="3559010" cy="2402332"/>
          </a:xfrm>
          <a:prstGeom prst="rect">
            <a:avLst/>
          </a:prstGeom>
        </p:spPr>
      </p:pic>
    </p:spTree>
    <p:extLst>
      <p:ext uri="{BB962C8B-B14F-4D97-AF65-F5344CB8AC3E}">
        <p14:creationId xmlns:p14="http://schemas.microsoft.com/office/powerpoint/2010/main" val="53627282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schemas.microsoft.com/sharepoint/v3"/>
    <ds:schemaRef ds:uri="http://www.w3.org/XML/1998/namespace"/>
    <ds:schemaRef ds:uri="http://purl.org/dc/terms/"/>
    <ds:schemaRef ds:uri="http://purl.org/dc/elements/1.1/"/>
    <ds:schemaRef ds:uri="http://schemas.microsoft.com/office/infopath/2007/PartnerControls"/>
    <ds:schemaRef ds:uri="http://schemas.microsoft.com/office/2006/documentManagement/types"/>
    <ds:schemaRef ds:uri="http://purl.org/dc/dcmitype/"/>
    <ds:schemaRef ds:uri="56ea17bb-c96d-4826-b465-01eec0dd23dd"/>
    <ds:schemaRef ds:uri="http://schemas.openxmlformats.org/package/2006/metadata/core-properties"/>
    <ds:schemaRef ds:uri="05d88611-e516-4d1a-b12e-39107e78b3d0"/>
    <ds:schemaRef ds:uri="http://schemas.microsoft.com/office/2006/metadata/properties"/>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69</TotalTime>
  <Words>218</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Streaking for Isolation</vt:lpstr>
      <vt:lpstr>Streaking for Isolation</vt:lpstr>
      <vt:lpstr>Streaking for Isolation</vt:lpstr>
      <vt:lpstr>Streaking for Isolation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9</cp:revision>
  <cp:lastPrinted>2017-07-07T16:17:37Z</cp:lastPrinted>
  <dcterms:created xsi:type="dcterms:W3CDTF">2017-07-11T23:58:30Z</dcterms:created>
  <dcterms:modified xsi:type="dcterms:W3CDTF">2017-07-19T18:18:10Z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