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2"/>
  </p:notesMasterIdLst>
  <p:sldIdLst>
    <p:sldId id="321" r:id="rId6"/>
    <p:sldId id="319" r:id="rId7"/>
    <p:sldId id="323" r:id="rId8"/>
    <p:sldId id="324" r:id="rId9"/>
    <p:sldId id="325" r:id="rId10"/>
    <p:sldId id="329" r:id="rId11"/>
    <p:sldId id="327" r:id="rId12"/>
    <p:sldId id="326" r:id="rId13"/>
    <p:sldId id="328" r:id="rId14"/>
    <p:sldId id="330" r:id="rId15"/>
    <p:sldId id="331" r:id="rId16"/>
    <p:sldId id="332" r:id="rId17"/>
    <p:sldId id="333" r:id="rId18"/>
    <p:sldId id="334" r:id="rId19"/>
    <p:sldId id="335" r:id="rId20"/>
    <p:sldId id="336"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86" d="100"/>
          <a:sy n="86" d="100"/>
        </p:scale>
        <p:origin x="562"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Select Facilities for Horses</a:t>
            </a:r>
          </a:p>
          <a:p>
            <a:pPr lvl="1"/>
            <a:r>
              <a:rPr lang="en-US" dirty="0"/>
              <a:t>Equine Science</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Turning Out a Horse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If we plan to turn out the horse, it is important to be aware of the following:</a:t>
            </a:r>
          </a:p>
          <a:p>
            <a:pPr lvl="2"/>
            <a:r>
              <a:rPr lang="en-US" sz="2400" dirty="0"/>
              <a:t>Space—the pasture needs to be large enough that the horse can walk around freely</a:t>
            </a:r>
          </a:p>
          <a:p>
            <a:pPr lvl="2"/>
            <a:r>
              <a:rPr lang="en-US" sz="2400" dirty="0"/>
              <a:t>Safe and Clean—the pasture should be free from debris, holes, and the fencing material should be horse ready.  Wood, pipe, vinyl, slick wire, and horse wire are appropriate fencing materials.  Use hot wire/tape with caution; avoid fencing with barbed wire</a:t>
            </a:r>
          </a:p>
          <a:p>
            <a:pPr lvl="2"/>
            <a:r>
              <a:rPr lang="en-US" sz="2400" dirty="0"/>
              <a:t>Shelter– pasture areas should have a shelter so that horses can escape rain, wind, sun, or other inclement weather.  A shed with three sides and a roof is typically adequate for most climates</a:t>
            </a:r>
          </a:p>
          <a:p>
            <a:pPr lvl="1"/>
            <a:endParaRPr lang="en-US" dirty="0"/>
          </a:p>
        </p:txBody>
      </p:sp>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Horse Facilities Project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Using the resources provided, the internet or other resources, design a facility for horses.  Be sure to include the fencing for turn out, barns, and sheds.  Be detailed in your descriptions including the materials you choose to use as well as dimensions, etc. Here are some examples you might consider:</a:t>
            </a:r>
          </a:p>
          <a:p>
            <a:pPr lvl="1"/>
            <a:endParaRPr lang="en-US" dirty="0"/>
          </a:p>
        </p:txBody>
      </p:sp>
      <p:pic>
        <p:nvPicPr>
          <p:cNvPr id="4" name="Picture 3">
            <a:extLst>
              <a:ext uri="{FF2B5EF4-FFF2-40B4-BE49-F238E27FC236}">
                <a16:creationId xmlns:a16="http://schemas.microsoft.com/office/drawing/2014/main" id="{19F04E53-75F3-445E-8A1B-3B05132CF159}"/>
              </a:ext>
            </a:extLst>
          </p:cNvPr>
          <p:cNvPicPr>
            <a:picLocks noChangeAspect="1"/>
          </p:cNvPicPr>
          <p:nvPr/>
        </p:nvPicPr>
        <p:blipFill>
          <a:blip r:embed="rId2"/>
          <a:stretch>
            <a:fillRect/>
          </a:stretch>
        </p:blipFill>
        <p:spPr>
          <a:xfrm>
            <a:off x="2252783" y="4325973"/>
            <a:ext cx="8547333" cy="1390008"/>
          </a:xfrm>
          <a:prstGeom prst="rect">
            <a:avLst/>
          </a:prstGeom>
        </p:spPr>
      </p:pic>
    </p:spTree>
    <p:extLst>
      <p:ext uri="{BB962C8B-B14F-4D97-AF65-F5344CB8AC3E}">
        <p14:creationId xmlns:p14="http://schemas.microsoft.com/office/powerpoint/2010/main" val="215601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 for Review</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Why are horses prone to flee when afraid?</a:t>
            </a:r>
          </a:p>
          <a:p>
            <a:pPr lvl="1"/>
            <a:r>
              <a:rPr lang="en-US" dirty="0"/>
              <a:t>Why do horses need shelter?</a:t>
            </a:r>
          </a:p>
          <a:p>
            <a:pPr lvl="1"/>
            <a:r>
              <a:rPr lang="en-US" dirty="0"/>
              <a:t>What is the primary factor considered in developing horse facilities?</a:t>
            </a:r>
          </a:p>
          <a:p>
            <a:pPr lvl="1"/>
            <a:r>
              <a:rPr lang="en-US" dirty="0"/>
              <a:t>Which type of fencing should we avoid?</a:t>
            </a:r>
          </a:p>
          <a:p>
            <a:pPr lvl="1"/>
            <a:endParaRPr lang="en-US" dirty="0"/>
          </a:p>
        </p:txBody>
      </p:sp>
    </p:spTree>
    <p:extLst>
      <p:ext uri="{BB962C8B-B14F-4D97-AF65-F5344CB8AC3E}">
        <p14:creationId xmlns:p14="http://schemas.microsoft.com/office/powerpoint/2010/main" val="3698448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 for Review</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Why are horses prone to flee when afraid?  </a:t>
            </a:r>
            <a:br>
              <a:rPr lang="en-US" dirty="0"/>
            </a:br>
            <a:r>
              <a:rPr lang="en-US" dirty="0"/>
              <a:t>They are flight animals that run from their prey or when frightened.</a:t>
            </a:r>
          </a:p>
          <a:p>
            <a:pPr lvl="1"/>
            <a:r>
              <a:rPr lang="en-US" dirty="0"/>
              <a:t>Why do horses need shelter?</a:t>
            </a:r>
            <a:br>
              <a:rPr lang="en-US" dirty="0"/>
            </a:br>
            <a:r>
              <a:rPr lang="en-US" dirty="0"/>
              <a:t>Horses need shelter from storms, sun, etc.</a:t>
            </a:r>
          </a:p>
          <a:p>
            <a:pPr lvl="1"/>
            <a:r>
              <a:rPr lang="en-US" dirty="0"/>
              <a:t>What is the primary factor considered in developing horse facilities?</a:t>
            </a:r>
            <a:br>
              <a:rPr lang="en-US" dirty="0"/>
            </a:br>
            <a:r>
              <a:rPr lang="en-US" dirty="0"/>
              <a:t>Safety</a:t>
            </a:r>
          </a:p>
          <a:p>
            <a:pPr lvl="1"/>
            <a:r>
              <a:rPr lang="en-US" dirty="0"/>
              <a:t>Which type of fencing should we avoid?</a:t>
            </a:r>
            <a:br>
              <a:rPr lang="en-US" dirty="0"/>
            </a:br>
            <a:r>
              <a:rPr lang="en-US" dirty="0"/>
              <a:t>Barbed Wire</a:t>
            </a:r>
          </a:p>
          <a:p>
            <a:pPr lvl="1"/>
            <a:endParaRPr lang="en-US" dirty="0"/>
          </a:p>
        </p:txBody>
      </p:sp>
    </p:spTree>
    <p:extLst>
      <p:ext uri="{BB962C8B-B14F-4D97-AF65-F5344CB8AC3E}">
        <p14:creationId xmlns:p14="http://schemas.microsoft.com/office/powerpoint/2010/main" val="2417277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Safety is the primary consideration when developing any horse facility</a:t>
            </a:r>
          </a:p>
          <a:p>
            <a:pPr lvl="1"/>
            <a:r>
              <a:rPr lang="en-US" dirty="0"/>
              <a:t>We have already learned that there is no such thing as a “cheap” horse; protecting our investment through the facilities we use is important.</a:t>
            </a:r>
          </a:p>
          <a:p>
            <a:pPr lvl="1"/>
            <a:r>
              <a:rPr lang="en-US" dirty="0"/>
              <a:t>Whether we have a simple or fancy facility, the basic principles for safety, cleanliness, and space remain the same.</a:t>
            </a:r>
          </a:p>
          <a:p>
            <a:pPr lvl="1"/>
            <a:endParaRPr lang="en-US" dirty="0"/>
          </a:p>
        </p:txBody>
      </p:sp>
    </p:spTree>
    <p:extLst>
      <p:ext uri="{BB962C8B-B14F-4D97-AF65-F5344CB8AC3E}">
        <p14:creationId xmlns:p14="http://schemas.microsoft.com/office/powerpoint/2010/main" val="2715184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Other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Penn State Extension Horse Facility Design and Construction:  http://extension.psu.edu/animals/equine/horse-facilities </a:t>
            </a:r>
          </a:p>
          <a:p>
            <a:pPr lvl="1"/>
            <a:r>
              <a:rPr lang="en-US" dirty="0"/>
              <a:t>Penn State Extension Horse Stables:  http://extension.psu.edu/animals/equine/horse-facilities/horse-stables </a:t>
            </a:r>
          </a:p>
          <a:p>
            <a:pPr lvl="1"/>
            <a:r>
              <a:rPr lang="en-US" dirty="0"/>
              <a:t>Planning Horse Facilities:  http://www.horsekeeping.com/horse_facilities/planning_horse_facilities.htm </a:t>
            </a:r>
          </a:p>
          <a:p>
            <a:pPr lvl="1"/>
            <a:r>
              <a:rPr lang="en-US" dirty="0"/>
              <a:t>Our First Horse:  Facilities (by Purdue University):  https://www.youtube.com/watch?v=MzLdEde6Ryc </a:t>
            </a:r>
          </a:p>
          <a:p>
            <a:pPr lvl="1"/>
            <a:endParaRPr lang="en-US" dirty="0"/>
          </a:p>
        </p:txBody>
      </p:sp>
    </p:spTree>
    <p:extLst>
      <p:ext uri="{BB962C8B-B14F-4D97-AF65-F5344CB8AC3E}">
        <p14:creationId xmlns:p14="http://schemas.microsoft.com/office/powerpoint/2010/main" val="2887258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Texas College and Career Readiness Standards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English Language Arts:  II. Reading, B, 1-3.</a:t>
            </a:r>
          </a:p>
          <a:p>
            <a:pPr lvl="1"/>
            <a:endParaRPr lang="en-US" dirty="0"/>
          </a:p>
        </p:txBody>
      </p:sp>
    </p:spTree>
    <p:extLst>
      <p:ext uri="{BB962C8B-B14F-4D97-AF65-F5344CB8AC3E}">
        <p14:creationId xmlns:p14="http://schemas.microsoft.com/office/powerpoint/2010/main" val="154150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740664" y="1032158"/>
            <a:ext cx="10059452" cy="876300"/>
          </a:xfrm>
        </p:spPr>
        <p:txBody>
          <a:bodyPr/>
          <a:lstStyle/>
          <a:p>
            <a:r>
              <a:rPr lang="en-US" dirty="0"/>
              <a:t>A big storm rolls in.  </a:t>
            </a:r>
            <a:br>
              <a:rPr lang="en-US" dirty="0"/>
            </a:br>
            <a:r>
              <a:rPr lang="en-US" dirty="0"/>
              <a:t>It is raining, thundering and lightning.  </a:t>
            </a:r>
            <a:br>
              <a:rPr lang="en-US" dirty="0"/>
            </a:br>
            <a:r>
              <a:rPr lang="en-US" dirty="0"/>
              <a:t>Is your horse safe?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576204" y="2275614"/>
            <a:ext cx="11055750" cy="4734318"/>
          </a:xfrm>
        </p:spPr>
        <p:txBody>
          <a:bodyPr/>
          <a:lstStyle/>
          <a:p>
            <a:pPr lvl="1"/>
            <a:r>
              <a:rPr lang="en-US" dirty="0"/>
              <a:t>When we consider facilities for horses, we must think about safety first.</a:t>
            </a:r>
          </a:p>
          <a:p>
            <a:pPr lvl="1"/>
            <a:endParaRPr lang="en-US" dirty="0"/>
          </a:p>
        </p:txBody>
      </p:sp>
      <p:pic>
        <p:nvPicPr>
          <p:cNvPr id="4" name="Picture 3">
            <a:extLst>
              <a:ext uri="{FF2B5EF4-FFF2-40B4-BE49-F238E27FC236}">
                <a16:creationId xmlns:a16="http://schemas.microsoft.com/office/drawing/2014/main" id="{0FF1415E-E3EB-4FA5-B772-472437195745}"/>
              </a:ext>
            </a:extLst>
          </p:cNvPr>
          <p:cNvPicPr>
            <a:picLocks noChangeAspect="1"/>
          </p:cNvPicPr>
          <p:nvPr/>
        </p:nvPicPr>
        <p:blipFill>
          <a:blip r:embed="rId2"/>
          <a:stretch>
            <a:fillRect/>
          </a:stretch>
        </p:blipFill>
        <p:spPr>
          <a:xfrm>
            <a:off x="3080807" y="3450751"/>
            <a:ext cx="6517189" cy="2048434"/>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Horses need shelter at times, but are primarily a grazing animal.  </a:t>
            </a:r>
            <a:br>
              <a:rPr lang="en-US" dirty="0"/>
            </a:br>
            <a:r>
              <a:rPr lang="en-US" dirty="0"/>
              <a:t>Turn out time is also very important.</a:t>
            </a:r>
          </a:p>
          <a:p>
            <a:pPr lvl="1"/>
            <a:r>
              <a:rPr lang="en-US" dirty="0"/>
              <a:t>Just because we picture the cute little barn with our horse safe inside, doesn’t mean he needs to live there permanently.</a:t>
            </a:r>
          </a:p>
        </p:txBody>
      </p:sp>
      <p:pic>
        <p:nvPicPr>
          <p:cNvPr id="4" name="Picture 3">
            <a:extLst>
              <a:ext uri="{FF2B5EF4-FFF2-40B4-BE49-F238E27FC236}">
                <a16:creationId xmlns:a16="http://schemas.microsoft.com/office/drawing/2014/main" id="{D9400A99-9B1B-4535-890D-6E7D29469B50}"/>
              </a:ext>
            </a:extLst>
          </p:cNvPr>
          <p:cNvPicPr>
            <a:picLocks noChangeAspect="1"/>
          </p:cNvPicPr>
          <p:nvPr/>
        </p:nvPicPr>
        <p:blipFill>
          <a:blip r:embed="rId2"/>
          <a:stretch>
            <a:fillRect/>
          </a:stretch>
        </p:blipFill>
        <p:spPr>
          <a:xfrm>
            <a:off x="4066580" y="3724821"/>
            <a:ext cx="4511431" cy="2231329"/>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Today we will:</a:t>
            </a:r>
          </a:p>
          <a:p>
            <a:pPr lvl="2"/>
            <a:r>
              <a:rPr lang="en-US" sz="2400" dirty="0"/>
              <a:t>Describe the physical needs and characteristics of horses related to facilities</a:t>
            </a:r>
          </a:p>
          <a:p>
            <a:pPr lvl="2"/>
            <a:r>
              <a:rPr lang="en-US" sz="2400" dirty="0"/>
              <a:t>Describe housing and fencing for horses</a:t>
            </a:r>
          </a:p>
          <a:p>
            <a:pPr lvl="2"/>
            <a:r>
              <a:rPr lang="en-US" sz="2400" dirty="0"/>
              <a:t>Design a horse facility</a:t>
            </a:r>
          </a:p>
          <a:p>
            <a:pPr lvl="1"/>
            <a:endParaRPr lang="en-US" dirty="0"/>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Needs of Horses Related to Facilities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Remember when we discussed horses as flight animals?</a:t>
            </a:r>
          </a:p>
          <a:p>
            <a:pPr lvl="1"/>
            <a:r>
              <a:rPr lang="en-US" dirty="0"/>
              <a:t>This means that when they are frightened, their instinct is to flee the situation</a:t>
            </a:r>
          </a:p>
          <a:p>
            <a:pPr lvl="1"/>
            <a:r>
              <a:rPr lang="en-US" dirty="0"/>
              <a:t>Because of this, we must carefully design housing and fencing that is safe in the event the horse becomes frightened.</a:t>
            </a:r>
          </a:p>
          <a:p>
            <a:pPr lvl="1"/>
            <a:r>
              <a:rPr lang="en-US" dirty="0"/>
              <a:t>They are also grazing animals.  This means that their digestive system is well suited to constant grazing situations. </a:t>
            </a:r>
          </a:p>
          <a:p>
            <a:pPr lvl="1"/>
            <a:r>
              <a:rPr lang="en-US" dirty="0"/>
              <a:t>If we plan to stall them, we must provide plenty of hay and roughage.</a:t>
            </a:r>
          </a:p>
          <a:p>
            <a:pPr lvl="1"/>
            <a:endParaRPr lang="en-US" dirty="0"/>
          </a:p>
        </p:txBody>
      </p:sp>
    </p:spTree>
    <p:extLst>
      <p:ext uri="{BB962C8B-B14F-4D97-AF65-F5344CB8AC3E}">
        <p14:creationId xmlns:p14="http://schemas.microsoft.com/office/powerpoint/2010/main" val="1077649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Horse Housing and Fencing</a:t>
            </a:r>
          </a:p>
        </p:txBody>
      </p:sp>
      <p:pic>
        <p:nvPicPr>
          <p:cNvPr id="4" name="Content Placeholder 3">
            <a:extLst>
              <a:ext uri="{FF2B5EF4-FFF2-40B4-BE49-F238E27FC236}">
                <a16:creationId xmlns:a16="http://schemas.microsoft.com/office/drawing/2014/main" id="{21DE4067-B642-4D41-8885-2A82EDC980A7}"/>
              </a:ext>
            </a:extLst>
          </p:cNvPr>
          <p:cNvPicPr>
            <a:picLocks noGrp="1" noChangeAspect="1"/>
          </p:cNvPicPr>
          <p:nvPr>
            <p:ph sz="half" idx="1"/>
          </p:nvPr>
        </p:nvPicPr>
        <p:blipFill>
          <a:blip r:embed="rId2"/>
          <a:stretch>
            <a:fillRect/>
          </a:stretch>
        </p:blipFill>
        <p:spPr>
          <a:xfrm>
            <a:off x="3470731" y="2364236"/>
            <a:ext cx="5596613" cy="2847079"/>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Housing for Horses—Simple to Fancy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When we think about what horse needs, a fancy barn may come to mind.</a:t>
            </a:r>
          </a:p>
          <a:p>
            <a:pPr lvl="1"/>
            <a:r>
              <a:rPr lang="en-US" dirty="0"/>
              <a:t>Actually, horses should only be stalled in a barn when necessary.  Typically this means when they are preparing for race or competition or when ill.</a:t>
            </a:r>
          </a:p>
          <a:p>
            <a:pPr lvl="1"/>
            <a:r>
              <a:rPr lang="en-US" dirty="0"/>
              <a:t>Horses are made to graze—this means that a good pasture, with a shelter and safe fencing is certainly adequate for most horses.</a:t>
            </a:r>
          </a:p>
          <a:p>
            <a:pPr lvl="1"/>
            <a:endParaRPr lang="en-US" dirty="0"/>
          </a:p>
        </p:txBody>
      </p:sp>
      <p:pic>
        <p:nvPicPr>
          <p:cNvPr id="4" name="Picture 3">
            <a:extLst>
              <a:ext uri="{FF2B5EF4-FFF2-40B4-BE49-F238E27FC236}">
                <a16:creationId xmlns:a16="http://schemas.microsoft.com/office/drawing/2014/main" id="{DA106AD8-A2EF-45F8-BC0A-176FBAB2A5A5}"/>
              </a:ext>
            </a:extLst>
          </p:cNvPr>
          <p:cNvPicPr>
            <a:picLocks noChangeAspect="1"/>
          </p:cNvPicPr>
          <p:nvPr/>
        </p:nvPicPr>
        <p:blipFill>
          <a:blip r:embed="rId2"/>
          <a:stretch>
            <a:fillRect/>
          </a:stretch>
        </p:blipFill>
        <p:spPr>
          <a:xfrm>
            <a:off x="4552366" y="4247064"/>
            <a:ext cx="3432345" cy="2139881"/>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Stalling a Horse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If we plan to stall the horse, it is important to be aware of the following:</a:t>
            </a:r>
          </a:p>
          <a:p>
            <a:pPr lvl="2"/>
            <a:r>
              <a:rPr lang="en-US" sz="2400" dirty="0"/>
              <a:t>Space—the horse needs a minimum of 12x12 feet of stall space</a:t>
            </a:r>
          </a:p>
          <a:p>
            <a:pPr lvl="2"/>
            <a:r>
              <a:rPr lang="en-US" sz="2400" dirty="0"/>
              <a:t>Height—the height of the barn should be a minimum of 9 feet tall, taller if we have bigger horses</a:t>
            </a:r>
          </a:p>
          <a:p>
            <a:pPr lvl="2"/>
            <a:r>
              <a:rPr lang="en-US" sz="2400" dirty="0"/>
              <a:t>Safe—walls of the stall should be free from sharp objects, solid so no legs can get stuck, and have plenty of ventilation</a:t>
            </a:r>
          </a:p>
          <a:p>
            <a:pPr lvl="2"/>
            <a:r>
              <a:rPr lang="en-US" sz="2400" dirty="0"/>
              <a:t>Clean – the stalls should have fresh bedding (such as pine shavings) that are cleaned at least once per day.</a:t>
            </a:r>
          </a:p>
          <a:p>
            <a:pPr lvl="2"/>
            <a:r>
              <a:rPr lang="en-US" sz="2400" dirty="0"/>
              <a:t>Turn out time—all horses should have access to turn out time for exercise and health.</a:t>
            </a:r>
          </a:p>
          <a:p>
            <a:pPr lvl="1"/>
            <a:endParaRPr lang="en-US" dirty="0"/>
          </a:p>
        </p:txBody>
      </p:sp>
    </p:spTree>
    <p:extLst>
      <p:ext uri="{BB962C8B-B14F-4D97-AF65-F5344CB8AC3E}">
        <p14:creationId xmlns:p14="http://schemas.microsoft.com/office/powerpoint/2010/main" val="3464492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http://schemas.microsoft.com/sharepoint/v3"/>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5d88611-e516-4d1a-b12e-39107e78b3d0"/>
    <ds:schemaRef ds:uri="56ea17bb-c96d-4826-b465-01eec0dd23dd"/>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157</TotalTime>
  <Words>771</Words>
  <Application>Microsoft Office PowerPoint</Application>
  <PresentationFormat>Widescreen</PresentationFormat>
  <Paragraphs>57</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A big storm rolls in.   It is raining, thundering and lightning.   Is your horse safe?</vt:lpstr>
      <vt:lpstr>PowerPoint Presentation</vt:lpstr>
      <vt:lpstr>Objectives</vt:lpstr>
      <vt:lpstr>Needs of Horses Related to Facilities</vt:lpstr>
      <vt:lpstr>Horse Housing and Fencing</vt:lpstr>
      <vt:lpstr>Housing for Horses—Simple to Fancy</vt:lpstr>
      <vt:lpstr>Stalling a Horse</vt:lpstr>
      <vt:lpstr>Turning Out a Horse</vt:lpstr>
      <vt:lpstr>Horse Facilities Project</vt:lpstr>
      <vt:lpstr>Questions for Review</vt:lpstr>
      <vt:lpstr>Questions for Review</vt:lpstr>
      <vt:lpstr>Summary</vt:lpstr>
      <vt:lpstr>References and Other Resources</vt:lpstr>
      <vt:lpstr>Texas College and Career Readiness 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8</cp:revision>
  <cp:lastPrinted>2017-07-07T16:17:37Z</cp:lastPrinted>
  <dcterms:created xsi:type="dcterms:W3CDTF">2017-07-11T23:58:30Z</dcterms:created>
  <dcterms:modified xsi:type="dcterms:W3CDTF">2017-07-25T19:58:03Z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