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23NUWZSAsZs3d1anV6oK2Q&amp;r=0&amp;pid=OfficeInsert"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86" d="100"/>
          <a:sy n="86" d="100"/>
        </p:scale>
        <p:origin x="562"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amp;ehk=23NUWZSAsZs3d1anV6oK2Q&amp;r=0&amp;pid=OfficeInsert"/><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amp;ehk=23NUWZSAsZs3d1anV6oK2Q&amp;r=0&amp;pid=OfficeInsert"/><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amp;ehk=23NUWZSAsZs3d1anV6oK2Q&amp;r=0&amp;pid=OfficeInsert"/><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Global Economy</a:t>
            </a:r>
          </a:p>
          <a:p>
            <a:pPr lvl="1"/>
            <a:r>
              <a:rPr lang="en-US" dirty="0">
                <a:latin typeface="Calibri" panose="020F0502020204030204" pitchFamily="34" charset="0"/>
              </a:rPr>
              <a:t>“It’s All Relative”</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latin typeface="Calibri" panose="020F0502020204030204" pitchFamily="34" charset="0"/>
              </a:rPr>
              <a:t>Forbes Magazine Global 2000: Top 25</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ICBC (China; banking). </a:t>
            </a:r>
          </a:p>
          <a:p>
            <a:pPr lvl="1"/>
            <a:r>
              <a:rPr lang="en-US" dirty="0"/>
              <a:t>China Construction Bank (banking).</a:t>
            </a:r>
          </a:p>
          <a:p>
            <a:pPr lvl="1"/>
            <a:r>
              <a:rPr lang="en-US" dirty="0"/>
              <a:t>JP Morgan Chase (banking).</a:t>
            </a:r>
          </a:p>
          <a:p>
            <a:pPr lvl="1"/>
            <a:r>
              <a:rPr lang="en-US" dirty="0"/>
              <a:t>General Electric ( U.S. conglomerate). </a:t>
            </a:r>
          </a:p>
          <a:p>
            <a:pPr lvl="1"/>
            <a:r>
              <a:rPr lang="en-US" dirty="0"/>
              <a:t>Exxon Mobile (oil and gas).</a:t>
            </a:r>
          </a:p>
          <a:p>
            <a:pPr lvl="1"/>
            <a:r>
              <a:rPr lang="en-US" dirty="0"/>
              <a:t>HSBC Holdings (UK banking). </a:t>
            </a:r>
          </a:p>
          <a:p>
            <a:pPr lvl="1"/>
            <a:r>
              <a:rPr lang="en-US" dirty="0"/>
              <a:t>Royal Dutch Shell Oil (Netherlands, oil and gas). </a:t>
            </a:r>
          </a:p>
          <a:p>
            <a:pPr lvl="1"/>
            <a:r>
              <a:rPr lang="en-US" dirty="0"/>
              <a:t>Agricultural Bank of China (China, banking.</a:t>
            </a:r>
          </a:p>
        </p:txBody>
      </p:sp>
      <p:pic>
        <p:nvPicPr>
          <p:cNvPr id="5" name="Picture 4" descr="China map.jpg">
            <a:extLst>
              <a:ext uri="{FF2B5EF4-FFF2-40B4-BE49-F238E27FC236}">
                <a16:creationId xmlns:a16="http://schemas.microsoft.com/office/drawing/2014/main" id="{C6672A1F-3BBE-47A7-8454-F98AEC62DA1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34442" y="2154314"/>
            <a:ext cx="2114086" cy="1981200"/>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latin typeface="Calibri" panose="020F0502020204030204" pitchFamily="34" charset="0"/>
              </a:rPr>
              <a:t>Forbes Magazine Global 2000: Top 25</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PetroChina</a:t>
            </a:r>
            <a:r>
              <a:rPr lang="en-US" dirty="0"/>
              <a:t> (China, oil). </a:t>
            </a:r>
          </a:p>
          <a:p>
            <a:pPr lvl="1"/>
            <a:r>
              <a:rPr lang="en-US" dirty="0"/>
              <a:t>Berkshire Hathaway (U.S. diversified financial). </a:t>
            </a:r>
          </a:p>
          <a:p>
            <a:pPr lvl="1"/>
            <a:r>
              <a:rPr lang="en-US" dirty="0"/>
              <a:t>Bank of China (banking). </a:t>
            </a:r>
          </a:p>
          <a:p>
            <a:pPr lvl="1"/>
            <a:r>
              <a:rPr lang="en-US" dirty="0"/>
              <a:t>Wells Fargo (U.S. banking). </a:t>
            </a:r>
          </a:p>
          <a:p>
            <a:pPr lvl="1"/>
            <a:r>
              <a:rPr lang="en-US" dirty="0"/>
              <a:t>Chevron (U.S. oil and gas). 			</a:t>
            </a:r>
          </a:p>
          <a:p>
            <a:pPr lvl="1"/>
            <a:endParaRPr lang="en-US" dirty="0"/>
          </a:p>
        </p:txBody>
      </p:sp>
      <p:pic>
        <p:nvPicPr>
          <p:cNvPr id="5" name="Picture 4" descr="A close up of a map&#10;&#10;Description generated with high confidence">
            <a:extLst>
              <a:ext uri="{FF2B5EF4-FFF2-40B4-BE49-F238E27FC236}">
                <a16:creationId xmlns:a16="http://schemas.microsoft.com/office/drawing/2014/main" id="{64D1F026-205B-4DE7-9206-9132C9303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6233" y="3386569"/>
            <a:ext cx="1963075" cy="2098980"/>
          </a:xfrm>
          <a:prstGeom prst="rect">
            <a:avLst/>
          </a:prstGeom>
        </p:spPr>
      </p:pic>
    </p:spTree>
    <p:extLst>
      <p:ext uri="{BB962C8B-B14F-4D97-AF65-F5344CB8AC3E}">
        <p14:creationId xmlns:p14="http://schemas.microsoft.com/office/powerpoint/2010/main" val="3431362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latin typeface="Calibri" panose="020F0502020204030204" pitchFamily="34" charset="0"/>
              </a:rPr>
              <a:t>Forbes Magazine Global 2000: Top 25</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Volkswagen Group (Germany world’s largest auto maker) 14</a:t>
            </a:r>
          </a:p>
          <a:p>
            <a:pPr lvl="1"/>
            <a:r>
              <a:rPr lang="en-US" dirty="0"/>
              <a:t>Apple (U.S. tech hardware and equipment) 15</a:t>
            </a:r>
          </a:p>
          <a:p>
            <a:pPr lvl="1"/>
            <a:r>
              <a:rPr lang="en-US" dirty="0"/>
              <a:t>Wal Mart (U.S. retailing) 16</a:t>
            </a:r>
          </a:p>
          <a:p>
            <a:pPr lvl="1"/>
            <a:r>
              <a:rPr lang="en-US" dirty="0"/>
              <a:t>Gazprom (Russia oil and gas—largest producer in the world) 17</a:t>
            </a:r>
          </a:p>
          <a:p>
            <a:pPr lvl="1"/>
            <a:r>
              <a:rPr lang="en-US" dirty="0"/>
              <a:t>BP (U.K. oil and gas) 18</a:t>
            </a:r>
          </a:p>
          <a:p>
            <a:pPr lvl="1"/>
            <a:r>
              <a:rPr lang="en-US" dirty="0"/>
              <a:t>Citigroup (U.S. banking) 19</a:t>
            </a:r>
          </a:p>
          <a:p>
            <a:pPr lvl="1"/>
            <a:r>
              <a:rPr lang="en-US" dirty="0"/>
              <a:t>Petrobras (Brazil oil and gas) 20</a:t>
            </a:r>
          </a:p>
          <a:p>
            <a:pPr marL="0" lvl="1" indent="0">
              <a:buNone/>
            </a:pPr>
            <a:endParaRPr lang="en-US" dirty="0"/>
          </a:p>
        </p:txBody>
      </p:sp>
      <p:pic>
        <p:nvPicPr>
          <p:cNvPr id="4" name="Picture 3" descr="germany.jpg">
            <a:extLst>
              <a:ext uri="{FF2B5EF4-FFF2-40B4-BE49-F238E27FC236}">
                <a16:creationId xmlns:a16="http://schemas.microsoft.com/office/drawing/2014/main" id="{BC5A757F-0653-49D3-BB9C-2D318FDB9269}"/>
              </a:ext>
            </a:extLst>
          </p:cNvPr>
          <p:cNvPicPr>
            <a:picLocks noChangeAspect="1"/>
          </p:cNvPicPr>
          <p:nvPr/>
        </p:nvPicPr>
        <p:blipFill>
          <a:blip r:embed="rId2"/>
          <a:stretch>
            <a:fillRect/>
          </a:stretch>
        </p:blipFill>
        <p:spPr>
          <a:xfrm>
            <a:off x="6747769" y="3866870"/>
            <a:ext cx="2784664" cy="18537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928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Company Statistics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r>
              <a:rPr lang="en-US" dirty="0"/>
              <a:t>Global 2000 company data</a:t>
            </a:r>
          </a:p>
          <a:p>
            <a:pPr lvl="1"/>
            <a:r>
              <a:rPr lang="en-US" dirty="0"/>
              <a:t>Include 63 countries.</a:t>
            </a:r>
          </a:p>
          <a:p>
            <a:pPr lvl="1"/>
            <a:r>
              <a:rPr lang="en-US" dirty="0"/>
              <a:t>$38 trillion in revenues.</a:t>
            </a:r>
          </a:p>
          <a:p>
            <a:pPr lvl="1"/>
            <a:r>
              <a:rPr lang="en-US" dirty="0"/>
              <a:t>$159 trillion in assets.</a:t>
            </a:r>
          </a:p>
          <a:p>
            <a:pPr lvl="1"/>
            <a:r>
              <a:rPr lang="en-US" dirty="0"/>
              <a:t>Employ 87 million worldwide.</a:t>
            </a:r>
          </a:p>
          <a:p>
            <a:pPr lvl="1"/>
            <a:r>
              <a:rPr lang="en-US" dirty="0"/>
              <a:t>Country Ranking</a:t>
            </a:r>
          </a:p>
          <a:p>
            <a:pPr lvl="2"/>
            <a:r>
              <a:rPr lang="en-US" sz="2400" dirty="0"/>
              <a:t>U.S. (543 members).</a:t>
            </a:r>
          </a:p>
          <a:p>
            <a:pPr lvl="2"/>
            <a:r>
              <a:rPr lang="en-US" sz="2400" dirty="0"/>
              <a:t>Japan (251 members).</a:t>
            </a:r>
          </a:p>
          <a:p>
            <a:pPr lvl="2"/>
            <a:r>
              <a:rPr lang="en-US" sz="2400" dirty="0"/>
              <a:t>China (136 members).</a:t>
            </a:r>
          </a:p>
          <a:p>
            <a:pPr lvl="1"/>
            <a:endParaRPr lang="en-US" dirty="0"/>
          </a:p>
        </p:txBody>
      </p:sp>
      <p:pic>
        <p:nvPicPr>
          <p:cNvPr id="4" name="Picture 3" descr="71737336.thb.jpg">
            <a:extLst>
              <a:ext uri="{FF2B5EF4-FFF2-40B4-BE49-F238E27FC236}">
                <a16:creationId xmlns:a16="http://schemas.microsoft.com/office/drawing/2014/main" id="{01A91F62-AA47-47DA-B0FC-0B4465ED907F}"/>
              </a:ext>
            </a:extLst>
          </p:cNvPr>
          <p:cNvPicPr>
            <a:picLocks noChangeAspect="1"/>
          </p:cNvPicPr>
          <p:nvPr/>
        </p:nvPicPr>
        <p:blipFill>
          <a:blip r:embed="rId2"/>
          <a:stretch>
            <a:fillRect/>
          </a:stretch>
        </p:blipFill>
        <p:spPr>
          <a:xfrm>
            <a:off x="6379644" y="1698828"/>
            <a:ext cx="3124200" cy="2088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A close up of a map&#10;&#10;Description generated with high confidence">
            <a:extLst>
              <a:ext uri="{FF2B5EF4-FFF2-40B4-BE49-F238E27FC236}">
                <a16:creationId xmlns:a16="http://schemas.microsoft.com/office/drawing/2014/main" id="{09542ECB-CD7F-40E6-919E-B6C96ED8D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054" y="4065987"/>
            <a:ext cx="1963075" cy="2098980"/>
          </a:xfrm>
          <a:prstGeom prst="rect">
            <a:avLst/>
          </a:prstGeom>
        </p:spPr>
      </p:pic>
    </p:spTree>
    <p:extLst>
      <p:ext uri="{BB962C8B-B14F-4D97-AF65-F5344CB8AC3E}">
        <p14:creationId xmlns:p14="http://schemas.microsoft.com/office/powerpoint/2010/main" val="235043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Bell Work Activity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Answer the following questions on a sheet of paper. </a:t>
            </a:r>
          </a:p>
          <a:p>
            <a:pPr lvl="2"/>
            <a:r>
              <a:rPr lang="en-US" sz="2400" dirty="0"/>
              <a:t>Make a list of  at least three large, successful global corporations that you are familiar with today.</a:t>
            </a:r>
          </a:p>
          <a:p>
            <a:pPr lvl="2"/>
            <a:r>
              <a:rPr lang="en-US" sz="2400" dirty="0"/>
              <a:t>Now, create a list of at least two products or services produced by these corporations.  	</a:t>
            </a:r>
          </a:p>
          <a:p>
            <a:pPr lvl="1"/>
            <a:endParaRPr lang="en-US" dirty="0"/>
          </a:p>
        </p:txBody>
      </p:sp>
      <p:pic>
        <p:nvPicPr>
          <p:cNvPr id="5" name="Picture 4" descr="A close up of a map&#10;&#10;Description generated with high confidence">
            <a:extLst>
              <a:ext uri="{FF2B5EF4-FFF2-40B4-BE49-F238E27FC236}">
                <a16:creationId xmlns:a16="http://schemas.microsoft.com/office/drawing/2014/main" id="{90990A2F-609E-4F21-AA57-D66F3D508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571" y="3404324"/>
            <a:ext cx="1963075" cy="2098980"/>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Warm-Up Activity: Terms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There are several important  terms and definitions students need to know.</a:t>
            </a:r>
          </a:p>
          <a:p>
            <a:pPr lvl="1"/>
            <a:endParaRPr lang="en-US" dirty="0"/>
          </a:p>
          <a:p>
            <a:pPr lvl="1"/>
            <a:r>
              <a:rPr lang="en-US" dirty="0"/>
              <a:t>Complete Global Economy Student Notes handout.</a:t>
            </a:r>
          </a:p>
          <a:p>
            <a:pPr marL="0" lvl="1" indent="0">
              <a:buNone/>
            </a:pPr>
            <a:r>
              <a:rPr lang="en-US" dirty="0"/>
              <a:t> </a:t>
            </a:r>
          </a:p>
          <a:p>
            <a:pPr lvl="1"/>
            <a:r>
              <a:rPr lang="en-US" dirty="0"/>
              <a:t>Students may work in groups. </a:t>
            </a:r>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U.S. and International Trade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World Interdependence</a:t>
            </a:r>
          </a:p>
          <a:p>
            <a:pPr lvl="2"/>
            <a:r>
              <a:rPr lang="en-US" sz="2400" dirty="0"/>
              <a:t>Approximately 1/3 of worldwide production is sold outside of the “home” country.</a:t>
            </a:r>
          </a:p>
          <a:p>
            <a:pPr lvl="2"/>
            <a:r>
              <a:rPr lang="en-US" sz="2400" dirty="0"/>
              <a:t>The bulk of products Americans use daily are imported.</a:t>
            </a:r>
          </a:p>
          <a:p>
            <a:pPr lvl="2"/>
            <a:r>
              <a:rPr lang="en-US" sz="2400" dirty="0"/>
              <a:t>U.S. exports are music, movies, cars, airplanes, and food items</a:t>
            </a:r>
            <a:r>
              <a:rPr lang="en-US" dirty="0"/>
              <a:t>.</a:t>
            </a:r>
          </a:p>
          <a:p>
            <a:pPr lvl="1"/>
            <a:r>
              <a:rPr lang="en-US" dirty="0"/>
              <a:t>Changing Nature of International Trade </a:t>
            </a:r>
          </a:p>
          <a:p>
            <a:pPr lvl="2"/>
            <a:r>
              <a:rPr lang="en-US" sz="2400" dirty="0"/>
              <a:t>Raw materials once were an abundant commodity; today it makes up less than 1/3 of world’s exports.</a:t>
            </a:r>
          </a:p>
          <a:p>
            <a:pPr lvl="2"/>
            <a:r>
              <a:rPr lang="en-US" sz="2400" dirty="0"/>
              <a:t>Manufactured goods/services are most popular.</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U.S. and International Trade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Services (communications, travel, education, and financial) are most popular exchanges between countries.</a:t>
            </a:r>
          </a:p>
          <a:p>
            <a:pPr lvl="1"/>
            <a:r>
              <a:rPr lang="en-US" dirty="0"/>
              <a:t>Data is transferred via phone, fiber optics, or satellite on a daily basis.</a:t>
            </a:r>
          </a:p>
          <a:p>
            <a:pPr lvl="1"/>
            <a:endParaRPr lang="en-US" dirty="0"/>
          </a:p>
        </p:txBody>
      </p:sp>
      <p:pic>
        <p:nvPicPr>
          <p:cNvPr id="7" name="Picture 6">
            <a:extLst>
              <a:ext uri="{FF2B5EF4-FFF2-40B4-BE49-F238E27FC236}">
                <a16:creationId xmlns:a16="http://schemas.microsoft.com/office/drawing/2014/main" id="{157FCA7B-5C6C-479B-93F1-6BFB52B8044C}"/>
              </a:ext>
            </a:extLst>
          </p:cNvPr>
          <p:cNvPicPr>
            <a:picLocks noChangeAspect="1"/>
          </p:cNvPicPr>
          <p:nvPr/>
        </p:nvPicPr>
        <p:blipFill>
          <a:blip r:embed="rId2"/>
          <a:stretch>
            <a:fillRect/>
          </a:stretch>
        </p:blipFill>
        <p:spPr>
          <a:xfrm>
            <a:off x="8417656" y="3419534"/>
            <a:ext cx="1774090" cy="2664183"/>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latin typeface="Calibri" panose="020F0502020204030204" pitchFamily="34" charset="0"/>
              </a:rPr>
              <a:t>Businesses are Going Global</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Changing Markets </a:t>
            </a:r>
          </a:p>
          <a:p>
            <a:pPr lvl="2"/>
            <a:r>
              <a:rPr lang="en-US" sz="2400" dirty="0"/>
              <a:t>Foreign markets are enticing to domestic businesses that experience dropping sales and profit.</a:t>
            </a:r>
          </a:p>
          <a:p>
            <a:pPr lvl="2"/>
            <a:r>
              <a:rPr lang="en-US" sz="2400" dirty="0"/>
              <a:t>Another way to expand competition.</a:t>
            </a:r>
          </a:p>
          <a:p>
            <a:pPr lvl="2"/>
            <a:r>
              <a:rPr lang="en-US" sz="2400" dirty="0"/>
              <a:t>Increasing worldwide demand for products.</a:t>
            </a:r>
          </a:p>
          <a:p>
            <a:pPr lvl="1"/>
            <a:r>
              <a:rPr lang="en-US" dirty="0"/>
              <a:t>Benefits of international marketing</a:t>
            </a:r>
          </a:p>
          <a:p>
            <a:pPr lvl="2"/>
            <a:r>
              <a:rPr lang="en-US" sz="2400" dirty="0"/>
              <a:t>Government support is available.</a:t>
            </a:r>
          </a:p>
          <a:p>
            <a:pPr lvl="1"/>
            <a:endParaRPr lang="en-US" dirty="0"/>
          </a:p>
        </p:txBody>
      </p:sp>
      <p:pic>
        <p:nvPicPr>
          <p:cNvPr id="5" name="Picture 4">
            <a:extLst>
              <a:ext uri="{FF2B5EF4-FFF2-40B4-BE49-F238E27FC236}">
                <a16:creationId xmlns:a16="http://schemas.microsoft.com/office/drawing/2014/main" id="{3F558BFA-5B39-4171-B2D8-77C35A4F498C}"/>
              </a:ext>
            </a:extLst>
          </p:cNvPr>
          <p:cNvPicPr>
            <a:picLocks noChangeAspect="1"/>
          </p:cNvPicPr>
          <p:nvPr/>
        </p:nvPicPr>
        <p:blipFill>
          <a:blip r:embed="rId2"/>
          <a:stretch>
            <a:fillRect/>
          </a:stretch>
        </p:blipFill>
        <p:spPr>
          <a:xfrm>
            <a:off x="8442665" y="2982696"/>
            <a:ext cx="1966092" cy="3001991"/>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latin typeface="Calibri" panose="020F0502020204030204" pitchFamily="34" charset="0"/>
              </a:rPr>
              <a:t>Importance of International Trade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U.S. economy: over 250,000 businesses export products</a:t>
            </a:r>
          </a:p>
          <a:p>
            <a:pPr lvl="1"/>
            <a:r>
              <a:rPr lang="en-US" dirty="0"/>
              <a:t>Accounts for over 11% of GNP</a:t>
            </a:r>
          </a:p>
          <a:p>
            <a:pPr lvl="1"/>
            <a:r>
              <a:rPr lang="en-US" dirty="0"/>
              <a:t>95% of U.S. exporting businesses are small to medium-sized</a:t>
            </a:r>
          </a:p>
          <a:p>
            <a:pPr lvl="1"/>
            <a:r>
              <a:rPr lang="en-US" dirty="0"/>
              <a:t>Manufacturers export over $500 billion of products</a:t>
            </a:r>
          </a:p>
          <a:p>
            <a:pPr lvl="1"/>
            <a:r>
              <a:rPr lang="en-US" dirty="0"/>
              <a:t>Wholesalers export over $100 billion</a:t>
            </a:r>
          </a:p>
          <a:p>
            <a:pPr lvl="1"/>
            <a:r>
              <a:rPr lang="en-US" dirty="0"/>
              <a:t>U.S. is second largest exporter </a:t>
            </a:r>
          </a:p>
          <a:p>
            <a:pPr lvl="1"/>
            <a:endParaRPr lang="en-US" dirty="0"/>
          </a:p>
        </p:txBody>
      </p:sp>
      <p:pic>
        <p:nvPicPr>
          <p:cNvPr id="5" name="Picture 4">
            <a:extLst>
              <a:ext uri="{FF2B5EF4-FFF2-40B4-BE49-F238E27FC236}">
                <a16:creationId xmlns:a16="http://schemas.microsoft.com/office/drawing/2014/main" id="{5DCD2DE6-AE69-4731-B312-1DF4D9894F86}"/>
              </a:ext>
            </a:extLst>
          </p:cNvPr>
          <p:cNvPicPr>
            <a:picLocks noChangeAspect="1"/>
          </p:cNvPicPr>
          <p:nvPr/>
        </p:nvPicPr>
        <p:blipFill>
          <a:blip r:embed="rId2"/>
          <a:stretch>
            <a:fillRect/>
          </a:stretch>
        </p:blipFill>
        <p:spPr>
          <a:xfrm>
            <a:off x="7403358" y="3787579"/>
            <a:ext cx="2676376" cy="1914310"/>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latin typeface="Calibri" panose="020F0502020204030204" pitchFamily="34" charset="0"/>
              </a:rPr>
              <a:t>Importance of International Trade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Germany is #1 exporter.</a:t>
            </a:r>
          </a:p>
          <a:p>
            <a:pPr lvl="1"/>
            <a:r>
              <a:rPr lang="en-US" dirty="0"/>
              <a:t>U.S. is #1 importer of products.</a:t>
            </a:r>
          </a:p>
          <a:p>
            <a:pPr lvl="1"/>
            <a:r>
              <a:rPr lang="en-US" dirty="0"/>
              <a:t>Germany is #2 importer of products.</a:t>
            </a:r>
          </a:p>
          <a:p>
            <a:pPr lvl="1"/>
            <a:r>
              <a:rPr lang="en-US" dirty="0"/>
              <a:t>U.S. had 1st trade deficit of 20th Century in 1971 (imports exceeded exports by over $1 billion that year).</a:t>
            </a:r>
          </a:p>
          <a:p>
            <a:pPr lvl="1"/>
            <a:endParaRPr lang="en-US" dirty="0"/>
          </a:p>
        </p:txBody>
      </p:sp>
      <p:pic>
        <p:nvPicPr>
          <p:cNvPr id="4" name="Picture 3" descr="steel.jpg">
            <a:extLst>
              <a:ext uri="{FF2B5EF4-FFF2-40B4-BE49-F238E27FC236}">
                <a16:creationId xmlns:a16="http://schemas.microsoft.com/office/drawing/2014/main" id="{604E483B-4D50-4D76-BD4C-5D2D24786603}"/>
              </a:ext>
            </a:extLst>
          </p:cNvPr>
          <p:cNvPicPr>
            <a:picLocks noChangeAspect="1"/>
          </p:cNvPicPr>
          <p:nvPr/>
        </p:nvPicPr>
        <p:blipFill>
          <a:blip r:embed="rId2"/>
          <a:stretch>
            <a:fillRect/>
          </a:stretch>
        </p:blipFill>
        <p:spPr>
          <a:xfrm>
            <a:off x="8939814" y="3679338"/>
            <a:ext cx="1583244" cy="2368100"/>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schemas.microsoft.com/office/2006/documentManagement/types"/>
    <ds:schemaRef ds:uri="05d88611-e516-4d1a-b12e-39107e78b3d0"/>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elements/1.1/"/>
    <ds:schemaRef ds:uri="http://www.w3.org/XML/1998/namespace"/>
    <ds:schemaRef ds:uri="56ea17bb-c96d-4826-b465-01eec0dd23dd"/>
    <ds:schemaRef ds:uri="http://schemas.microsoft.com/sharepoint/v3"/>
    <ds:schemaRef ds:uri="http://purl.org/dc/dcmitype/"/>
  </ds:schemaRefs>
</ds:datastoreItem>
</file>

<file path=customXml/itemProps3.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69</TotalTime>
  <Words>607</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Bell Work Activity</vt:lpstr>
      <vt:lpstr>Warm-Up Activity: Terms</vt:lpstr>
      <vt:lpstr>U.S. and International Trade</vt:lpstr>
      <vt:lpstr>U.S. and International Trade</vt:lpstr>
      <vt:lpstr>Businesses are Going Global</vt:lpstr>
      <vt:lpstr>Importance of International Trade</vt:lpstr>
      <vt:lpstr>Importance of International Trade</vt:lpstr>
      <vt:lpstr>Forbes Magazine Global 2000: Top 25</vt:lpstr>
      <vt:lpstr>Forbes Magazine Global 2000: Top 25</vt:lpstr>
      <vt:lpstr>Forbes Magazine Global 2000: Top 25</vt:lpstr>
      <vt:lpstr>Company Statistics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Donna McGuire</cp:lastModifiedBy>
  <cp:revision>8</cp:revision>
  <cp:lastPrinted>2017-07-07T16:17:37Z</cp:lastPrinted>
  <dcterms:created xsi:type="dcterms:W3CDTF">2017-07-11T23:58:30Z</dcterms:created>
  <dcterms:modified xsi:type="dcterms:W3CDTF">2017-07-19T14:44:31Z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