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7"/>
  </p:notesMasterIdLst>
  <p:sldIdLst>
    <p:sldId id="321" r:id="rId6"/>
    <p:sldId id="319" r:id="rId7"/>
    <p:sldId id="323" r:id="rId8"/>
    <p:sldId id="324" r:id="rId9"/>
    <p:sldId id="325" r:id="rId10"/>
    <p:sldId id="326" r:id="rId11"/>
    <p:sldId id="327" r:id="rId12"/>
    <p:sldId id="328" r:id="rId13"/>
    <p:sldId id="329" r:id="rId14"/>
    <p:sldId id="331" r:id="rId15"/>
    <p:sldId id="330"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190" autoAdjust="0"/>
  </p:normalViewPr>
  <p:slideViewPr>
    <p:cSldViewPr snapToGrid="0">
      <p:cViewPr varScale="1">
        <p:scale>
          <a:sx n="116" d="100"/>
          <a:sy n="116" d="100"/>
        </p:scale>
        <p:origin x="389"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7/24/2017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Principles of Architecture &amp; Construction</a:t>
            </a:r>
          </a:p>
          <a:p>
            <a:pPr lvl="1"/>
            <a:r>
              <a:rPr lang="en-US" dirty="0"/>
              <a:t>Loaded Tower Lesson</a:t>
            </a:r>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Forces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Forces can cause physical change</a:t>
            </a:r>
          </a:p>
          <a:p>
            <a:pPr lvl="1"/>
            <a:r>
              <a:rPr lang="en-US" dirty="0"/>
              <a:t>This can affect a load or structure in many ways</a:t>
            </a:r>
          </a:p>
          <a:p>
            <a:pPr lvl="1"/>
            <a:r>
              <a:rPr lang="en-US" dirty="0"/>
              <a:t>You are a structure, what happens when you stand up perfectly straight and stiff and some pushes you?</a:t>
            </a:r>
          </a:p>
          <a:p>
            <a:pPr lvl="1"/>
            <a:r>
              <a:rPr lang="en-US" dirty="0"/>
              <a:t>What if you are sitting and someone sits on you?</a:t>
            </a:r>
          </a:p>
          <a:p>
            <a:pPr lvl="1"/>
            <a:r>
              <a:rPr lang="en-US" dirty="0"/>
              <a:t>What if you are in a car and the wind is blowing hard, it pushes the car. This is a force.</a:t>
            </a:r>
          </a:p>
          <a:p>
            <a:pPr lvl="1"/>
            <a:endParaRPr lang="en-US" dirty="0"/>
          </a:p>
        </p:txBody>
      </p:sp>
      <p:pic>
        <p:nvPicPr>
          <p:cNvPr id="4" name="Picture 3">
            <a:extLst>
              <a:ext uri="{FF2B5EF4-FFF2-40B4-BE49-F238E27FC236}">
                <a16:creationId xmlns:a16="http://schemas.microsoft.com/office/drawing/2014/main" id="{D33F4E61-F35C-4ECD-9979-4E5090ED8650}"/>
              </a:ext>
            </a:extLst>
          </p:cNvPr>
          <p:cNvPicPr>
            <a:picLocks noChangeAspect="1"/>
          </p:cNvPicPr>
          <p:nvPr/>
        </p:nvPicPr>
        <p:blipFill>
          <a:blip r:embed="rId2"/>
          <a:stretch>
            <a:fillRect/>
          </a:stretch>
        </p:blipFill>
        <p:spPr>
          <a:xfrm>
            <a:off x="3313250" y="4622965"/>
            <a:ext cx="1828959" cy="1469263"/>
          </a:xfrm>
          <a:prstGeom prst="rect">
            <a:avLst/>
          </a:prstGeom>
        </p:spPr>
      </p:pic>
      <p:pic>
        <p:nvPicPr>
          <p:cNvPr id="5" name="Picture 4">
            <a:extLst>
              <a:ext uri="{FF2B5EF4-FFF2-40B4-BE49-F238E27FC236}">
                <a16:creationId xmlns:a16="http://schemas.microsoft.com/office/drawing/2014/main" id="{49E32D40-7084-4479-AC29-D59ED4327AAA}"/>
              </a:ext>
            </a:extLst>
          </p:cNvPr>
          <p:cNvPicPr>
            <a:picLocks noChangeAspect="1"/>
          </p:cNvPicPr>
          <p:nvPr/>
        </p:nvPicPr>
        <p:blipFill>
          <a:blip r:embed="rId3"/>
          <a:stretch>
            <a:fillRect/>
          </a:stretch>
        </p:blipFill>
        <p:spPr>
          <a:xfrm>
            <a:off x="7361543" y="4568096"/>
            <a:ext cx="1810669" cy="1524132"/>
          </a:xfrm>
          <a:prstGeom prst="rect">
            <a:avLst/>
          </a:prstGeom>
        </p:spPr>
      </p:pic>
    </p:spTree>
    <p:extLst>
      <p:ext uri="{BB962C8B-B14F-4D97-AF65-F5344CB8AC3E}">
        <p14:creationId xmlns:p14="http://schemas.microsoft.com/office/powerpoint/2010/main" val="757791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Tower Time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Utilize the knowledge learned and build a small tower using the materials given</a:t>
            </a:r>
          </a:p>
          <a:p>
            <a:pPr lvl="1"/>
            <a:r>
              <a:rPr lang="en-US" dirty="0"/>
              <a:t>After the allotted time, the tower will be tested to see how much weight it can hold before structural failure</a:t>
            </a:r>
          </a:p>
          <a:p>
            <a:pPr lvl="1"/>
            <a:r>
              <a:rPr lang="en-US" dirty="0"/>
              <a:t>Good luck!</a:t>
            </a:r>
          </a:p>
          <a:p>
            <a:pPr lvl="1"/>
            <a:endParaRPr lang="en-US" dirty="0"/>
          </a:p>
        </p:txBody>
      </p:sp>
      <p:pic>
        <p:nvPicPr>
          <p:cNvPr id="4" name="Picture 3">
            <a:extLst>
              <a:ext uri="{FF2B5EF4-FFF2-40B4-BE49-F238E27FC236}">
                <a16:creationId xmlns:a16="http://schemas.microsoft.com/office/drawing/2014/main" id="{CCF76400-A7A9-4DA5-8AB1-F233AB65417D}"/>
              </a:ext>
            </a:extLst>
          </p:cNvPr>
          <p:cNvPicPr>
            <a:picLocks noChangeAspect="1"/>
          </p:cNvPicPr>
          <p:nvPr/>
        </p:nvPicPr>
        <p:blipFill>
          <a:blip r:embed="rId2"/>
          <a:stretch>
            <a:fillRect/>
          </a:stretch>
        </p:blipFill>
        <p:spPr>
          <a:xfrm>
            <a:off x="5159230" y="3946666"/>
            <a:ext cx="2619216" cy="1598940"/>
          </a:xfrm>
          <a:prstGeom prst="rect">
            <a:avLst/>
          </a:prstGeom>
        </p:spPr>
      </p:pic>
    </p:spTree>
    <p:extLst>
      <p:ext uri="{BB962C8B-B14F-4D97-AF65-F5344CB8AC3E}">
        <p14:creationId xmlns:p14="http://schemas.microsoft.com/office/powerpoint/2010/main" val="476325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Structures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 structure usually refers to any large, man-made object permanently fixed to Earth's surface, as a result of construction.</a:t>
            </a:r>
          </a:p>
          <a:p>
            <a:pPr lvl="1"/>
            <a:r>
              <a:rPr lang="en-US" dirty="0"/>
              <a:t>Structures can be made from different materials such as steel, wood, or stone.</a:t>
            </a:r>
          </a:p>
          <a:p>
            <a:pPr lvl="1"/>
            <a:endParaRPr lang="en-US" dirty="0"/>
          </a:p>
        </p:txBody>
      </p:sp>
      <p:pic>
        <p:nvPicPr>
          <p:cNvPr id="4" name="Picture 3">
            <a:extLst>
              <a:ext uri="{FF2B5EF4-FFF2-40B4-BE49-F238E27FC236}">
                <a16:creationId xmlns:a16="http://schemas.microsoft.com/office/drawing/2014/main" id="{D4A581CD-3FAE-4B0B-8F2E-DDD3F4C4C58A}"/>
              </a:ext>
            </a:extLst>
          </p:cNvPr>
          <p:cNvPicPr>
            <a:picLocks noChangeAspect="1"/>
          </p:cNvPicPr>
          <p:nvPr/>
        </p:nvPicPr>
        <p:blipFill>
          <a:blip r:embed="rId2"/>
          <a:stretch>
            <a:fillRect/>
          </a:stretch>
        </p:blipFill>
        <p:spPr>
          <a:xfrm>
            <a:off x="2112563" y="3935458"/>
            <a:ext cx="8687553" cy="1828959"/>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Structures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Think of a structure like a skeleton.</a:t>
            </a:r>
          </a:p>
          <a:p>
            <a:pPr lvl="1"/>
            <a:r>
              <a:rPr lang="en-US" dirty="0"/>
              <a:t>A skeleton is usually inside or hidden and it gives anchor for other materials and items to be built upon.</a:t>
            </a:r>
          </a:p>
          <a:p>
            <a:pPr lvl="1"/>
            <a:r>
              <a:rPr lang="en-US" dirty="0"/>
              <a:t>For this skeleton to work properly, everything has a place and a function.</a:t>
            </a:r>
          </a:p>
          <a:p>
            <a:pPr lvl="1"/>
            <a:r>
              <a:rPr lang="en-US" dirty="0"/>
              <a:t>And it must all be put together correctly.</a:t>
            </a:r>
          </a:p>
          <a:p>
            <a:pPr lvl="1"/>
            <a:endParaRPr lang="en-US" dirty="0"/>
          </a:p>
        </p:txBody>
      </p:sp>
      <p:pic>
        <p:nvPicPr>
          <p:cNvPr id="4" name="Picture 3">
            <a:extLst>
              <a:ext uri="{FF2B5EF4-FFF2-40B4-BE49-F238E27FC236}">
                <a16:creationId xmlns:a16="http://schemas.microsoft.com/office/drawing/2014/main" id="{C27BC8B1-3B3C-4F5A-AAF4-69EAFD523960}"/>
              </a:ext>
            </a:extLst>
          </p:cNvPr>
          <p:cNvPicPr>
            <a:picLocks noChangeAspect="1"/>
          </p:cNvPicPr>
          <p:nvPr/>
        </p:nvPicPr>
        <p:blipFill>
          <a:blip r:embed="rId2"/>
          <a:stretch>
            <a:fillRect/>
          </a:stretch>
        </p:blipFill>
        <p:spPr>
          <a:xfrm>
            <a:off x="9647451" y="3960208"/>
            <a:ext cx="1306233" cy="1861976"/>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Basic Engineering Principles and Terms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400" dirty="0"/>
              <a:t>Tension: The action of being stretched to stiffness</a:t>
            </a:r>
          </a:p>
          <a:p>
            <a:pPr lvl="1"/>
            <a:r>
              <a:rPr lang="en-US" sz="2400" dirty="0"/>
              <a:t>Compression: The action of being pressed or squeezed</a:t>
            </a:r>
          </a:p>
          <a:p>
            <a:pPr lvl="1"/>
            <a:r>
              <a:rPr lang="en-US" sz="2400" dirty="0"/>
              <a:t>Weight: A load with a certain heaviness, a specific force due to gravity</a:t>
            </a:r>
          </a:p>
          <a:p>
            <a:pPr lvl="1"/>
            <a:r>
              <a:rPr lang="en-US" sz="2400" dirty="0"/>
              <a:t>Support: To hold up or serve as a foundation</a:t>
            </a:r>
          </a:p>
          <a:p>
            <a:pPr lvl="1"/>
            <a:r>
              <a:rPr lang="en-US" sz="2400" dirty="0"/>
              <a:t>Tensile Strength: the greatest stress a substance can bear without tearing apart</a:t>
            </a:r>
          </a:p>
          <a:p>
            <a:pPr lvl="1"/>
            <a:r>
              <a:rPr lang="en-US" sz="2400" dirty="0"/>
              <a:t>Joint: A place or part at which two or more things are joined</a:t>
            </a:r>
          </a:p>
          <a:p>
            <a:pPr lvl="1"/>
            <a:r>
              <a:rPr lang="en-US" sz="2400" dirty="0"/>
              <a:t>Rigidity: The physical property of being stiff and resisting bending</a:t>
            </a:r>
          </a:p>
          <a:p>
            <a:pPr lvl="1"/>
            <a:r>
              <a:rPr lang="en-US" sz="2400" dirty="0"/>
              <a:t>Failure: Refers to loss of the load-carrying capacity of a component or member within a structure </a:t>
            </a:r>
          </a:p>
          <a:p>
            <a:pPr lvl="1"/>
            <a:endParaRPr lang="en-US" dirty="0"/>
          </a:p>
        </p:txBody>
      </p:sp>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Basic Geometric Shapes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Triangles:	rigidity of the triangular shapes can support weight securely</a:t>
            </a:r>
          </a:p>
          <a:p>
            <a:pPr lvl="1"/>
            <a:r>
              <a:rPr lang="en-US" dirty="0"/>
              <a:t>Squares:	can support weight, but can twist and collapse if not supported</a:t>
            </a:r>
          </a:p>
          <a:p>
            <a:pPr lvl="1"/>
            <a:r>
              <a:rPr lang="en-US" dirty="0"/>
              <a:t>Polygons:	like squares, can support some weight, but will twist and collapse if not supported.</a:t>
            </a:r>
          </a:p>
          <a:p>
            <a:pPr lvl="1"/>
            <a:endParaRPr lang="en-US" dirty="0"/>
          </a:p>
        </p:txBody>
      </p:sp>
      <p:pic>
        <p:nvPicPr>
          <p:cNvPr id="4" name="Picture 3">
            <a:extLst>
              <a:ext uri="{FF2B5EF4-FFF2-40B4-BE49-F238E27FC236}">
                <a16:creationId xmlns:a16="http://schemas.microsoft.com/office/drawing/2014/main" id="{98689E94-7260-46EA-90DA-36DA85529B07}"/>
              </a:ext>
            </a:extLst>
          </p:cNvPr>
          <p:cNvPicPr>
            <a:picLocks noChangeAspect="1"/>
          </p:cNvPicPr>
          <p:nvPr/>
        </p:nvPicPr>
        <p:blipFill>
          <a:blip r:embed="rId2"/>
          <a:stretch>
            <a:fillRect/>
          </a:stretch>
        </p:blipFill>
        <p:spPr>
          <a:xfrm>
            <a:off x="3640084" y="4139043"/>
            <a:ext cx="5438103" cy="1237595"/>
          </a:xfrm>
          <a:prstGeom prst="rect">
            <a:avLst/>
          </a:prstGeom>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Loads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Loads are weights that are exerted or forced onto an object. In our case, a structure.</a:t>
            </a:r>
          </a:p>
          <a:p>
            <a:pPr lvl="1"/>
            <a:r>
              <a:rPr lang="en-US" dirty="0"/>
              <a:t>Loads are basically divided into 2 categories.</a:t>
            </a:r>
          </a:p>
          <a:p>
            <a:pPr lvl="1"/>
            <a:endParaRPr lang="en-US" dirty="0"/>
          </a:p>
        </p:txBody>
      </p:sp>
      <p:pic>
        <p:nvPicPr>
          <p:cNvPr id="4" name="Picture 3">
            <a:extLst>
              <a:ext uri="{FF2B5EF4-FFF2-40B4-BE49-F238E27FC236}">
                <a16:creationId xmlns:a16="http://schemas.microsoft.com/office/drawing/2014/main" id="{B5A8326D-83FB-4126-BB28-E7BAA5A7F37D}"/>
              </a:ext>
            </a:extLst>
          </p:cNvPr>
          <p:cNvPicPr>
            <a:picLocks noChangeAspect="1"/>
          </p:cNvPicPr>
          <p:nvPr/>
        </p:nvPicPr>
        <p:blipFill>
          <a:blip r:embed="rId2"/>
          <a:stretch>
            <a:fillRect/>
          </a:stretch>
        </p:blipFill>
        <p:spPr>
          <a:xfrm>
            <a:off x="4851096" y="3562899"/>
            <a:ext cx="2834886" cy="1889924"/>
          </a:xfrm>
          <a:prstGeom prst="rect">
            <a:avLst/>
          </a:prstGeom>
        </p:spPr>
      </p:pic>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Dead Loads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These are loads that are always there. </a:t>
            </a:r>
          </a:p>
          <a:p>
            <a:pPr lvl="1"/>
            <a:r>
              <a:rPr lang="en-US" dirty="0"/>
              <a:t>Usually permanent structures. The walls are a good example.</a:t>
            </a:r>
          </a:p>
          <a:p>
            <a:pPr lvl="1"/>
            <a:r>
              <a:rPr lang="en-US" dirty="0"/>
              <a:t>Can you identify dead loads around your classroom?</a:t>
            </a:r>
          </a:p>
          <a:p>
            <a:pPr lvl="1"/>
            <a:endParaRPr lang="en-US" dirty="0"/>
          </a:p>
        </p:txBody>
      </p:sp>
      <p:pic>
        <p:nvPicPr>
          <p:cNvPr id="4" name="Picture 3">
            <a:extLst>
              <a:ext uri="{FF2B5EF4-FFF2-40B4-BE49-F238E27FC236}">
                <a16:creationId xmlns:a16="http://schemas.microsoft.com/office/drawing/2014/main" id="{DC91DC86-8F1F-4115-9662-4AEDD12F5070}"/>
              </a:ext>
            </a:extLst>
          </p:cNvPr>
          <p:cNvPicPr>
            <a:picLocks noChangeAspect="1"/>
          </p:cNvPicPr>
          <p:nvPr/>
        </p:nvPicPr>
        <p:blipFill>
          <a:blip r:embed="rId2"/>
          <a:stretch>
            <a:fillRect/>
          </a:stretch>
        </p:blipFill>
        <p:spPr>
          <a:xfrm>
            <a:off x="4592242" y="3951810"/>
            <a:ext cx="2981202" cy="1493649"/>
          </a:xfrm>
          <a:prstGeom prst="rect">
            <a:avLst/>
          </a:prstGeom>
        </p:spPr>
      </p:pic>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Live Loads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These are loads that are variable or always changing.</a:t>
            </a:r>
          </a:p>
          <a:p>
            <a:pPr lvl="1"/>
            <a:r>
              <a:rPr lang="en-US" dirty="0"/>
              <a:t>People or wind are good examples. </a:t>
            </a:r>
          </a:p>
          <a:p>
            <a:pPr lvl="1"/>
            <a:r>
              <a:rPr lang="en-US" dirty="0"/>
              <a:t>Can you identify live loads around your classroom?</a:t>
            </a:r>
          </a:p>
          <a:p>
            <a:pPr lvl="1"/>
            <a:endParaRPr lang="en-US" dirty="0"/>
          </a:p>
        </p:txBody>
      </p:sp>
      <p:pic>
        <p:nvPicPr>
          <p:cNvPr id="5" name="Picture 4">
            <a:extLst>
              <a:ext uri="{FF2B5EF4-FFF2-40B4-BE49-F238E27FC236}">
                <a16:creationId xmlns:a16="http://schemas.microsoft.com/office/drawing/2014/main" id="{9605AC18-F3D6-462F-84F4-D70C8ABD2BA0}"/>
              </a:ext>
            </a:extLst>
          </p:cNvPr>
          <p:cNvPicPr>
            <a:picLocks noChangeAspect="1"/>
          </p:cNvPicPr>
          <p:nvPr/>
        </p:nvPicPr>
        <p:blipFill>
          <a:blip r:embed="rId2"/>
          <a:stretch>
            <a:fillRect/>
          </a:stretch>
        </p:blipFill>
        <p:spPr>
          <a:xfrm>
            <a:off x="9430057" y="1751088"/>
            <a:ext cx="1883827" cy="1487553"/>
          </a:xfrm>
          <a:prstGeom prst="rect">
            <a:avLst/>
          </a:prstGeom>
        </p:spPr>
      </p:pic>
      <p:pic>
        <p:nvPicPr>
          <p:cNvPr id="6" name="Picture 5">
            <a:extLst>
              <a:ext uri="{FF2B5EF4-FFF2-40B4-BE49-F238E27FC236}">
                <a16:creationId xmlns:a16="http://schemas.microsoft.com/office/drawing/2014/main" id="{A16FAD2D-D8AA-410E-8E8C-E147D54D81A8}"/>
              </a:ext>
            </a:extLst>
          </p:cNvPr>
          <p:cNvPicPr>
            <a:picLocks noChangeAspect="1"/>
          </p:cNvPicPr>
          <p:nvPr/>
        </p:nvPicPr>
        <p:blipFill>
          <a:blip r:embed="rId3"/>
          <a:stretch>
            <a:fillRect/>
          </a:stretch>
        </p:blipFill>
        <p:spPr>
          <a:xfrm>
            <a:off x="4962718" y="3728804"/>
            <a:ext cx="2950720" cy="1926503"/>
          </a:xfrm>
          <a:prstGeom prst="rect">
            <a:avLst/>
          </a:prstGeom>
        </p:spPr>
      </p:pic>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1B5C7F-2497-4FAB-9E2E-E6A7EB669C3E}">
  <ds:schemaRefs>
    <ds:schemaRef ds:uri="05d88611-e516-4d1a-b12e-39107e78b3d0"/>
    <ds:schemaRef ds:uri="56ea17bb-c96d-4826-b465-01eec0dd23dd"/>
    <ds:schemaRef ds:uri="http://schemas.microsoft.com/office/infopath/2007/PartnerControls"/>
    <ds:schemaRef ds:uri="http://schemas.microsoft.com/office/2006/documentManagement/types"/>
    <ds:schemaRef ds:uri="http://purl.org/dc/elements/1.1/"/>
    <ds:schemaRef ds:uri="http://purl.org/dc/terms/"/>
    <ds:schemaRef ds:uri="http://www.w3.org/XML/1998/namespace"/>
    <ds:schemaRef ds:uri="http://schemas.microsoft.com/office/2006/metadata/properties"/>
    <ds:schemaRef ds:uri="http://schemas.openxmlformats.org/package/2006/metadata/core-properties"/>
    <ds:schemaRef ds:uri="http://schemas.microsoft.com/sharepoint/v3"/>
    <ds:schemaRef ds:uri="http://purl.org/dc/dcmitype/"/>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149</TotalTime>
  <Words>405</Words>
  <Application>Microsoft Office PowerPoint</Application>
  <PresentationFormat>Widescreen</PresentationFormat>
  <Paragraphs>44</Paragraphs>
  <Slides>11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Structures</vt:lpstr>
      <vt:lpstr>Structures</vt:lpstr>
      <vt:lpstr>Basic Engineering Principles and Terms</vt:lpstr>
      <vt:lpstr>Basic Geometric Shapes</vt:lpstr>
      <vt:lpstr>Loads</vt:lpstr>
      <vt:lpstr>Dead Loads</vt:lpstr>
      <vt:lpstr>Live Loads</vt:lpstr>
      <vt:lpstr>Forces</vt:lpstr>
      <vt:lpstr>Tower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5</cp:revision>
  <cp:lastPrinted>2017-07-07T16:17:37Z</cp:lastPrinted>
  <dcterms:created xsi:type="dcterms:W3CDTF">2017-07-11T23:58:30Z</dcterms:created>
  <dcterms:modified xsi:type="dcterms:W3CDTF">2017-07-24T15:45:40Z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