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4"/>
    <p:sldMasterId id="2147483761" r:id="rId5"/>
  </p:sldMasterIdLst>
  <p:notesMasterIdLst>
    <p:notesMasterId r:id="rId31"/>
  </p:notesMasterIdLst>
  <p:sldIdLst>
    <p:sldId id="321" r:id="rId6"/>
    <p:sldId id="319" r:id="rId7"/>
    <p:sldId id="323" r:id="rId8"/>
    <p:sldId id="324" r:id="rId9"/>
    <p:sldId id="325" r:id="rId10"/>
    <p:sldId id="326" r:id="rId11"/>
    <p:sldId id="327" r:id="rId12"/>
    <p:sldId id="328" r:id="rId13"/>
    <p:sldId id="329" r:id="rId14"/>
    <p:sldId id="330" r:id="rId15"/>
    <p:sldId id="331" r:id="rId16"/>
    <p:sldId id="332" r:id="rId17"/>
    <p:sldId id="333" r:id="rId18"/>
    <p:sldId id="334" r:id="rId19"/>
    <p:sldId id="335" r:id="rId20"/>
    <p:sldId id="336" r:id="rId21"/>
    <p:sldId id="337" r:id="rId22"/>
    <p:sldId id="338" r:id="rId23"/>
    <p:sldId id="339" r:id="rId24"/>
    <p:sldId id="340" r:id="rId25"/>
    <p:sldId id="341" r:id="rId26"/>
    <p:sldId id="342" r:id="rId27"/>
    <p:sldId id="343" r:id="rId28"/>
    <p:sldId id="344" r:id="rId29"/>
    <p:sldId id="345"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Cambron" initials="CC" lastIdx="1" clrIdx="0">
    <p:extLst/>
  </p:cmAuthor>
  <p:cmAuthor id="2" name="Chris Cambron" initials="CC [2]" lastIdx="1" clrIdx="1">
    <p:extLst/>
  </p:cmAuthor>
  <p:cmAuthor id="3" name="Chris Cambron" initials="CC [3]"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7CBE"/>
    <a:srgbClr val="D6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5190" autoAdjust="0"/>
  </p:normalViewPr>
  <p:slideViewPr>
    <p:cSldViewPr snapToGrid="0">
      <p:cViewPr varScale="1">
        <p:scale>
          <a:sx n="86" d="100"/>
          <a:sy n="86" d="100"/>
        </p:scale>
        <p:origin x="562" y="72"/>
      </p:cViewPr>
      <p:guideLst>
        <p:guide orient="horz" pos="1536"/>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7D6D5D6-24C7-4B56-B2DF-FCCD525C5D1F}" type="datetimeFigureOut">
              <a:rPr lang="en-US" smtClean="0"/>
              <a:t>7/25/2017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36392A5-00F8-4B40-B46C-7CA31B660224}" type="slidenum">
              <a:rPr lang="en-US" smtClean="0"/>
              <a:t>‹#›</a:t>
            </a:fld>
            <a:endParaRPr lang="en-US"/>
          </a:p>
        </p:txBody>
      </p:sp>
    </p:spTree>
    <p:extLst>
      <p:ext uri="{BB962C8B-B14F-4D97-AF65-F5344CB8AC3E}">
        <p14:creationId xmlns:p14="http://schemas.microsoft.com/office/powerpoint/2010/main" val="550900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copyrights@tea.state.tx.us" TargetMode="Externa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TE - Title Slide">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4395718" y="0"/>
            <a:ext cx="779628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4650" y="1296586"/>
            <a:ext cx="3568700" cy="1460322"/>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12919" y="5591286"/>
            <a:ext cx="1729826" cy="847614"/>
          </a:xfrm>
          <a:prstGeom prst="rect">
            <a:avLst/>
          </a:prstGeom>
        </p:spPr>
      </p:pic>
      <p:sp>
        <p:nvSpPr>
          <p:cNvPr id="7" name="Text Placeholder 6"/>
          <p:cNvSpPr>
            <a:spLocks noGrp="1"/>
          </p:cNvSpPr>
          <p:nvPr>
            <p:ph type="body" sz="quarter" idx="10"/>
          </p:nvPr>
        </p:nvSpPr>
        <p:spPr bwMode="white">
          <a:xfrm>
            <a:off x="4735870" y="1219200"/>
            <a:ext cx="7080130" cy="5072063"/>
          </a:xfrm>
        </p:spPr>
        <p:txBody>
          <a:bodyPr lIns="0" tIns="0" rIns="0" bIns="0" anchor="t" anchorCtr="0"/>
          <a:lstStyle>
            <a:lvl1pPr marL="0" indent="0">
              <a:spcAft>
                <a:spcPts val="600"/>
              </a:spcAft>
              <a:buFontTx/>
              <a:buNone/>
              <a:defRPr sz="7200" spc="-60" baseline="0">
                <a:solidFill>
                  <a:schemeClr val="bg1"/>
                </a:solidFill>
              </a:defRPr>
            </a:lvl1pPr>
            <a:lvl2pPr marL="0" indent="0">
              <a:buFontTx/>
              <a:buNone/>
              <a:defRPr sz="4400">
                <a:solidFill>
                  <a:schemeClr val="accent2">
                    <a:lumMod val="60000"/>
                    <a:lumOff val="40000"/>
                  </a:schemeClr>
                </a:solidFill>
              </a:defRPr>
            </a:lvl2pPr>
          </a:lstStyle>
          <a:p>
            <a:pPr lvl="0"/>
            <a:r>
              <a:rPr lang="en-US"/>
              <a:t>Edit Master text styles</a:t>
            </a:r>
          </a:p>
          <a:p>
            <a:pPr lvl="1"/>
            <a:r>
              <a:rPr lang="en-US"/>
              <a:t>Second level</a:t>
            </a:r>
          </a:p>
        </p:txBody>
      </p:sp>
      <p:cxnSp>
        <p:nvCxnSpPr>
          <p:cNvPr id="13" name="Straight Connector 12"/>
          <p:cNvCxnSpPr/>
          <p:nvPr userDrawn="1"/>
        </p:nvCxnSpPr>
        <p:spPr>
          <a:xfrm>
            <a:off x="4365361" y="0"/>
            <a:ext cx="0" cy="685800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extLst mod="1">
    <p:ext uri="{DCECCB84-F9BA-43D5-87BE-67443E8EF086}">
      <p15:sldGuideLst xmlns:p15="http://schemas.microsoft.com/office/powerpoint/2012/main">
        <p15:guide id="1" orient="horz" pos="2160">
          <p15:clr>
            <a:srgbClr val="FBAE40"/>
          </p15:clr>
        </p15:guide>
        <p15:guide id="3" orient="horz" pos="816" userDrawn="1">
          <p15:clr>
            <a:srgbClr val="FBAE40"/>
          </p15:clr>
        </p15:guide>
        <p15:guide id="4" orient="horz" pos="1064" userDrawn="1">
          <p15:clr>
            <a:srgbClr val="FBAE40"/>
          </p15:clr>
        </p15:guide>
        <p15:guide id="5" pos="301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TE - Three Boxes Strok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6" name="Rounded Rectangle 5"/>
          <p:cNvSpPr/>
          <p:nvPr userDrawn="1"/>
        </p:nvSpPr>
        <p:spPr>
          <a:xfrm>
            <a:off x="457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a:xfrm>
            <a:off x="487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8" name="Rounded Rectangle 7"/>
          <p:cNvSpPr/>
          <p:nvPr userDrawn="1"/>
        </p:nvSpPr>
        <p:spPr>
          <a:xfrm>
            <a:off x="838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a:xfrm>
            <a:off x="868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TE- Copyright">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771181" y="1443210"/>
            <a:ext cx="9970265" cy="5170646"/>
          </a:xfrm>
          <a:prstGeom prst="rect">
            <a:avLst/>
          </a:prstGeom>
          <a:noFill/>
        </p:spPr>
        <p:txBody>
          <a:bodyPr wrap="square" lIns="0" tIns="0" rIns="0" bIns="0" rtlCol="0">
            <a:spAutoFit/>
          </a:bodyPr>
          <a:lstStyle/>
          <a:p>
            <a:pPr marL="0" indent="0">
              <a:lnSpc>
                <a:spcPct val="100000"/>
              </a:lnSpc>
              <a:buNone/>
            </a:pPr>
            <a:r>
              <a:rPr lang="en-US" sz="1600" dirty="0">
                <a:solidFill>
                  <a:schemeClr val="tx1"/>
                </a:solidFill>
                <a:latin typeface="Open Sans" charset="0"/>
                <a:ea typeface="Open Sans" charset="0"/>
                <a:cs typeface="Open Sans" charset="0"/>
              </a:rPr>
              <a:t>These Materials are copyrighted © and trademarked ™ as the property of the Texas Education Agency (TEA) and may not be reproduced without the express written permission of TEA, except under the following conditions:</a:t>
            </a:r>
          </a:p>
          <a:p>
            <a:pPr marL="457200" indent="-277813">
              <a:lnSpc>
                <a:spcPct val="100000"/>
              </a:lnSpc>
              <a:buNone/>
            </a:pPr>
            <a:r>
              <a:rPr lang="en-US" sz="1600" dirty="0">
                <a:solidFill>
                  <a:schemeClr val="tx1"/>
                </a:solidFill>
                <a:latin typeface="Open Sans" charset="0"/>
                <a:ea typeface="Open Sans" charset="0"/>
                <a:cs typeface="Open Sans" charset="0"/>
              </a:rPr>
              <a:t>1)  Texas public school districts, charter schools, and Education Service Centers may reproduce and use copies of the Materials and Related Materials for the districts’ and schools’ educational use without obtaining permission from TEA.</a:t>
            </a:r>
          </a:p>
          <a:p>
            <a:pPr marL="457200" indent="-277813">
              <a:lnSpc>
                <a:spcPct val="100000"/>
              </a:lnSpc>
              <a:buNone/>
            </a:pPr>
            <a:r>
              <a:rPr lang="en-US" sz="1600" dirty="0">
                <a:solidFill>
                  <a:schemeClr val="tx1"/>
                </a:solidFill>
                <a:latin typeface="Open Sans" charset="0"/>
                <a:ea typeface="Open Sans" charset="0"/>
                <a:cs typeface="Open Sans" charset="0"/>
              </a:rPr>
              <a:t>2)  Residents of the state of Texas may reproduce and use copies of the Materials and Related Materials for individual personal use only, without obtaining written permission of TEA.</a:t>
            </a:r>
          </a:p>
          <a:p>
            <a:pPr marL="457200" indent="-277813">
              <a:lnSpc>
                <a:spcPct val="100000"/>
              </a:lnSpc>
              <a:buNone/>
            </a:pPr>
            <a:r>
              <a:rPr lang="en-US" sz="1600" dirty="0">
                <a:solidFill>
                  <a:schemeClr val="tx1"/>
                </a:solidFill>
                <a:latin typeface="Open Sans" charset="0"/>
                <a:ea typeface="Open Sans" charset="0"/>
                <a:cs typeface="Open Sans" charset="0"/>
              </a:rPr>
              <a:t>3)  Any portion reproduced must be reproduced in its entirety and remain unedited, unaltered and unchanged in any way.</a:t>
            </a:r>
          </a:p>
          <a:p>
            <a:pPr marL="457200" indent="-277813">
              <a:lnSpc>
                <a:spcPct val="100000"/>
              </a:lnSpc>
              <a:buNone/>
            </a:pPr>
            <a:r>
              <a:rPr lang="en-US" sz="1600" dirty="0">
                <a:solidFill>
                  <a:schemeClr val="tx1"/>
                </a:solidFill>
                <a:latin typeface="Open Sans" charset="0"/>
                <a:ea typeface="Open Sans" charset="0"/>
                <a:cs typeface="Open Sans" charset="0"/>
              </a:rPr>
              <a:t>4)  No monetary charge can be made for the reproduced materials or any document containing them; however, a reasonable charge to cover only the cost of reproduction and distribution may be charged.</a:t>
            </a:r>
          </a:p>
          <a:p>
            <a:pPr marL="0" indent="0">
              <a:lnSpc>
                <a:spcPct val="100000"/>
              </a:lnSpc>
              <a:buNone/>
            </a:pPr>
            <a:r>
              <a:rPr lang="en-US" sz="1600" dirty="0">
                <a:solidFill>
                  <a:schemeClr val="tx1"/>
                </a:solidFill>
                <a:latin typeface="Open Sans" charset="0"/>
                <a:ea typeface="Open Sans" charset="0"/>
                <a:cs typeface="Open Sans" charset="0"/>
              </a:rPr>
              <a:t>Private entities or persons located in Texas that are </a:t>
            </a:r>
            <a:r>
              <a:rPr lang="en-US" sz="1600" b="1" dirty="0">
                <a:solidFill>
                  <a:schemeClr val="tx1"/>
                </a:solidFill>
                <a:latin typeface="Open Sans" charset="0"/>
                <a:ea typeface="Open Sans" charset="0"/>
                <a:cs typeface="Open Sans" charset="0"/>
              </a:rPr>
              <a:t>not</a:t>
            </a:r>
            <a:r>
              <a:rPr lang="en-US" sz="1600" dirty="0">
                <a:solidFill>
                  <a:schemeClr val="tx1"/>
                </a:solidFill>
                <a:latin typeface="Open Sans" charset="0"/>
                <a:ea typeface="Open Sans" charset="0"/>
                <a:cs typeface="Open Sans" charset="0"/>
              </a:rPr>
              <a:t> Texas public school districts, Texas Education Service Centers, or Texas charter schools or any entity, whether public or private, educational or non-educational, located </a:t>
            </a:r>
            <a:r>
              <a:rPr lang="en-US" sz="1600" b="1" dirty="0">
                <a:solidFill>
                  <a:schemeClr val="tx1"/>
                </a:solidFill>
                <a:latin typeface="Open Sans" charset="0"/>
                <a:ea typeface="Open Sans" charset="0"/>
                <a:cs typeface="Open Sans" charset="0"/>
              </a:rPr>
              <a:t>outside the state of Texas</a:t>
            </a:r>
            <a:r>
              <a:rPr lang="en-US" sz="1600" dirty="0">
                <a:solidFill>
                  <a:schemeClr val="tx1"/>
                </a:solidFill>
                <a:latin typeface="Open Sans" charset="0"/>
                <a:ea typeface="Open Sans" charset="0"/>
                <a:cs typeface="Open Sans" charset="0"/>
              </a:rPr>
              <a:t> </a:t>
            </a:r>
            <a:r>
              <a:rPr lang="en-US" sz="1600" i="1" dirty="0">
                <a:solidFill>
                  <a:schemeClr val="tx1"/>
                </a:solidFill>
                <a:latin typeface="Open Sans" charset="0"/>
                <a:ea typeface="Open Sans" charset="0"/>
                <a:cs typeface="Open Sans" charset="0"/>
              </a:rPr>
              <a:t>MUST</a:t>
            </a:r>
            <a:r>
              <a:rPr lang="en-US" sz="1600" dirty="0">
                <a:solidFill>
                  <a:schemeClr val="tx1"/>
                </a:solidFill>
                <a:latin typeface="Open Sans" charset="0"/>
                <a:ea typeface="Open Sans" charset="0"/>
                <a:cs typeface="Open Sans" charset="0"/>
              </a:rPr>
              <a:t> obtain written approval from TEA and will be required to enter into a license agreement that may involve the payment of a licensing fee or a royalty.</a:t>
            </a:r>
          </a:p>
          <a:p>
            <a:pPr marL="0" indent="0">
              <a:lnSpc>
                <a:spcPct val="100000"/>
              </a:lnSpc>
              <a:buNone/>
            </a:pPr>
            <a:r>
              <a:rPr lang="en-US" sz="1600" dirty="0">
                <a:solidFill>
                  <a:schemeClr val="tx1"/>
                </a:solidFill>
                <a:latin typeface="Open Sans" charset="0"/>
                <a:ea typeface="Open Sans" charset="0"/>
                <a:cs typeface="Open Sans" charset="0"/>
              </a:rPr>
              <a:t>For information contact: Office of Copyrights, Trademarks, License Agreements, and Royalties, Texas Education Agency, 1701 N. Congress Ave., Austin, TX  78701-1494; phone 512-463-7004; email: </a:t>
            </a:r>
            <a:r>
              <a:rPr lang="en-US" sz="1600" dirty="0">
                <a:solidFill>
                  <a:schemeClr val="tx1"/>
                </a:solidFill>
                <a:latin typeface="Open Sans" charset="0"/>
                <a:ea typeface="Open Sans" charset="0"/>
                <a:cs typeface="Open Sans" charset="0"/>
                <a:hlinkClick r:id="rId2"/>
              </a:rPr>
              <a:t>copyrights@tea.state.tx.us</a:t>
            </a:r>
            <a:r>
              <a:rPr lang="en-US" sz="1600" dirty="0">
                <a:solidFill>
                  <a:schemeClr val="tx1"/>
                </a:solidFill>
                <a:latin typeface="Open Sans" charset="0"/>
                <a:ea typeface="Open Sans" charset="0"/>
                <a:cs typeface="Open Sans" charset="0"/>
              </a:rPr>
              <a:t>.</a:t>
            </a:r>
          </a:p>
          <a:p>
            <a:pPr>
              <a:lnSpc>
                <a:spcPct val="100000"/>
              </a:lnSpc>
            </a:pPr>
            <a:endParaRPr lang="en-US" sz="1600" dirty="0">
              <a:solidFill>
                <a:schemeClr val="tx1"/>
              </a:solidFill>
              <a:latin typeface="Open Sans" charset="0"/>
              <a:ea typeface="Open Sans" charset="0"/>
              <a:cs typeface="Open Sans" charset="0"/>
            </a:endParaRPr>
          </a:p>
        </p:txBody>
      </p:sp>
      <p:sp>
        <p:nvSpPr>
          <p:cNvPr id="5" name="TextBox 4"/>
          <p:cNvSpPr txBox="1"/>
          <p:nvPr userDrawn="1"/>
        </p:nvSpPr>
        <p:spPr>
          <a:xfrm>
            <a:off x="623456" y="706581"/>
            <a:ext cx="10058400" cy="646331"/>
          </a:xfrm>
          <a:prstGeom prst="rect">
            <a:avLst/>
          </a:prstGeom>
          <a:noFill/>
        </p:spPr>
        <p:txBody>
          <a:bodyPr wrap="square" rtlCol="0">
            <a:spAutoFit/>
          </a:bodyPr>
          <a:lstStyle/>
          <a:p>
            <a:r>
              <a:rPr lang="en-US" sz="3600" b="1" i="0" dirty="0">
                <a:solidFill>
                  <a:schemeClr val="accent2"/>
                </a:solidFill>
                <a:latin typeface="Open Sans SemiBold" charset="0"/>
                <a:ea typeface="Open Sans SemiBold" charset="0"/>
                <a:cs typeface="Open Sans SemiBold" charset="0"/>
              </a:rPr>
              <a:t>Copyright © Texas Education Agency, 2017.</a:t>
            </a:r>
          </a:p>
        </p:txBody>
      </p:sp>
      <p:pic>
        <p:nvPicPr>
          <p:cNvPr id="6" name="Picture 5">
            <a:extLst>
              <a:ext uri="{FF2B5EF4-FFF2-40B4-BE49-F238E27FC236}">
                <a16:creationId xmlns:a16="http://schemas.microsoft.com/office/drawing/2014/main" id="{1083239B-B405-4CCF-BA69-EEF0AD0F28E3}"/>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98479" y="6141784"/>
            <a:ext cx="603250" cy="316865"/>
          </a:xfrm>
          <a:prstGeom prst="rect">
            <a:avLst/>
          </a:prstGeom>
          <a:noFill/>
        </p:spPr>
      </p:pic>
    </p:spTree>
    <p:extLst>
      <p:ext uri="{BB962C8B-B14F-4D97-AF65-F5344CB8AC3E}">
        <p14:creationId xmlns:p14="http://schemas.microsoft.com/office/powerpoint/2010/main" val="122732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TE - Standard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aseline="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110557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600"/>
            </a:lvl3pPr>
            <a:lvl4pPr marL="914400">
              <a:lnSpc>
                <a:spcPct val="100000"/>
              </a:lnSpc>
              <a:buClr>
                <a:schemeClr val="accent2"/>
              </a:buClr>
              <a:defRPr sz="2400"/>
            </a:lvl4pPr>
            <a:lvl5pPr marL="1143000">
              <a:lnSpc>
                <a:spcPct val="100000"/>
              </a:lnSpc>
              <a:buClr>
                <a:schemeClr val="accent2"/>
              </a:buCl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8304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TE - Two Text Columns">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6477000"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TE - Half Text Half Blank">
    <p:spTree>
      <p:nvGrpSpPr>
        <p:cNvPr id="1" name=""/>
        <p:cNvGrpSpPr/>
        <p:nvPr/>
      </p:nvGrpSpPr>
      <p:grpSpPr>
        <a:xfrm>
          <a:off x="0" y="0"/>
          <a:ext cx="0" cy="0"/>
          <a:chOff x="0" y="0"/>
          <a:chExt cx="0" cy="0"/>
        </a:xfrm>
      </p:grpSpPr>
      <p:sp>
        <p:nvSpPr>
          <p:cNvPr id="2" name="Title 1"/>
          <p:cNvSpPr>
            <a:spLocks noGrp="1"/>
          </p:cNvSpPr>
          <p:nvPr>
            <p:ph type="title"/>
          </p:nvPr>
        </p:nvSpPr>
        <p:spPr>
          <a:xfrm>
            <a:off x="740528"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37881" y="1420420"/>
            <a:ext cx="535494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TE - Quot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7081"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6470650" y="1420420"/>
            <a:ext cx="534987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749300" y="1420420"/>
            <a:ext cx="5343525" cy="4554209"/>
          </a:xfrm>
          <a:prstGeom prst="rect">
            <a:avLst/>
          </a:prstGeom>
        </p:spPr>
        <p:txBody>
          <a:bodyPr lIns="365760" tIns="0" rIns="365760" bIns="0">
            <a:noAutofit/>
          </a:bodyPr>
          <a:lstStyle>
            <a:lvl1pPr marL="0" indent="0">
              <a:lnSpc>
                <a:spcPct val="100000"/>
              </a:lnSpc>
              <a:spcBef>
                <a:spcPts val="1000"/>
              </a:spcBef>
              <a:buFontTx/>
              <a:buNone/>
              <a:defRPr sz="2600"/>
            </a:lvl1pPr>
            <a:lvl2pPr marL="342900" indent="-342900" algn="r">
              <a:lnSpc>
                <a:spcPct val="100000"/>
              </a:lnSpc>
              <a:spcBef>
                <a:spcPts val="1000"/>
              </a:spcBef>
              <a:buClr>
                <a:schemeClr val="accent1"/>
              </a:buClr>
              <a:buFont typeface=".AppleSystemUIFont" charset="-120"/>
              <a:buChar char="–"/>
              <a:tabLst/>
              <a:defRPr sz="2600">
                <a:solidFill>
                  <a:schemeClr val="accent1"/>
                </a:solidFill>
              </a:defRPr>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TE - Text Callout and Text">
    <p:spTree>
      <p:nvGrpSpPr>
        <p:cNvPr id="1" name=""/>
        <p:cNvGrpSpPr/>
        <p:nvPr/>
      </p:nvGrpSpPr>
      <p:grpSpPr>
        <a:xfrm>
          <a:off x="0" y="0"/>
          <a:ext cx="0" cy="0"/>
          <a:chOff x="0" y="0"/>
          <a:chExt cx="0" cy="0"/>
        </a:xfrm>
      </p:grpSpPr>
      <p:sp>
        <p:nvSpPr>
          <p:cNvPr id="12" name="Content Placeholder 2"/>
          <p:cNvSpPr>
            <a:spLocks noGrp="1"/>
          </p:cNvSpPr>
          <p:nvPr>
            <p:ph sz="half" idx="1" hasCustomPrompt="1"/>
          </p:nvPr>
        </p:nvSpPr>
        <p:spPr>
          <a:xfrm>
            <a:off x="764775" y="752167"/>
            <a:ext cx="4603638" cy="5314080"/>
          </a:xfrm>
          <a:prstGeom prst="rect">
            <a:avLst/>
          </a:prstGeom>
        </p:spPr>
        <p:txBody>
          <a:bodyPr lIns="0" tIns="0" rIns="0" bIns="0" anchor="ctr" anchorCtr="0">
            <a:noAutofit/>
          </a:bodyPr>
          <a:lstStyle>
            <a:lvl1pPr marL="0" indent="0" algn="ctr">
              <a:lnSpc>
                <a:spcPct val="100000"/>
              </a:lnSpc>
              <a:spcBef>
                <a:spcPts val="1000"/>
              </a:spcBef>
              <a:buFontTx/>
              <a:buNone/>
              <a:defRPr sz="4600">
                <a:solidFill>
                  <a:schemeClr val="tx2"/>
                </a:solidFill>
              </a:defRPr>
            </a:lvl1pPr>
            <a:lvl2pPr marL="0" indent="0" algn="ctr">
              <a:lnSpc>
                <a:spcPct val="100000"/>
              </a:lnSpc>
              <a:spcBef>
                <a:spcPts val="1000"/>
              </a:spcBef>
              <a:buClr>
                <a:schemeClr val="accent1"/>
              </a:buClr>
              <a:buFontTx/>
              <a:buNone/>
              <a:tabLst/>
              <a:defRPr sz="2600">
                <a:solidFill>
                  <a:schemeClr val="accent2"/>
                </a:solidFill>
              </a:defRPr>
            </a:lvl2pPr>
            <a:lvl3pPr marL="685800">
              <a:lnSpc>
                <a:spcPct val="100000"/>
              </a:lnSpc>
              <a:buClr>
                <a:schemeClr val="accent2"/>
              </a:buClr>
              <a:defRPr sz="2200"/>
            </a:lvl3pPr>
            <a:lvl4pPr marL="914400">
              <a:lnSpc>
                <a:spcPct val="100000"/>
              </a:lnSpc>
              <a:buClr>
                <a:schemeClr val="accent2"/>
              </a:buClr>
              <a:defRPr sz="2000"/>
            </a:lvl4pPr>
            <a:lvl5pPr marL="1143000">
              <a:lnSpc>
                <a:spcPct val="100000"/>
              </a:lnSpc>
              <a:buClr>
                <a:schemeClr val="accent2"/>
              </a:buClr>
              <a:defRPr/>
            </a:lvl5pPr>
          </a:lstStyle>
          <a:p>
            <a:pPr lvl="0"/>
            <a:r>
              <a:rPr lang="en-US" dirty="0"/>
              <a:t>Edit Master text styles</a:t>
            </a:r>
          </a:p>
          <a:p>
            <a:pPr lvl="1"/>
            <a:r>
              <a:rPr lang="en-US" dirty="0"/>
              <a:t>Second level</a:t>
            </a:r>
          </a:p>
        </p:txBody>
      </p:sp>
      <p:sp>
        <p:nvSpPr>
          <p:cNvPr id="7" name="Content Placeholder 2"/>
          <p:cNvSpPr>
            <a:spLocks noGrp="1"/>
          </p:cNvSpPr>
          <p:nvPr>
            <p:ph sz="half" idx="10" hasCustomPrompt="1"/>
          </p:nvPr>
        </p:nvSpPr>
        <p:spPr>
          <a:xfrm>
            <a:off x="5733230" y="771491"/>
            <a:ext cx="5349874" cy="5304844"/>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TE - Boxed Text Callout and Text">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12" name="Content Placeholder 2"/>
          <p:cNvSpPr>
            <a:spLocks noGrp="1"/>
          </p:cNvSpPr>
          <p:nvPr>
            <p:ph sz="half" idx="1" hasCustomPrompt="1"/>
          </p:nvPr>
        </p:nvSpPr>
        <p:spPr>
          <a:xfrm>
            <a:off x="4565649" y="1478280"/>
            <a:ext cx="7254875" cy="3916680"/>
          </a:xfrm>
          <a:prstGeom prst="rect">
            <a:avLst/>
          </a:prstGeom>
        </p:spPr>
        <p:txBody>
          <a:bodyPr lIns="0" tIns="0" rIns="0" bIns="0" anchor="t" anchorCtr="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ounded Rectangle 3"/>
          <p:cNvSpPr/>
          <p:nvPr userDrawn="1"/>
        </p:nvSpPr>
        <p:spPr>
          <a:xfrm>
            <a:off x="742952" y="1479885"/>
            <a:ext cx="3429634" cy="3341906"/>
          </a:xfrm>
          <a:prstGeom prst="roundRect">
            <a:avLst>
              <a:gd name="adj" fmla="val 522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4"/>
            <a:ext cx="2823209" cy="2761004"/>
          </a:xfrm>
          <a:prstGeom prst="rect">
            <a:avLst/>
          </a:prstGeom>
        </p:spPr>
        <p:txBody>
          <a:bodyPr lIns="0" tIns="0" rIns="0" bIns="0" anchor="ctr" anchorCtr="0">
            <a:noAutofit/>
          </a:bodyPr>
          <a:lstStyle>
            <a:lvl1pPr marL="0" indent="0" algn="ctr">
              <a:buFontTx/>
              <a:buNone/>
              <a:defRPr sz="4000">
                <a:solidFill>
                  <a:schemeClr val="accent1"/>
                </a:solidFill>
              </a:defRPr>
            </a:lvl1pPr>
          </a:lstStyle>
          <a:p>
            <a:pPr lvl="0"/>
            <a:r>
              <a:rPr lang="en-US" dirty="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TE - Three Boxes Fill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3838875"/>
          </a:xfrm>
          <a:prstGeom prst="roundRect">
            <a:avLst>
              <a:gd name="adj" fmla="val 522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bwMode="white">
          <a:xfrm>
            <a:off x="1046165"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6" name="Rounded Rectangle 5"/>
          <p:cNvSpPr/>
          <p:nvPr userDrawn="1"/>
        </p:nvSpPr>
        <p:spPr>
          <a:xfrm>
            <a:off x="4573587" y="1479884"/>
            <a:ext cx="3429634" cy="3838875"/>
          </a:xfrm>
          <a:prstGeom prst="roundRect">
            <a:avLst>
              <a:gd name="adj" fmla="val 52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bwMode="white">
          <a:xfrm>
            <a:off x="487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8" name="Rounded Rectangle 7"/>
          <p:cNvSpPr/>
          <p:nvPr userDrawn="1"/>
        </p:nvSpPr>
        <p:spPr>
          <a:xfrm>
            <a:off x="8383587" y="1479884"/>
            <a:ext cx="3429634" cy="3838875"/>
          </a:xfrm>
          <a:prstGeom prst="roundRect">
            <a:avLst>
              <a:gd name="adj" fmla="val 522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bwMode="white">
          <a:xfrm>
            <a:off x="868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3.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38179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853740"/>
      </p:ext>
    </p:extLst>
  </p:cSld>
  <p:clrMap bg1="lt1" tx1="dk1" bg2="lt2" tx2="dk2" accent1="accent1" accent2="accent2" accent3="accent3" accent4="accent4" accent5="accent5" accent6="accent6" hlink="hlink" folHlink="folHlink"/>
  <p:sldLayoutIdLst>
    <p:sldLayoutId id="2147483749" r:id="rId1"/>
  </p:sldLayoutIdLst>
  <p:txStyles>
    <p:titleStyle>
      <a:lvl1pPr algn="l" defTabSz="914400" rtl="0" eaLnBrk="1" latinLnBrk="0" hangingPunct="1">
        <a:lnSpc>
          <a:spcPct val="90000"/>
        </a:lnSpc>
        <a:spcBef>
          <a:spcPct val="0"/>
        </a:spcBef>
        <a:buNone/>
        <a:defRPr sz="4400" kern="1200">
          <a:solidFill>
            <a:schemeClr val="tx1"/>
          </a:solidFill>
          <a:latin typeface="Open Sans"/>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8" userDrawn="1">
          <p15:clr>
            <a:srgbClr val="F26B43"/>
          </p15:clr>
        </p15:guide>
        <p15:guide id="2" pos="236" userDrawn="1">
          <p15:clr>
            <a:srgbClr val="F26B43"/>
          </p15:clr>
        </p15:guide>
        <p15:guide id="3" orient="horz" pos="2160">
          <p15:clr>
            <a:srgbClr val="F26B43"/>
          </p15:clr>
        </p15:guide>
        <p15:guide id="4" orient="horz" pos="264">
          <p15:clr>
            <a:srgbClr val="F26B43"/>
          </p15:clr>
        </p15:guide>
        <p15:guide id="5" pos="7450" userDrawn="1">
          <p15:clr>
            <a:srgbClr val="F26B43"/>
          </p15:clr>
        </p15:guide>
        <p15:guide id="6" orient="horz" pos="4056">
          <p15:clr>
            <a:srgbClr val="F26B43"/>
          </p15:clr>
        </p15:guide>
        <p15:guide id="7" pos="2722" userDrawn="1">
          <p15:clr>
            <a:srgbClr val="F26B43"/>
          </p15:clr>
        </p15:guide>
        <p15:guide id="8" pos="3718" userDrawn="1">
          <p15:clr>
            <a:srgbClr val="F26B43"/>
          </p15:clr>
        </p15:guide>
        <p15:guide id="13" pos="3958" userDrawn="1">
          <p15:clr>
            <a:srgbClr val="F26B43"/>
          </p15:clr>
        </p15:guide>
        <p15:guide id="14" pos="2484" userDrawn="1">
          <p15:clr>
            <a:srgbClr val="F26B43"/>
          </p15:clr>
        </p15:guide>
        <p15:guide id="15" pos="4968" userDrawn="1">
          <p15:clr>
            <a:srgbClr val="F26B43"/>
          </p15:clr>
        </p15:guide>
        <p15:guide id="16" pos="52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0664" y="407209"/>
            <a:ext cx="10081127" cy="876300"/>
          </a:xfrm>
          <a:prstGeom prst="rect">
            <a:avLst/>
          </a:prstGeom>
        </p:spPr>
        <p:txBody>
          <a:bodyPr vert="horz" lIns="0" tIns="0" rIns="0" bIns="0" rtlCol="0" anchor="b" anchorCtr="0">
            <a:noAutofit/>
          </a:bodyPr>
          <a:lstStyle/>
          <a:p>
            <a:r>
              <a:rPr lang="en-US" dirty="0"/>
              <a:t>Click to edit Master title style</a:t>
            </a:r>
          </a:p>
        </p:txBody>
      </p:sp>
      <p:sp>
        <p:nvSpPr>
          <p:cNvPr id="6" name="Rectangle 5"/>
          <p:cNvSpPr/>
          <p:nvPr userDrawn="1"/>
        </p:nvSpPr>
        <p:spPr>
          <a:xfrm>
            <a:off x="0" y="0"/>
            <a:ext cx="37490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063557" y="209405"/>
            <a:ext cx="755278" cy="962170"/>
          </a:xfrm>
          <a:prstGeom prst="rect">
            <a:avLst/>
          </a:prstGeom>
        </p:spPr>
      </p:pic>
      <p:sp>
        <p:nvSpPr>
          <p:cNvPr id="10" name="Footer Placeholder 4"/>
          <p:cNvSpPr txBox="1">
            <a:spLocks/>
          </p:cNvSpPr>
          <p:nvPr userDrawn="1"/>
        </p:nvSpPr>
        <p:spPr>
          <a:xfrm>
            <a:off x="5615582" y="6511896"/>
            <a:ext cx="5903232" cy="292608"/>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kern="1200" dirty="0">
                <a:solidFill>
                  <a:schemeClr val="tx1"/>
                </a:solidFill>
                <a:effectLst/>
                <a:latin typeface="Open Sans" charset="0"/>
                <a:ea typeface="Open Sans" charset="0"/>
                <a:cs typeface="Open Sans" charset="0"/>
              </a:rPr>
              <a:t>Copyright © Texas Education Agency, 2017. All rights reserved.</a:t>
            </a:r>
          </a:p>
        </p:txBody>
      </p:sp>
      <p:sp>
        <p:nvSpPr>
          <p:cNvPr id="12" name="Slide Number Placeholder 5"/>
          <p:cNvSpPr txBox="1">
            <a:spLocks/>
          </p:cNvSpPr>
          <p:nvPr userDrawn="1"/>
        </p:nvSpPr>
        <p:spPr bwMode="white">
          <a:xfrm>
            <a:off x="11439643" y="6516860"/>
            <a:ext cx="385100" cy="293058"/>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608A8CB-4E2C-4D2E-96BC-30A48E4C4EB8}" type="slidenum">
              <a:rPr lang="en-US" sz="1050" b="1" i="0" smtClean="0">
                <a:solidFill>
                  <a:srgbClr val="C00000"/>
                </a:solidFill>
                <a:latin typeface="Open Sans SemiBold" charset="0"/>
                <a:ea typeface="Open Sans SemiBold" charset="0"/>
                <a:cs typeface="Open Sans SemiBold" charset="0"/>
              </a:rPr>
              <a:pPr algn="r"/>
              <a:t>‹#›</a:t>
            </a:fld>
            <a:endParaRPr lang="en-US" sz="1050" b="1" i="0" dirty="0">
              <a:solidFill>
                <a:srgbClr val="C00000"/>
              </a:solidFill>
              <a:latin typeface="Open Sans SemiBold" charset="0"/>
              <a:ea typeface="Open Sans SemiBold" charset="0"/>
              <a:cs typeface="Open Sans SemiBold" charset="0"/>
            </a:endParaRPr>
          </a:p>
        </p:txBody>
      </p:sp>
    </p:spTree>
    <p:extLst>
      <p:ext uri="{BB962C8B-B14F-4D97-AF65-F5344CB8AC3E}">
        <p14:creationId xmlns:p14="http://schemas.microsoft.com/office/powerpoint/2010/main" val="132817940"/>
      </p:ext>
    </p:extLst>
  </p:cSld>
  <p:clrMap bg1="lt1" tx1="dk1" bg2="lt2" tx2="dk2" accent1="accent1" accent2="accent2" accent3="accent3" accent4="accent4" accent5="accent5" accent6="accent6" hlink="hlink" folHlink="folHlink"/>
  <p:sldLayoutIdLst>
    <p:sldLayoutId id="2147483793" r:id="rId1"/>
    <p:sldLayoutId id="2147483781" r:id="rId2"/>
    <p:sldLayoutId id="2147483786" r:id="rId3"/>
    <p:sldLayoutId id="2147483787" r:id="rId4"/>
    <p:sldLayoutId id="2147483792" r:id="rId5"/>
    <p:sldLayoutId id="2147483788" r:id="rId6"/>
    <p:sldLayoutId id="2147483789" r:id="rId7"/>
    <p:sldLayoutId id="2147483790" r:id="rId8"/>
    <p:sldLayoutId id="2147483791" r:id="rId9"/>
  </p:sldLayoutIdLst>
  <p:txStyles>
    <p:titleStyle>
      <a:lvl1pPr algn="l" defTabSz="914400" rtl="0" eaLnBrk="1" latinLnBrk="0" hangingPunct="1">
        <a:lnSpc>
          <a:spcPct val="90000"/>
        </a:lnSpc>
        <a:spcBef>
          <a:spcPct val="0"/>
        </a:spcBef>
        <a:buNone/>
        <a:defRPr sz="3600" b="1" i="0" kern="1200" spc="-60" baseline="0">
          <a:solidFill>
            <a:schemeClr val="accent2"/>
          </a:solidFill>
          <a:latin typeface="Open Sans SemiBold" charset="0"/>
          <a:ea typeface="Open Sans SemiBold" charset="0"/>
          <a:cs typeface="Open Sans SemiBold"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76" userDrawn="1">
          <p15:clr>
            <a:srgbClr val="F26B43"/>
          </p15:clr>
        </p15:guide>
        <p15:guide id="3" orient="horz" pos="2160">
          <p15:clr>
            <a:srgbClr val="F26B43"/>
          </p15:clr>
        </p15:guide>
        <p15:guide id="4" orient="horz" pos="264">
          <p15:clr>
            <a:srgbClr val="F26B43"/>
          </p15:clr>
        </p15:guide>
        <p15:guide id="6" orient="horz" pos="3877" userDrawn="1">
          <p15:clr>
            <a:srgbClr val="F26B43"/>
          </p15:clr>
        </p15:guide>
        <p15:guide id="8" pos="2638" userDrawn="1">
          <p15:clr>
            <a:srgbClr val="F26B43"/>
          </p15:clr>
        </p15:guide>
        <p15:guide id="17" orient="horz" pos="738" userDrawn="1">
          <p15:clr>
            <a:srgbClr val="F26B43"/>
          </p15:clr>
        </p15:guide>
        <p15:guide id="18" pos="3838" userDrawn="1">
          <p15:clr>
            <a:srgbClr val="F26B43"/>
          </p15:clr>
        </p15:guide>
        <p15:guide id="19" pos="472" userDrawn="1">
          <p15:clr>
            <a:srgbClr val="F26B43"/>
          </p15:clr>
        </p15:guide>
        <p15:guide id="20" pos="7446" userDrawn="1">
          <p15:clr>
            <a:srgbClr val="F26B43"/>
          </p15:clr>
        </p15:guide>
        <p15:guide id="21" pos="4076" userDrawn="1">
          <p15:clr>
            <a:srgbClr val="F26B43"/>
          </p15:clr>
        </p15:guide>
        <p15:guide id="22" pos="3958" userDrawn="1">
          <p15:clr>
            <a:srgbClr val="F26B43"/>
          </p15:clr>
        </p15:guide>
        <p15:guide id="23" pos="5042" userDrawn="1">
          <p15:clr>
            <a:srgbClr val="F26B43"/>
          </p15:clr>
        </p15:guide>
        <p15:guide id="24" pos="5280" userDrawn="1">
          <p15:clr>
            <a:srgbClr val="F26B43"/>
          </p15:clr>
        </p15:guide>
        <p15:guide id="25" orient="horz" pos="422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Methods of Handling Horses Safely</a:t>
            </a:r>
          </a:p>
          <a:p>
            <a:pPr lvl="1"/>
            <a:r>
              <a:rPr lang="en-US" dirty="0"/>
              <a:t>Equine Science</a:t>
            </a:r>
          </a:p>
        </p:txBody>
      </p:sp>
    </p:spTree>
    <p:extLst>
      <p:ext uri="{BB962C8B-B14F-4D97-AF65-F5344CB8AC3E}">
        <p14:creationId xmlns:p14="http://schemas.microsoft.com/office/powerpoint/2010/main" val="1994561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Twitch</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A twitch typically has a small piece of rope attached to a long stick.  </a:t>
            </a:r>
          </a:p>
          <a:p>
            <a:pPr lvl="1"/>
            <a:r>
              <a:rPr lang="en-US" dirty="0"/>
              <a:t>The rope is put around the top lip and twisted to restrain the horse.</a:t>
            </a:r>
          </a:p>
          <a:p>
            <a:pPr lvl="1"/>
            <a:r>
              <a:rPr lang="en-US" dirty="0"/>
              <a:t>A “one man twitch” works off the same principle but typically has a clip so that one person can use it </a:t>
            </a:r>
          </a:p>
          <a:p>
            <a:pPr lvl="1"/>
            <a:r>
              <a:rPr lang="en-US" dirty="0"/>
              <a:t>Care should be taken using any twitch.  Horses may try to escape and cause injury to the horse or the handler </a:t>
            </a:r>
          </a:p>
          <a:p>
            <a:pPr lvl="1"/>
            <a:endParaRPr lang="en-US" dirty="0"/>
          </a:p>
        </p:txBody>
      </p:sp>
      <p:pic>
        <p:nvPicPr>
          <p:cNvPr id="5" name="Picture 4">
            <a:extLst>
              <a:ext uri="{FF2B5EF4-FFF2-40B4-BE49-F238E27FC236}">
                <a16:creationId xmlns:a16="http://schemas.microsoft.com/office/drawing/2014/main" id="{724343DE-7EB0-4322-87B1-A2CDED5369E3}"/>
              </a:ext>
            </a:extLst>
          </p:cNvPr>
          <p:cNvPicPr>
            <a:picLocks noChangeAspect="1"/>
          </p:cNvPicPr>
          <p:nvPr/>
        </p:nvPicPr>
        <p:blipFill>
          <a:blip r:embed="rId2"/>
          <a:stretch>
            <a:fillRect/>
          </a:stretch>
        </p:blipFill>
        <p:spPr>
          <a:xfrm>
            <a:off x="2738384" y="4431942"/>
            <a:ext cx="4453243" cy="1859707"/>
          </a:xfrm>
          <a:prstGeom prst="rect">
            <a:avLst/>
          </a:prstGeom>
        </p:spPr>
      </p:pic>
      <p:pic>
        <p:nvPicPr>
          <p:cNvPr id="6" name="Picture 5">
            <a:extLst>
              <a:ext uri="{FF2B5EF4-FFF2-40B4-BE49-F238E27FC236}">
                <a16:creationId xmlns:a16="http://schemas.microsoft.com/office/drawing/2014/main" id="{1EB245EA-B9FE-42B3-BC83-C33C3EB81DE1}"/>
              </a:ext>
            </a:extLst>
          </p:cNvPr>
          <p:cNvPicPr>
            <a:picLocks noChangeAspect="1"/>
          </p:cNvPicPr>
          <p:nvPr/>
        </p:nvPicPr>
        <p:blipFill>
          <a:blip r:embed="rId3"/>
          <a:stretch>
            <a:fillRect/>
          </a:stretch>
        </p:blipFill>
        <p:spPr>
          <a:xfrm>
            <a:off x="7744958" y="4461040"/>
            <a:ext cx="2558046" cy="1922442"/>
          </a:xfrm>
          <a:prstGeom prst="rect">
            <a:avLst/>
          </a:prstGeom>
        </p:spPr>
      </p:pic>
    </p:spTree>
    <p:extLst>
      <p:ext uri="{BB962C8B-B14F-4D97-AF65-F5344CB8AC3E}">
        <p14:creationId xmlns:p14="http://schemas.microsoft.com/office/powerpoint/2010/main" val="476325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Neck Pinch</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A neck pinch may be used to give the horse something else to think about while a vet is working on the horse</a:t>
            </a:r>
          </a:p>
          <a:p>
            <a:pPr lvl="1"/>
            <a:endParaRPr lang="en-US" dirty="0"/>
          </a:p>
        </p:txBody>
      </p:sp>
      <p:pic>
        <p:nvPicPr>
          <p:cNvPr id="5" name="Picture 4">
            <a:extLst>
              <a:ext uri="{FF2B5EF4-FFF2-40B4-BE49-F238E27FC236}">
                <a16:creationId xmlns:a16="http://schemas.microsoft.com/office/drawing/2014/main" id="{EDEFB596-A57C-4F6F-ACEC-03D1622E05A9}"/>
              </a:ext>
            </a:extLst>
          </p:cNvPr>
          <p:cNvPicPr>
            <a:picLocks noChangeAspect="1"/>
          </p:cNvPicPr>
          <p:nvPr/>
        </p:nvPicPr>
        <p:blipFill>
          <a:blip r:embed="rId2"/>
          <a:stretch>
            <a:fillRect/>
          </a:stretch>
        </p:blipFill>
        <p:spPr>
          <a:xfrm>
            <a:off x="4525952" y="3286349"/>
            <a:ext cx="3154765" cy="2370337"/>
          </a:xfrm>
          <a:prstGeom prst="rect">
            <a:avLst/>
          </a:prstGeom>
        </p:spPr>
      </p:pic>
    </p:spTree>
    <p:extLst>
      <p:ext uri="{BB962C8B-B14F-4D97-AF65-F5344CB8AC3E}">
        <p14:creationId xmlns:p14="http://schemas.microsoft.com/office/powerpoint/2010/main" val="975734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Chain over nose or Chin</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A lead rope with a chain may be used over the nose or under the chin</a:t>
            </a:r>
          </a:p>
          <a:p>
            <a:pPr lvl="1"/>
            <a:r>
              <a:rPr lang="en-US" dirty="0"/>
              <a:t>Never tie the horse with the chain; if the horse sets back, injury can occur.</a:t>
            </a:r>
          </a:p>
          <a:p>
            <a:pPr lvl="1"/>
            <a:endParaRPr lang="en-US" dirty="0"/>
          </a:p>
        </p:txBody>
      </p:sp>
      <p:pic>
        <p:nvPicPr>
          <p:cNvPr id="4" name="Picture 3">
            <a:extLst>
              <a:ext uri="{FF2B5EF4-FFF2-40B4-BE49-F238E27FC236}">
                <a16:creationId xmlns:a16="http://schemas.microsoft.com/office/drawing/2014/main" id="{854505B4-23B6-4EFB-9C3D-A9F838A6BA7F}"/>
              </a:ext>
            </a:extLst>
          </p:cNvPr>
          <p:cNvPicPr>
            <a:picLocks noChangeAspect="1"/>
          </p:cNvPicPr>
          <p:nvPr/>
        </p:nvPicPr>
        <p:blipFill>
          <a:blip r:embed="rId2"/>
          <a:stretch>
            <a:fillRect/>
          </a:stretch>
        </p:blipFill>
        <p:spPr>
          <a:xfrm>
            <a:off x="4139095" y="3185534"/>
            <a:ext cx="4258887" cy="2685641"/>
          </a:xfrm>
          <a:prstGeom prst="rect">
            <a:avLst/>
          </a:prstGeom>
        </p:spPr>
      </p:pic>
    </p:spTree>
    <p:extLst>
      <p:ext uri="{BB962C8B-B14F-4D97-AF65-F5344CB8AC3E}">
        <p14:creationId xmlns:p14="http://schemas.microsoft.com/office/powerpoint/2010/main" val="2828315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Sedation</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If the injury is severe or the horse is not cooperating with other methods, sometimes the vet will give an injected sedative.</a:t>
            </a:r>
          </a:p>
          <a:p>
            <a:pPr lvl="1"/>
            <a:r>
              <a:rPr lang="en-US" dirty="0"/>
              <a:t>This should only be done with the advise and care of the veterinarian.  </a:t>
            </a:r>
          </a:p>
          <a:p>
            <a:pPr lvl="1"/>
            <a:r>
              <a:rPr lang="en-US" dirty="0"/>
              <a:t>Just like any drug, there can be unwanted side effects.</a:t>
            </a:r>
          </a:p>
          <a:p>
            <a:pPr lvl="1"/>
            <a:endParaRPr lang="en-US" dirty="0"/>
          </a:p>
        </p:txBody>
      </p:sp>
      <p:pic>
        <p:nvPicPr>
          <p:cNvPr id="4" name="Picture 3">
            <a:extLst>
              <a:ext uri="{FF2B5EF4-FFF2-40B4-BE49-F238E27FC236}">
                <a16:creationId xmlns:a16="http://schemas.microsoft.com/office/drawing/2014/main" id="{41E6867C-7541-434C-8F85-446E0D71781D}"/>
              </a:ext>
            </a:extLst>
          </p:cNvPr>
          <p:cNvPicPr>
            <a:picLocks noChangeAspect="1"/>
          </p:cNvPicPr>
          <p:nvPr/>
        </p:nvPicPr>
        <p:blipFill>
          <a:blip r:embed="rId2"/>
          <a:stretch>
            <a:fillRect/>
          </a:stretch>
        </p:blipFill>
        <p:spPr>
          <a:xfrm>
            <a:off x="4616074" y="3710226"/>
            <a:ext cx="3304929" cy="2219099"/>
          </a:xfrm>
          <a:prstGeom prst="rect">
            <a:avLst/>
          </a:prstGeom>
        </p:spPr>
      </p:pic>
    </p:spTree>
    <p:extLst>
      <p:ext uri="{BB962C8B-B14F-4D97-AF65-F5344CB8AC3E}">
        <p14:creationId xmlns:p14="http://schemas.microsoft.com/office/powerpoint/2010/main" val="594136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Methods of Restraining a horse</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Watch the video on Restraining a Horse</a:t>
            </a:r>
          </a:p>
          <a:p>
            <a:pPr lvl="1"/>
            <a:r>
              <a:rPr lang="en-US" dirty="0"/>
              <a:t>What were the different methods of restraint covered in this video?</a:t>
            </a:r>
          </a:p>
          <a:p>
            <a:pPr lvl="1"/>
            <a:endParaRPr lang="en-US" dirty="0"/>
          </a:p>
        </p:txBody>
      </p:sp>
      <p:pic>
        <p:nvPicPr>
          <p:cNvPr id="4" name="Picture 3">
            <a:extLst>
              <a:ext uri="{FF2B5EF4-FFF2-40B4-BE49-F238E27FC236}">
                <a16:creationId xmlns:a16="http://schemas.microsoft.com/office/drawing/2014/main" id="{77780982-F022-427E-BE92-26BC7CA133F8}"/>
              </a:ext>
            </a:extLst>
          </p:cNvPr>
          <p:cNvPicPr>
            <a:picLocks noChangeAspect="1"/>
          </p:cNvPicPr>
          <p:nvPr/>
        </p:nvPicPr>
        <p:blipFill>
          <a:blip r:embed="rId2"/>
          <a:stretch>
            <a:fillRect/>
          </a:stretch>
        </p:blipFill>
        <p:spPr>
          <a:xfrm>
            <a:off x="3984604" y="3210267"/>
            <a:ext cx="4490051" cy="2449119"/>
          </a:xfrm>
          <a:prstGeom prst="rect">
            <a:avLst/>
          </a:prstGeom>
        </p:spPr>
      </p:pic>
    </p:spTree>
    <p:extLst>
      <p:ext uri="{BB962C8B-B14F-4D97-AF65-F5344CB8AC3E}">
        <p14:creationId xmlns:p14="http://schemas.microsoft.com/office/powerpoint/2010/main" val="4070543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a:xfrm>
            <a:off x="2931278" y="2124177"/>
            <a:ext cx="6745574" cy="1257130"/>
          </a:xfrm>
        </p:spPr>
        <p:txBody>
          <a:bodyPr/>
          <a:lstStyle/>
          <a:p>
            <a:pPr algn="ctr"/>
            <a:r>
              <a:rPr lang="en-US" dirty="0"/>
              <a:t>Analyze Situations for Horse </a:t>
            </a:r>
            <a:br>
              <a:rPr lang="en-US" dirty="0"/>
            </a:br>
            <a:r>
              <a:rPr lang="en-US" dirty="0"/>
              <a:t>Handling Safety</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a:xfrm>
            <a:off x="3479983" y="3690492"/>
            <a:ext cx="5946888" cy="473647"/>
          </a:xfrm>
        </p:spPr>
        <p:txBody>
          <a:bodyPr/>
          <a:lstStyle/>
          <a:p>
            <a:pPr marL="0" lvl="1" indent="0">
              <a:buNone/>
            </a:pPr>
            <a:r>
              <a:rPr lang="en-US" sz="2000" dirty="0"/>
              <a:t>For each picture, identify potential safety concerns</a:t>
            </a:r>
          </a:p>
          <a:p>
            <a:pPr marL="0" lvl="1" indent="0">
              <a:buNone/>
            </a:pPr>
            <a:endParaRPr lang="en-US" dirty="0"/>
          </a:p>
        </p:txBody>
      </p:sp>
    </p:spTree>
    <p:extLst>
      <p:ext uri="{BB962C8B-B14F-4D97-AF65-F5344CB8AC3E}">
        <p14:creationId xmlns:p14="http://schemas.microsoft.com/office/powerpoint/2010/main" val="891194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Safety Concerns?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The handler and vet are on the same side—GOOD</a:t>
            </a:r>
          </a:p>
          <a:p>
            <a:pPr lvl="1"/>
            <a:r>
              <a:rPr lang="en-US" dirty="0"/>
              <a:t>Be careful not to stand directly in front of the horse—BAD</a:t>
            </a:r>
          </a:p>
          <a:p>
            <a:pPr lvl="1"/>
            <a:r>
              <a:rPr lang="en-US" dirty="0"/>
              <a:t>There is a possibility of the horse swinging its head and hitting the vet—BAD </a:t>
            </a:r>
          </a:p>
          <a:p>
            <a:pPr lvl="1"/>
            <a:endParaRPr lang="en-US" dirty="0"/>
          </a:p>
        </p:txBody>
      </p:sp>
      <p:pic>
        <p:nvPicPr>
          <p:cNvPr id="4" name="Picture 3">
            <a:extLst>
              <a:ext uri="{FF2B5EF4-FFF2-40B4-BE49-F238E27FC236}">
                <a16:creationId xmlns:a16="http://schemas.microsoft.com/office/drawing/2014/main" id="{E88083AC-9CF7-4758-8AE9-E735D5BCFB0B}"/>
              </a:ext>
            </a:extLst>
          </p:cNvPr>
          <p:cNvPicPr>
            <a:picLocks noChangeAspect="1"/>
          </p:cNvPicPr>
          <p:nvPr/>
        </p:nvPicPr>
        <p:blipFill>
          <a:blip r:embed="rId2"/>
          <a:stretch>
            <a:fillRect/>
          </a:stretch>
        </p:blipFill>
        <p:spPr>
          <a:xfrm>
            <a:off x="4868029" y="3543557"/>
            <a:ext cx="2342102" cy="2188193"/>
          </a:xfrm>
          <a:prstGeom prst="rect">
            <a:avLst/>
          </a:prstGeom>
        </p:spPr>
      </p:pic>
    </p:spTree>
    <p:extLst>
      <p:ext uri="{BB962C8B-B14F-4D97-AF65-F5344CB8AC3E}">
        <p14:creationId xmlns:p14="http://schemas.microsoft.com/office/powerpoint/2010/main" val="2989609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Safety Concerns?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The handler and vet should be on the same side—BAD</a:t>
            </a:r>
          </a:p>
          <a:p>
            <a:pPr lvl="1"/>
            <a:r>
              <a:rPr lang="en-US" dirty="0"/>
              <a:t>This is an example of a one man twitch—GOOD</a:t>
            </a:r>
          </a:p>
          <a:p>
            <a:pPr lvl="1"/>
            <a:r>
              <a:rPr lang="en-US" dirty="0"/>
              <a:t>The handler has the rope wrapped around the hand—BAD </a:t>
            </a:r>
          </a:p>
          <a:p>
            <a:pPr lvl="1"/>
            <a:endParaRPr lang="en-US" dirty="0"/>
          </a:p>
        </p:txBody>
      </p:sp>
      <p:pic>
        <p:nvPicPr>
          <p:cNvPr id="4" name="Picture 3">
            <a:extLst>
              <a:ext uri="{FF2B5EF4-FFF2-40B4-BE49-F238E27FC236}">
                <a16:creationId xmlns:a16="http://schemas.microsoft.com/office/drawing/2014/main" id="{3123F6EE-7110-4AD9-845E-AF4726DE51A0}"/>
              </a:ext>
            </a:extLst>
          </p:cNvPr>
          <p:cNvPicPr>
            <a:picLocks noChangeAspect="1"/>
          </p:cNvPicPr>
          <p:nvPr/>
        </p:nvPicPr>
        <p:blipFill>
          <a:blip r:embed="rId2"/>
          <a:stretch>
            <a:fillRect/>
          </a:stretch>
        </p:blipFill>
        <p:spPr>
          <a:xfrm>
            <a:off x="4499636" y="3530128"/>
            <a:ext cx="3210587" cy="2136353"/>
          </a:xfrm>
          <a:prstGeom prst="rect">
            <a:avLst/>
          </a:prstGeom>
        </p:spPr>
      </p:pic>
    </p:spTree>
    <p:extLst>
      <p:ext uri="{BB962C8B-B14F-4D97-AF65-F5344CB8AC3E}">
        <p14:creationId xmlns:p14="http://schemas.microsoft.com/office/powerpoint/2010/main" val="3665658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Safety Concerns?</a:t>
            </a:r>
          </a:p>
        </p:txBody>
      </p:sp>
      <p:sp>
        <p:nvSpPr>
          <p:cNvPr id="6" name="Content Placeholder 5">
            <a:extLst>
              <a:ext uri="{FF2B5EF4-FFF2-40B4-BE49-F238E27FC236}">
                <a16:creationId xmlns:a16="http://schemas.microsoft.com/office/drawing/2014/main" id="{FC20465A-D32E-4014-AA15-524F6EAB501B}"/>
              </a:ext>
            </a:extLst>
          </p:cNvPr>
          <p:cNvSpPr>
            <a:spLocks noGrp="1"/>
          </p:cNvSpPr>
          <p:nvPr>
            <p:ph sz="half" idx="1"/>
          </p:nvPr>
        </p:nvSpPr>
        <p:spPr/>
        <p:txBody>
          <a:bodyPr/>
          <a:lstStyle/>
          <a:p>
            <a:pPr lvl="1"/>
            <a:r>
              <a:rPr lang="en-US" dirty="0"/>
              <a:t>The handler is standing directly in front of the horse—BAD</a:t>
            </a:r>
          </a:p>
          <a:p>
            <a:endParaRPr lang="en-US" dirty="0"/>
          </a:p>
        </p:txBody>
      </p:sp>
      <p:pic>
        <p:nvPicPr>
          <p:cNvPr id="7" name="Picture 6">
            <a:extLst>
              <a:ext uri="{FF2B5EF4-FFF2-40B4-BE49-F238E27FC236}">
                <a16:creationId xmlns:a16="http://schemas.microsoft.com/office/drawing/2014/main" id="{E7645E20-1E53-4F48-B606-1DBB6ECADF05}"/>
              </a:ext>
            </a:extLst>
          </p:cNvPr>
          <p:cNvPicPr>
            <a:picLocks noChangeAspect="1"/>
          </p:cNvPicPr>
          <p:nvPr/>
        </p:nvPicPr>
        <p:blipFill>
          <a:blip r:embed="rId2"/>
          <a:stretch>
            <a:fillRect/>
          </a:stretch>
        </p:blipFill>
        <p:spPr>
          <a:xfrm>
            <a:off x="5078538" y="2905722"/>
            <a:ext cx="1914078" cy="2730546"/>
          </a:xfrm>
          <a:prstGeom prst="rect">
            <a:avLst/>
          </a:prstGeom>
        </p:spPr>
      </p:pic>
    </p:spTree>
    <p:extLst>
      <p:ext uri="{BB962C8B-B14F-4D97-AF65-F5344CB8AC3E}">
        <p14:creationId xmlns:p14="http://schemas.microsoft.com/office/powerpoint/2010/main" val="3712601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Safety Concerns?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Cross Ties are great for grooming and saddling but are dangerous to use in an emergency situation—BAD </a:t>
            </a:r>
          </a:p>
          <a:p>
            <a:pPr lvl="1"/>
            <a:endParaRPr lang="en-US" dirty="0"/>
          </a:p>
        </p:txBody>
      </p:sp>
      <p:pic>
        <p:nvPicPr>
          <p:cNvPr id="4" name="Picture 3">
            <a:extLst>
              <a:ext uri="{FF2B5EF4-FFF2-40B4-BE49-F238E27FC236}">
                <a16:creationId xmlns:a16="http://schemas.microsoft.com/office/drawing/2014/main" id="{1B0A9529-2692-4CEE-8891-732EDC5E435F}"/>
              </a:ext>
            </a:extLst>
          </p:cNvPr>
          <p:cNvPicPr>
            <a:picLocks noChangeAspect="1"/>
          </p:cNvPicPr>
          <p:nvPr/>
        </p:nvPicPr>
        <p:blipFill>
          <a:blip r:embed="rId2"/>
          <a:stretch>
            <a:fillRect/>
          </a:stretch>
        </p:blipFill>
        <p:spPr>
          <a:xfrm>
            <a:off x="4311271" y="3197111"/>
            <a:ext cx="3580886" cy="2380310"/>
          </a:xfrm>
          <a:prstGeom prst="rect">
            <a:avLst/>
          </a:prstGeom>
        </p:spPr>
      </p:pic>
    </p:spTree>
    <p:extLst>
      <p:ext uri="{BB962C8B-B14F-4D97-AF65-F5344CB8AC3E}">
        <p14:creationId xmlns:p14="http://schemas.microsoft.com/office/powerpoint/2010/main" val="1054583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75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Your Turn</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Find or draw a picture of an emergency situation with a horse.  Identify at least three safety concerns and how to correct them.</a:t>
            </a:r>
          </a:p>
          <a:p>
            <a:pPr lvl="1"/>
            <a:endParaRPr lang="en-US" dirty="0"/>
          </a:p>
        </p:txBody>
      </p:sp>
      <p:pic>
        <p:nvPicPr>
          <p:cNvPr id="4" name="Picture 3">
            <a:extLst>
              <a:ext uri="{FF2B5EF4-FFF2-40B4-BE49-F238E27FC236}">
                <a16:creationId xmlns:a16="http://schemas.microsoft.com/office/drawing/2014/main" id="{A78ED5AF-CEBE-46C0-9B59-8C34FD8B0EC3}"/>
              </a:ext>
            </a:extLst>
          </p:cNvPr>
          <p:cNvPicPr>
            <a:picLocks noChangeAspect="1"/>
          </p:cNvPicPr>
          <p:nvPr/>
        </p:nvPicPr>
        <p:blipFill>
          <a:blip r:embed="rId2"/>
          <a:stretch>
            <a:fillRect/>
          </a:stretch>
        </p:blipFill>
        <p:spPr>
          <a:xfrm>
            <a:off x="4539107" y="3024235"/>
            <a:ext cx="2878786" cy="2386461"/>
          </a:xfrm>
          <a:prstGeom prst="rect">
            <a:avLst/>
          </a:prstGeom>
        </p:spPr>
      </p:pic>
    </p:spTree>
    <p:extLst>
      <p:ext uri="{BB962C8B-B14F-4D97-AF65-F5344CB8AC3E}">
        <p14:creationId xmlns:p14="http://schemas.microsoft.com/office/powerpoint/2010/main" val="20533535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Questions for Review</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Why is safety such a concern when handling horses?</a:t>
            </a:r>
          </a:p>
          <a:p>
            <a:pPr lvl="1"/>
            <a:r>
              <a:rPr lang="en-US" dirty="0"/>
              <a:t>What are three rules of thumb when handling horses?</a:t>
            </a:r>
          </a:p>
          <a:p>
            <a:pPr lvl="1"/>
            <a:r>
              <a:rPr lang="en-US" dirty="0"/>
              <a:t>Name three restrain methods used in an emergency situation.</a:t>
            </a:r>
          </a:p>
          <a:p>
            <a:pPr lvl="1"/>
            <a:endParaRPr lang="en-US" dirty="0"/>
          </a:p>
        </p:txBody>
      </p:sp>
    </p:spTree>
    <p:extLst>
      <p:ext uri="{BB962C8B-B14F-4D97-AF65-F5344CB8AC3E}">
        <p14:creationId xmlns:p14="http://schemas.microsoft.com/office/powerpoint/2010/main" val="28465700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Questions for Review</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Why is safety such a concern when handling horses?  Horses are flight animals; you could be injured if they become frightened</a:t>
            </a:r>
          </a:p>
          <a:p>
            <a:pPr lvl="1"/>
            <a:r>
              <a:rPr lang="en-US" dirty="0"/>
              <a:t>What are three rules of thumb when handling horses?  Don’t stand directly in front or behind the horse; stay on the same side as the vet; touch the horse to let it know where you are </a:t>
            </a:r>
          </a:p>
          <a:p>
            <a:pPr lvl="1"/>
            <a:r>
              <a:rPr lang="en-US" dirty="0"/>
              <a:t>Name three restrain methods used in an emergency situation.  </a:t>
            </a:r>
            <a:br>
              <a:rPr lang="en-US" dirty="0"/>
            </a:br>
            <a:r>
              <a:rPr lang="en-US" dirty="0"/>
              <a:t>Twitch, neck pinch, chain, or sedation</a:t>
            </a:r>
          </a:p>
          <a:p>
            <a:pPr lvl="1"/>
            <a:endParaRPr lang="en-US" dirty="0"/>
          </a:p>
        </p:txBody>
      </p:sp>
    </p:spTree>
    <p:extLst>
      <p:ext uri="{BB962C8B-B14F-4D97-AF65-F5344CB8AC3E}">
        <p14:creationId xmlns:p14="http://schemas.microsoft.com/office/powerpoint/2010/main" val="1290097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Safe horse handling is an important component of equine science.</a:t>
            </a:r>
          </a:p>
          <a:p>
            <a:pPr lvl="1"/>
            <a:r>
              <a:rPr lang="en-US" dirty="0"/>
              <a:t>Being aware of the general safety rules of thumb as well as emergency measures can help you be prepared for any situation</a:t>
            </a:r>
          </a:p>
          <a:p>
            <a:pPr lvl="1"/>
            <a:endParaRPr lang="en-US" dirty="0"/>
          </a:p>
        </p:txBody>
      </p:sp>
    </p:spTree>
    <p:extLst>
      <p:ext uri="{BB962C8B-B14F-4D97-AF65-F5344CB8AC3E}">
        <p14:creationId xmlns:p14="http://schemas.microsoft.com/office/powerpoint/2010/main" val="3429114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Handling Horses Safely:  http://extension.missouri.edu/p/G2878</a:t>
            </a:r>
          </a:p>
          <a:p>
            <a:pPr lvl="1"/>
            <a:r>
              <a:rPr lang="en-US" dirty="0"/>
              <a:t>4-H Horse Safety Video:  https://www.youtube.com/watch?v=XJif22DLGlI </a:t>
            </a:r>
          </a:p>
          <a:p>
            <a:pPr lvl="1"/>
            <a:r>
              <a:rPr lang="en-US" dirty="0"/>
              <a:t>Equine Restraint:  http://cal.vet.upenn.edu/projects/fieldservice/Equine/eqrestr/eqrestr.htm </a:t>
            </a:r>
          </a:p>
          <a:p>
            <a:pPr lvl="1"/>
            <a:r>
              <a:rPr lang="en-US" dirty="0"/>
              <a:t>Restraining a Horse:  https://www.youtube.com/watch?v=_kUIJu46LvA </a:t>
            </a:r>
          </a:p>
          <a:p>
            <a:pPr lvl="1"/>
            <a:endParaRPr lang="en-US" dirty="0"/>
          </a:p>
        </p:txBody>
      </p:sp>
    </p:spTree>
    <p:extLst>
      <p:ext uri="{BB962C8B-B14F-4D97-AF65-F5344CB8AC3E}">
        <p14:creationId xmlns:p14="http://schemas.microsoft.com/office/powerpoint/2010/main" val="29925079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Texas College and Career Readiness Standards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English Language Arts:  II. Reading, B, 1-3.</a:t>
            </a:r>
          </a:p>
          <a:p>
            <a:pPr lvl="1"/>
            <a:r>
              <a:rPr lang="en-US" dirty="0"/>
              <a:t>Science:  VI. Biology, C, 1-2; VIII. Physics, C, 3.</a:t>
            </a:r>
          </a:p>
          <a:p>
            <a:pPr lvl="1"/>
            <a:endParaRPr lang="en-US" dirty="0"/>
          </a:p>
        </p:txBody>
      </p:sp>
    </p:spTree>
    <p:extLst>
      <p:ext uri="{BB962C8B-B14F-4D97-AF65-F5344CB8AC3E}">
        <p14:creationId xmlns:p14="http://schemas.microsoft.com/office/powerpoint/2010/main" val="2297481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Your friend calls you in a panic—The vet is on the way!</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Are you prepared to help with your friends horse in an emergency situation?</a:t>
            </a:r>
          </a:p>
          <a:p>
            <a:pPr lvl="1"/>
            <a:endParaRPr lang="en-US" dirty="0"/>
          </a:p>
        </p:txBody>
      </p:sp>
      <p:pic>
        <p:nvPicPr>
          <p:cNvPr id="4" name="Picture 3">
            <a:extLst>
              <a:ext uri="{FF2B5EF4-FFF2-40B4-BE49-F238E27FC236}">
                <a16:creationId xmlns:a16="http://schemas.microsoft.com/office/drawing/2014/main" id="{18762DED-73EE-4EE9-A569-261575F99FB2}"/>
              </a:ext>
            </a:extLst>
          </p:cNvPr>
          <p:cNvPicPr>
            <a:picLocks noChangeAspect="1"/>
          </p:cNvPicPr>
          <p:nvPr/>
        </p:nvPicPr>
        <p:blipFill>
          <a:blip r:embed="rId2"/>
          <a:stretch>
            <a:fillRect/>
          </a:stretch>
        </p:blipFill>
        <p:spPr>
          <a:xfrm>
            <a:off x="4565311" y="3156179"/>
            <a:ext cx="3548180" cy="2334970"/>
          </a:xfrm>
          <a:prstGeom prst="rect">
            <a:avLst/>
          </a:prstGeom>
        </p:spPr>
      </p:pic>
    </p:spTree>
    <p:extLst>
      <p:ext uri="{BB962C8B-B14F-4D97-AF65-F5344CB8AC3E}">
        <p14:creationId xmlns:p14="http://schemas.microsoft.com/office/powerpoint/2010/main" val="370812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Safely handling horses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Horses are very unique.  They are not like cattle who can be restrained on a trim chute.  We must be aware of the basic rules of thumb as well as emergency restraint methods.</a:t>
            </a:r>
          </a:p>
          <a:p>
            <a:pPr lvl="1"/>
            <a:endParaRPr lang="en-US" dirty="0"/>
          </a:p>
        </p:txBody>
      </p:sp>
    </p:spTree>
    <p:extLst>
      <p:ext uri="{BB962C8B-B14F-4D97-AF65-F5344CB8AC3E}">
        <p14:creationId xmlns:p14="http://schemas.microsoft.com/office/powerpoint/2010/main" val="3219747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Today we will:</a:t>
            </a:r>
          </a:p>
          <a:p>
            <a:pPr lvl="1"/>
            <a:r>
              <a:rPr lang="en-US" dirty="0"/>
              <a:t>Describe best practices in handling horses safely</a:t>
            </a:r>
          </a:p>
          <a:p>
            <a:pPr lvl="1"/>
            <a:r>
              <a:rPr lang="en-US" dirty="0"/>
              <a:t>Identify restrain methods used in emergency situations</a:t>
            </a:r>
          </a:p>
          <a:p>
            <a:pPr lvl="1"/>
            <a:r>
              <a:rPr lang="en-US" dirty="0"/>
              <a:t>Analyze scenarios for safe horse handling</a:t>
            </a:r>
          </a:p>
          <a:p>
            <a:pPr lvl="1"/>
            <a:endParaRPr lang="en-US" dirty="0"/>
          </a:p>
        </p:txBody>
      </p:sp>
    </p:spTree>
    <p:extLst>
      <p:ext uri="{BB962C8B-B14F-4D97-AF65-F5344CB8AC3E}">
        <p14:creationId xmlns:p14="http://schemas.microsoft.com/office/powerpoint/2010/main" val="385597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Best Practices in Horse Handling</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We have already discussed that horses are naturally flight animals.  This means that when horses get frightened, they flee.</a:t>
            </a:r>
          </a:p>
          <a:p>
            <a:pPr lvl="1"/>
            <a:r>
              <a:rPr lang="en-US" dirty="0"/>
              <a:t>This is an important concept with handling horses safely.</a:t>
            </a:r>
          </a:p>
          <a:p>
            <a:pPr lvl="2"/>
            <a:r>
              <a:rPr lang="en-US" dirty="0"/>
              <a:t>Do not stand directly in front of the horse</a:t>
            </a:r>
          </a:p>
          <a:p>
            <a:pPr lvl="2"/>
            <a:r>
              <a:rPr lang="en-US" dirty="0"/>
              <a:t>Do not stand directly behind the horse</a:t>
            </a:r>
          </a:p>
          <a:p>
            <a:pPr lvl="2"/>
            <a:r>
              <a:rPr lang="en-US" dirty="0"/>
              <a:t>When holding the lead while a vet or farrier are working on the horse, stand on the same side as the vet/farrier</a:t>
            </a:r>
          </a:p>
          <a:p>
            <a:pPr lvl="2"/>
            <a:r>
              <a:rPr lang="en-US" dirty="0"/>
              <a:t>Let the horse know where you are by gently touching the horse as you walk around or approach</a:t>
            </a:r>
          </a:p>
          <a:p>
            <a:pPr lvl="1"/>
            <a:endParaRPr lang="en-US" dirty="0"/>
          </a:p>
        </p:txBody>
      </p:sp>
    </p:spTree>
    <p:extLst>
      <p:ext uri="{BB962C8B-B14F-4D97-AF65-F5344CB8AC3E}">
        <p14:creationId xmlns:p14="http://schemas.microsoft.com/office/powerpoint/2010/main" val="2524569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Can you guess Why?</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Do not stand directly in front of the horse</a:t>
            </a:r>
          </a:p>
          <a:p>
            <a:pPr lvl="1"/>
            <a:r>
              <a:rPr lang="en-US" dirty="0"/>
              <a:t>Do not stand directly behind the horse</a:t>
            </a:r>
          </a:p>
          <a:p>
            <a:pPr lvl="2"/>
            <a:r>
              <a:rPr lang="en-US" dirty="0"/>
              <a:t>If the horse tries to flee, you don’t want to be in the way</a:t>
            </a:r>
          </a:p>
          <a:p>
            <a:pPr lvl="1"/>
            <a:r>
              <a:rPr lang="en-US" dirty="0"/>
              <a:t>When holding the lead while a vet or farrier are working on the horse, stand on the same side as the vet/farrier</a:t>
            </a:r>
          </a:p>
          <a:p>
            <a:pPr lvl="2"/>
            <a:r>
              <a:rPr lang="en-US" dirty="0"/>
              <a:t>If the horse tries to move, you will move the horse away from the vet/farrier</a:t>
            </a:r>
          </a:p>
          <a:p>
            <a:pPr lvl="1"/>
            <a:r>
              <a:rPr lang="en-US" dirty="0"/>
              <a:t>Let the horse know where you are by gently touching the horse as you walk around or approach</a:t>
            </a:r>
          </a:p>
          <a:p>
            <a:pPr lvl="2"/>
            <a:r>
              <a:rPr lang="en-US" dirty="0"/>
              <a:t>You don’t want to startle the horse when you approach</a:t>
            </a:r>
          </a:p>
          <a:p>
            <a:pPr lvl="1"/>
            <a:endParaRPr lang="en-US" dirty="0"/>
          </a:p>
        </p:txBody>
      </p:sp>
    </p:spTree>
    <p:extLst>
      <p:ext uri="{BB962C8B-B14F-4D97-AF65-F5344CB8AC3E}">
        <p14:creationId xmlns:p14="http://schemas.microsoft.com/office/powerpoint/2010/main" val="2960846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Horse Safety</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Watch the Horse Safety Video to learn more about how a horse senses their surroundings and how to be safe when handling</a:t>
            </a:r>
          </a:p>
          <a:p>
            <a:pPr lvl="1"/>
            <a:endParaRPr lang="en-US" dirty="0"/>
          </a:p>
        </p:txBody>
      </p:sp>
      <p:pic>
        <p:nvPicPr>
          <p:cNvPr id="4" name="Picture 3">
            <a:extLst>
              <a:ext uri="{FF2B5EF4-FFF2-40B4-BE49-F238E27FC236}">
                <a16:creationId xmlns:a16="http://schemas.microsoft.com/office/drawing/2014/main" id="{5D6D04E5-9FF7-4431-952A-F740220C49EE}"/>
              </a:ext>
            </a:extLst>
          </p:cNvPr>
          <p:cNvPicPr>
            <a:picLocks noChangeAspect="1"/>
          </p:cNvPicPr>
          <p:nvPr/>
        </p:nvPicPr>
        <p:blipFill>
          <a:blip r:embed="rId2"/>
          <a:stretch>
            <a:fillRect/>
          </a:stretch>
        </p:blipFill>
        <p:spPr>
          <a:xfrm>
            <a:off x="4578578" y="3132425"/>
            <a:ext cx="3290963" cy="2819126"/>
          </a:xfrm>
          <a:prstGeom prst="rect">
            <a:avLst/>
          </a:prstGeom>
        </p:spPr>
      </p:pic>
    </p:spTree>
    <p:extLst>
      <p:ext uri="{BB962C8B-B14F-4D97-AF65-F5344CB8AC3E}">
        <p14:creationId xmlns:p14="http://schemas.microsoft.com/office/powerpoint/2010/main" val="34644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Do you know how to handle a Horse related Emergency?</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Horses are prone to injury because of their flight instinct.</a:t>
            </a:r>
          </a:p>
          <a:p>
            <a:pPr lvl="1"/>
            <a:r>
              <a:rPr lang="en-US" dirty="0"/>
              <a:t>You should always contact a veterinarian if there is an emergency.</a:t>
            </a:r>
          </a:p>
          <a:p>
            <a:pPr lvl="1"/>
            <a:r>
              <a:rPr lang="en-US" dirty="0"/>
              <a:t>Being aware of the restraint methods veterinarians are likely to use will help you be more prepared in the event of an emergency.</a:t>
            </a:r>
          </a:p>
          <a:p>
            <a:pPr lvl="2"/>
            <a:r>
              <a:rPr lang="en-US" dirty="0"/>
              <a:t>Twitch</a:t>
            </a:r>
          </a:p>
          <a:p>
            <a:pPr lvl="2"/>
            <a:r>
              <a:rPr lang="en-US" dirty="0"/>
              <a:t>Neck Pinch</a:t>
            </a:r>
          </a:p>
          <a:p>
            <a:pPr lvl="2"/>
            <a:r>
              <a:rPr lang="en-US" dirty="0"/>
              <a:t>Chain over the nose or under the chin</a:t>
            </a:r>
          </a:p>
          <a:p>
            <a:pPr lvl="2"/>
            <a:r>
              <a:rPr lang="en-US" dirty="0"/>
              <a:t>Sedation</a:t>
            </a:r>
          </a:p>
          <a:p>
            <a:pPr lvl="1"/>
            <a:endParaRPr lang="en-US" dirty="0"/>
          </a:p>
        </p:txBody>
      </p:sp>
    </p:spTree>
    <p:extLst>
      <p:ext uri="{BB962C8B-B14F-4D97-AF65-F5344CB8AC3E}">
        <p14:creationId xmlns:p14="http://schemas.microsoft.com/office/powerpoint/2010/main" val="1077649995"/>
      </p:ext>
    </p:extLst>
  </p:cSld>
  <p:clrMapOvr>
    <a:masterClrMapping/>
  </p:clrMapOvr>
</p:sld>
</file>

<file path=ppt/theme/theme1.xml><?xml version="1.0" encoding="utf-8"?>
<a:theme xmlns:a="http://schemas.openxmlformats.org/drawingml/2006/main" name="2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5A508723-CE50-461D-9A6A-E6D3C9F5651A}"/>
    </a:ext>
  </a:extLst>
</a:theme>
</file>

<file path=ppt/theme/theme2.xml><?xml version="1.0" encoding="utf-8"?>
<a:theme xmlns:a="http://schemas.openxmlformats.org/drawingml/2006/main" name="3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F8C53487-7124-4AE1-8CBC-7355D7BEE90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FileHash xmlns="56ea17bb-c96d-4826-b465-01eec0dd23dd" xsi:nil="true"/>
    <DetailLink xmlns="http://schemas.microsoft.com/sharepoint/v3">
      <Url xsi:nil="true"/>
      <Description xsi:nil="true"/>
    </DetailLink>
    <UniqueSourceRef xmlns="56ea17bb-c96d-4826-b465-01eec0dd23d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C82BBDCC32AD74AB640967B88EF271F" ma:contentTypeVersion="12" ma:contentTypeDescription="Create a new document." ma:contentTypeScope="" ma:versionID="04606bd753c2445e9070f0c6dd2da2ed">
  <xsd:schema xmlns:xsd="http://www.w3.org/2001/XMLSchema" xmlns:xs="http://www.w3.org/2001/XMLSchema" xmlns:p="http://schemas.microsoft.com/office/2006/metadata/properties" xmlns:ns1="http://schemas.microsoft.com/sharepoint/v3" xmlns:ns2="56ea17bb-c96d-4826-b465-01eec0dd23dd" xmlns:ns3="05d88611-e516-4d1a-b12e-39107e78b3d0" targetNamespace="http://schemas.microsoft.com/office/2006/metadata/properties" ma:root="true" ma:fieldsID="ad1efff391d1fe3edf90899dfd79df61" ns1:_="" ns2:_="" ns3:_="">
    <xsd:import namespace="http://schemas.microsoft.com/sharepoint/v3"/>
    <xsd:import namespace="56ea17bb-c96d-4826-b465-01eec0dd23dd"/>
    <xsd:import namespace="05d88611-e516-4d1a-b12e-39107e78b3d0"/>
    <xsd:element name="properties">
      <xsd:complexType>
        <xsd:sequence>
          <xsd:element name="documentManagement">
            <xsd:complexType>
              <xsd:all>
                <xsd:element ref="ns2:UniqueSourceRef" minOccurs="0"/>
                <xsd:element ref="ns2:FileHash" minOccurs="0"/>
                <xsd:element ref="ns3:SharedWithUsers" minOccurs="0"/>
                <xsd:element ref="ns3:SharedWithDetails" minOccurs="0"/>
                <xsd:element ref="ns3:SharingHintHash" minOccurs="0"/>
                <xsd:element ref="ns3:LastSharedByTime" minOccurs="0"/>
                <xsd:element ref="ns3:LastSharedByUser" minOccurs="0"/>
                <xsd:element ref="ns1:DetailLink" minOccurs="0"/>
                <xsd:element ref="ns2:MediaServiceMetadata" minOccurs="0"/>
                <xsd:element ref="ns2:MediaServiceFastMetadata" minOccurs="0"/>
                <xsd:element ref="ns2:MediaServiceDateTake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etailLink" ma:index="15" nillable="true" ma:displayName="Detail Link" ma:description="Link for page for clicking through for details " ma:internalName="Detail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6ea17bb-c96d-4826-b465-01eec0dd23dd" elementFormDefault="qualified">
    <xsd:import namespace="http://schemas.microsoft.com/office/2006/documentManagement/types"/>
    <xsd:import namespace="http://schemas.microsoft.com/office/infopath/2007/PartnerControls"/>
    <xsd:element name="UniqueSourceRef" ma:index="8" nillable="true" ma:displayName="UniqueSourceRef" ma:internalName="UniqueSourceRef">
      <xsd:simpleType>
        <xsd:restriction base="dms:Note">
          <xsd:maxLength value="255"/>
        </xsd:restriction>
      </xsd:simpleType>
    </xsd:element>
    <xsd:element name="FileHash" ma:index="9" nillable="true" ma:displayName="FileHash" ma:internalName="FileHash">
      <xsd:simpleType>
        <xsd:restriction base="dms:Note">
          <xsd:maxLength value="255"/>
        </xsd:restriction>
      </xsd:simpleType>
    </xsd:element>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DateTaken" ma:index="18" nillable="true" ma:displayName="MediaServiceDateTaken" ma:description="" ma:hidden="true" ma:internalName="MediaServiceDateTaken" ma:readOnly="true">
      <xsd:simpleType>
        <xsd:restriction base="dms:Text"/>
      </xsd:simpleType>
    </xsd:element>
    <xsd:element name="MediaServiceAutoTags" ma:index="19" nillable="true" ma:displayName="MediaServiceAutoTags" ma:description=""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d88611-e516-4d1a-b12e-39107e78b3d0"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element name="LastSharedByTime" ma:index="13" nillable="true" ma:displayName="Last Shared By Time" ma:description="" ma:internalName="LastSharedByTime" ma:readOnly="true">
      <xsd:simpleType>
        <xsd:restriction base="dms:DateTime"/>
      </xsd:simpleType>
    </xsd:element>
    <xsd:element name="LastSharedByUser" ma:index="14" nillable="true" ma:displayName="Last Shared By User" ma:description="" ma:internalName="LastSharedByUse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1B5C7F-2497-4FAB-9E2E-E6A7EB669C3E}">
  <ds:schemaRefs>
    <ds:schemaRef ds:uri="http://schemas.microsoft.com/office/infopath/2007/PartnerControls"/>
    <ds:schemaRef ds:uri="http://www.w3.org/XML/1998/namespace"/>
    <ds:schemaRef ds:uri="http://schemas.microsoft.com/office/2006/documentManagement/types"/>
    <ds:schemaRef ds:uri="http://purl.org/dc/dcmitype/"/>
    <ds:schemaRef ds:uri="http://purl.org/dc/terms/"/>
    <ds:schemaRef ds:uri="05d88611-e516-4d1a-b12e-39107e78b3d0"/>
    <ds:schemaRef ds:uri="56ea17bb-c96d-4826-b465-01eec0dd23dd"/>
    <ds:schemaRef ds:uri="http://schemas.microsoft.com/office/2006/metadata/properties"/>
    <ds:schemaRef ds:uri="http://schemas.openxmlformats.org/package/2006/metadata/core-properties"/>
    <ds:schemaRef ds:uri="http://schemas.microsoft.com/sharepoint/v3"/>
    <ds:schemaRef ds:uri="http://purl.org/dc/elements/1.1/"/>
  </ds:schemaRefs>
</ds:datastoreItem>
</file>

<file path=customXml/itemProps2.xml><?xml version="1.0" encoding="utf-8"?>
<ds:datastoreItem xmlns:ds="http://schemas.openxmlformats.org/officeDocument/2006/customXml" ds:itemID="{9B910175-B4C0-4C89-A952-D999919188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6ea17bb-c96d-4826-b465-01eec0dd23dd"/>
    <ds:schemaRef ds:uri="05d88611-e516-4d1a-b12e-39107e78b3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510B6C6-E837-483C-A857-03CE8FC2D0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Draft Deliverable 7- PPT Template</Template>
  <TotalTime>157</TotalTime>
  <Words>1021</Words>
  <Application>Microsoft Office PowerPoint</Application>
  <PresentationFormat>Widescreen</PresentationFormat>
  <Paragraphs>88</Paragraphs>
  <Slides>25</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25</vt:i4>
      </vt:variant>
    </vt:vector>
  </HeadingPairs>
  <TitlesOfParts>
    <vt:vector size="32" baseType="lpstr">
      <vt:lpstr>.AppleSystemUIFont</vt:lpstr>
      <vt:lpstr>Arial</vt:lpstr>
      <vt:lpstr>Calibri</vt:lpstr>
      <vt:lpstr>Open Sans</vt:lpstr>
      <vt:lpstr>Open Sans SemiBold</vt:lpstr>
      <vt:lpstr>2_Office Theme</vt:lpstr>
      <vt:lpstr>3_Office Theme</vt:lpstr>
      <vt:lpstr>PowerPoint Presentation</vt:lpstr>
      <vt:lpstr>PowerPoint Presentation</vt:lpstr>
      <vt:lpstr>Your friend calls you in a panic—The vet is on the way!</vt:lpstr>
      <vt:lpstr>Safely handling horses</vt:lpstr>
      <vt:lpstr>Objectives</vt:lpstr>
      <vt:lpstr>Best Practices in Horse Handling</vt:lpstr>
      <vt:lpstr>Can you guess Why?</vt:lpstr>
      <vt:lpstr>Horse Safety</vt:lpstr>
      <vt:lpstr>Do you know how to handle a Horse related Emergency?</vt:lpstr>
      <vt:lpstr>Twitch</vt:lpstr>
      <vt:lpstr>Neck Pinch</vt:lpstr>
      <vt:lpstr>Chain over nose or Chin</vt:lpstr>
      <vt:lpstr>Sedation</vt:lpstr>
      <vt:lpstr>Methods of Restraining a horse</vt:lpstr>
      <vt:lpstr>Analyze Situations for Horse  Handling Safety</vt:lpstr>
      <vt:lpstr>Safety Concerns?</vt:lpstr>
      <vt:lpstr>Safety Concerns?</vt:lpstr>
      <vt:lpstr>Safety Concerns?</vt:lpstr>
      <vt:lpstr>Safety Concerns?</vt:lpstr>
      <vt:lpstr>Your Turn</vt:lpstr>
      <vt:lpstr>Questions for Review</vt:lpstr>
      <vt:lpstr>Questions for Review</vt:lpstr>
      <vt:lpstr>Summary</vt:lpstr>
      <vt:lpstr>References</vt:lpstr>
      <vt:lpstr>Texas College and Career Readiness Standards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Swati Gupta</dc:creator>
  <cp:lastModifiedBy>Rajit Podder</cp:lastModifiedBy>
  <cp:revision>7</cp:revision>
  <cp:lastPrinted>2017-07-07T16:17:37Z</cp:lastPrinted>
  <dcterms:created xsi:type="dcterms:W3CDTF">2017-07-11T23:58:30Z</dcterms:created>
  <dcterms:modified xsi:type="dcterms:W3CDTF">2017-07-25T19:54:53Z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0x010100FC82BBDCC32AD74AB640967B88EF271F</vt:lpwstr>
  </property>
</Properties>
</file>