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2"/>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43" r:id="rId22"/>
    <p:sldId id="337" r:id="rId23"/>
    <p:sldId id="338" r:id="rId24"/>
    <p:sldId id="339" r:id="rId25"/>
    <p:sldId id="340" r:id="rId26"/>
    <p:sldId id="341" r:id="rId27"/>
    <p:sldId id="342" r:id="rId28"/>
    <p:sldId id="344" r:id="rId29"/>
    <p:sldId id="345" r:id="rId30"/>
    <p:sldId id="346"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3" d="100"/>
          <a:sy n="113" d="100"/>
        </p:scale>
        <p:origin x="514" y="9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Management:</a:t>
            </a:r>
          </a:p>
          <a:p>
            <a:pPr lvl="1"/>
            <a:r>
              <a:rPr lang="en-US" dirty="0"/>
              <a:t>Everyone needs structure, even in artsy fields like animation.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1295947" y="2526111"/>
            <a:ext cx="9782108" cy="1789331"/>
          </a:xfrm>
        </p:spPr>
        <p:txBody>
          <a:bodyPr/>
          <a:lstStyle/>
          <a:p>
            <a:pPr marL="0" lvl="1" indent="0" algn="ctr">
              <a:buNone/>
            </a:pPr>
            <a:r>
              <a:rPr lang="en-US" dirty="0"/>
              <a:t>How does this apply to working for an animation studio?</a:t>
            </a:r>
            <a:br>
              <a:rPr lang="en-US" dirty="0"/>
            </a:br>
            <a:br>
              <a:rPr lang="en-US" dirty="0"/>
            </a:br>
            <a:r>
              <a:rPr lang="en-US" dirty="0"/>
              <a:t>Which structure do you think would work best?</a:t>
            </a:r>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Functions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Planning</a:t>
            </a:r>
          </a:p>
          <a:p>
            <a:pPr lvl="2"/>
            <a:r>
              <a:rPr lang="en-US" dirty="0"/>
              <a:t>Long range</a:t>
            </a:r>
          </a:p>
          <a:p>
            <a:pPr lvl="2"/>
            <a:r>
              <a:rPr lang="en-US" dirty="0"/>
              <a:t>Short term</a:t>
            </a:r>
          </a:p>
          <a:p>
            <a:pPr lvl="1"/>
            <a:r>
              <a:rPr lang="en-US" dirty="0"/>
              <a:t>B. Organizing</a:t>
            </a:r>
          </a:p>
          <a:p>
            <a:pPr lvl="2"/>
            <a:r>
              <a:rPr lang="en-US" dirty="0"/>
              <a:t> Arrange staff to accomplish goals</a:t>
            </a:r>
          </a:p>
          <a:p>
            <a:pPr lvl="2"/>
            <a:r>
              <a:rPr lang="en-US" dirty="0"/>
              <a:t> Organizational Chart</a:t>
            </a:r>
          </a:p>
          <a:p>
            <a:pPr lvl="1"/>
            <a:r>
              <a:rPr lang="en-US" dirty="0"/>
              <a:t>C. Controlling</a:t>
            </a:r>
          </a:p>
          <a:p>
            <a:pPr lvl="2"/>
            <a:r>
              <a:rPr lang="en-US" dirty="0"/>
              <a:t>Performance is measured and compared with goals</a:t>
            </a:r>
          </a:p>
          <a:p>
            <a:pPr lvl="2"/>
            <a:r>
              <a:rPr lang="en-US" dirty="0"/>
              <a:t>Setting standards, areas of improvement</a:t>
            </a:r>
          </a:p>
          <a:p>
            <a:pPr lvl="1"/>
            <a:endParaRPr lang="en-US" dirty="0"/>
          </a:p>
        </p:txBody>
      </p:sp>
    </p:spTree>
    <p:extLst>
      <p:ext uri="{BB962C8B-B14F-4D97-AF65-F5344CB8AC3E}">
        <p14:creationId xmlns:p14="http://schemas.microsoft.com/office/powerpoint/2010/main" val="254491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Functions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 Staffing</a:t>
            </a:r>
          </a:p>
          <a:p>
            <a:pPr lvl="2"/>
            <a:r>
              <a:rPr lang="en-US" dirty="0"/>
              <a:t>Recruit and hire; train; evaluate performance</a:t>
            </a:r>
          </a:p>
          <a:p>
            <a:pPr lvl="1"/>
            <a:r>
              <a:rPr lang="en-US" dirty="0"/>
              <a:t>E. Leading</a:t>
            </a:r>
          </a:p>
          <a:p>
            <a:pPr lvl="2"/>
            <a:r>
              <a:rPr lang="en-US" dirty="0"/>
              <a:t>Communicate direction of business; commitment; motivation, drive</a:t>
            </a:r>
          </a:p>
          <a:p>
            <a:pPr lvl="1"/>
            <a:endParaRPr lang="en-US" dirty="0"/>
          </a:p>
        </p:txBody>
      </p:sp>
    </p:spTree>
    <p:extLst>
      <p:ext uri="{BB962C8B-B14F-4D97-AF65-F5344CB8AC3E}">
        <p14:creationId xmlns:p14="http://schemas.microsoft.com/office/powerpoint/2010/main" val="207042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2644524" y="2348494"/>
            <a:ext cx="7211257" cy="2418197"/>
          </a:xfrm>
        </p:spPr>
        <p:txBody>
          <a:bodyPr/>
          <a:lstStyle/>
          <a:p>
            <a:pPr marL="0" lvl="1" indent="0">
              <a:buNone/>
            </a:pPr>
            <a:r>
              <a:rPr lang="en-US" dirty="0"/>
              <a:t>How does this apply to working for an animation studio?</a:t>
            </a:r>
            <a:br>
              <a:rPr lang="en-US" dirty="0"/>
            </a:br>
            <a:r>
              <a:rPr lang="en-US" dirty="0"/>
              <a:t>Which functions do you think would be used in a studio?</a:t>
            </a:r>
          </a:p>
        </p:txBody>
      </p:sp>
    </p:spTree>
    <p:extLst>
      <p:ext uri="{BB962C8B-B14F-4D97-AF65-F5344CB8AC3E}">
        <p14:creationId xmlns:p14="http://schemas.microsoft.com/office/powerpoint/2010/main" val="56781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Style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Autocratic: </a:t>
            </a:r>
          </a:p>
          <a:p>
            <a:pPr lvl="2"/>
            <a:r>
              <a:rPr lang="en-US" dirty="0"/>
              <a:t>Makes decisions with virtually no input</a:t>
            </a:r>
          </a:p>
          <a:p>
            <a:pPr lvl="2"/>
            <a:r>
              <a:rPr lang="en-US" dirty="0"/>
              <a:t>“My way or the highway”</a:t>
            </a:r>
          </a:p>
          <a:p>
            <a:pPr lvl="1"/>
            <a:r>
              <a:rPr lang="en-US" dirty="0"/>
              <a:t>Chaotic:</a:t>
            </a:r>
          </a:p>
          <a:p>
            <a:pPr lvl="2"/>
            <a:r>
              <a:rPr lang="en-US" dirty="0"/>
              <a:t>Allows employees to make all decisions</a:t>
            </a:r>
          </a:p>
          <a:p>
            <a:pPr lvl="2"/>
            <a:r>
              <a:rPr lang="en-US" dirty="0"/>
              <a:t>Can be a “circus” </a:t>
            </a:r>
          </a:p>
          <a:p>
            <a:pPr lvl="1"/>
            <a:r>
              <a:rPr lang="en-US" dirty="0"/>
              <a:t>Consultative:</a:t>
            </a:r>
          </a:p>
          <a:p>
            <a:pPr lvl="2"/>
            <a:r>
              <a:rPr lang="en-US" dirty="0"/>
              <a:t>Gets feedback and adjusts when necessary, can be slow</a:t>
            </a:r>
          </a:p>
          <a:p>
            <a:pPr lvl="2"/>
            <a:r>
              <a:rPr lang="en-US" dirty="0"/>
              <a:t>Advisory board can be helpful </a:t>
            </a:r>
          </a:p>
          <a:p>
            <a:pPr lvl="1"/>
            <a:endParaRPr lang="en-US" dirty="0"/>
          </a:p>
        </p:txBody>
      </p:sp>
    </p:spTree>
    <p:extLst>
      <p:ext uri="{BB962C8B-B14F-4D97-AF65-F5344CB8AC3E}">
        <p14:creationId xmlns:p14="http://schemas.microsoft.com/office/powerpoint/2010/main" val="1387317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Style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Democratic:</a:t>
            </a:r>
          </a:p>
          <a:p>
            <a:pPr lvl="2"/>
            <a:r>
              <a:rPr lang="en-US" dirty="0"/>
              <a:t>Allows majority rule; sometimes slow  process</a:t>
            </a:r>
          </a:p>
          <a:p>
            <a:pPr lvl="2"/>
            <a:r>
              <a:rPr lang="en-US" dirty="0"/>
              <a:t>Slow process but easier to get employee’s approval</a:t>
            </a:r>
          </a:p>
          <a:p>
            <a:pPr lvl="1"/>
            <a:r>
              <a:rPr lang="en-US" dirty="0"/>
              <a:t>Laissez-faire:</a:t>
            </a:r>
          </a:p>
          <a:p>
            <a:pPr lvl="2"/>
            <a:r>
              <a:rPr lang="en-US" dirty="0"/>
              <a:t>Manager acts as a mentor; allows employees some control</a:t>
            </a:r>
          </a:p>
          <a:p>
            <a:pPr lvl="2"/>
            <a:r>
              <a:rPr lang="en-US" dirty="0"/>
              <a:t>Focus is on results, not how work gets done</a:t>
            </a:r>
          </a:p>
          <a:p>
            <a:pPr lvl="1"/>
            <a:endParaRPr lang="en-US" dirty="0"/>
          </a:p>
        </p:txBody>
      </p:sp>
    </p:spTree>
    <p:extLst>
      <p:ext uri="{BB962C8B-B14F-4D97-AF65-F5344CB8AC3E}">
        <p14:creationId xmlns:p14="http://schemas.microsoft.com/office/powerpoint/2010/main" val="3533293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Management Style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Persuasive:</a:t>
            </a:r>
          </a:p>
          <a:p>
            <a:pPr lvl="2"/>
            <a:r>
              <a:rPr lang="en-US" dirty="0"/>
              <a:t>Makes decision, then takes time to convince employees it was good</a:t>
            </a:r>
          </a:p>
          <a:p>
            <a:pPr lvl="2"/>
            <a:r>
              <a:rPr lang="en-US" dirty="0"/>
              <a:t>Spend time getting people to “buy in”</a:t>
            </a:r>
          </a:p>
          <a:p>
            <a:pPr lvl="1"/>
            <a:endParaRPr lang="en-US" dirty="0"/>
          </a:p>
        </p:txBody>
      </p:sp>
    </p:spTree>
    <p:extLst>
      <p:ext uri="{BB962C8B-B14F-4D97-AF65-F5344CB8AC3E}">
        <p14:creationId xmlns:p14="http://schemas.microsoft.com/office/powerpoint/2010/main" val="3075010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2233965" y="2407183"/>
            <a:ext cx="8567796" cy="2013514"/>
          </a:xfrm>
        </p:spPr>
        <p:txBody>
          <a:bodyPr/>
          <a:lstStyle/>
          <a:p>
            <a:pPr marL="0" lvl="1" indent="0">
              <a:buNone/>
            </a:pPr>
            <a:r>
              <a:rPr lang="en-US" dirty="0"/>
              <a:t>How does this apply to working for an animation studio?</a:t>
            </a:r>
            <a:br>
              <a:rPr lang="en-US" dirty="0"/>
            </a:br>
            <a:r>
              <a:rPr lang="en-US" dirty="0"/>
              <a:t>Which management styles do you think would work best? Why?</a:t>
            </a:r>
            <a:br>
              <a:rPr lang="en-US" dirty="0"/>
            </a:br>
            <a:r>
              <a:rPr lang="en-US" dirty="0"/>
              <a:t>Which styles foster creativity? Which styles are best for getting the job done?</a:t>
            </a:r>
          </a:p>
        </p:txBody>
      </p:sp>
    </p:spTree>
    <p:extLst>
      <p:ext uri="{BB962C8B-B14F-4D97-AF65-F5344CB8AC3E}">
        <p14:creationId xmlns:p14="http://schemas.microsoft.com/office/powerpoint/2010/main" val="47546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Shows a “Happy Face”</a:t>
            </a:r>
          </a:p>
          <a:p>
            <a:pPr lvl="2"/>
            <a:r>
              <a:rPr lang="en-US" dirty="0"/>
              <a:t>It’s ok to smile! It’s contagious!</a:t>
            </a:r>
          </a:p>
          <a:p>
            <a:pPr lvl="1"/>
            <a:r>
              <a:rPr lang="en-US" dirty="0"/>
              <a:t>Cares about others</a:t>
            </a:r>
          </a:p>
          <a:p>
            <a:pPr lvl="2"/>
            <a:r>
              <a:rPr lang="en-US" dirty="0"/>
              <a:t>Encourages and looks for the good in others</a:t>
            </a:r>
          </a:p>
          <a:p>
            <a:pPr lvl="2"/>
            <a:r>
              <a:rPr lang="en-US" dirty="0"/>
              <a:t>Says “thank you”</a:t>
            </a:r>
          </a:p>
          <a:p>
            <a:pPr lvl="1"/>
            <a:endParaRPr lang="en-US" dirty="0"/>
          </a:p>
        </p:txBody>
      </p:sp>
    </p:spTree>
    <p:extLst>
      <p:ext uri="{BB962C8B-B14F-4D97-AF65-F5344CB8AC3E}">
        <p14:creationId xmlns:p14="http://schemas.microsoft.com/office/powerpoint/2010/main" val="2589079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Is considerate</a:t>
            </a:r>
          </a:p>
          <a:p>
            <a:pPr lvl="2"/>
            <a:r>
              <a:rPr lang="en-US" dirty="0"/>
              <a:t>Takes interest</a:t>
            </a:r>
          </a:p>
          <a:p>
            <a:pPr lvl="2"/>
            <a:r>
              <a:rPr lang="en-US" dirty="0"/>
              <a:t>Calls people by their names</a:t>
            </a:r>
          </a:p>
          <a:p>
            <a:pPr lvl="2"/>
            <a:r>
              <a:rPr lang="en-US" dirty="0"/>
              <a:t>Recognizes birthdays, anniversaries, etc.</a:t>
            </a:r>
          </a:p>
          <a:p>
            <a:pPr lvl="1"/>
            <a:r>
              <a:rPr lang="en-US" dirty="0"/>
              <a:t>Listens</a:t>
            </a:r>
          </a:p>
          <a:p>
            <a:pPr lvl="2"/>
            <a:r>
              <a:rPr lang="en-US" dirty="0"/>
              <a:t>Asks questions</a:t>
            </a:r>
          </a:p>
          <a:p>
            <a:pPr lvl="2"/>
            <a:r>
              <a:rPr lang="en-US" dirty="0"/>
              <a:t>Recalls information</a:t>
            </a:r>
          </a:p>
          <a:p>
            <a:pPr lvl="1"/>
            <a:endParaRPr lang="en-US" dirty="0"/>
          </a:p>
        </p:txBody>
      </p:sp>
    </p:spTree>
    <p:extLst>
      <p:ext uri="{BB962C8B-B14F-4D97-AF65-F5344CB8AC3E}">
        <p14:creationId xmlns:p14="http://schemas.microsoft.com/office/powerpoint/2010/main" val="365533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Encourages interaction</a:t>
            </a:r>
          </a:p>
          <a:p>
            <a:pPr lvl="2"/>
            <a:r>
              <a:rPr lang="en-US" dirty="0"/>
              <a:t>Does not gossip</a:t>
            </a:r>
          </a:p>
          <a:p>
            <a:pPr lvl="2"/>
            <a:r>
              <a:rPr lang="en-US" dirty="0"/>
              <a:t>Treats everyone equally</a:t>
            </a:r>
          </a:p>
          <a:p>
            <a:pPr lvl="2"/>
            <a:r>
              <a:rPr lang="en-US" dirty="0"/>
              <a:t>Is a team player</a:t>
            </a:r>
          </a:p>
          <a:p>
            <a:pPr lvl="2"/>
            <a:r>
              <a:rPr lang="en-US" dirty="0"/>
              <a:t>Is trustworthy</a:t>
            </a:r>
          </a:p>
          <a:p>
            <a:pPr lvl="1"/>
            <a:endParaRPr lang="en-US" dirty="0"/>
          </a:p>
        </p:txBody>
      </p:sp>
    </p:spTree>
    <p:extLst>
      <p:ext uri="{BB962C8B-B14F-4D97-AF65-F5344CB8AC3E}">
        <p14:creationId xmlns:p14="http://schemas.microsoft.com/office/powerpoint/2010/main" val="1053125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Handles disagreements quickly and fairly</a:t>
            </a:r>
          </a:p>
          <a:p>
            <a:pPr lvl="2"/>
            <a:r>
              <a:rPr lang="en-US" dirty="0"/>
              <a:t>Resolves conflict</a:t>
            </a:r>
          </a:p>
          <a:p>
            <a:pPr lvl="1"/>
            <a:r>
              <a:rPr lang="en-US" dirty="0"/>
              <a:t>Communicates clearly</a:t>
            </a:r>
          </a:p>
          <a:p>
            <a:pPr lvl="2"/>
            <a:r>
              <a:rPr lang="en-US" dirty="0"/>
              <a:t>Written</a:t>
            </a:r>
          </a:p>
          <a:p>
            <a:pPr lvl="2"/>
            <a:r>
              <a:rPr lang="en-US" dirty="0"/>
              <a:t>Oral</a:t>
            </a:r>
          </a:p>
          <a:p>
            <a:pPr lvl="1"/>
            <a:endParaRPr lang="en-US" dirty="0"/>
          </a:p>
        </p:txBody>
      </p:sp>
    </p:spTree>
    <p:extLst>
      <p:ext uri="{BB962C8B-B14F-4D97-AF65-F5344CB8AC3E}">
        <p14:creationId xmlns:p14="http://schemas.microsoft.com/office/powerpoint/2010/main" val="2255517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1997142" y="2775574"/>
            <a:ext cx="8686208" cy="1020173"/>
          </a:xfrm>
        </p:spPr>
        <p:txBody>
          <a:bodyPr/>
          <a:lstStyle/>
          <a:p>
            <a:pPr marL="0" lvl="1" indent="0">
              <a:buNone/>
            </a:pPr>
            <a:r>
              <a:rPr lang="en-US" dirty="0"/>
              <a:t>How does this apply to working for an animation studio?</a:t>
            </a:r>
          </a:p>
        </p:txBody>
      </p:sp>
    </p:spTree>
    <p:extLst>
      <p:ext uri="{BB962C8B-B14F-4D97-AF65-F5344CB8AC3E}">
        <p14:creationId xmlns:p14="http://schemas.microsoft.com/office/powerpoint/2010/main" val="2179627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a:t>
            </a:r>
          </a:p>
        </p:txBody>
      </p:sp>
      <p:sp>
        <p:nvSpPr>
          <p:cNvPr id="6" name="Content Placeholder 5">
            <a:extLst>
              <a:ext uri="{FF2B5EF4-FFF2-40B4-BE49-F238E27FC236}">
                <a16:creationId xmlns:a16="http://schemas.microsoft.com/office/drawing/2014/main" id="{26D098F2-0688-4D97-8D33-65F46E9185E9}"/>
              </a:ext>
            </a:extLst>
          </p:cNvPr>
          <p:cNvSpPr>
            <a:spLocks noGrp="1"/>
          </p:cNvSpPr>
          <p:nvPr>
            <p:ph sz="half" idx="1"/>
          </p:nvPr>
        </p:nvSpPr>
        <p:spPr/>
        <p:txBody>
          <a:bodyPr/>
          <a:lstStyle/>
          <a:p>
            <a:pPr lvl="1"/>
            <a:r>
              <a:rPr lang="en-US" dirty="0"/>
              <a:t>Appreciates humor at appropriate times</a:t>
            </a:r>
          </a:p>
          <a:p>
            <a:pPr lvl="2"/>
            <a:r>
              <a:rPr lang="en-US" dirty="0"/>
              <a:t>Humor alleviates stress</a:t>
            </a:r>
          </a:p>
          <a:p>
            <a:pPr lvl="2"/>
            <a:r>
              <a:rPr lang="en-US" dirty="0"/>
              <a:t>Timing must be appropriate</a:t>
            </a:r>
          </a:p>
          <a:p>
            <a:pPr lvl="1"/>
            <a:r>
              <a:rPr lang="en-US" dirty="0"/>
              <a:t>Is empathetic</a:t>
            </a:r>
          </a:p>
          <a:p>
            <a:pPr lvl="2"/>
            <a:r>
              <a:rPr lang="en-US" dirty="0"/>
              <a:t>Walks in “others shoes” easily</a:t>
            </a:r>
          </a:p>
          <a:p>
            <a:pPr lvl="1"/>
            <a:r>
              <a:rPr lang="en-US" dirty="0"/>
              <a:t>Isn’t negative and doesn’t whine</a:t>
            </a:r>
          </a:p>
          <a:p>
            <a:pPr lvl="2"/>
            <a:r>
              <a:rPr lang="en-US" dirty="0"/>
              <a:t>Sets a good example</a:t>
            </a:r>
          </a:p>
          <a:p>
            <a:pPr lvl="2"/>
            <a:r>
              <a:rPr lang="en-US" dirty="0"/>
              <a:t>Isn’t a “cry baby”</a:t>
            </a:r>
          </a:p>
          <a:p>
            <a:pPr lvl="1"/>
            <a:endParaRPr lang="en-US" dirty="0"/>
          </a:p>
        </p:txBody>
      </p:sp>
    </p:spTree>
    <p:extLst>
      <p:ext uri="{BB962C8B-B14F-4D97-AF65-F5344CB8AC3E}">
        <p14:creationId xmlns:p14="http://schemas.microsoft.com/office/powerpoint/2010/main" val="334562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 Also: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Is able to give clear directions</a:t>
            </a:r>
          </a:p>
          <a:p>
            <a:pPr lvl="1"/>
            <a:r>
              <a:rPr lang="en-US" dirty="0"/>
              <a:t>B.  Has skills to train employees adequately</a:t>
            </a:r>
          </a:p>
          <a:p>
            <a:pPr lvl="1"/>
            <a:r>
              <a:rPr lang="en-US" dirty="0"/>
              <a:t>C. Has vision</a:t>
            </a:r>
          </a:p>
          <a:p>
            <a:pPr lvl="1"/>
            <a:endParaRPr lang="en-US" dirty="0"/>
          </a:p>
        </p:txBody>
      </p:sp>
    </p:spTree>
    <p:extLst>
      <p:ext uri="{BB962C8B-B14F-4D97-AF65-F5344CB8AC3E}">
        <p14:creationId xmlns:p14="http://schemas.microsoft.com/office/powerpoint/2010/main" val="3083468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 Effective Manager Also: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 Is consistent and fair and firm      </a:t>
            </a:r>
          </a:p>
          <a:p>
            <a:pPr lvl="1"/>
            <a:r>
              <a:rPr lang="en-US" dirty="0"/>
              <a:t>E. Acts as a good example</a:t>
            </a:r>
          </a:p>
          <a:p>
            <a:pPr lvl="1"/>
            <a:r>
              <a:rPr lang="en-US" dirty="0"/>
              <a:t>F. Delegates responsibilities</a:t>
            </a:r>
          </a:p>
          <a:p>
            <a:pPr lvl="1"/>
            <a:r>
              <a:rPr lang="en-US" dirty="0"/>
              <a:t>G. Fosters initiative</a:t>
            </a:r>
          </a:p>
          <a:p>
            <a:pPr lvl="1"/>
            <a:endParaRPr lang="en-US" dirty="0"/>
          </a:p>
        </p:txBody>
      </p:sp>
    </p:spTree>
    <p:extLst>
      <p:ext uri="{BB962C8B-B14F-4D97-AF65-F5344CB8AC3E}">
        <p14:creationId xmlns:p14="http://schemas.microsoft.com/office/powerpoint/2010/main" val="1720478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2100593" y="2958600"/>
            <a:ext cx="8567407" cy="881880"/>
          </a:xfrm>
        </p:spPr>
        <p:txBody>
          <a:bodyPr/>
          <a:lstStyle/>
          <a:p>
            <a:pPr marL="0" lvl="1" indent="0">
              <a:buNone/>
            </a:pPr>
            <a:r>
              <a:rPr lang="en-US" dirty="0"/>
              <a:t>How does this apply to working for an animation studio?</a:t>
            </a:r>
          </a:p>
        </p:txBody>
      </p:sp>
    </p:spTree>
    <p:extLst>
      <p:ext uri="{BB962C8B-B14F-4D97-AF65-F5344CB8AC3E}">
        <p14:creationId xmlns:p14="http://schemas.microsoft.com/office/powerpoint/2010/main" val="11422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Discuss the difference between traditional and horizontal organization</a:t>
            </a:r>
          </a:p>
          <a:p>
            <a:pPr lvl="1"/>
            <a:r>
              <a:rPr lang="en-US" dirty="0"/>
              <a:t>Identify the three levels of management</a:t>
            </a:r>
          </a:p>
          <a:p>
            <a:pPr lvl="1"/>
            <a:r>
              <a:rPr lang="en-US" dirty="0"/>
              <a:t>Theorize how a self-managing team functions</a:t>
            </a:r>
          </a:p>
          <a:p>
            <a:pPr lvl="1"/>
            <a:r>
              <a:rPr lang="en-US" dirty="0"/>
              <a:t>Defend the importance of management</a:t>
            </a:r>
          </a:p>
          <a:p>
            <a:pPr lvl="1"/>
            <a:r>
              <a:rPr lang="en-US" dirty="0"/>
              <a:t>Evaluate the five functions of management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Vertical organization: Top-to-bottom management structure of an organization made of Top, Middle, and Supervisory levels</a:t>
            </a:r>
          </a:p>
          <a:p>
            <a:pPr lvl="1"/>
            <a:r>
              <a:rPr lang="en-US" dirty="0"/>
              <a:t>Top management: Makes decisions affecting entire company; decisions have broadest effect on the company</a:t>
            </a:r>
          </a:p>
          <a:p>
            <a:pPr lvl="1"/>
            <a:r>
              <a:rPr lang="en-US" dirty="0"/>
              <a:t>Middle management: Implements the decisions of Top management; plans ways to implement goals; communicates with Supervisory level management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Supervisory-level management: Supervises the activities of employees; carries out the instructions of middle and top management; assigns tasks and evaluates performance of employees</a:t>
            </a:r>
          </a:p>
          <a:p>
            <a:pPr lvl="1"/>
            <a:r>
              <a:rPr lang="en-US" dirty="0"/>
              <a:t>Horizontal organization: Self-managing teams set their own goals &amp; make their own decisions. Organized by process instead of function.</a:t>
            </a:r>
          </a:p>
          <a:p>
            <a:pPr lvl="1"/>
            <a:r>
              <a:rPr lang="en-US" dirty="0"/>
              <a:t>Empowerment: Encourages team members’ contributions and willingness to take responsibility</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Managing: Completing the work of an organization through its people and resources</a:t>
            </a:r>
          </a:p>
          <a:p>
            <a:pPr lvl="1"/>
            <a:r>
              <a:rPr lang="en-US" dirty="0"/>
              <a:t>Organizing: Bringing people, activities and resources together for the benefit of the company</a:t>
            </a:r>
          </a:p>
          <a:p>
            <a:pPr lvl="1"/>
            <a:r>
              <a:rPr lang="en-US" dirty="0"/>
              <a:t>Staffing: Matching workers with the tasks to be done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Controlling: Measuring performance; comparing performance with company objectives and goals for effective outcome</a:t>
            </a:r>
          </a:p>
          <a:p>
            <a:pPr lvl="1"/>
            <a:r>
              <a:rPr lang="en-US" dirty="0"/>
              <a:t>Long-range planning: Information is gathered and analyzed, serving goals ranging from one to five years; or five to 10 years</a:t>
            </a:r>
          </a:p>
          <a:p>
            <a:pPr lvl="1"/>
            <a:r>
              <a:rPr lang="en-US" dirty="0"/>
              <a:t>Short-term planning: Specific objectives are identified for implementation of one year or less. Usually evaluated on quarterly or semi-annual basis.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 Management Structures: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Vertical Organization</a:t>
            </a:r>
          </a:p>
          <a:p>
            <a:pPr lvl="2"/>
            <a:r>
              <a:rPr lang="en-US" dirty="0"/>
              <a:t>Manager performs particular department function well.</a:t>
            </a:r>
          </a:p>
          <a:p>
            <a:pPr lvl="2"/>
            <a:r>
              <a:rPr lang="en-US" dirty="0"/>
              <a:t>Top management</a:t>
            </a:r>
          </a:p>
          <a:p>
            <a:pPr lvl="2"/>
            <a:r>
              <a:rPr lang="en-US" dirty="0"/>
              <a:t>Middle management</a:t>
            </a:r>
          </a:p>
          <a:p>
            <a:pPr lvl="2"/>
            <a:r>
              <a:rPr lang="en-US" dirty="0"/>
              <a:t>Supervisory level</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 Management Structures: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 Horizontal Organization</a:t>
            </a:r>
          </a:p>
          <a:p>
            <a:pPr lvl="2"/>
            <a:r>
              <a:rPr lang="en-US" dirty="0"/>
              <a:t>Became popular due to downsizing in the 1980s and 1990s.</a:t>
            </a:r>
          </a:p>
          <a:p>
            <a:pPr lvl="2"/>
            <a:r>
              <a:rPr lang="en-US" dirty="0"/>
              <a:t>Self-managing teams set own goals and 	make own decisions.</a:t>
            </a:r>
          </a:p>
          <a:p>
            <a:pPr lvl="2"/>
            <a:r>
              <a:rPr lang="en-US" dirty="0"/>
              <a:t>Customer-oriented</a:t>
            </a:r>
          </a:p>
          <a:p>
            <a:pPr lvl="2"/>
            <a:r>
              <a:rPr lang="en-US" dirty="0"/>
              <a:t>Adopted by most manufacturers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purl.org/dc/dcmitype/"/>
    <ds:schemaRef ds:uri="http://www.w3.org/XML/1998/namespace"/>
    <ds:schemaRef ds:uri="http://purl.org/dc/elements/1.1/"/>
    <ds:schemaRef ds:uri="http://schemas.microsoft.com/sharepoint/v3"/>
    <ds:schemaRef ds:uri="05d88611-e516-4d1a-b12e-39107e78b3d0"/>
    <ds:schemaRef ds:uri="56ea17bb-c96d-4826-b465-01eec0dd23d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158</TotalTime>
  <Words>727</Words>
  <Application>Microsoft Office PowerPoint</Application>
  <PresentationFormat>Widescreen</PresentationFormat>
  <Paragraphs>119</Paragraphs>
  <Slides>26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Terminology:</vt:lpstr>
      <vt:lpstr>Terminology:</vt:lpstr>
      <vt:lpstr>PowerPoint Presentation</vt:lpstr>
      <vt:lpstr>PowerPoint Presentation</vt:lpstr>
      <vt:lpstr> Management Structures:</vt:lpstr>
      <vt:lpstr> Management Structures:</vt:lpstr>
      <vt:lpstr>PowerPoint Presentation</vt:lpstr>
      <vt:lpstr>Management Functions</vt:lpstr>
      <vt:lpstr>Management Functions</vt:lpstr>
      <vt:lpstr>PowerPoint Presentation</vt:lpstr>
      <vt:lpstr>Management Style</vt:lpstr>
      <vt:lpstr>Management Style</vt:lpstr>
      <vt:lpstr>Management Style</vt:lpstr>
      <vt:lpstr>PowerPoint Presentation</vt:lpstr>
      <vt:lpstr>An Effective Manager…</vt:lpstr>
      <vt:lpstr>An Effective Manager…</vt:lpstr>
      <vt:lpstr>An Effective Manager…</vt:lpstr>
      <vt:lpstr>An Effective Manager…</vt:lpstr>
      <vt:lpstr>PowerPoint Presentation</vt:lpstr>
      <vt:lpstr>An Effective Manager…</vt:lpstr>
      <vt:lpstr>An Effective Manager Also:</vt:lpstr>
      <vt:lpstr>An Effective Manager Also: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2017-07-24T16:06:28Z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