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45"/>
  </p:notesMasterIdLst>
  <p:sldIdLst>
    <p:sldId id="321" r:id="rId6"/>
    <p:sldId id="319" r:id="rId7"/>
    <p:sldId id="323" r:id="rId8"/>
    <p:sldId id="324" r:id="rId9"/>
    <p:sldId id="326" r:id="rId10"/>
    <p:sldId id="325" r:id="rId11"/>
    <p:sldId id="327" r:id="rId12"/>
    <p:sldId id="328" r:id="rId13"/>
    <p:sldId id="329" r:id="rId14"/>
    <p:sldId id="337" r:id="rId15"/>
    <p:sldId id="331" r:id="rId16"/>
    <p:sldId id="338" r:id="rId17"/>
    <p:sldId id="339" r:id="rId18"/>
    <p:sldId id="340" r:id="rId19"/>
    <p:sldId id="341" r:id="rId20"/>
    <p:sldId id="342" r:id="rId21"/>
    <p:sldId id="343" r:id="rId22"/>
    <p:sldId id="344" r:id="rId23"/>
    <p:sldId id="345" r:id="rId24"/>
    <p:sldId id="346" r:id="rId25"/>
    <p:sldId id="347" r:id="rId26"/>
    <p:sldId id="348" r:id="rId27"/>
    <p:sldId id="349" r:id="rId28"/>
    <p:sldId id="350" r:id="rId29"/>
    <p:sldId id="351" r:id="rId30"/>
    <p:sldId id="352" r:id="rId31"/>
    <p:sldId id="353" r:id="rId32"/>
    <p:sldId id="354" r:id="rId33"/>
    <p:sldId id="355" r:id="rId34"/>
    <p:sldId id="356" r:id="rId35"/>
    <p:sldId id="357" r:id="rId36"/>
    <p:sldId id="358" r:id="rId37"/>
    <p:sldId id="359" r:id="rId38"/>
    <p:sldId id="360" r:id="rId39"/>
    <p:sldId id="362" r:id="rId40"/>
    <p:sldId id="363" r:id="rId41"/>
    <p:sldId id="364" r:id="rId42"/>
    <p:sldId id="365" r:id="rId43"/>
    <p:sldId id="332" r:id="rId4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2154" autoAdjust="0"/>
  </p:normalViewPr>
  <p:slideViewPr>
    <p:cSldViewPr snapToGrid="0">
      <p:cViewPr varScale="1">
        <p:scale>
          <a:sx n="80" d="100"/>
          <a:sy n="80" d="100"/>
        </p:scale>
        <p:origin x="782" y="48"/>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Learning PowerPoint</a:t>
            </a:r>
          </a:p>
          <a:p>
            <a:pPr lvl="1"/>
            <a:r>
              <a:rPr lang="en-US" dirty="0"/>
              <a:t>A Tutorial</a:t>
            </a:r>
          </a:p>
          <a:p>
            <a:pPr lvl="1"/>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2: Entering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6241161" cy="4734318"/>
          </a:xfrm>
        </p:spPr>
        <p:txBody>
          <a:bodyPr/>
          <a:lstStyle/>
          <a:p>
            <a:pPr lvl="1"/>
            <a:r>
              <a:rPr lang="en-US" dirty="0"/>
              <a:t>After all the information is entered, choose INSERT menu and select NEW SLIDE</a:t>
            </a:r>
          </a:p>
          <a:p>
            <a:pPr lvl="1"/>
            <a:r>
              <a:rPr lang="en-US" dirty="0"/>
              <a:t>You will now return to the </a:t>
            </a:r>
            <a:r>
              <a:rPr lang="en-US" dirty="0" err="1"/>
              <a:t>the</a:t>
            </a:r>
            <a:r>
              <a:rPr lang="en-US" dirty="0"/>
              <a:t> New Slide</a:t>
            </a:r>
          </a:p>
          <a:p>
            <a:pPr lvl="2"/>
            <a:r>
              <a:rPr lang="en-US" dirty="0"/>
              <a:t>Choose an auto layout: Box</a:t>
            </a:r>
          </a:p>
          <a:p>
            <a:pPr lvl="1"/>
            <a:r>
              <a:rPr lang="en-US" dirty="0"/>
              <a:t>Choose the slide that would best represent the information you will be entering</a:t>
            </a:r>
          </a:p>
        </p:txBody>
      </p:sp>
      <p:pic>
        <p:nvPicPr>
          <p:cNvPr id="8" name="Picture 5">
            <a:extLst>
              <a:ext uri="{FF2B5EF4-FFF2-40B4-BE49-F238E27FC236}">
                <a16:creationId xmlns:a16="http://schemas.microsoft.com/office/drawing/2014/main" id="{EF276177-9D06-4264-B7C8-4BCAE7E5F2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00" r="58000" b="24667"/>
          <a:stretch>
            <a:fillRect/>
          </a:stretch>
        </p:blipFill>
        <p:spPr bwMode="auto">
          <a:xfrm>
            <a:off x="7686675" y="1420420"/>
            <a:ext cx="1905000" cy="430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9" name="Group 6">
            <a:extLst>
              <a:ext uri="{FF2B5EF4-FFF2-40B4-BE49-F238E27FC236}">
                <a16:creationId xmlns:a16="http://schemas.microsoft.com/office/drawing/2014/main" id="{BCBA21F5-3B39-4602-A018-46863B2F7FA3}"/>
              </a:ext>
            </a:extLst>
          </p:cNvPr>
          <p:cNvGrpSpPr>
            <a:grpSpLocks/>
          </p:cNvGrpSpPr>
          <p:nvPr/>
        </p:nvGrpSpPr>
        <p:grpSpPr bwMode="auto">
          <a:xfrm flipH="1" flipV="1">
            <a:off x="9591675" y="1725220"/>
            <a:ext cx="1524000" cy="762000"/>
            <a:chOff x="-2273" y="1428"/>
            <a:chExt cx="4261" cy="1080"/>
          </a:xfrm>
        </p:grpSpPr>
        <p:sp>
          <p:nvSpPr>
            <p:cNvPr id="10" name="Freeform 7">
              <a:extLst>
                <a:ext uri="{FF2B5EF4-FFF2-40B4-BE49-F238E27FC236}">
                  <a16:creationId xmlns:a16="http://schemas.microsoft.com/office/drawing/2014/main" id="{662AE565-ECF8-4700-8CEB-CDF041FE7E83}"/>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8">
              <a:extLst>
                <a:ext uri="{FF2B5EF4-FFF2-40B4-BE49-F238E27FC236}">
                  <a16:creationId xmlns:a16="http://schemas.microsoft.com/office/drawing/2014/main" id="{EA19922E-23BA-49E3-B195-2A38F0D30713}"/>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958152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2: Entering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Repeat these steps to enter the information for the remainder of your presentation</a:t>
            </a:r>
          </a:p>
          <a:p>
            <a:pPr lvl="1"/>
            <a:r>
              <a:rPr lang="en-US" dirty="0"/>
              <a:t>You are now ready to proceed to the next Lesson - Adding a Picture</a:t>
            </a:r>
          </a:p>
        </p:txBody>
      </p:sp>
    </p:spTree>
    <p:extLst>
      <p:ext uri="{BB962C8B-B14F-4D97-AF65-F5344CB8AC3E}">
        <p14:creationId xmlns:p14="http://schemas.microsoft.com/office/powerpoint/2010/main" val="2481624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3: Adding a Picture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may want to add graphics in order to spice up your presentation</a:t>
            </a:r>
          </a:p>
          <a:p>
            <a:pPr lvl="1"/>
            <a:r>
              <a:rPr lang="en-US" dirty="0"/>
              <a:t>There are just a couple of easy steps</a:t>
            </a:r>
          </a:p>
          <a:p>
            <a:pPr lvl="1"/>
            <a:r>
              <a:rPr lang="en-US" dirty="0"/>
              <a:t>Remember sometimes less is better</a:t>
            </a:r>
          </a:p>
          <a:p>
            <a:pPr lvl="2"/>
            <a:r>
              <a:rPr lang="en-US" dirty="0"/>
              <a:t>Make sure the graphics are appropriate and enhance your information</a:t>
            </a:r>
          </a:p>
        </p:txBody>
      </p:sp>
    </p:spTree>
    <p:extLst>
      <p:ext uri="{BB962C8B-B14F-4D97-AF65-F5344CB8AC3E}">
        <p14:creationId xmlns:p14="http://schemas.microsoft.com/office/powerpoint/2010/main" val="3313891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3: Adding a Picture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4688586" cy="4734318"/>
          </a:xfrm>
        </p:spPr>
        <p:txBody>
          <a:bodyPr/>
          <a:lstStyle/>
          <a:p>
            <a:pPr lvl="1"/>
            <a:r>
              <a:rPr lang="en-US" dirty="0"/>
              <a:t>From the INSERT menu choose PICTURE and then CLIPART</a:t>
            </a:r>
          </a:p>
        </p:txBody>
      </p:sp>
      <p:grpSp>
        <p:nvGrpSpPr>
          <p:cNvPr id="4" name="Group 8">
            <a:extLst>
              <a:ext uri="{FF2B5EF4-FFF2-40B4-BE49-F238E27FC236}">
                <a16:creationId xmlns:a16="http://schemas.microsoft.com/office/drawing/2014/main" id="{68344D1A-C5B7-4BEE-89EE-A42CABAFB690}"/>
              </a:ext>
            </a:extLst>
          </p:cNvPr>
          <p:cNvGrpSpPr>
            <a:grpSpLocks/>
          </p:cNvGrpSpPr>
          <p:nvPr/>
        </p:nvGrpSpPr>
        <p:grpSpPr bwMode="auto">
          <a:xfrm flipH="1" flipV="1">
            <a:off x="10172700" y="4202460"/>
            <a:ext cx="1386974" cy="662668"/>
            <a:chOff x="-2273" y="1428"/>
            <a:chExt cx="4261" cy="1080"/>
          </a:xfrm>
          <a:solidFill>
            <a:schemeClr val="accent1"/>
          </a:solidFill>
        </p:grpSpPr>
        <p:sp>
          <p:nvSpPr>
            <p:cNvPr id="5" name="Freeform 9">
              <a:extLst>
                <a:ext uri="{FF2B5EF4-FFF2-40B4-BE49-F238E27FC236}">
                  <a16:creationId xmlns:a16="http://schemas.microsoft.com/office/drawing/2014/main" id="{F5AEF503-6DCA-48EB-B3B1-A3DB36E26650}"/>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6" name="Freeform 10">
              <a:extLst>
                <a:ext uri="{FF2B5EF4-FFF2-40B4-BE49-F238E27FC236}">
                  <a16:creationId xmlns:a16="http://schemas.microsoft.com/office/drawing/2014/main" id="{15241A61-1807-4BEC-A23D-E909E00EA6F1}"/>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pic>
        <p:nvPicPr>
          <p:cNvPr id="7" name="Picture 11">
            <a:extLst>
              <a:ext uri="{FF2B5EF4-FFF2-40B4-BE49-F238E27FC236}">
                <a16:creationId xmlns:a16="http://schemas.microsoft.com/office/drawing/2014/main" id="{B7D218C0-34C7-4A72-8FF8-F6EA15AF1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00" r="32001" b="17999"/>
          <a:stretch>
            <a:fillRect/>
          </a:stretch>
        </p:blipFill>
        <p:spPr bwMode="auto">
          <a:xfrm>
            <a:off x="6219825" y="1420420"/>
            <a:ext cx="3952875" cy="4854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784023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3: Adding a Picture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The Microsoft Clip Gallery will appear</a:t>
            </a:r>
          </a:p>
          <a:p>
            <a:pPr lvl="1"/>
            <a:r>
              <a:rPr lang="en-US" dirty="0"/>
              <a:t>Scroll through the Gallery until you find a picture to add to your presentation</a:t>
            </a:r>
          </a:p>
        </p:txBody>
      </p:sp>
      <p:pic>
        <p:nvPicPr>
          <p:cNvPr id="8" name="Picture 6">
            <a:extLst>
              <a:ext uri="{FF2B5EF4-FFF2-40B4-BE49-F238E27FC236}">
                <a16:creationId xmlns:a16="http://schemas.microsoft.com/office/drawing/2014/main" id="{8156BCBE-C044-4506-99EC-2955FB08D9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365" y="2867025"/>
            <a:ext cx="481361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219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4: Formatting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have the ability to change the text in a variety of ways such as:</a:t>
            </a:r>
          </a:p>
          <a:p>
            <a:pPr lvl="2"/>
            <a:r>
              <a:rPr lang="en-US" dirty="0"/>
              <a:t>Style</a:t>
            </a:r>
          </a:p>
          <a:p>
            <a:pPr lvl="2"/>
            <a:r>
              <a:rPr lang="en-US" dirty="0"/>
              <a:t>Color</a:t>
            </a:r>
          </a:p>
          <a:p>
            <a:pPr lvl="2"/>
            <a:r>
              <a:rPr lang="en-US" dirty="0"/>
              <a:t>Font</a:t>
            </a:r>
          </a:p>
        </p:txBody>
      </p:sp>
    </p:spTree>
    <p:extLst>
      <p:ext uri="{BB962C8B-B14F-4D97-AF65-F5344CB8AC3E}">
        <p14:creationId xmlns:p14="http://schemas.microsoft.com/office/powerpoint/2010/main" val="302466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4: Formatting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Highlight the text you want to modify in your presentation</a:t>
            </a:r>
          </a:p>
          <a:p>
            <a:pPr lvl="1"/>
            <a:r>
              <a:rPr lang="en-US" dirty="0"/>
              <a:t>From the FORMAT menu choose FONT</a:t>
            </a:r>
          </a:p>
        </p:txBody>
      </p:sp>
      <p:pic>
        <p:nvPicPr>
          <p:cNvPr id="4" name="Picture 6">
            <a:extLst>
              <a:ext uri="{FF2B5EF4-FFF2-40B4-BE49-F238E27FC236}">
                <a16:creationId xmlns:a16="http://schemas.microsoft.com/office/drawing/2014/main" id="{635EC8CC-0A4C-40DB-816B-B26BE82092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57001" b="46001"/>
          <a:stretch>
            <a:fillRect/>
          </a:stretch>
        </p:blipFill>
        <p:spPr bwMode="auto">
          <a:xfrm>
            <a:off x="3857625" y="2914650"/>
            <a:ext cx="3276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7">
            <a:extLst>
              <a:ext uri="{FF2B5EF4-FFF2-40B4-BE49-F238E27FC236}">
                <a16:creationId xmlns:a16="http://schemas.microsoft.com/office/drawing/2014/main" id="{2B39F242-BF43-4A3E-8704-CFF6A05C8035}"/>
              </a:ext>
            </a:extLst>
          </p:cNvPr>
          <p:cNvGrpSpPr>
            <a:grpSpLocks/>
          </p:cNvGrpSpPr>
          <p:nvPr/>
        </p:nvGrpSpPr>
        <p:grpSpPr bwMode="auto">
          <a:xfrm flipH="1" flipV="1">
            <a:off x="7134225" y="3067050"/>
            <a:ext cx="1524000" cy="762000"/>
            <a:chOff x="-2273" y="1428"/>
            <a:chExt cx="4261" cy="1080"/>
          </a:xfrm>
        </p:grpSpPr>
        <p:sp>
          <p:nvSpPr>
            <p:cNvPr id="6" name="Freeform 8">
              <a:extLst>
                <a:ext uri="{FF2B5EF4-FFF2-40B4-BE49-F238E27FC236}">
                  <a16:creationId xmlns:a16="http://schemas.microsoft.com/office/drawing/2014/main" id="{8351089D-9576-493A-A742-2018826707B3}"/>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9">
              <a:extLst>
                <a:ext uri="{FF2B5EF4-FFF2-40B4-BE49-F238E27FC236}">
                  <a16:creationId xmlns:a16="http://schemas.microsoft.com/office/drawing/2014/main" id="{B4F17FE0-3700-44F6-BBED-BC17B29A8CE2}"/>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357410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4: Formatting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Scroll through the FONTS to find an appropriate one for your selected text and click OK</a:t>
            </a:r>
          </a:p>
        </p:txBody>
      </p:sp>
      <p:pic>
        <p:nvPicPr>
          <p:cNvPr id="8" name="Picture 4">
            <a:extLst>
              <a:ext uri="{FF2B5EF4-FFF2-40B4-BE49-F238E27FC236}">
                <a16:creationId xmlns:a16="http://schemas.microsoft.com/office/drawing/2014/main" id="{271975BD-09CB-4F76-A7EC-7C75089933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8975" y="2503488"/>
            <a:ext cx="5867400"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5">
            <a:extLst>
              <a:ext uri="{FF2B5EF4-FFF2-40B4-BE49-F238E27FC236}">
                <a16:creationId xmlns:a16="http://schemas.microsoft.com/office/drawing/2014/main" id="{93995CA0-8399-43E4-A7A2-9B7C60E8A2FF}"/>
              </a:ext>
            </a:extLst>
          </p:cNvPr>
          <p:cNvGrpSpPr>
            <a:grpSpLocks/>
          </p:cNvGrpSpPr>
          <p:nvPr/>
        </p:nvGrpSpPr>
        <p:grpSpPr bwMode="auto">
          <a:xfrm flipH="1" flipV="1">
            <a:off x="6048375" y="3417888"/>
            <a:ext cx="1524000" cy="762000"/>
            <a:chOff x="-2273" y="1428"/>
            <a:chExt cx="4261" cy="1080"/>
          </a:xfrm>
        </p:grpSpPr>
        <p:sp>
          <p:nvSpPr>
            <p:cNvPr id="10" name="Freeform 6">
              <a:extLst>
                <a:ext uri="{FF2B5EF4-FFF2-40B4-BE49-F238E27FC236}">
                  <a16:creationId xmlns:a16="http://schemas.microsoft.com/office/drawing/2014/main" id="{DE0D0952-EB3D-49C3-BB40-1D61C5161E7C}"/>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7">
              <a:extLst>
                <a:ext uri="{FF2B5EF4-FFF2-40B4-BE49-F238E27FC236}">
                  <a16:creationId xmlns:a16="http://schemas.microsoft.com/office/drawing/2014/main" id="{B94CCA84-A10A-484D-A441-3A8D6F4FD04C}"/>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95107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4: Formatting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Repeat previous  steps to open font box</a:t>
            </a:r>
          </a:p>
          <a:p>
            <a:pPr lvl="1"/>
            <a:r>
              <a:rPr lang="en-US" dirty="0"/>
              <a:t>You can change the style of the text to BOLD, ITALIC, or BOLD ITALIC</a:t>
            </a:r>
          </a:p>
          <a:p>
            <a:pPr lvl="1"/>
            <a:r>
              <a:rPr lang="en-US" dirty="0"/>
              <a:t>Make your selection and click OK</a:t>
            </a:r>
          </a:p>
        </p:txBody>
      </p:sp>
      <p:pic>
        <p:nvPicPr>
          <p:cNvPr id="12" name="Picture 1031">
            <a:extLst>
              <a:ext uri="{FF2B5EF4-FFF2-40B4-BE49-F238E27FC236}">
                <a16:creationId xmlns:a16="http://schemas.microsoft.com/office/drawing/2014/main" id="{CBCE34BC-0066-4C88-A22F-747B390BEC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599" y="3068369"/>
            <a:ext cx="5210175" cy="3373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028">
            <a:extLst>
              <a:ext uri="{FF2B5EF4-FFF2-40B4-BE49-F238E27FC236}">
                <a16:creationId xmlns:a16="http://schemas.microsoft.com/office/drawing/2014/main" id="{CC78FCDD-6502-40C5-94BF-E188EB284A73}"/>
              </a:ext>
            </a:extLst>
          </p:cNvPr>
          <p:cNvGrpSpPr>
            <a:grpSpLocks/>
          </p:cNvGrpSpPr>
          <p:nvPr/>
        </p:nvGrpSpPr>
        <p:grpSpPr bwMode="auto">
          <a:xfrm flipH="1" flipV="1">
            <a:off x="7002419" y="3770823"/>
            <a:ext cx="1408155" cy="696402"/>
            <a:chOff x="-2273" y="1428"/>
            <a:chExt cx="4261" cy="1080"/>
          </a:xfrm>
        </p:grpSpPr>
        <p:sp>
          <p:nvSpPr>
            <p:cNvPr id="14" name="Freeform 1029">
              <a:extLst>
                <a:ext uri="{FF2B5EF4-FFF2-40B4-BE49-F238E27FC236}">
                  <a16:creationId xmlns:a16="http://schemas.microsoft.com/office/drawing/2014/main" id="{ABD12761-A071-4B0B-9A48-CC49B32CB280}"/>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030">
              <a:extLst>
                <a:ext uri="{FF2B5EF4-FFF2-40B4-BE49-F238E27FC236}">
                  <a16:creationId xmlns:a16="http://schemas.microsoft.com/office/drawing/2014/main" id="{DEFFB6BC-F679-4D11-AEE0-F341C19162A9}"/>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550287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4: Formatting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Repeat previous  steps to open font box</a:t>
            </a:r>
          </a:p>
          <a:p>
            <a:pPr lvl="1"/>
            <a:r>
              <a:rPr lang="en-US" dirty="0"/>
              <a:t>You can change the font size</a:t>
            </a:r>
          </a:p>
          <a:p>
            <a:pPr lvl="1"/>
            <a:r>
              <a:rPr lang="en-US" dirty="0"/>
              <a:t>Make your selection and click OK</a:t>
            </a:r>
          </a:p>
        </p:txBody>
      </p:sp>
      <p:pic>
        <p:nvPicPr>
          <p:cNvPr id="8" name="Picture 4">
            <a:extLst>
              <a:ext uri="{FF2B5EF4-FFF2-40B4-BE49-F238E27FC236}">
                <a16:creationId xmlns:a16="http://schemas.microsoft.com/office/drawing/2014/main" id="{27502620-69DA-4B21-9B10-EA84D47A39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088461"/>
            <a:ext cx="5419724" cy="337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7">
            <a:extLst>
              <a:ext uri="{FF2B5EF4-FFF2-40B4-BE49-F238E27FC236}">
                <a16:creationId xmlns:a16="http://schemas.microsoft.com/office/drawing/2014/main" id="{7D8CB86B-5FE5-4AEB-8156-B9CB7DC77FAF}"/>
              </a:ext>
            </a:extLst>
          </p:cNvPr>
          <p:cNvGrpSpPr>
            <a:grpSpLocks/>
          </p:cNvGrpSpPr>
          <p:nvPr/>
        </p:nvGrpSpPr>
        <p:grpSpPr bwMode="auto">
          <a:xfrm rot="-10800000" flipH="1" flipV="1">
            <a:off x="5612204" y="3825587"/>
            <a:ext cx="1407720" cy="660687"/>
            <a:chOff x="-2273" y="1428"/>
            <a:chExt cx="4261" cy="1080"/>
          </a:xfrm>
        </p:grpSpPr>
        <p:sp>
          <p:nvSpPr>
            <p:cNvPr id="10" name="Freeform 8">
              <a:extLst>
                <a:ext uri="{FF2B5EF4-FFF2-40B4-BE49-F238E27FC236}">
                  <a16:creationId xmlns:a16="http://schemas.microsoft.com/office/drawing/2014/main" id="{83AE504E-2578-4FE4-A9C9-5F95D18B9C9C}"/>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7B2EDD43-D256-4D8C-96E7-FB45BEF81B97}"/>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113689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4: Formatting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Repeat previous  steps to open font box</a:t>
            </a:r>
          </a:p>
          <a:p>
            <a:pPr lvl="1"/>
            <a:r>
              <a:rPr lang="en-US" dirty="0"/>
              <a:t>Change the color of the text by clicking on the drop down arrow in the font box</a:t>
            </a:r>
          </a:p>
          <a:p>
            <a:pPr lvl="1"/>
            <a:r>
              <a:rPr lang="en-US" dirty="0"/>
              <a:t>Make your color selection and click OK</a:t>
            </a:r>
          </a:p>
        </p:txBody>
      </p:sp>
      <p:pic>
        <p:nvPicPr>
          <p:cNvPr id="12" name="Picture 6">
            <a:extLst>
              <a:ext uri="{FF2B5EF4-FFF2-40B4-BE49-F238E27FC236}">
                <a16:creationId xmlns:a16="http://schemas.microsoft.com/office/drawing/2014/main" id="{8686F2FE-E1A9-483E-86B3-821C15EDA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0000" t="22000" r="17999" b="23332"/>
          <a:stretch>
            <a:fillRect/>
          </a:stretch>
        </p:blipFill>
        <p:spPr bwMode="auto">
          <a:xfrm>
            <a:off x="3810000" y="3324225"/>
            <a:ext cx="4724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7">
            <a:extLst>
              <a:ext uri="{FF2B5EF4-FFF2-40B4-BE49-F238E27FC236}">
                <a16:creationId xmlns:a16="http://schemas.microsoft.com/office/drawing/2014/main" id="{64517D66-B56C-4789-8B47-51F7995E1FC3}"/>
              </a:ext>
            </a:extLst>
          </p:cNvPr>
          <p:cNvGrpSpPr>
            <a:grpSpLocks/>
          </p:cNvGrpSpPr>
          <p:nvPr/>
        </p:nvGrpSpPr>
        <p:grpSpPr bwMode="auto">
          <a:xfrm rot="-10800000" flipH="1" flipV="1">
            <a:off x="5410200" y="5000625"/>
            <a:ext cx="1524000" cy="762000"/>
            <a:chOff x="-2273" y="1428"/>
            <a:chExt cx="4261" cy="1080"/>
          </a:xfrm>
        </p:grpSpPr>
        <p:sp>
          <p:nvSpPr>
            <p:cNvPr id="14" name="Freeform 8">
              <a:extLst>
                <a:ext uri="{FF2B5EF4-FFF2-40B4-BE49-F238E27FC236}">
                  <a16:creationId xmlns:a16="http://schemas.microsoft.com/office/drawing/2014/main" id="{F595257D-4CBA-4063-B572-DC5C94872F36}"/>
                </a:ext>
              </a:extLst>
            </p:cNvPr>
            <p:cNvSpPr>
              <a:spLocks/>
            </p:cNvSpPr>
            <p:nvPr/>
          </p:nvSpPr>
          <p:spPr bwMode="auto">
            <a:xfrm>
              <a:off x="1412" y="1428"/>
              <a:ext cx="143" cy="1080"/>
            </a:xfrm>
            <a:custGeom>
              <a:avLst/>
              <a:gdLst>
                <a:gd name="T0" fmla="*/ 143 w 143"/>
                <a:gd name="T1" fmla="*/ 0 h 1080"/>
                <a:gd name="T2" fmla="*/ 143 w 143"/>
                <a:gd name="T3" fmla="*/ 1080 h 1080"/>
                <a:gd name="T4" fmla="*/ 0 w 143"/>
                <a:gd name="T5" fmla="*/ 792 h 1080"/>
                <a:gd name="T6" fmla="*/ 0 w 143"/>
                <a:gd name="T7" fmla="*/ 287 h 1080"/>
                <a:gd name="T8" fmla="*/ 143 w 143"/>
                <a:gd name="T9" fmla="*/ 0 h 1080"/>
              </a:gdLst>
              <a:ahLst/>
              <a:cxnLst>
                <a:cxn ang="0">
                  <a:pos x="T0" y="T1"/>
                </a:cxn>
                <a:cxn ang="0">
                  <a:pos x="T2" y="T3"/>
                </a:cxn>
                <a:cxn ang="0">
                  <a:pos x="T4" y="T5"/>
                </a:cxn>
                <a:cxn ang="0">
                  <a:pos x="T6" y="T7"/>
                </a:cxn>
                <a:cxn ang="0">
                  <a:pos x="T8" y="T9"/>
                </a:cxn>
              </a:cxnLst>
              <a:rect l="0" t="0" r="r" b="b"/>
              <a:pathLst>
                <a:path w="143" h="1080">
                  <a:moveTo>
                    <a:pt x="143" y="0"/>
                  </a:moveTo>
                  <a:lnTo>
                    <a:pt x="143" y="1080"/>
                  </a:lnTo>
                  <a:lnTo>
                    <a:pt x="0" y="792"/>
                  </a:lnTo>
                  <a:lnTo>
                    <a:pt x="0" y="287"/>
                  </a:lnTo>
                  <a:lnTo>
                    <a:pt x="14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9">
              <a:extLst>
                <a:ext uri="{FF2B5EF4-FFF2-40B4-BE49-F238E27FC236}">
                  <a16:creationId xmlns:a16="http://schemas.microsoft.com/office/drawing/2014/main" id="{3717B285-98D4-49B5-8594-E51C38871720}"/>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34808291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5: Saving Presentations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Saving your work is, of course, the most important part of any computer project</a:t>
            </a:r>
          </a:p>
          <a:p>
            <a:pPr lvl="1"/>
            <a:r>
              <a:rPr lang="en-US" dirty="0"/>
              <a:t>Save your work often, and you’ll be glad you did if and when your computer locks up or crashes</a:t>
            </a:r>
          </a:p>
        </p:txBody>
      </p:sp>
    </p:spTree>
    <p:extLst>
      <p:ext uri="{BB962C8B-B14F-4D97-AF65-F5344CB8AC3E}">
        <p14:creationId xmlns:p14="http://schemas.microsoft.com/office/powerpoint/2010/main" val="13217916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5: Saving Presentations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6060186" cy="4734318"/>
          </a:xfrm>
        </p:spPr>
        <p:txBody>
          <a:bodyPr/>
          <a:lstStyle/>
          <a:p>
            <a:pPr lvl="1"/>
            <a:r>
              <a:rPr lang="en-US" dirty="0"/>
              <a:t>If you are saving a presentation for the first time, from the menu bar, select File and Save AS</a:t>
            </a:r>
          </a:p>
        </p:txBody>
      </p:sp>
      <p:grpSp>
        <p:nvGrpSpPr>
          <p:cNvPr id="4" name="Group 5">
            <a:extLst>
              <a:ext uri="{FF2B5EF4-FFF2-40B4-BE49-F238E27FC236}">
                <a16:creationId xmlns:a16="http://schemas.microsoft.com/office/drawing/2014/main" id="{11C0E9B2-4374-442B-A5F4-2B5A9B718B6D}"/>
              </a:ext>
            </a:extLst>
          </p:cNvPr>
          <p:cNvGrpSpPr>
            <a:grpSpLocks/>
          </p:cNvGrpSpPr>
          <p:nvPr/>
        </p:nvGrpSpPr>
        <p:grpSpPr bwMode="auto">
          <a:xfrm flipH="1" flipV="1">
            <a:off x="9276116" y="2676525"/>
            <a:ext cx="1524000" cy="762000"/>
            <a:chOff x="-2273" y="1428"/>
            <a:chExt cx="4261" cy="1080"/>
          </a:xfrm>
          <a:solidFill>
            <a:schemeClr val="accent1"/>
          </a:solidFill>
        </p:grpSpPr>
        <p:sp>
          <p:nvSpPr>
            <p:cNvPr id="5" name="Freeform 6">
              <a:extLst>
                <a:ext uri="{FF2B5EF4-FFF2-40B4-BE49-F238E27FC236}">
                  <a16:creationId xmlns:a16="http://schemas.microsoft.com/office/drawing/2014/main" id="{49D32F03-A247-4E61-8888-F7ECEFA9DE19}"/>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6" name="Freeform 7">
              <a:extLst>
                <a:ext uri="{FF2B5EF4-FFF2-40B4-BE49-F238E27FC236}">
                  <a16:creationId xmlns:a16="http://schemas.microsoft.com/office/drawing/2014/main" id="{15B53669-4DBF-46BE-8604-BB35A8566DC8}"/>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pic>
        <p:nvPicPr>
          <p:cNvPr id="7" name="Picture 9">
            <a:extLst>
              <a:ext uri="{FF2B5EF4-FFF2-40B4-BE49-F238E27FC236}">
                <a16:creationId xmlns:a16="http://schemas.microsoft.com/office/drawing/2014/main" id="{9FE35C6D-9CBF-4033-B276-E62F9ED411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73000" b="25999"/>
          <a:stretch>
            <a:fillRect/>
          </a:stretch>
        </p:blipFill>
        <p:spPr bwMode="auto">
          <a:xfrm>
            <a:off x="7218716" y="1685925"/>
            <a:ext cx="2057400" cy="4229100"/>
          </a:xfrm>
          <a:prstGeom prst="rect">
            <a:avLst/>
          </a:prstGeom>
          <a:solidFill>
            <a:schemeClr val="accent1"/>
          </a:solidFill>
          <a:ln>
            <a:solidFill>
              <a:schemeClr val="accent1"/>
            </a:solidFill>
          </a:ln>
          <a:effectLst/>
        </p:spPr>
      </p:pic>
    </p:spTree>
    <p:extLst>
      <p:ext uri="{BB962C8B-B14F-4D97-AF65-F5344CB8AC3E}">
        <p14:creationId xmlns:p14="http://schemas.microsoft.com/office/powerpoint/2010/main" val="793166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5: Saving Presentations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Select where you want the presentation to be saved, such as a floppy diskette – the A drive or your hard drive on the computer – the C Drive</a:t>
            </a:r>
          </a:p>
        </p:txBody>
      </p:sp>
      <p:pic>
        <p:nvPicPr>
          <p:cNvPr id="8" name="Picture 10">
            <a:extLst>
              <a:ext uri="{FF2B5EF4-FFF2-40B4-BE49-F238E27FC236}">
                <a16:creationId xmlns:a16="http://schemas.microsoft.com/office/drawing/2014/main" id="{4E5F0365-35E2-4EDB-B27C-50E5C8069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7652" y="2624524"/>
            <a:ext cx="57054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7">
            <a:extLst>
              <a:ext uri="{FF2B5EF4-FFF2-40B4-BE49-F238E27FC236}">
                <a16:creationId xmlns:a16="http://schemas.microsoft.com/office/drawing/2014/main" id="{A186173C-691E-4189-9677-27A3D2A6871D}"/>
              </a:ext>
            </a:extLst>
          </p:cNvPr>
          <p:cNvGrpSpPr>
            <a:grpSpLocks/>
          </p:cNvGrpSpPr>
          <p:nvPr/>
        </p:nvGrpSpPr>
        <p:grpSpPr bwMode="auto">
          <a:xfrm flipH="1" flipV="1">
            <a:off x="5470968" y="3406579"/>
            <a:ext cx="1524000" cy="762000"/>
            <a:chOff x="-2273" y="1428"/>
            <a:chExt cx="4261" cy="1080"/>
          </a:xfrm>
        </p:grpSpPr>
        <p:sp>
          <p:nvSpPr>
            <p:cNvPr id="10" name="Freeform 8">
              <a:extLst>
                <a:ext uri="{FF2B5EF4-FFF2-40B4-BE49-F238E27FC236}">
                  <a16:creationId xmlns:a16="http://schemas.microsoft.com/office/drawing/2014/main" id="{BAFED54C-9885-4DB7-8408-C45FA89A3768}"/>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FE377BCF-01A1-4A3D-8EDF-5EDFA0D776C9}"/>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433299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5: Saving Presentations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In the FILE NAME box, type a name for the file</a:t>
            </a:r>
          </a:p>
          <a:p>
            <a:pPr lvl="1"/>
            <a:r>
              <a:rPr lang="en-US" dirty="0"/>
              <a:t>Click on the SAVE button to the right</a:t>
            </a:r>
          </a:p>
          <a:p>
            <a:pPr lvl="1"/>
            <a:r>
              <a:rPr lang="en-US" dirty="0"/>
              <a:t>Your file is now saved</a:t>
            </a:r>
          </a:p>
        </p:txBody>
      </p:sp>
      <p:pic>
        <p:nvPicPr>
          <p:cNvPr id="12" name="Picture 4">
            <a:extLst>
              <a:ext uri="{FF2B5EF4-FFF2-40B4-BE49-F238E27FC236}">
                <a16:creationId xmlns:a16="http://schemas.microsoft.com/office/drawing/2014/main" id="{1610A083-7F97-4CFF-8D3E-B1E7D8F915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7951" y="3091249"/>
            <a:ext cx="4979324"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6">
            <a:extLst>
              <a:ext uri="{FF2B5EF4-FFF2-40B4-BE49-F238E27FC236}">
                <a16:creationId xmlns:a16="http://schemas.microsoft.com/office/drawing/2014/main" id="{48B63602-E312-445F-86E9-EC1049EF0347}"/>
              </a:ext>
            </a:extLst>
          </p:cNvPr>
          <p:cNvGrpSpPr>
            <a:grpSpLocks/>
          </p:cNvGrpSpPr>
          <p:nvPr/>
        </p:nvGrpSpPr>
        <p:grpSpPr bwMode="auto">
          <a:xfrm rot="-1446478" flipH="1" flipV="1">
            <a:off x="5687802" y="5122675"/>
            <a:ext cx="1295018" cy="665018"/>
            <a:chOff x="-2273" y="1428"/>
            <a:chExt cx="4261" cy="1080"/>
          </a:xfrm>
        </p:grpSpPr>
        <p:sp>
          <p:nvSpPr>
            <p:cNvPr id="14" name="Freeform 7">
              <a:extLst>
                <a:ext uri="{FF2B5EF4-FFF2-40B4-BE49-F238E27FC236}">
                  <a16:creationId xmlns:a16="http://schemas.microsoft.com/office/drawing/2014/main" id="{43EBF4EC-0898-4C78-BC4E-D0CECA038F23}"/>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8">
              <a:extLst>
                <a:ext uri="{FF2B5EF4-FFF2-40B4-BE49-F238E27FC236}">
                  <a16:creationId xmlns:a16="http://schemas.microsoft.com/office/drawing/2014/main" id="{ED8C9B60-8B70-46A6-9914-D37A02D04420}"/>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
        <p:nvSpPr>
          <p:cNvPr id="18" name="Freeform 11">
            <a:extLst>
              <a:ext uri="{FF2B5EF4-FFF2-40B4-BE49-F238E27FC236}">
                <a16:creationId xmlns:a16="http://schemas.microsoft.com/office/drawing/2014/main" id="{D25100EF-64D0-41A2-8A68-F65896F47088}"/>
              </a:ext>
            </a:extLst>
          </p:cNvPr>
          <p:cNvSpPr>
            <a:spLocks/>
          </p:cNvSpPr>
          <p:nvPr/>
        </p:nvSpPr>
        <p:spPr bwMode="auto">
          <a:xfrm flipH="1" flipV="1">
            <a:off x="8677275" y="5626631"/>
            <a:ext cx="1295018" cy="665018"/>
          </a:xfrm>
          <a:prstGeom prst="rightArrow">
            <a:avLst/>
          </a:prstGeom>
          <a:solidFill>
            <a:schemeClr val="accent1"/>
          </a:solidFill>
          <a:ln w="9525">
            <a:solidFill>
              <a:srgbClr val="000000"/>
            </a:solidFill>
            <a:round/>
            <a:headEnd/>
            <a:tailEnd/>
          </a:ln>
        </p:spPr>
        <p:txBody>
          <a:bodyPr/>
          <a:lstStyle/>
          <a:p>
            <a:endParaRPr lang="en-US"/>
          </a:p>
        </p:txBody>
      </p:sp>
    </p:spTree>
    <p:extLst>
      <p:ext uri="{BB962C8B-B14F-4D97-AF65-F5344CB8AC3E}">
        <p14:creationId xmlns:p14="http://schemas.microsoft.com/office/powerpoint/2010/main" val="17353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5: Saving Presentations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Remember to save presentation frequently while you work</a:t>
            </a:r>
          </a:p>
          <a:p>
            <a:pPr lvl="1"/>
            <a:r>
              <a:rPr lang="en-US" dirty="0"/>
              <a:t>Click on the SAVE icon to quickly save presentation</a:t>
            </a:r>
          </a:p>
        </p:txBody>
      </p:sp>
      <p:pic>
        <p:nvPicPr>
          <p:cNvPr id="9" name="Picture 5">
            <a:extLst>
              <a:ext uri="{FF2B5EF4-FFF2-40B4-BE49-F238E27FC236}">
                <a16:creationId xmlns:a16="http://schemas.microsoft.com/office/drawing/2014/main" id="{C0B273EA-47C5-4FC8-B81C-FA33CCD08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82001"/>
          <a:stretch>
            <a:fillRect/>
          </a:stretch>
        </p:blipFill>
        <p:spPr bwMode="auto">
          <a:xfrm>
            <a:off x="2447925" y="3562350"/>
            <a:ext cx="76200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6">
            <a:extLst>
              <a:ext uri="{FF2B5EF4-FFF2-40B4-BE49-F238E27FC236}">
                <a16:creationId xmlns:a16="http://schemas.microsoft.com/office/drawing/2014/main" id="{EB38C0C7-C51C-4D48-B61F-34D1A4C21563}"/>
              </a:ext>
            </a:extLst>
          </p:cNvPr>
          <p:cNvGrpSpPr>
            <a:grpSpLocks/>
          </p:cNvGrpSpPr>
          <p:nvPr/>
        </p:nvGrpSpPr>
        <p:grpSpPr bwMode="auto">
          <a:xfrm flipH="1" flipV="1">
            <a:off x="3209925" y="3714750"/>
            <a:ext cx="1524000" cy="762000"/>
            <a:chOff x="-2273" y="1428"/>
            <a:chExt cx="4261" cy="1080"/>
          </a:xfrm>
        </p:grpSpPr>
        <p:sp>
          <p:nvSpPr>
            <p:cNvPr id="11" name="Freeform 7">
              <a:extLst>
                <a:ext uri="{FF2B5EF4-FFF2-40B4-BE49-F238E27FC236}">
                  <a16:creationId xmlns:a16="http://schemas.microsoft.com/office/drawing/2014/main" id="{4CA520F5-9CA0-4A2C-A473-36B481324508}"/>
                </a:ext>
              </a:extLst>
            </p:cNvPr>
            <p:cNvSpPr>
              <a:spLocks/>
            </p:cNvSpPr>
            <p:nvPr/>
          </p:nvSpPr>
          <p:spPr bwMode="auto">
            <a:xfrm>
              <a:off x="1412" y="1428"/>
              <a:ext cx="143" cy="1080"/>
            </a:xfrm>
            <a:custGeom>
              <a:avLst/>
              <a:gdLst>
                <a:gd name="T0" fmla="*/ 143 w 143"/>
                <a:gd name="T1" fmla="*/ 0 h 1080"/>
                <a:gd name="T2" fmla="*/ 143 w 143"/>
                <a:gd name="T3" fmla="*/ 1080 h 1080"/>
                <a:gd name="T4" fmla="*/ 0 w 143"/>
                <a:gd name="T5" fmla="*/ 792 h 1080"/>
                <a:gd name="T6" fmla="*/ 0 w 143"/>
                <a:gd name="T7" fmla="*/ 287 h 1080"/>
                <a:gd name="T8" fmla="*/ 143 w 143"/>
                <a:gd name="T9" fmla="*/ 0 h 1080"/>
              </a:gdLst>
              <a:ahLst/>
              <a:cxnLst>
                <a:cxn ang="0">
                  <a:pos x="T0" y="T1"/>
                </a:cxn>
                <a:cxn ang="0">
                  <a:pos x="T2" y="T3"/>
                </a:cxn>
                <a:cxn ang="0">
                  <a:pos x="T4" y="T5"/>
                </a:cxn>
                <a:cxn ang="0">
                  <a:pos x="T6" y="T7"/>
                </a:cxn>
                <a:cxn ang="0">
                  <a:pos x="T8" y="T9"/>
                </a:cxn>
              </a:cxnLst>
              <a:rect l="0" t="0" r="r" b="b"/>
              <a:pathLst>
                <a:path w="143" h="1080">
                  <a:moveTo>
                    <a:pt x="143" y="0"/>
                  </a:moveTo>
                  <a:lnTo>
                    <a:pt x="143" y="1080"/>
                  </a:lnTo>
                  <a:lnTo>
                    <a:pt x="0" y="792"/>
                  </a:lnTo>
                  <a:lnTo>
                    <a:pt x="0" y="287"/>
                  </a:lnTo>
                  <a:lnTo>
                    <a:pt x="14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8">
              <a:extLst>
                <a:ext uri="{FF2B5EF4-FFF2-40B4-BE49-F238E27FC236}">
                  <a16:creationId xmlns:a16="http://schemas.microsoft.com/office/drawing/2014/main" id="{D61F3917-B257-4C8D-89AA-26A65D3573F5}"/>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114886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6: PowerPoint Views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Microsoft PowerPoint comes with different views to help you while you are creating a presentation</a:t>
            </a:r>
          </a:p>
          <a:p>
            <a:pPr lvl="1"/>
            <a:r>
              <a:rPr lang="en-US" dirty="0"/>
              <a:t>To easily switch between views, you click the buttons at the lower left of the PowerPoint window</a:t>
            </a:r>
          </a:p>
        </p:txBody>
      </p:sp>
      <p:pic>
        <p:nvPicPr>
          <p:cNvPr id="8" name="Picture 6">
            <a:extLst>
              <a:ext uri="{FF2B5EF4-FFF2-40B4-BE49-F238E27FC236}">
                <a16:creationId xmlns:a16="http://schemas.microsoft.com/office/drawing/2014/main" id="{D55DBC76-4AA4-4A44-9A95-DDCC8091D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86110"/>
          <a:stretch>
            <a:fillRect/>
          </a:stretch>
        </p:blipFill>
        <p:spPr bwMode="auto">
          <a:xfrm>
            <a:off x="1656116" y="38100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7">
            <a:extLst>
              <a:ext uri="{FF2B5EF4-FFF2-40B4-BE49-F238E27FC236}">
                <a16:creationId xmlns:a16="http://schemas.microsoft.com/office/drawing/2014/main" id="{56260048-CA04-440F-A86B-9EA8CF1D81E7}"/>
              </a:ext>
            </a:extLst>
          </p:cNvPr>
          <p:cNvGrpSpPr>
            <a:grpSpLocks/>
          </p:cNvGrpSpPr>
          <p:nvPr/>
        </p:nvGrpSpPr>
        <p:grpSpPr bwMode="auto">
          <a:xfrm flipH="1" flipV="1">
            <a:off x="3637316" y="3810000"/>
            <a:ext cx="1524000" cy="762000"/>
            <a:chOff x="-2273" y="1428"/>
            <a:chExt cx="4261" cy="1080"/>
          </a:xfrm>
        </p:grpSpPr>
        <p:sp>
          <p:nvSpPr>
            <p:cNvPr id="13" name="Freeform 8">
              <a:extLst>
                <a:ext uri="{FF2B5EF4-FFF2-40B4-BE49-F238E27FC236}">
                  <a16:creationId xmlns:a16="http://schemas.microsoft.com/office/drawing/2014/main" id="{AF9339E0-BFE3-4DB1-A95F-ECF3C3FC3F2B}"/>
                </a:ext>
              </a:extLst>
            </p:cNvPr>
            <p:cNvSpPr>
              <a:spLocks/>
            </p:cNvSpPr>
            <p:nvPr/>
          </p:nvSpPr>
          <p:spPr bwMode="auto">
            <a:xfrm>
              <a:off x="1412" y="1428"/>
              <a:ext cx="143" cy="1080"/>
            </a:xfrm>
            <a:custGeom>
              <a:avLst/>
              <a:gdLst>
                <a:gd name="T0" fmla="*/ 143 w 143"/>
                <a:gd name="T1" fmla="*/ 0 h 1080"/>
                <a:gd name="T2" fmla="*/ 143 w 143"/>
                <a:gd name="T3" fmla="*/ 1080 h 1080"/>
                <a:gd name="T4" fmla="*/ 0 w 143"/>
                <a:gd name="T5" fmla="*/ 792 h 1080"/>
                <a:gd name="T6" fmla="*/ 0 w 143"/>
                <a:gd name="T7" fmla="*/ 287 h 1080"/>
                <a:gd name="T8" fmla="*/ 143 w 143"/>
                <a:gd name="T9" fmla="*/ 0 h 1080"/>
              </a:gdLst>
              <a:ahLst/>
              <a:cxnLst>
                <a:cxn ang="0">
                  <a:pos x="T0" y="T1"/>
                </a:cxn>
                <a:cxn ang="0">
                  <a:pos x="T2" y="T3"/>
                </a:cxn>
                <a:cxn ang="0">
                  <a:pos x="T4" y="T5"/>
                </a:cxn>
                <a:cxn ang="0">
                  <a:pos x="T6" y="T7"/>
                </a:cxn>
                <a:cxn ang="0">
                  <a:pos x="T8" y="T9"/>
                </a:cxn>
              </a:cxnLst>
              <a:rect l="0" t="0" r="r" b="b"/>
              <a:pathLst>
                <a:path w="143" h="1080">
                  <a:moveTo>
                    <a:pt x="143" y="0"/>
                  </a:moveTo>
                  <a:lnTo>
                    <a:pt x="143" y="1080"/>
                  </a:lnTo>
                  <a:lnTo>
                    <a:pt x="0" y="792"/>
                  </a:lnTo>
                  <a:lnTo>
                    <a:pt x="0" y="287"/>
                  </a:lnTo>
                  <a:lnTo>
                    <a:pt x="14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9">
              <a:extLst>
                <a:ext uri="{FF2B5EF4-FFF2-40B4-BE49-F238E27FC236}">
                  <a16:creationId xmlns:a16="http://schemas.microsoft.com/office/drawing/2014/main" id="{6723736A-B25A-4D38-A603-60972C1A9D4E}"/>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292470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6: PowerPoint Views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b="1" dirty="0">
                <a:solidFill>
                  <a:schemeClr val="tx2"/>
                </a:solidFill>
              </a:rPr>
              <a:t>Normal View </a:t>
            </a:r>
            <a:r>
              <a:rPr lang="en-US" dirty="0"/>
              <a:t>– contains 3 panes: the outline pane, the slide pane, and the notes pane</a:t>
            </a:r>
          </a:p>
          <a:p>
            <a:pPr lvl="1"/>
            <a:r>
              <a:rPr lang="en-US" b="1" dirty="0">
                <a:solidFill>
                  <a:schemeClr val="tx2"/>
                </a:solidFill>
              </a:rPr>
              <a:t>Outline View </a:t>
            </a:r>
            <a:r>
              <a:rPr lang="en-US" dirty="0"/>
              <a:t>– allows you to organize and develop the contents of your presentation</a:t>
            </a:r>
          </a:p>
        </p:txBody>
      </p:sp>
      <p:pic>
        <p:nvPicPr>
          <p:cNvPr id="9" name="Picture 9">
            <a:extLst>
              <a:ext uri="{FF2B5EF4-FFF2-40B4-BE49-F238E27FC236}">
                <a16:creationId xmlns:a16="http://schemas.microsoft.com/office/drawing/2014/main" id="{4A116D64-062F-4A78-9BAA-143CCB46AF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31" t="34966" r="20000" b="44537"/>
          <a:stretch/>
        </p:blipFill>
        <p:spPr bwMode="auto">
          <a:xfrm>
            <a:off x="4038600" y="3251587"/>
            <a:ext cx="3962400" cy="290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47362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6: PowerPoint Views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b="1" dirty="0">
                <a:solidFill>
                  <a:schemeClr val="tx2"/>
                </a:solidFill>
              </a:rPr>
              <a:t>Slide View </a:t>
            </a:r>
            <a:r>
              <a:rPr lang="en-US" dirty="0"/>
              <a:t>– see how your text looks on each slide</a:t>
            </a:r>
          </a:p>
          <a:p>
            <a:pPr lvl="1"/>
            <a:r>
              <a:rPr lang="en-US" b="1" dirty="0">
                <a:solidFill>
                  <a:schemeClr val="tx2"/>
                </a:solidFill>
              </a:rPr>
              <a:t>Slide Sorter View </a:t>
            </a:r>
            <a:r>
              <a:rPr lang="en-US" dirty="0"/>
              <a:t>– see all the slides in your presentation on screen at the same time</a:t>
            </a:r>
          </a:p>
          <a:p>
            <a:pPr lvl="1"/>
            <a:r>
              <a:rPr lang="en-US" b="1" dirty="0">
                <a:solidFill>
                  <a:schemeClr val="tx2"/>
                </a:solidFill>
              </a:rPr>
              <a:t>Slide Show </a:t>
            </a:r>
            <a:r>
              <a:rPr lang="en-US" dirty="0"/>
              <a:t>– allows you to start the slide show</a:t>
            </a:r>
          </a:p>
        </p:txBody>
      </p:sp>
      <p:pic>
        <p:nvPicPr>
          <p:cNvPr id="9" name="Picture 9">
            <a:extLst>
              <a:ext uri="{FF2B5EF4-FFF2-40B4-BE49-F238E27FC236}">
                <a16:creationId xmlns:a16="http://schemas.microsoft.com/office/drawing/2014/main" id="{4A116D64-062F-4A78-9BAA-143CCB46AF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231" t="34966" r="20000" b="44537"/>
          <a:stretch/>
        </p:blipFill>
        <p:spPr bwMode="auto">
          <a:xfrm>
            <a:off x="4038600" y="3251587"/>
            <a:ext cx="3962400" cy="290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6934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7: Building Transitions and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Transitions are the movements from one slide to another</a:t>
            </a:r>
          </a:p>
          <a:p>
            <a:pPr lvl="1"/>
            <a:r>
              <a:rPr lang="en-US" dirty="0"/>
              <a:t>Effects are the movements that give you control over the content flow on each individual slide</a:t>
            </a:r>
          </a:p>
          <a:p>
            <a:pPr lvl="1"/>
            <a:r>
              <a:rPr lang="en-US" dirty="0"/>
              <a:t>Before setting transitions or effects, switch to SLIDE SORTER VIEW by clicking the appropriate button in the lower left corner of screen</a:t>
            </a:r>
          </a:p>
        </p:txBody>
      </p:sp>
    </p:spTree>
    <p:extLst>
      <p:ext uri="{BB962C8B-B14F-4D97-AF65-F5344CB8AC3E}">
        <p14:creationId xmlns:p14="http://schemas.microsoft.com/office/powerpoint/2010/main" val="1330071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Tutorial Contents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b="1" dirty="0">
                <a:solidFill>
                  <a:schemeClr val="tx2"/>
                </a:solidFill>
              </a:rPr>
              <a:t>Lesson 1</a:t>
            </a:r>
            <a:r>
              <a:rPr lang="en-US" dirty="0"/>
              <a:t> Opening PowerPoint and Creating a New Presentation</a:t>
            </a:r>
          </a:p>
          <a:p>
            <a:pPr lvl="1"/>
            <a:r>
              <a:rPr lang="en-US" b="1" dirty="0">
                <a:solidFill>
                  <a:schemeClr val="tx2"/>
                </a:solidFill>
              </a:rPr>
              <a:t>Lesson 2</a:t>
            </a:r>
            <a:r>
              <a:rPr lang="en-US" dirty="0"/>
              <a:t> Choosing Slides and Entering Text</a:t>
            </a:r>
          </a:p>
          <a:p>
            <a:pPr lvl="1"/>
            <a:r>
              <a:rPr lang="en-US" b="1" dirty="0">
                <a:solidFill>
                  <a:schemeClr val="tx2"/>
                </a:solidFill>
              </a:rPr>
              <a:t>Lesson 3</a:t>
            </a:r>
            <a:r>
              <a:rPr lang="en-US" dirty="0"/>
              <a:t> Adding a Picture</a:t>
            </a:r>
          </a:p>
          <a:p>
            <a:pPr lvl="1"/>
            <a:r>
              <a:rPr lang="en-US" b="1" dirty="0">
                <a:solidFill>
                  <a:schemeClr val="tx2"/>
                </a:solidFill>
              </a:rPr>
              <a:t>Lesson 4</a:t>
            </a:r>
            <a:r>
              <a:rPr lang="en-US" dirty="0"/>
              <a:t> Formatting Text</a:t>
            </a:r>
          </a:p>
          <a:p>
            <a:pPr lvl="1"/>
            <a:r>
              <a:rPr lang="en-US" b="1" dirty="0">
                <a:solidFill>
                  <a:schemeClr val="tx2"/>
                </a:solidFill>
              </a:rPr>
              <a:t>Lesson 5</a:t>
            </a:r>
            <a:r>
              <a:rPr lang="en-US" dirty="0"/>
              <a:t> Saving Presentations</a:t>
            </a:r>
          </a:p>
          <a:p>
            <a:pPr lvl="1"/>
            <a:r>
              <a:rPr lang="en-US" b="1" dirty="0">
                <a:solidFill>
                  <a:schemeClr val="tx2"/>
                </a:solidFill>
              </a:rPr>
              <a:t>Lesson 6 </a:t>
            </a:r>
            <a:r>
              <a:rPr lang="en-US" dirty="0"/>
              <a:t>PowerPoint Views</a:t>
            </a:r>
          </a:p>
          <a:p>
            <a:pPr lvl="1"/>
            <a:r>
              <a:rPr lang="en-US" b="1" dirty="0">
                <a:solidFill>
                  <a:schemeClr val="tx2"/>
                </a:solidFill>
              </a:rPr>
              <a:t>Lesson 7 </a:t>
            </a:r>
            <a:r>
              <a:rPr lang="en-US" dirty="0"/>
              <a:t>Building Transitions and Effects</a:t>
            </a:r>
          </a:p>
          <a:p>
            <a:pPr lvl="1"/>
            <a:r>
              <a:rPr lang="en-US" b="1" dirty="0">
                <a:solidFill>
                  <a:schemeClr val="tx2"/>
                </a:solidFill>
              </a:rPr>
              <a:t>Lesson 8 </a:t>
            </a:r>
            <a:r>
              <a:rPr lang="en-US" dirty="0"/>
              <a:t>Learning More</a:t>
            </a:r>
          </a:p>
          <a:p>
            <a:pPr lvl="1"/>
            <a:endParaRPr lang="en-US" dirty="0"/>
          </a:p>
        </p:txBody>
      </p:sp>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7: Building Transitions and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In the SLIDE SORTER VIEW, you will see a new toolbar</a:t>
            </a:r>
          </a:p>
          <a:p>
            <a:pPr lvl="1"/>
            <a:r>
              <a:rPr lang="en-US" dirty="0"/>
              <a:t>There are two drop down menus – the menu on the left lists SLIDE TRANSITION EFFECTS, the menu on the right gives choices for TEXT PRESET ANIMATION</a:t>
            </a:r>
          </a:p>
        </p:txBody>
      </p:sp>
      <p:pic>
        <p:nvPicPr>
          <p:cNvPr id="4" name="Picture 4">
            <a:extLst>
              <a:ext uri="{FF2B5EF4-FFF2-40B4-BE49-F238E27FC236}">
                <a16:creationId xmlns:a16="http://schemas.microsoft.com/office/drawing/2014/main" id="{7F18D693-94DF-438E-8CE5-D645E46774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71333"/>
          <a:stretch>
            <a:fillRect/>
          </a:stretch>
        </p:blipFill>
        <p:spPr bwMode="auto">
          <a:xfrm>
            <a:off x="1924050" y="3724275"/>
            <a:ext cx="8382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5">
            <a:extLst>
              <a:ext uri="{FF2B5EF4-FFF2-40B4-BE49-F238E27FC236}">
                <a16:creationId xmlns:a16="http://schemas.microsoft.com/office/drawing/2014/main" id="{6F4247D6-9E82-470D-B75C-B9D82B17B051}"/>
              </a:ext>
            </a:extLst>
          </p:cNvPr>
          <p:cNvGrpSpPr>
            <a:grpSpLocks/>
          </p:cNvGrpSpPr>
          <p:nvPr/>
        </p:nvGrpSpPr>
        <p:grpSpPr bwMode="auto">
          <a:xfrm rot="-3420732" flipH="1" flipV="1">
            <a:off x="4718050" y="3971925"/>
            <a:ext cx="1295400" cy="762000"/>
            <a:chOff x="-2273" y="1428"/>
            <a:chExt cx="4261" cy="1080"/>
          </a:xfrm>
          <a:solidFill>
            <a:schemeClr val="accent1"/>
          </a:solidFill>
        </p:grpSpPr>
        <p:sp>
          <p:nvSpPr>
            <p:cNvPr id="6" name="Freeform 6">
              <a:extLst>
                <a:ext uri="{FF2B5EF4-FFF2-40B4-BE49-F238E27FC236}">
                  <a16:creationId xmlns:a16="http://schemas.microsoft.com/office/drawing/2014/main" id="{1A51592E-5CA4-4D10-A7D9-65DCE719D6EB}"/>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7" name="Freeform 7">
              <a:extLst>
                <a:ext uri="{FF2B5EF4-FFF2-40B4-BE49-F238E27FC236}">
                  <a16:creationId xmlns:a16="http://schemas.microsoft.com/office/drawing/2014/main" id="{C2EE659B-8BA9-4EA6-B005-D3FB2E8207D8}"/>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grpSp>
        <p:nvGrpSpPr>
          <p:cNvPr id="8" name="Group 8">
            <a:extLst>
              <a:ext uri="{FF2B5EF4-FFF2-40B4-BE49-F238E27FC236}">
                <a16:creationId xmlns:a16="http://schemas.microsoft.com/office/drawing/2014/main" id="{1F49CD4A-67A9-4AFB-BB21-2A4C899F7CB9}"/>
              </a:ext>
            </a:extLst>
          </p:cNvPr>
          <p:cNvGrpSpPr>
            <a:grpSpLocks/>
          </p:cNvGrpSpPr>
          <p:nvPr/>
        </p:nvGrpSpPr>
        <p:grpSpPr bwMode="auto">
          <a:xfrm rot="-3176337" flipH="1" flipV="1">
            <a:off x="2624138" y="3905250"/>
            <a:ext cx="1066800" cy="762000"/>
            <a:chOff x="-2273" y="1428"/>
            <a:chExt cx="4261" cy="1080"/>
          </a:xfrm>
          <a:solidFill>
            <a:schemeClr val="accent1"/>
          </a:solidFill>
        </p:grpSpPr>
        <p:sp>
          <p:nvSpPr>
            <p:cNvPr id="9" name="Freeform 9">
              <a:extLst>
                <a:ext uri="{FF2B5EF4-FFF2-40B4-BE49-F238E27FC236}">
                  <a16:creationId xmlns:a16="http://schemas.microsoft.com/office/drawing/2014/main" id="{B145BA8E-B04E-42A8-BA0C-1D073A8866C2}"/>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10" name="Freeform 10">
              <a:extLst>
                <a:ext uri="{FF2B5EF4-FFF2-40B4-BE49-F238E27FC236}">
                  <a16:creationId xmlns:a16="http://schemas.microsoft.com/office/drawing/2014/main" id="{7FC77961-1482-402B-AF35-21B753E90993}"/>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26237333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7: Building Transitions and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469636" cy="4734318"/>
          </a:xfrm>
        </p:spPr>
        <p:txBody>
          <a:bodyPr/>
          <a:lstStyle/>
          <a:p>
            <a:pPr lvl="1"/>
            <a:r>
              <a:rPr lang="en-US" dirty="0"/>
              <a:t>To set a transition, in the SLIDE SORTER VIEW, click the slide you want to modify</a:t>
            </a:r>
          </a:p>
          <a:p>
            <a:pPr lvl="1"/>
            <a:r>
              <a:rPr lang="en-US" dirty="0"/>
              <a:t>If you would like to set the same transition on multiple slides, hold the SHIFT key down and click of each slide you want to modify</a:t>
            </a:r>
          </a:p>
          <a:p>
            <a:pPr lvl="1"/>
            <a:r>
              <a:rPr lang="en-US" dirty="0"/>
              <a:t>Notice the 2nd row of slides is highlighted</a:t>
            </a:r>
          </a:p>
          <a:p>
            <a:pPr lvl="1"/>
            <a:endParaRPr lang="en-US" dirty="0"/>
          </a:p>
        </p:txBody>
      </p:sp>
      <p:pic>
        <p:nvPicPr>
          <p:cNvPr id="11" name="Picture 4">
            <a:extLst>
              <a:ext uri="{FF2B5EF4-FFF2-40B4-BE49-F238E27FC236}">
                <a16:creationId xmlns:a16="http://schemas.microsoft.com/office/drawing/2014/main" id="{20392136-79C6-4B76-A40F-8A6AFD6A29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1581150"/>
            <a:ext cx="4572000"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5">
            <a:extLst>
              <a:ext uri="{FF2B5EF4-FFF2-40B4-BE49-F238E27FC236}">
                <a16:creationId xmlns:a16="http://schemas.microsoft.com/office/drawing/2014/main" id="{13E5D762-B42D-4422-829A-2B0CD337B709}"/>
              </a:ext>
            </a:extLst>
          </p:cNvPr>
          <p:cNvGrpSpPr>
            <a:grpSpLocks/>
          </p:cNvGrpSpPr>
          <p:nvPr/>
        </p:nvGrpSpPr>
        <p:grpSpPr bwMode="auto">
          <a:xfrm rot="-18944659" flipH="1" flipV="1">
            <a:off x="9728200" y="4495800"/>
            <a:ext cx="1295400" cy="762000"/>
            <a:chOff x="-2273" y="1428"/>
            <a:chExt cx="4261" cy="1080"/>
          </a:xfrm>
          <a:solidFill>
            <a:schemeClr val="accent1"/>
          </a:solidFill>
        </p:grpSpPr>
        <p:sp>
          <p:nvSpPr>
            <p:cNvPr id="13" name="Freeform 6">
              <a:extLst>
                <a:ext uri="{FF2B5EF4-FFF2-40B4-BE49-F238E27FC236}">
                  <a16:creationId xmlns:a16="http://schemas.microsoft.com/office/drawing/2014/main" id="{239F4ABD-6E31-43DF-B825-4EE14826AB07}"/>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14" name="Freeform 7">
              <a:extLst>
                <a:ext uri="{FF2B5EF4-FFF2-40B4-BE49-F238E27FC236}">
                  <a16:creationId xmlns:a16="http://schemas.microsoft.com/office/drawing/2014/main" id="{A5E8473D-7AB0-462A-9CE0-0F180DF15892}"/>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9896170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7: Building Transitions and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469636" cy="4734318"/>
          </a:xfrm>
        </p:spPr>
        <p:txBody>
          <a:bodyPr/>
          <a:lstStyle/>
          <a:p>
            <a:pPr lvl="1"/>
            <a:r>
              <a:rPr lang="en-US" dirty="0"/>
              <a:t>To choose a transition, click the triangle to the right of the Slide Transition Effects Box</a:t>
            </a:r>
          </a:p>
          <a:p>
            <a:pPr lvl="1"/>
            <a:r>
              <a:rPr lang="en-US" dirty="0"/>
              <a:t>Highlight (point to) one of the choices and set it by clicking it</a:t>
            </a:r>
          </a:p>
          <a:p>
            <a:pPr lvl="1"/>
            <a:r>
              <a:rPr lang="en-US" dirty="0"/>
              <a:t>The transition will immediately play on the thumbnail slide and the transition icon appears below the slide(s)</a:t>
            </a:r>
          </a:p>
        </p:txBody>
      </p:sp>
      <p:pic>
        <p:nvPicPr>
          <p:cNvPr id="8" name="Picture 4">
            <a:extLst>
              <a:ext uri="{FF2B5EF4-FFF2-40B4-BE49-F238E27FC236}">
                <a16:creationId xmlns:a16="http://schemas.microsoft.com/office/drawing/2014/main" id="{BC4BCE22-99B1-4BAA-A957-D0ECF3135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0325" y="1546225"/>
            <a:ext cx="5029200"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5">
            <a:extLst>
              <a:ext uri="{FF2B5EF4-FFF2-40B4-BE49-F238E27FC236}">
                <a16:creationId xmlns:a16="http://schemas.microsoft.com/office/drawing/2014/main" id="{1818D0F9-C3CF-4A99-884A-A564B7A776B3}"/>
              </a:ext>
            </a:extLst>
          </p:cNvPr>
          <p:cNvGrpSpPr>
            <a:grpSpLocks/>
          </p:cNvGrpSpPr>
          <p:nvPr/>
        </p:nvGrpSpPr>
        <p:grpSpPr bwMode="auto">
          <a:xfrm rot="-18944659" flipH="1" flipV="1">
            <a:off x="10067925" y="4410075"/>
            <a:ext cx="1295400" cy="762000"/>
            <a:chOff x="-2273" y="1428"/>
            <a:chExt cx="4261" cy="1080"/>
          </a:xfrm>
          <a:solidFill>
            <a:schemeClr val="accent1"/>
          </a:solidFill>
        </p:grpSpPr>
        <p:sp>
          <p:nvSpPr>
            <p:cNvPr id="10" name="Freeform 6">
              <a:extLst>
                <a:ext uri="{FF2B5EF4-FFF2-40B4-BE49-F238E27FC236}">
                  <a16:creationId xmlns:a16="http://schemas.microsoft.com/office/drawing/2014/main" id="{CDE0740D-5812-4EF8-A45E-7A5F546BB9B5}"/>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15" name="Freeform 7">
              <a:extLst>
                <a:ext uri="{FF2B5EF4-FFF2-40B4-BE49-F238E27FC236}">
                  <a16:creationId xmlns:a16="http://schemas.microsoft.com/office/drawing/2014/main" id="{EEA9AA3D-2314-4528-AA4F-CF40BE047C3A}"/>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grpSp>
        <p:nvGrpSpPr>
          <p:cNvPr id="16" name="Group 8">
            <a:extLst>
              <a:ext uri="{FF2B5EF4-FFF2-40B4-BE49-F238E27FC236}">
                <a16:creationId xmlns:a16="http://schemas.microsoft.com/office/drawing/2014/main" id="{EFA4099F-646E-4D36-80F0-82A18AA27F90}"/>
              </a:ext>
            </a:extLst>
          </p:cNvPr>
          <p:cNvGrpSpPr>
            <a:grpSpLocks/>
          </p:cNvGrpSpPr>
          <p:nvPr/>
        </p:nvGrpSpPr>
        <p:grpSpPr bwMode="auto">
          <a:xfrm rot="-18944659" flipH="1" flipV="1">
            <a:off x="7553325" y="3038475"/>
            <a:ext cx="1295400" cy="762000"/>
            <a:chOff x="-2273" y="1428"/>
            <a:chExt cx="4261" cy="1080"/>
          </a:xfrm>
          <a:solidFill>
            <a:schemeClr val="accent1"/>
          </a:solidFill>
        </p:grpSpPr>
        <p:sp>
          <p:nvSpPr>
            <p:cNvPr id="17" name="Freeform 9">
              <a:extLst>
                <a:ext uri="{FF2B5EF4-FFF2-40B4-BE49-F238E27FC236}">
                  <a16:creationId xmlns:a16="http://schemas.microsoft.com/office/drawing/2014/main" id="{F95AD578-9019-45B3-8BE2-4547A69BA544}"/>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18" name="Freeform 10">
              <a:extLst>
                <a:ext uri="{FF2B5EF4-FFF2-40B4-BE49-F238E27FC236}">
                  <a16:creationId xmlns:a16="http://schemas.microsoft.com/office/drawing/2014/main" id="{ABA04789-E75D-4F4C-9AE9-EDB9C8936AFF}"/>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2580152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7: Building Transitions and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To choose a text animation effect use the TEXT PRESET ANIMATION menu</a:t>
            </a:r>
          </a:p>
          <a:p>
            <a:pPr lvl="1"/>
            <a:r>
              <a:rPr lang="en-US" dirty="0"/>
              <a:t>First choose slide(s) as you did with the transition effects</a:t>
            </a:r>
          </a:p>
          <a:p>
            <a:pPr lvl="1"/>
            <a:r>
              <a:rPr lang="en-US" dirty="0"/>
              <a:t>Click the triangle to the right of the menu box to see the choices</a:t>
            </a:r>
          </a:p>
          <a:p>
            <a:pPr lvl="1"/>
            <a:r>
              <a:rPr lang="en-US" dirty="0"/>
              <a:t>Highlight (point to) one of the choices and click it to set</a:t>
            </a:r>
          </a:p>
        </p:txBody>
      </p:sp>
    </p:spTree>
    <p:extLst>
      <p:ext uri="{BB962C8B-B14F-4D97-AF65-F5344CB8AC3E}">
        <p14:creationId xmlns:p14="http://schemas.microsoft.com/office/powerpoint/2010/main" val="613971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7: Building Transitions and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5469636" cy="4734318"/>
          </a:xfrm>
        </p:spPr>
        <p:txBody>
          <a:bodyPr/>
          <a:lstStyle/>
          <a:p>
            <a:pPr lvl="1"/>
            <a:r>
              <a:rPr lang="en-US" dirty="0"/>
              <a:t>The selected effect will immediately play on the thumbnail of the selected slide(s)</a:t>
            </a:r>
          </a:p>
          <a:p>
            <a:pPr lvl="1"/>
            <a:r>
              <a:rPr lang="en-US" dirty="0"/>
              <a:t>An effect icon will appear below the slide(s)</a:t>
            </a:r>
          </a:p>
        </p:txBody>
      </p:sp>
      <p:pic>
        <p:nvPicPr>
          <p:cNvPr id="11" name="Picture 4">
            <a:extLst>
              <a:ext uri="{FF2B5EF4-FFF2-40B4-BE49-F238E27FC236}">
                <a16:creationId xmlns:a16="http://schemas.microsoft.com/office/drawing/2014/main" id="{C6654D35-4075-4879-A73C-80E66A4FF9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3675" y="1695450"/>
            <a:ext cx="5334000" cy="42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5">
            <a:extLst>
              <a:ext uri="{FF2B5EF4-FFF2-40B4-BE49-F238E27FC236}">
                <a16:creationId xmlns:a16="http://schemas.microsoft.com/office/drawing/2014/main" id="{6F702B10-D226-4A01-A8D9-3F96B843DACD}"/>
              </a:ext>
            </a:extLst>
          </p:cNvPr>
          <p:cNvGrpSpPr>
            <a:grpSpLocks/>
          </p:cNvGrpSpPr>
          <p:nvPr/>
        </p:nvGrpSpPr>
        <p:grpSpPr bwMode="auto">
          <a:xfrm rot="-18944659" flipH="1" flipV="1">
            <a:off x="8829675" y="2990850"/>
            <a:ext cx="1295400" cy="762000"/>
            <a:chOff x="-2273" y="1428"/>
            <a:chExt cx="4261" cy="1080"/>
          </a:xfrm>
          <a:solidFill>
            <a:schemeClr val="accent1"/>
          </a:solidFill>
        </p:grpSpPr>
        <p:sp>
          <p:nvSpPr>
            <p:cNvPr id="13" name="Freeform 6">
              <a:extLst>
                <a:ext uri="{FF2B5EF4-FFF2-40B4-BE49-F238E27FC236}">
                  <a16:creationId xmlns:a16="http://schemas.microsoft.com/office/drawing/2014/main" id="{E88B63B5-7427-47D3-BDCE-627CD89FF0AF}"/>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14" name="Freeform 7">
              <a:extLst>
                <a:ext uri="{FF2B5EF4-FFF2-40B4-BE49-F238E27FC236}">
                  <a16:creationId xmlns:a16="http://schemas.microsoft.com/office/drawing/2014/main" id="{81B484B6-AA9A-4E51-8175-7C09476F265E}"/>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grpSp>
        <p:nvGrpSpPr>
          <p:cNvPr id="19" name="Group 8">
            <a:extLst>
              <a:ext uri="{FF2B5EF4-FFF2-40B4-BE49-F238E27FC236}">
                <a16:creationId xmlns:a16="http://schemas.microsoft.com/office/drawing/2014/main" id="{439D740E-F501-4553-B852-46905F93C5AD}"/>
              </a:ext>
            </a:extLst>
          </p:cNvPr>
          <p:cNvGrpSpPr>
            <a:grpSpLocks/>
          </p:cNvGrpSpPr>
          <p:nvPr/>
        </p:nvGrpSpPr>
        <p:grpSpPr bwMode="auto">
          <a:xfrm rot="-18944659" flipH="1" flipV="1">
            <a:off x="8067675" y="4362450"/>
            <a:ext cx="1295400" cy="762000"/>
            <a:chOff x="-2273" y="1428"/>
            <a:chExt cx="4261" cy="1080"/>
          </a:xfrm>
          <a:solidFill>
            <a:schemeClr val="accent1"/>
          </a:solidFill>
        </p:grpSpPr>
        <p:sp>
          <p:nvSpPr>
            <p:cNvPr id="20" name="Freeform 9">
              <a:extLst>
                <a:ext uri="{FF2B5EF4-FFF2-40B4-BE49-F238E27FC236}">
                  <a16:creationId xmlns:a16="http://schemas.microsoft.com/office/drawing/2014/main" id="{D89077DE-4B44-4286-AA5F-818673E14D42}"/>
                </a:ext>
              </a:extLst>
            </p:cNvPr>
            <p:cNvSpPr>
              <a:spLocks/>
            </p:cNvSpPr>
            <p:nvPr/>
          </p:nvSpPr>
          <p:spPr bwMode="auto">
            <a:xfrm>
              <a:off x="1412" y="1428"/>
              <a:ext cx="143" cy="1080"/>
            </a:xfrm>
            <a:prstGeom prst="rightArrow">
              <a:avLst/>
            </a:prstGeom>
            <a:grpFill/>
            <a:ln w="9525">
              <a:solidFill>
                <a:srgbClr val="000000"/>
              </a:solidFill>
              <a:round/>
              <a:headEnd/>
              <a:tailEnd/>
            </a:ln>
          </p:spPr>
          <p:txBody>
            <a:bodyPr/>
            <a:lstStyle/>
            <a:p>
              <a:endParaRPr lang="en-US"/>
            </a:p>
          </p:txBody>
        </p:sp>
        <p:sp>
          <p:nvSpPr>
            <p:cNvPr id="21" name="Freeform 10">
              <a:extLst>
                <a:ext uri="{FF2B5EF4-FFF2-40B4-BE49-F238E27FC236}">
                  <a16:creationId xmlns:a16="http://schemas.microsoft.com/office/drawing/2014/main" id="{82DBAD12-9CF7-4366-8266-0426BA72EC2E}"/>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a:p>
          </p:txBody>
        </p:sp>
      </p:grpSp>
    </p:spTree>
    <p:extLst>
      <p:ext uri="{BB962C8B-B14F-4D97-AF65-F5344CB8AC3E}">
        <p14:creationId xmlns:p14="http://schemas.microsoft.com/office/powerpoint/2010/main" val="3544061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7: Building Transitions and Effects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0984611" cy="4734318"/>
          </a:xfrm>
        </p:spPr>
        <p:txBody>
          <a:bodyPr/>
          <a:lstStyle/>
          <a:p>
            <a:pPr lvl="1"/>
            <a:r>
              <a:rPr lang="en-US" dirty="0"/>
              <a:t>To see how all the transitions and effects will play before an audience, view the presentation in the SLIDE SHOW VIEW</a:t>
            </a:r>
          </a:p>
          <a:p>
            <a:pPr lvl="1"/>
            <a:r>
              <a:rPr lang="en-US" dirty="0"/>
              <a:t>Advance through the presentation by clicking the mouse, pressing the spacebar or the up/down arrows</a:t>
            </a:r>
          </a:p>
          <a:p>
            <a:pPr lvl="1"/>
            <a:r>
              <a:rPr lang="en-US" dirty="0"/>
              <a:t>To exit the SLIDE SHOW VIEW, press the ESC key</a:t>
            </a:r>
          </a:p>
          <a:p>
            <a:pPr lvl="1"/>
            <a:r>
              <a:rPr lang="en-US" dirty="0"/>
              <a:t>NOTE: You can also get to the Slide Transition Dialog box from the SLIDE SHOW menu at the top of the screen by selecting SLIDE TRANSITION</a:t>
            </a:r>
          </a:p>
        </p:txBody>
      </p:sp>
    </p:spTree>
    <p:extLst>
      <p:ext uri="{BB962C8B-B14F-4D97-AF65-F5344CB8AC3E}">
        <p14:creationId xmlns:p14="http://schemas.microsoft.com/office/powerpoint/2010/main" val="2140185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8: Learning More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1003661" cy="4734318"/>
          </a:xfrm>
        </p:spPr>
        <p:txBody>
          <a:bodyPr/>
          <a:lstStyle/>
          <a:p>
            <a:pPr lvl="1"/>
            <a:r>
              <a:rPr lang="en-US" dirty="0"/>
              <a:t>Microsoft PowerPoint provides a variety of online help to assist you in learning how to use the program’s features</a:t>
            </a:r>
          </a:p>
          <a:p>
            <a:pPr lvl="1"/>
            <a:r>
              <a:rPr lang="en-US" dirty="0"/>
              <a:t>Click HELP on the menu bar to see and access what is available</a:t>
            </a:r>
          </a:p>
        </p:txBody>
      </p:sp>
      <p:pic>
        <p:nvPicPr>
          <p:cNvPr id="15" name="Picture 4">
            <a:extLst>
              <a:ext uri="{FF2B5EF4-FFF2-40B4-BE49-F238E27FC236}">
                <a16:creationId xmlns:a16="http://schemas.microsoft.com/office/drawing/2014/main" id="{1E1BFDAA-F584-400A-965E-8B6992AF7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8001"/>
          <a:stretch>
            <a:fillRect/>
          </a:stretch>
        </p:blipFill>
        <p:spPr bwMode="auto">
          <a:xfrm>
            <a:off x="2114550" y="3438525"/>
            <a:ext cx="784860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Group 5">
            <a:extLst>
              <a:ext uri="{FF2B5EF4-FFF2-40B4-BE49-F238E27FC236}">
                <a16:creationId xmlns:a16="http://schemas.microsoft.com/office/drawing/2014/main" id="{0AF6EAF7-7EE3-4F94-A44B-62BA1A7E0163}"/>
              </a:ext>
            </a:extLst>
          </p:cNvPr>
          <p:cNvGrpSpPr>
            <a:grpSpLocks/>
          </p:cNvGrpSpPr>
          <p:nvPr/>
        </p:nvGrpSpPr>
        <p:grpSpPr bwMode="auto">
          <a:xfrm rot="-1758030" flipH="1" flipV="1">
            <a:off x="5924550" y="3209925"/>
            <a:ext cx="1524000" cy="762000"/>
            <a:chOff x="-2273" y="1428"/>
            <a:chExt cx="4261" cy="1080"/>
          </a:xfrm>
        </p:grpSpPr>
        <p:sp>
          <p:nvSpPr>
            <p:cNvPr id="17" name="Freeform 6">
              <a:extLst>
                <a:ext uri="{FF2B5EF4-FFF2-40B4-BE49-F238E27FC236}">
                  <a16:creationId xmlns:a16="http://schemas.microsoft.com/office/drawing/2014/main" id="{359628C6-358A-4833-A6F1-0339BF2770A9}"/>
                </a:ext>
              </a:extLst>
            </p:cNvPr>
            <p:cNvSpPr>
              <a:spLocks/>
            </p:cNvSpPr>
            <p:nvPr/>
          </p:nvSpPr>
          <p:spPr bwMode="auto">
            <a:xfrm>
              <a:off x="1412" y="1428"/>
              <a:ext cx="143" cy="1080"/>
            </a:xfrm>
            <a:custGeom>
              <a:avLst/>
              <a:gdLst>
                <a:gd name="T0" fmla="*/ 143 w 143"/>
                <a:gd name="T1" fmla="*/ 0 h 1080"/>
                <a:gd name="T2" fmla="*/ 143 w 143"/>
                <a:gd name="T3" fmla="*/ 1080 h 1080"/>
                <a:gd name="T4" fmla="*/ 0 w 143"/>
                <a:gd name="T5" fmla="*/ 792 h 1080"/>
                <a:gd name="T6" fmla="*/ 0 w 143"/>
                <a:gd name="T7" fmla="*/ 287 h 1080"/>
                <a:gd name="T8" fmla="*/ 143 w 143"/>
                <a:gd name="T9" fmla="*/ 0 h 1080"/>
              </a:gdLst>
              <a:ahLst/>
              <a:cxnLst>
                <a:cxn ang="0">
                  <a:pos x="T0" y="T1"/>
                </a:cxn>
                <a:cxn ang="0">
                  <a:pos x="T2" y="T3"/>
                </a:cxn>
                <a:cxn ang="0">
                  <a:pos x="T4" y="T5"/>
                </a:cxn>
                <a:cxn ang="0">
                  <a:pos x="T6" y="T7"/>
                </a:cxn>
                <a:cxn ang="0">
                  <a:pos x="T8" y="T9"/>
                </a:cxn>
              </a:cxnLst>
              <a:rect l="0" t="0" r="r" b="b"/>
              <a:pathLst>
                <a:path w="143" h="1080">
                  <a:moveTo>
                    <a:pt x="143" y="0"/>
                  </a:moveTo>
                  <a:lnTo>
                    <a:pt x="143" y="1080"/>
                  </a:lnTo>
                  <a:lnTo>
                    <a:pt x="0" y="792"/>
                  </a:lnTo>
                  <a:lnTo>
                    <a:pt x="0" y="287"/>
                  </a:lnTo>
                  <a:lnTo>
                    <a:pt x="143" y="0"/>
                  </a:lnTo>
                  <a:close/>
                </a:path>
              </a:pathLst>
            </a:cu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7">
              <a:extLst>
                <a:ext uri="{FF2B5EF4-FFF2-40B4-BE49-F238E27FC236}">
                  <a16:creationId xmlns:a16="http://schemas.microsoft.com/office/drawing/2014/main" id="{E69A0DA6-F1D2-49BE-8CA6-F2244E3A6207}"/>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340222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8: Learning More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11003661" cy="4734318"/>
          </a:xfrm>
        </p:spPr>
        <p:txBody>
          <a:bodyPr/>
          <a:lstStyle/>
          <a:p>
            <a:pPr lvl="1"/>
            <a:r>
              <a:rPr lang="en-US" dirty="0"/>
              <a:t>You will be able to look at a list of contents, use the Answer Wizard, or access an Index of alphabetized topics</a:t>
            </a:r>
          </a:p>
          <a:p>
            <a:pPr lvl="1"/>
            <a:r>
              <a:rPr lang="en-US" dirty="0"/>
              <a:t>To use any of these features simply click on the appropriate tab</a:t>
            </a:r>
          </a:p>
        </p:txBody>
      </p:sp>
      <p:pic>
        <p:nvPicPr>
          <p:cNvPr id="8" name="Picture 4">
            <a:extLst>
              <a:ext uri="{FF2B5EF4-FFF2-40B4-BE49-F238E27FC236}">
                <a16:creationId xmlns:a16="http://schemas.microsoft.com/office/drawing/2014/main" id="{C8AB6098-27A8-4B8F-AC87-EAC95F7EE3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4667"/>
          <a:stretch>
            <a:fillRect/>
          </a:stretch>
        </p:blipFill>
        <p:spPr bwMode="auto">
          <a:xfrm>
            <a:off x="1771650" y="3181350"/>
            <a:ext cx="7696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1908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8: Learning More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3" y="1420420"/>
            <a:ext cx="6155437" cy="4734318"/>
          </a:xfrm>
        </p:spPr>
        <p:txBody>
          <a:bodyPr/>
          <a:lstStyle/>
          <a:p>
            <a:pPr lvl="1"/>
            <a:r>
              <a:rPr lang="en-US" dirty="0"/>
              <a:t>If you would like to print the information for later use, simply click on the PRINT button at the top of the screen</a:t>
            </a:r>
          </a:p>
          <a:p>
            <a:pPr lvl="1"/>
            <a:r>
              <a:rPr lang="en-US" dirty="0"/>
              <a:t>Once you have all the information you need, click on the CLOSE (X) button in the upper right corner to close help</a:t>
            </a:r>
          </a:p>
        </p:txBody>
      </p:sp>
      <p:pic>
        <p:nvPicPr>
          <p:cNvPr id="5" name="Picture 4">
            <a:extLst>
              <a:ext uri="{FF2B5EF4-FFF2-40B4-BE49-F238E27FC236}">
                <a16:creationId xmlns:a16="http://schemas.microsoft.com/office/drawing/2014/main" id="{C48EF608-14EE-40DB-B9DB-2FD26119D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8050" y="1420420"/>
            <a:ext cx="4267200" cy="469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178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8: Learning More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There are numerous books available to help you learn more about Microsoft PowerPoint 2000</a:t>
            </a:r>
          </a:p>
          <a:p>
            <a:pPr lvl="2"/>
            <a:r>
              <a:rPr lang="en-US" dirty="0"/>
              <a:t>Microsoft PowerPoint 2000 at a Glance</a:t>
            </a:r>
          </a:p>
          <a:p>
            <a:pPr lvl="2"/>
            <a:r>
              <a:rPr lang="en-US" dirty="0"/>
              <a:t>Microsoft PowerPoint 2000 Step by Step</a:t>
            </a:r>
          </a:p>
          <a:p>
            <a:pPr lvl="2"/>
            <a:r>
              <a:rPr lang="en-US" dirty="0"/>
              <a:t>Running Microsoft PowerPoint 2000</a:t>
            </a:r>
          </a:p>
          <a:p>
            <a:pPr lvl="1"/>
            <a:endParaRPr lang="en-US" dirty="0"/>
          </a:p>
        </p:txBody>
      </p:sp>
    </p:spTree>
    <p:extLst>
      <p:ext uri="{BB962C8B-B14F-4D97-AF65-F5344CB8AC3E}">
        <p14:creationId xmlns:p14="http://schemas.microsoft.com/office/powerpoint/2010/main" val="13247527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1: Opening PowerPoint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4674715" cy="4734318"/>
          </a:xfrm>
        </p:spPr>
        <p:txBody>
          <a:bodyPr/>
          <a:lstStyle/>
          <a:p>
            <a:pPr lvl="1"/>
            <a:r>
              <a:rPr lang="en-US" dirty="0"/>
              <a:t>Open PowerPoint</a:t>
            </a:r>
          </a:p>
          <a:p>
            <a:pPr lvl="2"/>
            <a:r>
              <a:rPr lang="en-US" dirty="0"/>
              <a:t>From the Start menu, it is located under Programs </a:t>
            </a:r>
          </a:p>
          <a:p>
            <a:pPr lvl="1"/>
            <a:endParaRPr lang="en-US" dirty="0"/>
          </a:p>
        </p:txBody>
      </p:sp>
      <p:pic>
        <p:nvPicPr>
          <p:cNvPr id="4" name="Picture 4">
            <a:extLst>
              <a:ext uri="{FF2B5EF4-FFF2-40B4-BE49-F238E27FC236}">
                <a16:creationId xmlns:a16="http://schemas.microsoft.com/office/drawing/2014/main" id="{9B80B973-A8D5-459B-B444-87B7EA238A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58" t="-667" r="32001" b="-999"/>
          <a:stretch>
            <a:fillRect/>
          </a:stretch>
        </p:blipFill>
        <p:spPr bwMode="auto">
          <a:xfrm>
            <a:off x="6795856" y="1420420"/>
            <a:ext cx="4121150" cy="459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1: Creating a New Presentation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a:xfrm>
            <a:off x="740664" y="1420420"/>
            <a:ext cx="11055750" cy="4734318"/>
          </a:xfrm>
        </p:spPr>
        <p:txBody>
          <a:bodyPr/>
          <a:lstStyle/>
          <a:p>
            <a:pPr lvl="1"/>
            <a:r>
              <a:rPr lang="en-US" dirty="0"/>
              <a:t>Under "Create a New Presentation Using," select Template</a:t>
            </a:r>
          </a:p>
          <a:p>
            <a:pPr lvl="1"/>
            <a:r>
              <a:rPr lang="en-US" dirty="0"/>
              <a:t>Click OK</a:t>
            </a:r>
          </a:p>
        </p:txBody>
      </p:sp>
      <p:pic>
        <p:nvPicPr>
          <p:cNvPr id="5" name="Picture 4">
            <a:extLst>
              <a:ext uri="{FF2B5EF4-FFF2-40B4-BE49-F238E27FC236}">
                <a16:creationId xmlns:a16="http://schemas.microsoft.com/office/drawing/2014/main" id="{465BAE6D-99ED-4990-9564-3D0E9D563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2630" y="2708429"/>
            <a:ext cx="4114800" cy="279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24569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1: Creating a New Presentation</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Scroll through all the design templates and click the one you want </a:t>
            </a:r>
          </a:p>
          <a:p>
            <a:pPr lvl="1"/>
            <a:r>
              <a:rPr lang="en-US" dirty="0"/>
              <a:t>Click OK</a:t>
            </a:r>
          </a:p>
          <a:p>
            <a:pPr lvl="1"/>
            <a:endParaRPr lang="en-US" dirty="0"/>
          </a:p>
        </p:txBody>
      </p:sp>
      <p:pic>
        <p:nvPicPr>
          <p:cNvPr id="4" name="Picture 4">
            <a:extLst>
              <a:ext uri="{FF2B5EF4-FFF2-40B4-BE49-F238E27FC236}">
                <a16:creationId xmlns:a16="http://schemas.microsoft.com/office/drawing/2014/main" id="{FD52EFEA-8F09-4E9B-9F00-2E801B81A6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9990" y="2564167"/>
            <a:ext cx="64008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597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2: Choosing Slides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Choose an auto layout: box will appear</a:t>
            </a:r>
          </a:p>
          <a:p>
            <a:pPr lvl="1"/>
            <a:r>
              <a:rPr lang="en-US" dirty="0"/>
              <a:t>You will want to begin with a title slide</a:t>
            </a:r>
          </a:p>
          <a:p>
            <a:pPr lvl="1"/>
            <a:r>
              <a:rPr lang="en-US" dirty="0"/>
              <a:t>Notice the description of the choices in the box at the bottom right of the pop-up screen</a:t>
            </a:r>
          </a:p>
        </p:txBody>
      </p:sp>
      <p:pic>
        <p:nvPicPr>
          <p:cNvPr id="4" name="Picture 6">
            <a:extLst>
              <a:ext uri="{FF2B5EF4-FFF2-40B4-BE49-F238E27FC236}">
                <a16:creationId xmlns:a16="http://schemas.microsoft.com/office/drawing/2014/main" id="{73CE226C-3355-43C9-825E-61BDF8A687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552" y="3592513"/>
            <a:ext cx="42576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26">
            <a:extLst>
              <a:ext uri="{FF2B5EF4-FFF2-40B4-BE49-F238E27FC236}">
                <a16:creationId xmlns:a16="http://schemas.microsoft.com/office/drawing/2014/main" id="{A5BC32D7-8D98-4A16-9CAC-81D1B2780619}"/>
              </a:ext>
            </a:extLst>
          </p:cNvPr>
          <p:cNvGrpSpPr>
            <a:grpSpLocks/>
          </p:cNvGrpSpPr>
          <p:nvPr/>
        </p:nvGrpSpPr>
        <p:grpSpPr bwMode="auto">
          <a:xfrm flipH="1" flipV="1">
            <a:off x="7899227" y="5157926"/>
            <a:ext cx="1524000" cy="762000"/>
            <a:chOff x="-2273" y="1428"/>
            <a:chExt cx="4261" cy="1080"/>
          </a:xfrm>
          <a:solidFill>
            <a:schemeClr val="accent1"/>
          </a:solidFill>
        </p:grpSpPr>
        <p:sp>
          <p:nvSpPr>
            <p:cNvPr id="6" name="Freeform 24">
              <a:extLst>
                <a:ext uri="{FF2B5EF4-FFF2-40B4-BE49-F238E27FC236}">
                  <a16:creationId xmlns:a16="http://schemas.microsoft.com/office/drawing/2014/main" id="{31776275-7AF5-470A-ABDE-9E4E0A92E61C}"/>
                </a:ext>
              </a:extLst>
            </p:cNvPr>
            <p:cNvSpPr>
              <a:spLocks/>
            </p:cNvSpPr>
            <p:nvPr/>
          </p:nvSpPr>
          <p:spPr bwMode="auto">
            <a:xfrm>
              <a:off x="1412" y="1428"/>
              <a:ext cx="143" cy="1080"/>
            </a:xfrm>
            <a:custGeom>
              <a:avLst/>
              <a:gdLst>
                <a:gd name="T0" fmla="*/ 143 w 143"/>
                <a:gd name="T1" fmla="*/ 0 h 1080"/>
                <a:gd name="T2" fmla="*/ 143 w 143"/>
                <a:gd name="T3" fmla="*/ 1080 h 1080"/>
                <a:gd name="T4" fmla="*/ 0 w 143"/>
                <a:gd name="T5" fmla="*/ 792 h 1080"/>
                <a:gd name="T6" fmla="*/ 0 w 143"/>
                <a:gd name="T7" fmla="*/ 287 h 1080"/>
                <a:gd name="T8" fmla="*/ 143 w 143"/>
                <a:gd name="T9" fmla="*/ 0 h 1080"/>
              </a:gdLst>
              <a:ahLst/>
              <a:cxnLst>
                <a:cxn ang="0">
                  <a:pos x="T0" y="T1"/>
                </a:cxn>
                <a:cxn ang="0">
                  <a:pos x="T2" y="T3"/>
                </a:cxn>
                <a:cxn ang="0">
                  <a:pos x="T4" y="T5"/>
                </a:cxn>
                <a:cxn ang="0">
                  <a:pos x="T6" y="T7"/>
                </a:cxn>
                <a:cxn ang="0">
                  <a:pos x="T8" y="T9"/>
                </a:cxn>
              </a:cxnLst>
              <a:rect l="0" t="0" r="r" b="b"/>
              <a:pathLst>
                <a:path w="143" h="1080">
                  <a:moveTo>
                    <a:pt x="143" y="0"/>
                  </a:moveTo>
                  <a:lnTo>
                    <a:pt x="143" y="1080"/>
                  </a:lnTo>
                  <a:lnTo>
                    <a:pt x="0" y="792"/>
                  </a:lnTo>
                  <a:lnTo>
                    <a:pt x="0" y="287"/>
                  </a:lnTo>
                  <a:lnTo>
                    <a:pt x="143" y="0"/>
                  </a:lnTo>
                  <a:close/>
                </a:path>
              </a:pathLst>
            </a:custGeom>
            <a:grpFill/>
            <a:ln w="9525">
              <a:solidFill>
                <a:srgbClr val="000000"/>
              </a:solidFill>
              <a:round/>
              <a:headEnd/>
              <a:tailEnd/>
            </a:ln>
          </p:spPr>
          <p:txBody>
            <a:bodyPr/>
            <a:lstStyle/>
            <a:p>
              <a:endParaRPr lang="en-US"/>
            </a:p>
          </p:txBody>
        </p:sp>
        <p:sp>
          <p:nvSpPr>
            <p:cNvPr id="7" name="Freeform 25">
              <a:extLst>
                <a:ext uri="{FF2B5EF4-FFF2-40B4-BE49-F238E27FC236}">
                  <a16:creationId xmlns:a16="http://schemas.microsoft.com/office/drawing/2014/main" id="{F31B1607-282E-4B80-A7EE-472A195B899E}"/>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2: Choosing Slides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Select the Slide by clicking</a:t>
            </a:r>
          </a:p>
          <a:p>
            <a:pPr lvl="1"/>
            <a:r>
              <a:rPr lang="en-US" dirty="0"/>
              <a:t>It will be highlighted</a:t>
            </a:r>
          </a:p>
          <a:p>
            <a:pPr lvl="1"/>
            <a:r>
              <a:rPr lang="en-US" dirty="0"/>
              <a:t>Click OK</a:t>
            </a:r>
          </a:p>
        </p:txBody>
      </p:sp>
      <p:pic>
        <p:nvPicPr>
          <p:cNvPr id="4" name="Picture 1029">
            <a:extLst>
              <a:ext uri="{FF2B5EF4-FFF2-40B4-BE49-F238E27FC236}">
                <a16:creationId xmlns:a16="http://schemas.microsoft.com/office/drawing/2014/main" id="{026ECCEE-6FD3-4495-93A8-95993D2B0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552" y="3281039"/>
            <a:ext cx="4257675"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1030">
            <a:extLst>
              <a:ext uri="{FF2B5EF4-FFF2-40B4-BE49-F238E27FC236}">
                <a16:creationId xmlns:a16="http://schemas.microsoft.com/office/drawing/2014/main" id="{7503018A-9C3C-4075-B052-F9BDECCC4F18}"/>
              </a:ext>
            </a:extLst>
          </p:cNvPr>
          <p:cNvGrpSpPr>
            <a:grpSpLocks/>
          </p:cNvGrpSpPr>
          <p:nvPr/>
        </p:nvGrpSpPr>
        <p:grpSpPr bwMode="auto">
          <a:xfrm flipH="1" flipV="1">
            <a:off x="7675485" y="3406579"/>
            <a:ext cx="1524000" cy="762000"/>
            <a:chOff x="-2273" y="1428"/>
            <a:chExt cx="4261" cy="1080"/>
          </a:xfrm>
          <a:solidFill>
            <a:schemeClr val="accent1"/>
          </a:solidFill>
        </p:grpSpPr>
        <p:sp>
          <p:nvSpPr>
            <p:cNvPr id="6" name="Freeform 1031">
              <a:extLst>
                <a:ext uri="{FF2B5EF4-FFF2-40B4-BE49-F238E27FC236}">
                  <a16:creationId xmlns:a16="http://schemas.microsoft.com/office/drawing/2014/main" id="{F30CA94F-58E4-4BC2-BB04-6026A55802E5}"/>
                </a:ext>
              </a:extLst>
            </p:cNvPr>
            <p:cNvSpPr>
              <a:spLocks/>
            </p:cNvSpPr>
            <p:nvPr/>
          </p:nvSpPr>
          <p:spPr bwMode="auto">
            <a:xfrm>
              <a:off x="1412" y="1428"/>
              <a:ext cx="143" cy="1080"/>
            </a:xfrm>
            <a:custGeom>
              <a:avLst/>
              <a:gdLst>
                <a:gd name="T0" fmla="*/ 143 w 143"/>
                <a:gd name="T1" fmla="*/ 0 h 1080"/>
                <a:gd name="T2" fmla="*/ 143 w 143"/>
                <a:gd name="T3" fmla="*/ 1080 h 1080"/>
                <a:gd name="T4" fmla="*/ 0 w 143"/>
                <a:gd name="T5" fmla="*/ 792 h 1080"/>
                <a:gd name="T6" fmla="*/ 0 w 143"/>
                <a:gd name="T7" fmla="*/ 287 h 1080"/>
                <a:gd name="T8" fmla="*/ 143 w 143"/>
                <a:gd name="T9" fmla="*/ 0 h 1080"/>
              </a:gdLst>
              <a:ahLst/>
              <a:cxnLst>
                <a:cxn ang="0">
                  <a:pos x="T0" y="T1"/>
                </a:cxn>
                <a:cxn ang="0">
                  <a:pos x="T2" y="T3"/>
                </a:cxn>
                <a:cxn ang="0">
                  <a:pos x="T4" y="T5"/>
                </a:cxn>
                <a:cxn ang="0">
                  <a:pos x="T6" y="T7"/>
                </a:cxn>
                <a:cxn ang="0">
                  <a:pos x="T8" y="T9"/>
                </a:cxn>
              </a:cxnLst>
              <a:rect l="0" t="0" r="r" b="b"/>
              <a:pathLst>
                <a:path w="143" h="1080">
                  <a:moveTo>
                    <a:pt x="143" y="0"/>
                  </a:moveTo>
                  <a:lnTo>
                    <a:pt x="143" y="1080"/>
                  </a:lnTo>
                  <a:lnTo>
                    <a:pt x="0" y="792"/>
                  </a:lnTo>
                  <a:lnTo>
                    <a:pt x="0" y="287"/>
                  </a:lnTo>
                  <a:lnTo>
                    <a:pt x="143" y="0"/>
                  </a:lnTo>
                  <a:close/>
                </a:path>
              </a:pathLst>
            </a:custGeom>
            <a:grpFill/>
            <a:ln w="9525">
              <a:solidFill>
                <a:srgbClr val="000000"/>
              </a:solidFill>
              <a:round/>
              <a:headEnd/>
              <a:tailEnd/>
            </a:ln>
          </p:spPr>
          <p:txBody>
            <a:bodyPr/>
            <a:lstStyle/>
            <a:p>
              <a:endParaRPr lang="en-US"/>
            </a:p>
          </p:txBody>
        </p:sp>
        <p:sp>
          <p:nvSpPr>
            <p:cNvPr id="7" name="Freeform 1032">
              <a:extLst>
                <a:ext uri="{FF2B5EF4-FFF2-40B4-BE49-F238E27FC236}">
                  <a16:creationId xmlns:a16="http://schemas.microsoft.com/office/drawing/2014/main" id="{7EEFB207-5C42-4ED2-AA34-F955DEEA5C99}"/>
                </a:ext>
              </a:extLst>
            </p:cNvPr>
            <p:cNvSpPr>
              <a:spLocks/>
            </p:cNvSpPr>
            <p:nvPr/>
          </p:nvSpPr>
          <p:spPr bwMode="auto">
            <a:xfrm>
              <a:off x="-2273" y="1428"/>
              <a:ext cx="4261" cy="1080"/>
            </a:xfrm>
            <a:prstGeom prst="rightArrow">
              <a:avLst/>
            </a:prstGeom>
            <a:grp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Lesson 2: Entering Text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In the Click to add title box, enter the title of your presentation.</a:t>
            </a:r>
          </a:p>
          <a:p>
            <a:pPr lvl="1"/>
            <a:r>
              <a:rPr lang="en-US" dirty="0"/>
              <a:t>Add a subtitle if applicable</a:t>
            </a:r>
          </a:p>
        </p:txBody>
      </p:sp>
      <p:pic>
        <p:nvPicPr>
          <p:cNvPr id="4" name="Picture 6">
            <a:extLst>
              <a:ext uri="{FF2B5EF4-FFF2-40B4-BE49-F238E27FC236}">
                <a16:creationId xmlns:a16="http://schemas.microsoft.com/office/drawing/2014/main" id="{F8CB2E20-C682-445A-9E81-6A67FAA63D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99" t="19333" r="20000" b="18001"/>
          <a:stretch>
            <a:fillRect/>
          </a:stretch>
        </p:blipFill>
        <p:spPr bwMode="auto">
          <a:xfrm>
            <a:off x="4032681" y="3016928"/>
            <a:ext cx="3810000" cy="288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oup 7">
            <a:extLst>
              <a:ext uri="{FF2B5EF4-FFF2-40B4-BE49-F238E27FC236}">
                <a16:creationId xmlns:a16="http://schemas.microsoft.com/office/drawing/2014/main" id="{330DE094-7E53-4041-9B42-25D5A8B57AF3}"/>
              </a:ext>
            </a:extLst>
          </p:cNvPr>
          <p:cNvGrpSpPr>
            <a:grpSpLocks/>
          </p:cNvGrpSpPr>
          <p:nvPr/>
        </p:nvGrpSpPr>
        <p:grpSpPr bwMode="auto">
          <a:xfrm flipH="1" flipV="1">
            <a:off x="7614081" y="3245528"/>
            <a:ext cx="1524000" cy="762000"/>
            <a:chOff x="-2273" y="1428"/>
            <a:chExt cx="4261" cy="1080"/>
          </a:xfrm>
        </p:grpSpPr>
        <p:sp>
          <p:nvSpPr>
            <p:cNvPr id="6" name="Freeform 8">
              <a:extLst>
                <a:ext uri="{FF2B5EF4-FFF2-40B4-BE49-F238E27FC236}">
                  <a16:creationId xmlns:a16="http://schemas.microsoft.com/office/drawing/2014/main" id="{A70E5528-58BC-4D15-BB59-AA17460F248F}"/>
                </a:ext>
              </a:extLst>
            </p:cNvPr>
            <p:cNvSpPr>
              <a:spLocks/>
            </p:cNvSpPr>
            <p:nvPr/>
          </p:nvSpPr>
          <p:spPr bwMode="auto">
            <a:xfrm>
              <a:off x="1412" y="1428"/>
              <a:ext cx="143" cy="1080"/>
            </a:xfrm>
            <a:prstGeom prst="rightArrow">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9">
              <a:extLst>
                <a:ext uri="{FF2B5EF4-FFF2-40B4-BE49-F238E27FC236}">
                  <a16:creationId xmlns:a16="http://schemas.microsoft.com/office/drawing/2014/main" id="{814A0ADB-4122-4FD1-AE98-5D2EF5D82C93}"/>
                </a:ext>
              </a:extLst>
            </p:cNvPr>
            <p:cNvSpPr>
              <a:spLocks/>
            </p:cNvSpPr>
            <p:nvPr/>
          </p:nvSpPr>
          <p:spPr bwMode="auto">
            <a:xfrm>
              <a:off x="-2273" y="1428"/>
              <a:ext cx="4261" cy="1080"/>
            </a:xfrm>
            <a:prstGeom prst="rightArrow">
              <a:avLst/>
            </a:prstGeom>
            <a:solidFill>
              <a:schemeClr val="accent1"/>
            </a:solidFill>
            <a:ln w="9525">
              <a:solidFill>
                <a:srgbClr val="000000"/>
              </a:solidFill>
              <a:round/>
              <a:headEnd/>
              <a:tailEnd/>
            </a:ln>
          </p:spPr>
          <p:txBody>
            <a:bodyPr/>
            <a:lstStyle/>
            <a:p>
              <a:endParaRPr lang="en-US" dirty="0"/>
            </a:p>
          </p:txBody>
        </p:sp>
      </p:gr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www.w3.org/XML/1998/namespace"/>
    <ds:schemaRef ds:uri="56ea17bb-c96d-4826-b465-01eec0dd23dd"/>
    <ds:schemaRef ds:uri="05d88611-e516-4d1a-b12e-39107e78b3d0"/>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51</TotalTime>
  <Words>1348</Words>
  <Application>Microsoft Office PowerPoint</Application>
  <PresentationFormat>Widescreen</PresentationFormat>
  <Paragraphs>137</Paragraphs>
  <Slides>39</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39</vt:i4>
      </vt:variant>
    </vt:vector>
  </HeadingPairs>
  <TitlesOfParts>
    <vt:vector size="46"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Tutorial Contents</vt:lpstr>
      <vt:lpstr>Lesson 1: Opening PowerPoint</vt:lpstr>
      <vt:lpstr>Lesson 1: Creating a New Presentation</vt:lpstr>
      <vt:lpstr>Lesson 1: Creating a New Presentation</vt:lpstr>
      <vt:lpstr>Lesson 2: Choosing Slides</vt:lpstr>
      <vt:lpstr>Lesson 2: Choosing Slides</vt:lpstr>
      <vt:lpstr>Lesson 2: Entering Text</vt:lpstr>
      <vt:lpstr>Lesson 2: Entering Text</vt:lpstr>
      <vt:lpstr>Lesson 2: Entering Text</vt:lpstr>
      <vt:lpstr>Lesson 3: Adding a Picture</vt:lpstr>
      <vt:lpstr>Lesson 3: Adding a Picture</vt:lpstr>
      <vt:lpstr>Lesson 3: Adding a Picture</vt:lpstr>
      <vt:lpstr>Lesson 4: Formatting Text</vt:lpstr>
      <vt:lpstr>Lesson 4: Formatting Text</vt:lpstr>
      <vt:lpstr>Lesson 4: Formatting Text</vt:lpstr>
      <vt:lpstr>Lesson 4: Formatting Text</vt:lpstr>
      <vt:lpstr>Lesson 4: Formatting Text</vt:lpstr>
      <vt:lpstr>Lesson 4: Formatting Text</vt:lpstr>
      <vt:lpstr>Lesson 5: Saving Presentations</vt:lpstr>
      <vt:lpstr>Lesson 5: Saving Presentations</vt:lpstr>
      <vt:lpstr>Lesson 5: Saving Presentations</vt:lpstr>
      <vt:lpstr>Lesson 5: Saving Presentations</vt:lpstr>
      <vt:lpstr>Lesson 5: Saving Presentations</vt:lpstr>
      <vt:lpstr>Lesson 6: PowerPoint Views</vt:lpstr>
      <vt:lpstr>Lesson 6: PowerPoint Views</vt:lpstr>
      <vt:lpstr>Lesson 6: PowerPoint Views</vt:lpstr>
      <vt:lpstr>Lesson 7: Building Transitions and Effects</vt:lpstr>
      <vt:lpstr>Lesson 7: Building Transitions and Effects</vt:lpstr>
      <vt:lpstr>Lesson 7: Building Transitions and Effects</vt:lpstr>
      <vt:lpstr>Lesson 7: Building Transitions and Effects</vt:lpstr>
      <vt:lpstr>Lesson 7: Building Transitions and Effects</vt:lpstr>
      <vt:lpstr>Lesson 7: Building Transitions and Effects</vt:lpstr>
      <vt:lpstr>Lesson 7: Building Transitions and Effects</vt:lpstr>
      <vt:lpstr>Lesson 8: Learning More</vt:lpstr>
      <vt:lpstr>Lesson 8: Learning More</vt:lpstr>
      <vt:lpstr>Lesson 8: Learning More</vt:lpstr>
      <vt:lpstr>Lesson 8: Learning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Sarah Hamshari</cp:lastModifiedBy>
  <cp:revision>47</cp:revision>
  <cp:lastPrinted>2017-07-07T16:17:37Z</cp:lastPrinted>
  <dcterms:created xsi:type="dcterms:W3CDTF">2017-07-11T23:58:30Z</dcterms:created>
  <dcterms:modified xsi:type="dcterms:W3CDTF">2017-07-21T21:40:41Z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