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6" r:id="rId6"/>
  </p:sldMasterIdLst>
  <p:notesMasterIdLst>
    <p:notesMasterId r:id="rId39"/>
  </p:notesMasterIdLst>
  <p:sldIdLst>
    <p:sldId id="321" r:id="rId7"/>
    <p:sldId id="359" r:id="rId8"/>
    <p:sldId id="325" r:id="rId9"/>
    <p:sldId id="326" r:id="rId10"/>
    <p:sldId id="327" r:id="rId11"/>
    <p:sldId id="328" r:id="rId12"/>
    <p:sldId id="360"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3" r:id="rId26"/>
    <p:sldId id="344" r:id="rId27"/>
    <p:sldId id="345" r:id="rId28"/>
    <p:sldId id="347" r:id="rId29"/>
    <p:sldId id="348" r:id="rId30"/>
    <p:sldId id="350" r:id="rId31"/>
    <p:sldId id="351" r:id="rId32"/>
    <p:sldId id="352" r:id="rId33"/>
    <p:sldId id="353" r:id="rId34"/>
    <p:sldId id="354" r:id="rId35"/>
    <p:sldId id="355" r:id="rId36"/>
    <p:sldId id="356" r:id="rId37"/>
    <p:sldId id="358" r:id="rId38"/>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 id="4" name="Elizabeth Morris" initials="EA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04" d="100"/>
          <a:sy n="104" d="100"/>
        </p:scale>
        <p:origin x="91" y="269"/>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3-07-12T20:36:05.355" idx="1">
    <p:pos x="2406" y="630"/>
    <p:text>Is this OK to reference?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1B9417-F6AB-4DF7-A8E7-067D2613C240}"/>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6C839E-26DA-42B0-B461-CAD1BC6FD0C3}"/>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8A8FD144-E507-4C95-BCA1-B21719A5B9E2}" type="datetimeFigureOut">
              <a:rPr lang="en-US"/>
              <a:pPr>
                <a:defRPr/>
              </a:pPr>
              <a:t>7/20/2017</a:t>
            </a:fld>
            <a:endParaRPr lang="en-US"/>
          </a:p>
        </p:txBody>
      </p:sp>
      <p:sp>
        <p:nvSpPr>
          <p:cNvPr id="4" name="Slide Image Placeholder 3">
            <a:extLst>
              <a:ext uri="{FF2B5EF4-FFF2-40B4-BE49-F238E27FC236}">
                <a16:creationId xmlns:a16="http://schemas.microsoft.com/office/drawing/2014/main" id="{978E2EBF-3165-42B8-80DE-A080EA9F38FB}"/>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2EAD43B-0064-42F6-BD10-0BF56E70D087}"/>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6BBE71-783D-47D5-A985-D80189B3CD2F}"/>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30EAB60-C039-4AF0-95FF-2450A4286606}"/>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4548EA6E-0A47-44C7-AE80-AA73FE1BFE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E546E70-7090-4D10-99C4-36FCFFAF59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A336E91-C61F-4417-9985-FE2EF7DDC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18436" name="Slide Number Placeholder 3">
            <a:extLst>
              <a:ext uri="{FF2B5EF4-FFF2-40B4-BE49-F238E27FC236}">
                <a16:creationId xmlns:a16="http://schemas.microsoft.com/office/drawing/2014/main" id="{7B1A0503-DE0C-4BFB-8AC8-5E15A883A2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09BDF630-6AB8-4FFE-B53E-37BDF93B534C}"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71CC34A-39D2-45E6-9C61-1DEB5B96F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84A44CD-3926-496C-A781-3439EA3B4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4580" name="Slide Number Placeholder 3">
            <a:extLst>
              <a:ext uri="{FF2B5EF4-FFF2-40B4-BE49-F238E27FC236}">
                <a16:creationId xmlns:a16="http://schemas.microsoft.com/office/drawing/2014/main" id="{E8C2378A-286B-40D8-86BF-7A3F7E67AC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F128F636-7573-4F79-832B-DECF494D1F5D}"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E3D911E-FAE0-462D-803A-F6D2DD2B65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5B1D5A3-C562-4F32-B865-80B1AE4D31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7652" name="Slide Number Placeholder 3">
            <a:extLst>
              <a:ext uri="{FF2B5EF4-FFF2-40B4-BE49-F238E27FC236}">
                <a16:creationId xmlns:a16="http://schemas.microsoft.com/office/drawing/2014/main" id="{A52F902B-714E-4C0C-A63B-A79F0C8F7F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9B8D9CC3-2AB0-4C9E-8D72-66EC1DC542AA}"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11</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73EFD2-4557-4C1F-8381-7366B21E6A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FDCDB99-A9E3-4581-847A-550B62A26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29700" name="Slide Number Placeholder 3">
            <a:extLst>
              <a:ext uri="{FF2B5EF4-FFF2-40B4-BE49-F238E27FC236}">
                <a16:creationId xmlns:a16="http://schemas.microsoft.com/office/drawing/2014/main" id="{F0816BD7-A6FC-4DBD-9FAD-5E4702AA3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B6F62595-0A4C-4E0D-BF09-A362E2560AE0}"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12</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62B1A89-9626-4B8E-890C-851BFC4C70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C68630D-F522-4322-9E0B-2575C24B2A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5844" name="Slide Number Placeholder 3">
            <a:extLst>
              <a:ext uri="{FF2B5EF4-FFF2-40B4-BE49-F238E27FC236}">
                <a16:creationId xmlns:a16="http://schemas.microsoft.com/office/drawing/2014/main" id="{2A8BE844-EF24-4A84-A3E1-6CABB5F72C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CC4E889F-DFF3-4753-B9CF-53BB1960B2B6}"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17</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74A67AD-89D2-4D1A-B6F1-56F12E7CB2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73E1526-216B-40AA-BAD3-88F07703D3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38916" name="Slide Number Placeholder 3">
            <a:extLst>
              <a:ext uri="{FF2B5EF4-FFF2-40B4-BE49-F238E27FC236}">
                <a16:creationId xmlns:a16="http://schemas.microsoft.com/office/drawing/2014/main" id="{5CDC8647-0453-4F49-8F6D-72D01C6648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C9D0A9C4-0443-4DD4-AF0D-7BD7BDD32B3A}"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19</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01CB3CE-FF96-4CAB-B9C9-FB1E74DCAB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C2282E1-E4E7-49F6-8B2B-E35381957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41988" name="Footer Placeholder 3">
            <a:extLst>
              <a:ext uri="{FF2B5EF4-FFF2-40B4-BE49-F238E27FC236}">
                <a16:creationId xmlns:a16="http://schemas.microsoft.com/office/drawing/2014/main" id="{4756CB21-D11E-42EF-B4B7-660AE66632A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ea typeface="MS PGothic" panose="020B0600070205080204" pitchFamily="34" charset="-128"/>
              </a:rPr>
              <a:t>Trade &amp; Industrial Education</a:t>
            </a:r>
          </a:p>
        </p:txBody>
      </p:sp>
      <p:sp>
        <p:nvSpPr>
          <p:cNvPr id="41989" name="Slide Number Placeholder 4">
            <a:extLst>
              <a:ext uri="{FF2B5EF4-FFF2-40B4-BE49-F238E27FC236}">
                <a16:creationId xmlns:a16="http://schemas.microsoft.com/office/drawing/2014/main" id="{DEEDF073-3AFF-4082-83CF-75865D49C9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3DE0C9F3-D6CF-49C4-BADF-155095CD9886}"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20</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0112BE9-6CF4-46EC-A975-57C671A124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91FDC22-4326-433F-B11F-A6B2231944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48132" name="Footer Placeholder 3">
            <a:extLst>
              <a:ext uri="{FF2B5EF4-FFF2-40B4-BE49-F238E27FC236}">
                <a16:creationId xmlns:a16="http://schemas.microsoft.com/office/drawing/2014/main" id="{37F6E0BC-9E19-405D-8F20-1E2484282AB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ea typeface="MS PGothic" panose="020B0600070205080204" pitchFamily="34" charset="-128"/>
              </a:rPr>
              <a:t>Trade &amp; Industrial Education</a:t>
            </a:r>
          </a:p>
        </p:txBody>
      </p:sp>
      <p:sp>
        <p:nvSpPr>
          <p:cNvPr id="48133" name="Slide Number Placeholder 4">
            <a:extLst>
              <a:ext uri="{FF2B5EF4-FFF2-40B4-BE49-F238E27FC236}">
                <a16:creationId xmlns:a16="http://schemas.microsoft.com/office/drawing/2014/main" id="{2DA98B36-4F93-4214-85C1-BFB01C3BA3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A4C42DFD-6A61-4912-A9EE-E63C2147D7DC}"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24</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C028308-94D0-4C8E-A554-AA2ECE633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37075D1-BC7B-4335-883C-0D3F389741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
        <p:nvSpPr>
          <p:cNvPr id="53252" name="Footer Placeholder 3">
            <a:extLst>
              <a:ext uri="{FF2B5EF4-FFF2-40B4-BE49-F238E27FC236}">
                <a16:creationId xmlns:a16="http://schemas.microsoft.com/office/drawing/2014/main" id="{570B2B7D-A848-425E-AF54-DEE81D78CE8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ea typeface="MS PGothic" panose="020B0600070205080204" pitchFamily="34" charset="-128"/>
              </a:rPr>
              <a:t>Trade &amp; Industrial Education</a:t>
            </a:r>
          </a:p>
        </p:txBody>
      </p:sp>
      <p:sp>
        <p:nvSpPr>
          <p:cNvPr id="53253" name="Slide Number Placeholder 4">
            <a:extLst>
              <a:ext uri="{FF2B5EF4-FFF2-40B4-BE49-F238E27FC236}">
                <a16:creationId xmlns:a16="http://schemas.microsoft.com/office/drawing/2014/main" id="{24EFE9FB-B48E-475B-8265-1FA614F05E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66788">
              <a:defRPr>
                <a:solidFill>
                  <a:schemeClr val="tx1"/>
                </a:solidFill>
                <a:latin typeface="Calibri" panose="020F0502020204030204" pitchFamily="34" charset="0"/>
              </a:defRPr>
            </a:lvl1pPr>
            <a:lvl2pPr marL="742950" indent="-285750" defTabSz="966788">
              <a:defRPr>
                <a:solidFill>
                  <a:schemeClr val="tx1"/>
                </a:solidFill>
                <a:latin typeface="Calibri" panose="020F0502020204030204" pitchFamily="34" charset="0"/>
              </a:defRPr>
            </a:lvl2pPr>
            <a:lvl3pPr marL="1143000" indent="-228600" defTabSz="966788">
              <a:defRPr>
                <a:solidFill>
                  <a:schemeClr val="tx1"/>
                </a:solidFill>
                <a:latin typeface="Calibri" panose="020F0502020204030204" pitchFamily="34" charset="0"/>
              </a:defRPr>
            </a:lvl3pPr>
            <a:lvl4pPr marL="1600200" indent="-228600" defTabSz="966788">
              <a:defRPr>
                <a:solidFill>
                  <a:schemeClr val="tx1"/>
                </a:solidFill>
                <a:latin typeface="Calibri" panose="020F0502020204030204" pitchFamily="34" charset="0"/>
              </a:defRPr>
            </a:lvl4pPr>
            <a:lvl5pPr marL="2057400" indent="-228600" defTabSz="966788">
              <a:defRPr>
                <a:solidFill>
                  <a:schemeClr val="tx1"/>
                </a:solidFill>
                <a:latin typeface="Calibri" panose="020F0502020204030204" pitchFamily="34" charset="0"/>
              </a:defRPr>
            </a:lvl5pPr>
            <a:lvl6pPr marL="2514600" indent="-228600" defTabSz="966788" fontAlgn="base">
              <a:spcBef>
                <a:spcPct val="0"/>
              </a:spcBef>
              <a:spcAft>
                <a:spcPct val="0"/>
              </a:spcAft>
              <a:defRPr>
                <a:solidFill>
                  <a:schemeClr val="tx1"/>
                </a:solidFill>
                <a:latin typeface="Calibri" panose="020F0502020204030204" pitchFamily="34" charset="0"/>
              </a:defRPr>
            </a:lvl6pPr>
            <a:lvl7pPr marL="2971800" indent="-228600" defTabSz="966788" fontAlgn="base">
              <a:spcBef>
                <a:spcPct val="0"/>
              </a:spcBef>
              <a:spcAft>
                <a:spcPct val="0"/>
              </a:spcAft>
              <a:defRPr>
                <a:solidFill>
                  <a:schemeClr val="tx1"/>
                </a:solidFill>
                <a:latin typeface="Calibri" panose="020F0502020204030204" pitchFamily="34" charset="0"/>
              </a:defRPr>
            </a:lvl7pPr>
            <a:lvl8pPr marL="3429000" indent="-228600" defTabSz="966788" fontAlgn="base">
              <a:spcBef>
                <a:spcPct val="0"/>
              </a:spcBef>
              <a:spcAft>
                <a:spcPct val="0"/>
              </a:spcAft>
              <a:defRPr>
                <a:solidFill>
                  <a:schemeClr val="tx1"/>
                </a:solidFill>
                <a:latin typeface="Calibri" panose="020F0502020204030204" pitchFamily="34" charset="0"/>
              </a:defRPr>
            </a:lvl8pPr>
            <a:lvl9pPr marL="3886200" indent="-228600" defTabSz="966788"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E0409FFC-BACC-449E-90C3-14AABC996D8B}" type="slidenum">
              <a:rPr lang="en-US" altLang="en-US">
                <a:latin typeface="Times New Roman" panose="02020603050405020304" pitchFamily="18" charset="0"/>
                <a:ea typeface="MS PGothic" panose="020B0600070205080204" pitchFamily="34" charset="-128"/>
              </a:rPr>
              <a:pPr eaLnBrk="0" fontAlgn="base" hangingPunct="0">
                <a:spcBef>
                  <a:spcPct val="0"/>
                </a:spcBef>
                <a:spcAft>
                  <a:spcPct val="0"/>
                </a:spcAft>
              </a:pPr>
              <a:t>27</a:t>
            </a:fld>
            <a:endParaRPr lang="en-US" altLang="en-US">
              <a:latin typeface="Times New Roman" panose="02020603050405020304" pitchFamily="18"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1E611C-FCDF-4D07-8C5C-C175A0614090}"/>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CF182A4F-C290-47D9-8979-49CA7B98CF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EEDCD2C3-ADA8-4369-B1F1-2536E43BC0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E105C23-24EA-4CFD-9DF1-E1E21981F191}"/>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3546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50E7522A-F695-41E4-B99A-E264DE33205E}"/>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F604823E-B3B7-4229-BBEB-CD0338F9DCC5}"/>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8799648A-289C-4C2C-B231-BE912EBE88DD}"/>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78397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0D5567-D50F-4D82-920F-8C124F8F299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r>
              <a:rPr lang="en-US"/>
              <a:t>Copyright © Texas Education Agency, 2013. All rights reserved.</a:t>
            </a:r>
          </a:p>
        </p:txBody>
      </p:sp>
      <p:sp>
        <p:nvSpPr>
          <p:cNvPr id="5" name="Footer Placeholder 4">
            <a:extLst>
              <a:ext uri="{FF2B5EF4-FFF2-40B4-BE49-F238E27FC236}">
                <a16:creationId xmlns:a16="http://schemas.microsoft.com/office/drawing/2014/main" id="{3123B1FF-8DCE-4917-8878-B13AD94E3150}"/>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53F6525-E375-4D3C-9108-68760EAF03C0}"/>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D4F8DF4C-F876-46E5-89DE-14745E0E71DF}" type="slidenum">
              <a:rPr lang="en-US"/>
              <a:pPr>
                <a:defRPr/>
              </a:pPr>
              <a:t>‹#›</a:t>
            </a:fld>
            <a:endParaRPr lang="en-US"/>
          </a:p>
        </p:txBody>
      </p:sp>
    </p:spTree>
    <p:extLst>
      <p:ext uri="{BB962C8B-B14F-4D97-AF65-F5344CB8AC3E}">
        <p14:creationId xmlns:p14="http://schemas.microsoft.com/office/powerpoint/2010/main" val="17052288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210108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381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363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016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7081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499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87936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98669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E8416A-B8C5-4CF6-8D5C-AE11F6E126A8}"/>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DEE9248D-F7DA-4CA6-96C2-F96F3B07B2C0}"/>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9184841C-0F62-48BB-930D-395909B31BB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1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39236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655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923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01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776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3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09910A3-0270-459B-9225-924CF6706666}"/>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88782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857A041-600D-4F61-8E00-018EFBB4AC60}"/>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706613D6-93D6-4A37-BE8B-0091468CAB87}"/>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96C03704-87B1-4875-A90A-425E5ED4950B}"/>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2382134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A8528F-2CC3-4651-870E-8F5B98D6E1A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FF76183-9F55-4FEB-8D96-880F65E373E2}"/>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7CD1A-168D-4112-BF3D-ADA648FB90CF}"/>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0F649A01-2E85-40DB-BE17-54CEC8455B32}"/>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D6925B5C-1D74-412E-800C-ACBF850E10B5}"/>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C57D65D0-7816-4E1F-9B72-37A93E940516}"/>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A66C2BDF-353B-4529-9D86-9C3636FA2525}"/>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0C98FCD0-56A6-4CC3-89CD-A40847CD3DD2}"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04" r:id="rId3"/>
    <p:sldLayoutId id="2147483805" r:id="rId4"/>
    <p:sldLayoutId id="2147483806" r:id="rId5"/>
    <p:sldLayoutId id="2147483807" r:id="rId6"/>
    <p:sldLayoutId id="2147483811" r:id="rId7"/>
    <p:sldLayoutId id="2147483812" r:id="rId8"/>
    <p:sldLayoutId id="2147483813" r:id="rId9"/>
    <p:sldLayoutId id="2147483815" r:id="rId10"/>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295864595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2BCC4-D508-4097-878B-CD1250394A7E}"/>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Introduction to Digital Cameras</a:t>
            </a:r>
          </a:p>
          <a:p>
            <a:pPr lvl="1" fontAlgn="auto">
              <a:spcAft>
                <a:spcPts val="0"/>
              </a:spcAft>
              <a:defRPr/>
            </a:pPr>
            <a:r>
              <a:rPr lang="en-US" dirty="0"/>
              <a:t>Principles of Information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8FAAD76-DE1E-4307-9877-089FEF787FC2}"/>
              </a:ext>
            </a:extLst>
          </p:cNvPr>
          <p:cNvSpPr>
            <a:spLocks noGrp="1"/>
          </p:cNvSpPr>
          <p:nvPr>
            <p:ph type="title"/>
          </p:nvPr>
        </p:nvSpPr>
        <p:spPr/>
        <p:txBody>
          <a:bodyPr/>
          <a:lstStyle/>
          <a:p>
            <a:pPr fontAlgn="auto">
              <a:spcAft>
                <a:spcPts val="0"/>
              </a:spcAft>
              <a:defRPr/>
            </a:pPr>
            <a:r>
              <a:rPr lang="en-US" dirty="0">
                <a:ea typeface="ＭＳ Ｐゴシック" pitchFamily="34" charset="-128"/>
              </a:rPr>
              <a:t>Optical Viewfinder</a:t>
            </a:r>
          </a:p>
        </p:txBody>
      </p:sp>
      <p:sp>
        <p:nvSpPr>
          <p:cNvPr id="25603" name="Content Placeholder 2">
            <a:extLst>
              <a:ext uri="{FF2B5EF4-FFF2-40B4-BE49-F238E27FC236}">
                <a16:creationId xmlns:a16="http://schemas.microsoft.com/office/drawing/2014/main" id="{8FE51999-181F-4846-8CF7-F4929CC68CC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panose="020B0600070205080204" pitchFamily="34" charset="-128"/>
              </a:rPr>
              <a:t>A window on the back of the camera you look through to position the shot</a:t>
            </a:r>
          </a:p>
          <a:p>
            <a:r>
              <a:rPr lang="en-US" altLang="en-US" sz="2400" dirty="0">
                <a:ea typeface="MS PGothic" panose="020B0600070205080204" pitchFamily="34" charset="-128"/>
              </a:rPr>
              <a:t>The primary drawback to the optical viewfinder is the </a:t>
            </a:r>
            <a:r>
              <a:rPr lang="en-US" altLang="en-US" sz="2400" b="1" dirty="0">
                <a:ea typeface="MS PGothic" panose="020B0600070205080204" pitchFamily="34" charset="-128"/>
              </a:rPr>
              <a:t>parallax</a:t>
            </a:r>
            <a:r>
              <a:rPr lang="en-US" altLang="en-US" sz="2400" dirty="0">
                <a:ea typeface="MS PGothic" panose="020B0600070205080204" pitchFamily="34" charset="-128"/>
              </a:rPr>
              <a:t>, the displacement or difference in the apparent position of an object viewed along two different lines of sight.</a:t>
            </a:r>
            <a:endParaRPr lang="en-US" altLang="en-US" sz="2000" dirty="0">
              <a:ea typeface="MS PGothic" panose="020B0600070205080204" pitchFamily="34" charset="-128"/>
            </a:endParaRPr>
          </a:p>
        </p:txBody>
      </p:sp>
      <p:grpSp>
        <p:nvGrpSpPr>
          <p:cNvPr id="25605" name="Group 12">
            <a:extLst>
              <a:ext uri="{FF2B5EF4-FFF2-40B4-BE49-F238E27FC236}">
                <a16:creationId xmlns:a16="http://schemas.microsoft.com/office/drawing/2014/main" id="{7B03F498-55BE-40FD-A88F-256C89FCE18C}"/>
              </a:ext>
            </a:extLst>
          </p:cNvPr>
          <p:cNvGrpSpPr>
            <a:grpSpLocks/>
          </p:cNvGrpSpPr>
          <p:nvPr/>
        </p:nvGrpSpPr>
        <p:grpSpPr bwMode="auto">
          <a:xfrm>
            <a:off x="3276600" y="3429000"/>
            <a:ext cx="6696075" cy="2628900"/>
            <a:chOff x="1600200" y="3352800"/>
            <a:chExt cx="6696075" cy="2628900"/>
          </a:xfrm>
        </p:grpSpPr>
        <p:pic>
          <p:nvPicPr>
            <p:cNvPr id="25607" name="Picture 3">
              <a:extLst>
                <a:ext uri="{FF2B5EF4-FFF2-40B4-BE49-F238E27FC236}">
                  <a16:creationId xmlns:a16="http://schemas.microsoft.com/office/drawing/2014/main" id="{1A5D80C3-7587-4D92-8EFE-FDB0418BE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52800"/>
              <a:ext cx="16430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5608" name="Picture 6">
              <a:extLst>
                <a:ext uri="{FF2B5EF4-FFF2-40B4-BE49-F238E27FC236}">
                  <a16:creationId xmlns:a16="http://schemas.microsoft.com/office/drawing/2014/main" id="{8496197F-BCDF-447D-AB02-2646AEC59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3952875" cy="2286000"/>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25609" name="Rectangle 10">
              <a:extLst>
                <a:ext uri="{FF2B5EF4-FFF2-40B4-BE49-F238E27FC236}">
                  <a16:creationId xmlns:a16="http://schemas.microsoft.com/office/drawing/2014/main" id="{97C70821-DA8B-4850-8208-6F36E52E5A5D}"/>
                </a:ext>
              </a:extLst>
            </p:cNvPr>
            <p:cNvSpPr>
              <a:spLocks noChangeArrowheads="1"/>
            </p:cNvSpPr>
            <p:nvPr/>
          </p:nvSpPr>
          <p:spPr bwMode="auto">
            <a:xfrm>
              <a:off x="6096000" y="3810000"/>
              <a:ext cx="1295400" cy="1143000"/>
            </a:xfrm>
            <a:prstGeom prst="rect">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5610" name="Rectangle 11">
              <a:extLst>
                <a:ext uri="{FF2B5EF4-FFF2-40B4-BE49-F238E27FC236}">
                  <a16:creationId xmlns:a16="http://schemas.microsoft.com/office/drawing/2014/main" id="{3D6196D7-B50F-4BC5-AC77-B13669D276CE}"/>
                </a:ext>
              </a:extLst>
            </p:cNvPr>
            <p:cNvSpPr>
              <a:spLocks noChangeArrowheads="1"/>
            </p:cNvSpPr>
            <p:nvPr/>
          </p:nvSpPr>
          <p:spPr bwMode="auto">
            <a:xfrm>
              <a:off x="6248400" y="4038600"/>
              <a:ext cx="1295400" cy="1143000"/>
            </a:xfrm>
            <a:prstGeom prst="rect">
              <a:avLst/>
            </a:prstGeom>
            <a:noFill/>
            <a:ln w="38100">
              <a:solidFill>
                <a:srgbClr val="FF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cxnSp>
          <p:nvCxnSpPr>
            <p:cNvPr id="25611" name="Straight Connector 14">
              <a:extLst>
                <a:ext uri="{FF2B5EF4-FFF2-40B4-BE49-F238E27FC236}">
                  <a16:creationId xmlns:a16="http://schemas.microsoft.com/office/drawing/2014/main" id="{8ED24E6C-7428-4BFE-9DF8-5061289884D5}"/>
                </a:ext>
              </a:extLst>
            </p:cNvPr>
            <p:cNvCxnSpPr>
              <a:cxnSpLocks noChangeShapeType="1"/>
            </p:cNvCxnSpPr>
            <p:nvPr/>
          </p:nvCxnSpPr>
          <p:spPr bwMode="auto">
            <a:xfrm rot="10800000" flipV="1">
              <a:off x="3155950" y="4648200"/>
              <a:ext cx="3092450" cy="14288"/>
            </a:xfrm>
            <a:prstGeom prst="line">
              <a:avLst/>
            </a:prstGeom>
            <a:noFill/>
            <a:ln w="38100">
              <a:solidFill>
                <a:srgbClr val="FF9900"/>
              </a:solidFill>
              <a:round/>
              <a:headEnd type="none" w="sm" len="sm"/>
              <a:tailEnd type="none" w="sm" len="sm"/>
            </a:ln>
            <a:extLst>
              <a:ext uri="{909E8E84-426E-40DD-AFC4-6F175D3DCCD1}">
                <a14:hiddenFill xmlns:a14="http://schemas.microsoft.com/office/drawing/2010/main">
                  <a:noFill/>
                </a14:hiddenFill>
              </a:ext>
            </a:extLst>
          </p:spPr>
        </p:cxnSp>
        <p:cxnSp>
          <p:nvCxnSpPr>
            <p:cNvPr id="25612" name="Straight Connector 19">
              <a:extLst>
                <a:ext uri="{FF2B5EF4-FFF2-40B4-BE49-F238E27FC236}">
                  <a16:creationId xmlns:a16="http://schemas.microsoft.com/office/drawing/2014/main" id="{DCC82C1E-515C-471E-B7B1-469418FE9A53}"/>
                </a:ext>
              </a:extLst>
            </p:cNvPr>
            <p:cNvCxnSpPr>
              <a:cxnSpLocks noChangeShapeType="1"/>
            </p:cNvCxnSpPr>
            <p:nvPr/>
          </p:nvCxnSpPr>
          <p:spPr bwMode="auto">
            <a:xfrm>
              <a:off x="2514600" y="3886200"/>
              <a:ext cx="3581400" cy="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94A12C2-070B-40BA-9D57-71C163321D03}"/>
              </a:ext>
            </a:extLst>
          </p:cNvPr>
          <p:cNvSpPr>
            <a:spLocks noGrp="1" noChangeArrowheads="1"/>
          </p:cNvSpPr>
          <p:nvPr>
            <p:ph type="title"/>
          </p:nvPr>
        </p:nvSpPr>
        <p:spPr/>
        <p:txBody>
          <a:bodyPr/>
          <a:lstStyle/>
          <a:p>
            <a:pPr fontAlgn="auto">
              <a:spcAft>
                <a:spcPts val="0"/>
              </a:spcAft>
              <a:defRPr/>
            </a:pPr>
            <a:r>
              <a:rPr lang="en-US">
                <a:ea typeface="ＭＳ Ｐゴシック" pitchFamily="34" charset="-128"/>
              </a:rPr>
              <a:t>Electronic Viewfinder</a:t>
            </a:r>
          </a:p>
        </p:txBody>
      </p:sp>
      <p:sp>
        <p:nvSpPr>
          <p:cNvPr id="26627" name="Rectangle 3">
            <a:extLst>
              <a:ext uri="{FF2B5EF4-FFF2-40B4-BE49-F238E27FC236}">
                <a16:creationId xmlns:a16="http://schemas.microsoft.com/office/drawing/2014/main" id="{E9CEF5FE-4C28-424D-8665-BB7155FEB34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ea typeface="MS PGothic" panose="020B0600070205080204" pitchFamily="34" charset="-128"/>
              </a:rPr>
              <a:t>An </a:t>
            </a:r>
            <a:r>
              <a:rPr lang="en-US" altLang="en-US" sz="2400" b="1">
                <a:ea typeface="MS PGothic" panose="020B0600070205080204" pitchFamily="34" charset="-128"/>
              </a:rPr>
              <a:t>electronic viewfinder,</a:t>
            </a:r>
            <a:r>
              <a:rPr lang="en-US" altLang="en-US" sz="2400">
                <a:ea typeface="MS PGothic" panose="020B0600070205080204" pitchFamily="34" charset="-128"/>
              </a:rPr>
              <a:t> or EVF, is a viewfinder in which the image captured by the lens is projected electronically onto a miniature display. The viewfinder shows exactly what the lens sees.</a:t>
            </a:r>
          </a:p>
        </p:txBody>
      </p:sp>
      <p:pic>
        <p:nvPicPr>
          <p:cNvPr id="26629" name="Picture 7">
            <a:extLst>
              <a:ext uri="{FF2B5EF4-FFF2-40B4-BE49-F238E27FC236}">
                <a16:creationId xmlns:a16="http://schemas.microsoft.com/office/drawing/2014/main" id="{B33E6124-6093-4F51-B4C1-444316A22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22113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6630" name="Picture 6">
            <a:extLst>
              <a:ext uri="{FF2B5EF4-FFF2-40B4-BE49-F238E27FC236}">
                <a16:creationId xmlns:a16="http://schemas.microsoft.com/office/drawing/2014/main" id="{DD1552C8-DFEA-4D43-9432-212F76A35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05200"/>
            <a:ext cx="3952875" cy="2286000"/>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26631" name="Picture 6">
            <a:extLst>
              <a:ext uri="{FF2B5EF4-FFF2-40B4-BE49-F238E27FC236}">
                <a16:creationId xmlns:a16="http://schemas.microsoft.com/office/drawing/2014/main" id="{FF013569-5488-4F01-8716-00BCBB259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962400"/>
            <a:ext cx="1295400" cy="1143000"/>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26632" name="Rectangle 9">
            <a:extLst>
              <a:ext uri="{FF2B5EF4-FFF2-40B4-BE49-F238E27FC236}">
                <a16:creationId xmlns:a16="http://schemas.microsoft.com/office/drawing/2014/main" id="{3C498BAB-6BD9-4D94-8E0A-4D6C001E6AFC}"/>
              </a:ext>
            </a:extLst>
          </p:cNvPr>
          <p:cNvSpPr>
            <a:spLocks noChangeArrowheads="1"/>
          </p:cNvSpPr>
          <p:nvPr/>
        </p:nvSpPr>
        <p:spPr bwMode="auto">
          <a:xfrm>
            <a:off x="8305800" y="3962400"/>
            <a:ext cx="1295400" cy="1143000"/>
          </a:xfrm>
          <a:prstGeom prst="rect">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cxnSp>
        <p:nvCxnSpPr>
          <p:cNvPr id="26633" name="Straight Connector 10">
            <a:extLst>
              <a:ext uri="{FF2B5EF4-FFF2-40B4-BE49-F238E27FC236}">
                <a16:creationId xmlns:a16="http://schemas.microsoft.com/office/drawing/2014/main" id="{49E4D359-FBDE-4F17-825B-269EF6938D1B}"/>
              </a:ext>
            </a:extLst>
          </p:cNvPr>
          <p:cNvCxnSpPr>
            <a:cxnSpLocks noChangeShapeType="1"/>
          </p:cNvCxnSpPr>
          <p:nvPr/>
        </p:nvCxnSpPr>
        <p:spPr bwMode="auto">
          <a:xfrm rot="10800000">
            <a:off x="5791200" y="4800600"/>
            <a:ext cx="248285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26634" name="Straight Connector 12">
            <a:extLst>
              <a:ext uri="{FF2B5EF4-FFF2-40B4-BE49-F238E27FC236}">
                <a16:creationId xmlns:a16="http://schemas.microsoft.com/office/drawing/2014/main" id="{0535123A-C229-467C-A0D8-40F083A7D2C7}"/>
              </a:ext>
            </a:extLst>
          </p:cNvPr>
          <p:cNvCxnSpPr>
            <a:cxnSpLocks noChangeShapeType="1"/>
          </p:cNvCxnSpPr>
          <p:nvPr/>
        </p:nvCxnSpPr>
        <p:spPr bwMode="auto">
          <a:xfrm rot="10800000">
            <a:off x="3276600" y="4114800"/>
            <a:ext cx="42545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837DADD-C0F7-4BE9-B474-0D50C137BB92}"/>
              </a:ext>
            </a:extLst>
          </p:cNvPr>
          <p:cNvSpPr>
            <a:spLocks noGrp="1" noChangeArrowheads="1"/>
          </p:cNvSpPr>
          <p:nvPr>
            <p:ph type="title"/>
          </p:nvPr>
        </p:nvSpPr>
        <p:spPr/>
        <p:txBody>
          <a:bodyPr/>
          <a:lstStyle/>
          <a:p>
            <a:pPr fontAlgn="auto">
              <a:spcAft>
                <a:spcPts val="0"/>
              </a:spcAft>
              <a:defRPr/>
            </a:pPr>
            <a:r>
              <a:rPr lang="en-US">
                <a:ea typeface="ＭＳ Ｐゴシック" pitchFamily="34" charset="-128"/>
              </a:rPr>
              <a:t>OSD</a:t>
            </a:r>
          </a:p>
        </p:txBody>
      </p:sp>
      <p:sp>
        <p:nvSpPr>
          <p:cNvPr id="28675" name="Rectangle 3">
            <a:extLst>
              <a:ext uri="{FF2B5EF4-FFF2-40B4-BE49-F238E27FC236}">
                <a16:creationId xmlns:a16="http://schemas.microsoft.com/office/drawing/2014/main" id="{8B012F40-4507-4544-B8DE-2EA7034FCDC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ea typeface="MS PGothic" panose="020B0600070205080204" pitchFamily="34" charset="-128"/>
              </a:rPr>
              <a:t>An </a:t>
            </a:r>
            <a:r>
              <a:rPr lang="en-US" altLang="en-US" sz="2400" b="1">
                <a:ea typeface="MS PGothic" panose="020B0600070205080204" pitchFamily="34" charset="-128"/>
              </a:rPr>
              <a:t>on-screen display</a:t>
            </a:r>
            <a:r>
              <a:rPr lang="en-US" altLang="en-US" sz="2400">
                <a:ea typeface="MS PGothic" panose="020B0600070205080204" pitchFamily="34" charset="-128"/>
              </a:rPr>
              <a:t> (</a:t>
            </a:r>
            <a:r>
              <a:rPr lang="en-US" altLang="en-US" sz="2400" b="1">
                <a:ea typeface="MS PGothic" panose="020B0600070205080204" pitchFamily="34" charset="-128"/>
              </a:rPr>
              <a:t>OSD</a:t>
            </a:r>
            <a:r>
              <a:rPr lang="en-US" altLang="en-US" sz="2400">
                <a:ea typeface="MS PGothic" panose="020B0600070205080204" pitchFamily="34" charset="-128"/>
              </a:rPr>
              <a:t>) is information about the camera</a:t>
            </a:r>
            <a:r>
              <a:rPr lang="ja-JP" altLang="en-US" sz="2400">
                <a:ea typeface="MS PGothic" panose="020B0600070205080204" pitchFamily="34" charset="-128"/>
              </a:rPr>
              <a:t>’</a:t>
            </a:r>
            <a:r>
              <a:rPr lang="en-US" altLang="ja-JP" sz="2400">
                <a:ea typeface="MS PGothic" panose="020B0600070205080204" pitchFamily="34" charset="-128"/>
              </a:rPr>
              <a:t>s settings displayed on the LCD screen.</a:t>
            </a:r>
            <a:endParaRPr lang="en-US" altLang="en-US">
              <a:ea typeface="MS PGothic" panose="020B0600070205080204" pitchFamily="34" charset="-128"/>
            </a:endParaRPr>
          </a:p>
        </p:txBody>
      </p:sp>
      <p:pic>
        <p:nvPicPr>
          <p:cNvPr id="28677" name="Picture 8">
            <a:extLst>
              <a:ext uri="{FF2B5EF4-FFF2-40B4-BE49-F238E27FC236}">
                <a16:creationId xmlns:a16="http://schemas.microsoft.com/office/drawing/2014/main" id="{9D4E1722-5C2F-4494-8D3E-FE3426D61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57356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45C76DE-5DEA-4AB0-9BB4-73425106DBEF}"/>
              </a:ext>
            </a:extLst>
          </p:cNvPr>
          <p:cNvSpPr>
            <a:spLocks noGrp="1"/>
          </p:cNvSpPr>
          <p:nvPr>
            <p:ph type="title"/>
          </p:nvPr>
        </p:nvSpPr>
        <p:spPr/>
        <p:txBody>
          <a:bodyPr/>
          <a:lstStyle/>
          <a:p>
            <a:pPr fontAlgn="auto">
              <a:spcAft>
                <a:spcPts val="0"/>
              </a:spcAft>
              <a:defRPr/>
            </a:pPr>
            <a:r>
              <a:rPr lang="en-US">
                <a:ea typeface="ＭＳ Ｐゴシック" pitchFamily="34" charset="-128"/>
              </a:rPr>
              <a:t>Types of Digital Cameras</a:t>
            </a:r>
          </a:p>
        </p:txBody>
      </p:sp>
      <p:sp>
        <p:nvSpPr>
          <p:cNvPr id="30723" name="Content Placeholder 2">
            <a:extLst>
              <a:ext uri="{FF2B5EF4-FFF2-40B4-BE49-F238E27FC236}">
                <a16:creationId xmlns:a16="http://schemas.microsoft.com/office/drawing/2014/main" id="{0DC91A58-BC9A-411A-9595-8D9DADFC83C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Ultra compact digital cameras</a:t>
            </a:r>
          </a:p>
          <a:p>
            <a:pPr lvl="1"/>
            <a:r>
              <a:rPr lang="en-US" altLang="en-US" dirty="0">
                <a:ea typeface="MS PGothic" panose="020B0600070205080204" pitchFamily="34" charset="-128"/>
              </a:rPr>
              <a:t>Compact digital cameras</a:t>
            </a:r>
          </a:p>
          <a:p>
            <a:pPr lvl="1"/>
            <a:r>
              <a:rPr lang="en-US" altLang="en-US" dirty="0">
                <a:ea typeface="MS PGothic" panose="020B0600070205080204" pitchFamily="34" charset="-128"/>
              </a:rPr>
              <a:t>Advanced digital cameras</a:t>
            </a:r>
          </a:p>
          <a:p>
            <a:pPr lvl="1"/>
            <a:r>
              <a:rPr lang="en-US" altLang="en-US" dirty="0">
                <a:ea typeface="MS PGothic" panose="020B0600070205080204" pitchFamily="34" charset="-128"/>
              </a:rPr>
              <a:t>Digital single lens reflex (DSLR) cameras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AA6534F-E633-401F-B67A-99FD17272C91}"/>
              </a:ext>
            </a:extLst>
          </p:cNvPr>
          <p:cNvSpPr>
            <a:spLocks noGrp="1"/>
          </p:cNvSpPr>
          <p:nvPr>
            <p:ph type="title"/>
          </p:nvPr>
        </p:nvSpPr>
        <p:spPr/>
        <p:txBody>
          <a:bodyPr/>
          <a:lstStyle/>
          <a:p>
            <a:pPr fontAlgn="auto">
              <a:spcAft>
                <a:spcPts val="0"/>
              </a:spcAft>
              <a:defRPr/>
            </a:pPr>
            <a:r>
              <a:rPr lang="en-US">
                <a:ea typeface="ＭＳ Ｐゴシック" pitchFamily="34" charset="-128"/>
              </a:rPr>
              <a:t>Ultra Compact Digital Camera</a:t>
            </a:r>
          </a:p>
        </p:txBody>
      </p:sp>
      <p:sp>
        <p:nvSpPr>
          <p:cNvPr id="31747" name="Content Placeholder 2">
            <a:extLst>
              <a:ext uri="{FF2B5EF4-FFF2-40B4-BE49-F238E27FC236}">
                <a16:creationId xmlns:a16="http://schemas.microsoft.com/office/drawing/2014/main" id="{81C435A9-2BFB-45A4-851A-7C7B767ED79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Typically a small and inexpensive camera</a:t>
            </a:r>
          </a:p>
          <a:p>
            <a:pPr lvl="1"/>
            <a:r>
              <a:rPr lang="en-US" altLang="en-US" dirty="0">
                <a:ea typeface="MS PGothic" panose="020B0600070205080204" pitchFamily="34" charset="-128"/>
              </a:rPr>
              <a:t>Can easily be carried in a pocket or purse </a:t>
            </a:r>
          </a:p>
          <a:p>
            <a:pPr lvl="1"/>
            <a:r>
              <a:rPr lang="en-US" altLang="en-US" dirty="0">
                <a:ea typeface="MS PGothic" panose="020B0600070205080204" pitchFamily="34" charset="-128"/>
              </a:rPr>
              <a:t>Usually has fewer features than the higher end cameras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A122A8C-C5E7-470B-A6A3-3F39D38CF2AB}"/>
              </a:ext>
            </a:extLst>
          </p:cNvPr>
          <p:cNvSpPr>
            <a:spLocks noGrp="1"/>
          </p:cNvSpPr>
          <p:nvPr>
            <p:ph type="title"/>
          </p:nvPr>
        </p:nvSpPr>
        <p:spPr/>
        <p:txBody>
          <a:bodyPr/>
          <a:lstStyle/>
          <a:p>
            <a:pPr fontAlgn="auto">
              <a:spcAft>
                <a:spcPts val="0"/>
              </a:spcAft>
              <a:defRPr/>
            </a:pPr>
            <a:r>
              <a:rPr lang="en-US">
                <a:ea typeface="ＭＳ Ｐゴシック" pitchFamily="34" charset="-128"/>
              </a:rPr>
              <a:t>Compact Digital Cameras</a:t>
            </a:r>
          </a:p>
        </p:txBody>
      </p:sp>
      <p:sp>
        <p:nvSpPr>
          <p:cNvPr id="32771" name="Content Placeholder 2">
            <a:extLst>
              <a:ext uri="{FF2B5EF4-FFF2-40B4-BE49-F238E27FC236}">
                <a16:creationId xmlns:a16="http://schemas.microsoft.com/office/drawing/2014/main" id="{ECBB50C2-E03E-4386-A953-98C2C28A14B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The typical digital camera used for taking most pictures by consumers.</a:t>
            </a:r>
          </a:p>
          <a:p>
            <a:pPr lvl="1"/>
            <a:r>
              <a:rPr lang="en-US" altLang="en-US" dirty="0">
                <a:ea typeface="MS PGothic" panose="020B0600070205080204" pitchFamily="34" charset="-128"/>
              </a:rPr>
              <a:t>Includes most of the features the average person would need.</a:t>
            </a:r>
          </a:p>
          <a:p>
            <a:endParaRPr lang="en-US" altLang="en-US" dirty="0">
              <a:ea typeface="MS PGothic"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09992A0-1B1E-415B-84D1-67002D702051}"/>
              </a:ext>
            </a:extLst>
          </p:cNvPr>
          <p:cNvSpPr>
            <a:spLocks noGrp="1"/>
          </p:cNvSpPr>
          <p:nvPr>
            <p:ph type="title"/>
          </p:nvPr>
        </p:nvSpPr>
        <p:spPr/>
        <p:txBody>
          <a:bodyPr/>
          <a:lstStyle/>
          <a:p>
            <a:pPr fontAlgn="auto">
              <a:spcAft>
                <a:spcPts val="0"/>
              </a:spcAft>
              <a:defRPr/>
            </a:pPr>
            <a:r>
              <a:rPr lang="en-US">
                <a:ea typeface="ＭＳ Ｐゴシック" pitchFamily="34" charset="-128"/>
              </a:rPr>
              <a:t>Advanced Digital Camera</a:t>
            </a:r>
          </a:p>
        </p:txBody>
      </p:sp>
      <p:sp>
        <p:nvSpPr>
          <p:cNvPr id="33795" name="Content Placeholder 2">
            <a:extLst>
              <a:ext uri="{FF2B5EF4-FFF2-40B4-BE49-F238E27FC236}">
                <a16:creationId xmlns:a16="http://schemas.microsoft.com/office/drawing/2014/main" id="{55ED950A-7C5B-4124-BAF1-08DE59CCA3F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Designed for the more skilled or hobbyist photographer</a:t>
            </a:r>
          </a:p>
          <a:p>
            <a:pPr lvl="1"/>
            <a:r>
              <a:rPr lang="en-US" altLang="en-US" dirty="0">
                <a:ea typeface="MS PGothic" panose="020B0600070205080204" pitchFamily="34" charset="-128"/>
              </a:rPr>
              <a:t>Usually has higher quality lens and zoom</a:t>
            </a:r>
          </a:p>
          <a:p>
            <a:pPr>
              <a:buFont typeface="Wingdings" panose="05000000000000000000" pitchFamily="2" charset="2"/>
              <a:buNone/>
            </a:pPr>
            <a:endParaRPr lang="en-US" altLang="en-US" dirty="0">
              <a:ea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8">
            <a:extLst>
              <a:ext uri="{FF2B5EF4-FFF2-40B4-BE49-F238E27FC236}">
                <a16:creationId xmlns:a16="http://schemas.microsoft.com/office/drawing/2014/main" id="{3860744E-6B02-4143-9E8F-88FB6BFF33F1}"/>
              </a:ext>
            </a:extLst>
          </p:cNvPr>
          <p:cNvSpPr>
            <a:spLocks noChangeAspect="1" noChangeArrowheads="1"/>
          </p:cNvSpPr>
          <p:nvPr/>
        </p:nvSpPr>
        <p:spPr bwMode="auto">
          <a:xfrm>
            <a:off x="6400800" y="3657600"/>
            <a:ext cx="3684588"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1747" name="Rectangle 2">
            <a:extLst>
              <a:ext uri="{FF2B5EF4-FFF2-40B4-BE49-F238E27FC236}">
                <a16:creationId xmlns:a16="http://schemas.microsoft.com/office/drawing/2014/main" id="{1A9D44F8-FF97-4EF8-8705-96692D1F8BDC}"/>
              </a:ext>
            </a:extLst>
          </p:cNvPr>
          <p:cNvSpPr>
            <a:spLocks noGrp="1" noChangeArrowheads="1"/>
          </p:cNvSpPr>
          <p:nvPr>
            <p:ph type="title"/>
          </p:nvPr>
        </p:nvSpPr>
        <p:spPr/>
        <p:txBody>
          <a:bodyPr/>
          <a:lstStyle/>
          <a:p>
            <a:pPr fontAlgn="auto">
              <a:spcAft>
                <a:spcPts val="0"/>
              </a:spcAft>
              <a:defRPr/>
            </a:pPr>
            <a:r>
              <a:rPr lang="en-US">
                <a:ea typeface="ＭＳ Ｐゴシック" pitchFamily="34" charset="-128"/>
              </a:rPr>
              <a:t>DSLR Camera</a:t>
            </a:r>
          </a:p>
        </p:txBody>
      </p:sp>
      <p:sp>
        <p:nvSpPr>
          <p:cNvPr id="34820" name="Rectangle 3">
            <a:extLst>
              <a:ext uri="{FF2B5EF4-FFF2-40B4-BE49-F238E27FC236}">
                <a16:creationId xmlns:a16="http://schemas.microsoft.com/office/drawing/2014/main" id="{600DAB51-D2E6-40AD-B5F6-A4F9CFE01CA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Top-of-the-line camera; primarily used by professionals</a:t>
            </a:r>
          </a:p>
          <a:p>
            <a:pPr lvl="1"/>
            <a:r>
              <a:rPr lang="en-US" altLang="en-US" dirty="0">
                <a:ea typeface="MS PGothic" panose="020B0600070205080204" pitchFamily="34" charset="-128"/>
              </a:rPr>
              <a:t>Include high quality, interchangeable lenses </a:t>
            </a:r>
          </a:p>
          <a:p>
            <a:pPr lvl="1"/>
            <a:r>
              <a:rPr lang="en-US" altLang="en-US" dirty="0">
                <a:ea typeface="MS PGothic" panose="020B0600070205080204" pitchFamily="34" charset="-128"/>
              </a:rPr>
              <a:t>Often accepts other accessories such as filters</a:t>
            </a:r>
          </a:p>
          <a:p>
            <a:pPr lvl="1"/>
            <a:r>
              <a:rPr lang="en-US" altLang="en-US" dirty="0">
                <a:ea typeface="MS PGothic" panose="020B0600070205080204" pitchFamily="34" charset="-128"/>
              </a:rPr>
              <a:t>Produces very high-resolution photos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E1E46C7-9744-48BC-8425-A14179B26521}"/>
              </a:ext>
            </a:extLst>
          </p:cNvPr>
          <p:cNvSpPr>
            <a:spLocks noGrp="1"/>
          </p:cNvSpPr>
          <p:nvPr>
            <p:ph type="title"/>
          </p:nvPr>
        </p:nvSpPr>
        <p:spPr/>
        <p:txBody>
          <a:bodyPr/>
          <a:lstStyle/>
          <a:p>
            <a:pPr fontAlgn="auto">
              <a:spcAft>
                <a:spcPts val="0"/>
              </a:spcAft>
              <a:defRPr/>
            </a:pPr>
            <a:r>
              <a:rPr lang="en-US">
                <a:ea typeface="ＭＳ Ｐゴシック" pitchFamily="34" charset="-128"/>
              </a:rPr>
              <a:t>Taking Digital Photos</a:t>
            </a:r>
          </a:p>
        </p:txBody>
      </p:sp>
      <p:sp>
        <p:nvSpPr>
          <p:cNvPr id="36867" name="Content Placeholder 2">
            <a:extLst>
              <a:ext uri="{FF2B5EF4-FFF2-40B4-BE49-F238E27FC236}">
                <a16:creationId xmlns:a16="http://schemas.microsoft.com/office/drawing/2014/main" id="{269D2EE6-0BCA-4B0D-81C9-4AD9E356909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panose="020B0600070205080204" pitchFamily="34" charset="-128"/>
              </a:rPr>
              <a:t>There are 4 primary points to consider that impact the quality of a digital photo:</a:t>
            </a:r>
          </a:p>
          <a:p>
            <a:pPr marL="457200" indent="-457200">
              <a:buFont typeface="Arial" panose="020B0604020202020204" pitchFamily="34" charset="0"/>
              <a:buAutoNum type="arabicPeriod"/>
            </a:pPr>
            <a:r>
              <a:rPr lang="en-US" altLang="en-US" sz="2400" dirty="0">
                <a:ea typeface="MS PGothic" panose="020B0600070205080204" pitchFamily="34" charset="-128"/>
              </a:rPr>
              <a:t>The quality of the recording device (camera's optics &amp; sensor) </a:t>
            </a:r>
          </a:p>
          <a:p>
            <a:pPr marL="457200" indent="-457200">
              <a:buFont typeface="Arial" panose="020B0604020202020204" pitchFamily="34" charset="0"/>
              <a:buAutoNum type="arabicPeriod"/>
            </a:pPr>
            <a:r>
              <a:rPr lang="en-US" altLang="en-US" sz="2400" dirty="0">
                <a:ea typeface="MS PGothic" panose="020B0600070205080204" pitchFamily="34" charset="-128"/>
              </a:rPr>
              <a:t>The size (in pixels) of the digital image</a:t>
            </a:r>
          </a:p>
          <a:p>
            <a:pPr marL="457200" indent="-457200">
              <a:buFont typeface="Arial" panose="020B0604020202020204" pitchFamily="34" charset="0"/>
              <a:buAutoNum type="arabicPeriod"/>
            </a:pPr>
            <a:r>
              <a:rPr lang="en-US" altLang="en-US" sz="2400" dirty="0">
                <a:ea typeface="MS PGothic" panose="020B0600070205080204" pitchFamily="34" charset="-128"/>
              </a:rPr>
              <a:t>The digital format used to store it</a:t>
            </a:r>
          </a:p>
          <a:p>
            <a:pPr marL="457200" indent="-457200">
              <a:buFont typeface="Arial" panose="020B0604020202020204" pitchFamily="34" charset="0"/>
              <a:buAutoNum type="arabicPeriod"/>
            </a:pPr>
            <a:r>
              <a:rPr lang="en-US" altLang="en-US" sz="2400" dirty="0">
                <a:ea typeface="MS PGothic" panose="020B0600070205080204" pitchFamily="34" charset="-128"/>
              </a:rPr>
              <a:t>The technical proficiency and the "eye" of the photographer</a:t>
            </a:r>
            <a:br>
              <a:rPr lang="en-US" altLang="en-US" dirty="0">
                <a:ea typeface="MS PGothic" panose="020B0600070205080204" pitchFamily="34" charset="-128"/>
              </a:rPr>
            </a:br>
            <a:endParaRPr lang="en-US" altLang="en-US" dirty="0">
              <a:ea typeface="MS PGothic"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9874BBF-D33D-4AAC-A859-B6AF75396F25}"/>
              </a:ext>
            </a:extLst>
          </p:cNvPr>
          <p:cNvSpPr>
            <a:spLocks noGrp="1" noChangeArrowheads="1"/>
          </p:cNvSpPr>
          <p:nvPr>
            <p:ph type="title"/>
          </p:nvPr>
        </p:nvSpPr>
        <p:spPr/>
        <p:txBody>
          <a:bodyPr/>
          <a:lstStyle/>
          <a:p>
            <a:pPr fontAlgn="auto">
              <a:spcAft>
                <a:spcPts val="0"/>
              </a:spcAft>
              <a:defRPr/>
            </a:pPr>
            <a:r>
              <a:rPr lang="en-US" sz="4300">
                <a:ea typeface="ＭＳ Ｐゴシック" pitchFamily="34" charset="-128"/>
              </a:rPr>
              <a:t>Rule of Thirds</a:t>
            </a:r>
          </a:p>
        </p:txBody>
      </p:sp>
      <p:sp>
        <p:nvSpPr>
          <p:cNvPr id="37891" name="Rectangle 3">
            <a:extLst>
              <a:ext uri="{FF2B5EF4-FFF2-40B4-BE49-F238E27FC236}">
                <a16:creationId xmlns:a16="http://schemas.microsoft.com/office/drawing/2014/main" id="{71C70312-6281-431F-B57C-5294B4A7D3F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500" dirty="0">
                <a:ea typeface="MS PGothic" panose="020B0600070205080204" pitchFamily="34" charset="-128"/>
              </a:rPr>
              <a:t>The </a:t>
            </a:r>
            <a:r>
              <a:rPr lang="en-US" altLang="en-US" sz="2500" b="1" dirty="0">
                <a:ea typeface="MS PGothic" panose="020B0600070205080204" pitchFamily="34" charset="-128"/>
              </a:rPr>
              <a:t>rule of thirds</a:t>
            </a:r>
            <a:r>
              <a:rPr lang="en-US" altLang="en-US" sz="2500" dirty="0">
                <a:ea typeface="MS PGothic" panose="020B0600070205080204" pitchFamily="34" charset="-128"/>
              </a:rPr>
              <a:t> is a compositional rule of thumb in photography and other visual arts such as painting and design.</a:t>
            </a:r>
          </a:p>
          <a:p>
            <a:pPr lvl="1"/>
            <a:r>
              <a:rPr lang="en-US" altLang="en-US" sz="2500" dirty="0">
                <a:ea typeface="MS PGothic" panose="020B0600070205080204" pitchFamily="34" charset="-128"/>
              </a:rPr>
              <a:t>An image can be divided into nine equal parts by two equally spaced horizontal lines and two equally spaced vertical lines. </a:t>
            </a:r>
          </a:p>
          <a:p>
            <a:pPr lvl="2"/>
            <a:r>
              <a:rPr lang="en-US" altLang="en-US" sz="2500" dirty="0">
                <a:ea typeface="MS PGothic" panose="020B0600070205080204" pitchFamily="34" charset="-128"/>
              </a:rPr>
              <a:t>The four points formed by the intersections of these lines can be used to align features in the photograph. </a:t>
            </a:r>
          </a:p>
          <a:p>
            <a:pPr lvl="1"/>
            <a:r>
              <a:rPr lang="en-US" altLang="en-US" sz="2500" dirty="0">
                <a:ea typeface="MS PGothic" panose="020B0600070205080204" pitchFamily="34" charset="-128"/>
              </a:rPr>
              <a:t>Proponents of this technique claim that aligning a photograph with these points creates more tension, energy, and interest in the photo than simply centering the feature would. </a:t>
            </a:r>
          </a:p>
          <a:p>
            <a:endParaRPr lang="en-US" altLang="en-US" sz="2500" dirty="0">
              <a:ea typeface="MS PGothic" panose="020B0600070205080204" pitchFamily="34" charset="-128"/>
            </a:endParaRPr>
          </a:p>
          <a:p>
            <a:endParaRPr lang="en-US" altLang="en-US" sz="2500" dirty="0">
              <a:ea typeface="MS PGothic"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4DF4596-31EC-4BDF-9D5B-16DBE0B1C37B}"/>
              </a:ext>
            </a:extLst>
          </p:cNvPr>
          <p:cNvSpPr>
            <a:spLocks noGrp="1"/>
          </p:cNvSpPr>
          <p:nvPr>
            <p:ph type="title"/>
          </p:nvPr>
        </p:nvSpPr>
        <p:spPr/>
        <p:txBody>
          <a:bodyPr/>
          <a:lstStyle/>
          <a:p>
            <a:pPr fontAlgn="auto">
              <a:spcAft>
                <a:spcPts val="0"/>
              </a:spcAft>
              <a:defRPr/>
            </a:pPr>
            <a:r>
              <a:rPr lang="en-US" sz="4400">
                <a:ea typeface="ＭＳ Ｐゴシック" pitchFamily="34" charset="-128"/>
              </a:rPr>
              <a:t>Rule of Thirds</a:t>
            </a:r>
            <a:endParaRPr lang="en-US" sz="4000">
              <a:ea typeface="ＭＳ Ｐゴシック" pitchFamily="34" charset="-128"/>
            </a:endParaRPr>
          </a:p>
        </p:txBody>
      </p:sp>
      <p:pic>
        <p:nvPicPr>
          <p:cNvPr id="40964" name="Picture 2" descr="http://lh6.ggpht.com/_F_uLWLvCc6k/R6u-boNUgqI/AAAAAAAADCY/5OyVio3oH80/s640/CIMG4902.JPG">
            <a:extLst>
              <a:ext uri="{FF2B5EF4-FFF2-40B4-BE49-F238E27FC236}">
                <a16:creationId xmlns:a16="http://schemas.microsoft.com/office/drawing/2014/main" id="{CE580B3D-B040-4526-A659-CD1DD2D01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81200"/>
            <a:ext cx="4876800" cy="3657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cxnSp>
        <p:nvCxnSpPr>
          <p:cNvPr id="40965" name="Straight Connector 8">
            <a:extLst>
              <a:ext uri="{FF2B5EF4-FFF2-40B4-BE49-F238E27FC236}">
                <a16:creationId xmlns:a16="http://schemas.microsoft.com/office/drawing/2014/main" id="{28E4DDBC-DC62-4122-B121-8685528757DE}"/>
              </a:ext>
            </a:extLst>
          </p:cNvPr>
          <p:cNvCxnSpPr>
            <a:cxnSpLocks noChangeShapeType="1"/>
          </p:cNvCxnSpPr>
          <p:nvPr/>
        </p:nvCxnSpPr>
        <p:spPr bwMode="auto">
          <a:xfrm rot="5400000">
            <a:off x="2971800" y="3810000"/>
            <a:ext cx="36576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40966" name="Straight Connector 9">
            <a:extLst>
              <a:ext uri="{FF2B5EF4-FFF2-40B4-BE49-F238E27FC236}">
                <a16:creationId xmlns:a16="http://schemas.microsoft.com/office/drawing/2014/main" id="{3FCA8D50-5192-4F26-A964-2C16880B01BD}"/>
              </a:ext>
            </a:extLst>
          </p:cNvPr>
          <p:cNvCxnSpPr>
            <a:cxnSpLocks noChangeShapeType="1"/>
          </p:cNvCxnSpPr>
          <p:nvPr/>
        </p:nvCxnSpPr>
        <p:spPr bwMode="auto">
          <a:xfrm rot="5400000">
            <a:off x="4724400" y="3810000"/>
            <a:ext cx="36576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40967" name="Straight Connector 13">
            <a:extLst>
              <a:ext uri="{FF2B5EF4-FFF2-40B4-BE49-F238E27FC236}">
                <a16:creationId xmlns:a16="http://schemas.microsoft.com/office/drawing/2014/main" id="{95060D73-02F5-4798-A556-09A23E5EC98C}"/>
              </a:ext>
            </a:extLst>
          </p:cNvPr>
          <p:cNvCxnSpPr>
            <a:cxnSpLocks noChangeShapeType="1"/>
          </p:cNvCxnSpPr>
          <p:nvPr/>
        </p:nvCxnSpPr>
        <p:spPr bwMode="auto">
          <a:xfrm>
            <a:off x="3352800" y="3200400"/>
            <a:ext cx="48768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40968" name="Straight Connector 14">
            <a:extLst>
              <a:ext uri="{FF2B5EF4-FFF2-40B4-BE49-F238E27FC236}">
                <a16:creationId xmlns:a16="http://schemas.microsoft.com/office/drawing/2014/main" id="{5F422205-CA44-465A-A193-B191DD29613C}"/>
              </a:ext>
            </a:extLst>
          </p:cNvPr>
          <p:cNvCxnSpPr>
            <a:cxnSpLocks noChangeShapeType="1"/>
          </p:cNvCxnSpPr>
          <p:nvPr/>
        </p:nvCxnSpPr>
        <p:spPr bwMode="auto">
          <a:xfrm>
            <a:off x="3352800" y="4572000"/>
            <a:ext cx="48768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7518566-BBB5-42A4-8505-5B67E2B4B7F4}"/>
              </a:ext>
            </a:extLst>
          </p:cNvPr>
          <p:cNvSpPr>
            <a:spLocks noGrp="1"/>
          </p:cNvSpPr>
          <p:nvPr>
            <p:ph type="title"/>
          </p:nvPr>
        </p:nvSpPr>
        <p:spPr/>
        <p:txBody>
          <a:bodyPr/>
          <a:lstStyle/>
          <a:p>
            <a:pPr fontAlgn="auto">
              <a:spcAft>
                <a:spcPts val="0"/>
              </a:spcAft>
              <a:defRPr/>
            </a:pPr>
            <a:r>
              <a:rPr lang="en-US">
                <a:ea typeface="ＭＳ Ｐゴシック" pitchFamily="34" charset="-128"/>
              </a:rPr>
              <a:t>Focusing on the Subject</a:t>
            </a:r>
          </a:p>
        </p:txBody>
      </p:sp>
      <p:sp>
        <p:nvSpPr>
          <p:cNvPr id="43011" name="Content Placeholder 2">
            <a:extLst>
              <a:ext uri="{FF2B5EF4-FFF2-40B4-BE49-F238E27FC236}">
                <a16:creationId xmlns:a16="http://schemas.microsoft.com/office/drawing/2014/main" id="{6C83CC48-324F-4AC0-A1F9-BA1F05A0596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a:ea typeface="MS PGothic" panose="020B0600070205080204" pitchFamily="34" charset="-128"/>
              </a:rPr>
              <a:t>Fixed Focus</a:t>
            </a:r>
          </a:p>
          <a:p>
            <a:pPr lvl="1"/>
            <a:r>
              <a:rPr lang="en-US" altLang="en-US" dirty="0">
                <a:ea typeface="MS PGothic" panose="020B0600070205080204" pitchFamily="34" charset="-128"/>
              </a:rPr>
              <a:t>Found on lower end cameras and phones.</a:t>
            </a:r>
          </a:p>
          <a:p>
            <a:pPr lvl="1"/>
            <a:r>
              <a:rPr lang="en-US" altLang="en-US" dirty="0">
                <a:ea typeface="MS PGothic" panose="020B0600070205080204" pitchFamily="34" charset="-128"/>
              </a:rPr>
              <a:t>The focus is fixed and can</a:t>
            </a:r>
            <a:r>
              <a:rPr lang="ja-JP" altLang="en-US" dirty="0">
                <a:ea typeface="MS PGothic" panose="020B0600070205080204" pitchFamily="34" charset="-128"/>
              </a:rPr>
              <a:t>’</a:t>
            </a:r>
            <a:r>
              <a:rPr lang="en-US" altLang="ja-JP" dirty="0">
                <a:ea typeface="MS PGothic" panose="020B0600070205080204" pitchFamily="34" charset="-128"/>
              </a:rPr>
              <a:t>t be adjusted.</a:t>
            </a:r>
          </a:p>
          <a:p>
            <a:r>
              <a:rPr lang="en-US" altLang="en-US" sz="2400" b="1" dirty="0">
                <a:ea typeface="MS PGothic" panose="020B0600070205080204" pitchFamily="34" charset="-128"/>
              </a:rPr>
              <a:t>Auto Focus</a:t>
            </a:r>
          </a:p>
          <a:p>
            <a:pPr lvl="1"/>
            <a:r>
              <a:rPr lang="en-US" altLang="en-US" dirty="0">
                <a:ea typeface="MS PGothic" panose="020B0600070205080204" pitchFamily="34" charset="-128"/>
              </a:rPr>
              <a:t>Most consumer cameras are equipped with auto focus cameras.</a:t>
            </a:r>
          </a:p>
          <a:p>
            <a:pPr lvl="1"/>
            <a:r>
              <a:rPr lang="en-US" altLang="en-US" dirty="0">
                <a:ea typeface="MS PGothic" panose="020B0600070205080204" pitchFamily="34" charset="-128"/>
              </a:rPr>
              <a:t>The auto focus activates as you start to press the shutter button.</a:t>
            </a:r>
          </a:p>
          <a:p>
            <a:r>
              <a:rPr lang="en-US" altLang="en-US" sz="2400" b="1" dirty="0">
                <a:ea typeface="MS PGothic" panose="020B0600070205080204" pitchFamily="34" charset="-128"/>
              </a:rPr>
              <a:t>Manual Focus</a:t>
            </a:r>
          </a:p>
          <a:p>
            <a:pPr lvl="1"/>
            <a:r>
              <a:rPr lang="en-US" altLang="en-US" dirty="0">
                <a:ea typeface="MS PGothic" panose="020B0600070205080204" pitchFamily="34" charset="-128"/>
              </a:rPr>
              <a:t>Found on most professional-level cameras.</a:t>
            </a:r>
          </a:p>
          <a:p>
            <a:pPr lvl="1"/>
            <a:r>
              <a:rPr lang="en-US" altLang="en-US" dirty="0">
                <a:ea typeface="MS PGothic" panose="020B0600070205080204" pitchFamily="34" charset="-128"/>
              </a:rPr>
              <a:t>The photographer focuses the camera on the lens.</a:t>
            </a:r>
          </a:p>
          <a:p>
            <a:pPr lvl="1"/>
            <a:endParaRPr lang="en-US" altLang="en-US" sz="2000" dirty="0">
              <a:ea typeface="MS PGothic" panose="020B0600070205080204" pitchFamily="34" charset="-128"/>
            </a:endParaRPr>
          </a:p>
          <a:p>
            <a:pPr lvl="1">
              <a:buFont typeface="Wingdings" panose="05000000000000000000" pitchFamily="2" charset="2"/>
              <a:buNone/>
            </a:pPr>
            <a:endParaRPr lang="en-US" altLang="en-US" dirty="0">
              <a:ea typeface="MS PGothic" panose="020B0600070205080204" pitchFamily="34" charset="-128"/>
            </a:endParaRPr>
          </a:p>
          <a:p>
            <a:pPr lvl="1"/>
            <a:endParaRPr lang="en-US" altLang="en-US" dirty="0">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B2622E3-BF77-4689-BE41-EB18B76CCA0C}"/>
              </a:ext>
            </a:extLst>
          </p:cNvPr>
          <p:cNvSpPr>
            <a:spLocks noGrp="1"/>
          </p:cNvSpPr>
          <p:nvPr>
            <p:ph type="title"/>
          </p:nvPr>
        </p:nvSpPr>
        <p:spPr/>
        <p:txBody>
          <a:bodyPr/>
          <a:lstStyle/>
          <a:p>
            <a:pPr fontAlgn="auto">
              <a:spcAft>
                <a:spcPts val="0"/>
              </a:spcAft>
              <a:defRPr/>
            </a:pPr>
            <a:r>
              <a:rPr lang="en-US">
                <a:ea typeface="ＭＳ Ｐゴシック" pitchFamily="34" charset="-128"/>
              </a:rPr>
              <a:t>Zoom</a:t>
            </a:r>
          </a:p>
        </p:txBody>
      </p:sp>
      <p:sp>
        <p:nvSpPr>
          <p:cNvPr id="44035" name="Content Placeholder 2">
            <a:extLst>
              <a:ext uri="{FF2B5EF4-FFF2-40B4-BE49-F238E27FC236}">
                <a16:creationId xmlns:a16="http://schemas.microsoft.com/office/drawing/2014/main" id="{8E234087-A9B9-427F-AD25-F8BC739D42DB}"/>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ea typeface="MS PGothic" panose="020B0600070205080204" pitchFamily="34" charset="-128"/>
              </a:rPr>
              <a:t>Most digital cameras are capable of some type of zoom. Many will have one or both types of zoom.</a:t>
            </a:r>
          </a:p>
          <a:p>
            <a:pPr lvl="1"/>
            <a:r>
              <a:rPr lang="en-US" altLang="en-US" sz="2400" dirty="0">
                <a:ea typeface="MS PGothic" panose="020B0600070205080204" pitchFamily="34" charset="-128"/>
              </a:rPr>
              <a:t>Optical Zoom</a:t>
            </a:r>
          </a:p>
          <a:p>
            <a:pPr lvl="2"/>
            <a:r>
              <a:rPr lang="en-US" altLang="en-US" sz="2400" dirty="0">
                <a:ea typeface="MS PGothic" panose="020B0600070205080204" pitchFamily="34" charset="-128"/>
              </a:rPr>
              <a:t>The subject is magnified through the camera's optics, or lens.</a:t>
            </a:r>
          </a:p>
          <a:p>
            <a:pPr lvl="2"/>
            <a:r>
              <a:rPr lang="en-US" altLang="en-US" sz="2400" dirty="0">
                <a:ea typeface="MS PGothic" panose="020B0600070205080204" pitchFamily="34" charset="-128"/>
              </a:rPr>
              <a:t>Produces a higher quality image.</a:t>
            </a:r>
          </a:p>
          <a:p>
            <a:pPr lvl="2"/>
            <a:r>
              <a:rPr lang="en-US" altLang="en-US" sz="2400" dirty="0">
                <a:ea typeface="MS PGothic" panose="020B0600070205080204" pitchFamily="34" charset="-128"/>
              </a:rPr>
              <a:t>Image quality is maintained in optical zoom.</a:t>
            </a:r>
          </a:p>
          <a:p>
            <a:pPr lvl="1"/>
            <a:r>
              <a:rPr lang="en-US" altLang="en-US" sz="2400" dirty="0">
                <a:ea typeface="MS PGothic" panose="020B0600070205080204" pitchFamily="34" charset="-128"/>
              </a:rPr>
              <a:t>Digital Zoom</a:t>
            </a:r>
          </a:p>
          <a:p>
            <a:pPr lvl="2"/>
            <a:r>
              <a:rPr lang="en-US" altLang="en-US" sz="2400" dirty="0">
                <a:ea typeface="MS PGothic" panose="020B0600070205080204" pitchFamily="34" charset="-128"/>
              </a:rPr>
              <a:t>Artificial zoom.</a:t>
            </a:r>
          </a:p>
          <a:p>
            <a:pPr lvl="2"/>
            <a:r>
              <a:rPr lang="en-US" altLang="en-US" sz="2400" dirty="0">
                <a:ea typeface="MS PGothic" panose="020B0600070205080204" pitchFamily="34" charset="-128"/>
              </a:rPr>
              <a:t>Crops your image and magnifies the result of the cropping.</a:t>
            </a:r>
          </a:p>
          <a:p>
            <a:pPr lvl="2"/>
            <a:r>
              <a:rPr lang="en-US" altLang="en-US" sz="2400" dirty="0">
                <a:ea typeface="MS PGothic" panose="020B0600070205080204" pitchFamily="34" charset="-128"/>
              </a:rPr>
              <a:t>Image quality is lost in digital zoom.</a:t>
            </a:r>
          </a:p>
          <a:p>
            <a:endParaRPr lang="en-US" altLang="en-US" sz="2400" dirty="0">
              <a:ea typeface="MS PGothic" panose="020B0600070205080204" pitchFamily="34" charset="-128"/>
            </a:endParaRPr>
          </a:p>
          <a:p>
            <a:endParaRPr lang="en-US" altLang="en-US" sz="2400" dirty="0">
              <a:ea typeface="MS PGothic"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4D1B3EF-5DB0-4071-BD62-F4A5E1CB74EB}"/>
              </a:ext>
            </a:extLst>
          </p:cNvPr>
          <p:cNvSpPr>
            <a:spLocks noGrp="1"/>
          </p:cNvSpPr>
          <p:nvPr>
            <p:ph type="title"/>
          </p:nvPr>
        </p:nvSpPr>
        <p:spPr/>
        <p:txBody>
          <a:bodyPr/>
          <a:lstStyle/>
          <a:p>
            <a:pPr fontAlgn="auto">
              <a:spcAft>
                <a:spcPts val="0"/>
              </a:spcAft>
              <a:defRPr/>
            </a:pPr>
            <a:r>
              <a:rPr lang="en-US">
                <a:ea typeface="ＭＳ Ｐゴシック" pitchFamily="34" charset="-128"/>
              </a:rPr>
              <a:t>Transferring Pictures</a:t>
            </a:r>
          </a:p>
        </p:txBody>
      </p:sp>
      <p:sp>
        <p:nvSpPr>
          <p:cNvPr id="46083" name="Content Placeholder 2">
            <a:extLst>
              <a:ext uri="{FF2B5EF4-FFF2-40B4-BE49-F238E27FC236}">
                <a16:creationId xmlns:a16="http://schemas.microsoft.com/office/drawing/2014/main" id="{8B46A04D-447B-4C33-9FF1-B5CE833468A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ea typeface="MS PGothic" panose="020B0600070205080204" pitchFamily="34" charset="-128"/>
              </a:rPr>
              <a:t>Once a picture is taken on a digital camera, it can be easily transferred to any computer using the USB port and a USB cable.</a:t>
            </a:r>
          </a:p>
          <a:p>
            <a:pPr>
              <a:buFont typeface="Wingdings" panose="05000000000000000000" pitchFamily="2" charset="2"/>
              <a:buNone/>
            </a:pPr>
            <a:endParaRPr lang="en-US" altLang="en-US">
              <a:ea typeface="MS PGothic" panose="020B0600070205080204" pitchFamily="34" charset="-128"/>
            </a:endParaRPr>
          </a:p>
          <a:p>
            <a:pPr>
              <a:buFont typeface="Wingdings" panose="05000000000000000000" pitchFamily="2" charset="2"/>
              <a:buNone/>
            </a:pPr>
            <a:endParaRPr lang="en-US" altLang="en-US">
              <a:ea typeface="MS PGothic"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449D766-9899-45E9-9728-34270C434C8A}"/>
              </a:ext>
            </a:extLst>
          </p:cNvPr>
          <p:cNvSpPr>
            <a:spLocks noGrp="1"/>
          </p:cNvSpPr>
          <p:nvPr>
            <p:ph type="title"/>
          </p:nvPr>
        </p:nvSpPr>
        <p:spPr/>
        <p:txBody>
          <a:bodyPr/>
          <a:lstStyle/>
          <a:p>
            <a:pPr fontAlgn="auto">
              <a:spcAft>
                <a:spcPts val="0"/>
              </a:spcAft>
              <a:defRPr/>
            </a:pPr>
            <a:r>
              <a:rPr lang="en-US" dirty="0">
                <a:ea typeface="ＭＳ Ｐゴシック" pitchFamily="34" charset="-128"/>
              </a:rPr>
              <a:t>Transferring Pictures </a:t>
            </a:r>
            <a:r>
              <a:rPr lang="en-US" sz="2400" dirty="0">
                <a:ea typeface="ＭＳ Ｐゴシック" pitchFamily="34" charset="-128"/>
              </a:rPr>
              <a:t>with USB</a:t>
            </a:r>
            <a:endParaRPr lang="en-US" dirty="0">
              <a:ea typeface="ＭＳ Ｐゴシック" pitchFamily="34" charset="-128"/>
            </a:endParaRPr>
          </a:p>
        </p:txBody>
      </p:sp>
      <p:sp>
        <p:nvSpPr>
          <p:cNvPr id="47107" name="Content Placeholder 2">
            <a:extLst>
              <a:ext uri="{FF2B5EF4-FFF2-40B4-BE49-F238E27FC236}">
                <a16:creationId xmlns:a16="http://schemas.microsoft.com/office/drawing/2014/main" id="{7E0B2B87-2128-43D6-A87C-1D53B1421BD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Plug USB cord into camera and computer.</a:t>
            </a:r>
          </a:p>
          <a:p>
            <a:pPr lvl="2"/>
            <a:r>
              <a:rPr lang="en-US" altLang="en-US" dirty="0">
                <a:ea typeface="MS PGothic" panose="020B0600070205080204" pitchFamily="34" charset="-128"/>
              </a:rPr>
              <a:t>Windows will detect your camera.</a:t>
            </a:r>
          </a:p>
          <a:p>
            <a:pPr lvl="2"/>
            <a:r>
              <a:rPr lang="en-US" altLang="en-US" dirty="0">
                <a:ea typeface="MS PGothic" panose="020B0600070205080204" pitchFamily="34" charset="-128"/>
              </a:rPr>
              <a:t>Copy folder to your computer.</a:t>
            </a:r>
          </a:p>
          <a:p>
            <a:pPr lvl="2"/>
            <a:r>
              <a:rPr lang="en-US" altLang="en-US" dirty="0">
                <a:ea typeface="MS PGothic" panose="020B0600070205080204" pitchFamily="34" charset="-128"/>
              </a:rPr>
              <a:t>Select the digital photos you want to transfer.</a:t>
            </a:r>
          </a:p>
          <a:p>
            <a:pPr lvl="2"/>
            <a:r>
              <a:rPr lang="en-US" altLang="en-US" dirty="0">
                <a:ea typeface="MS PGothic" panose="020B0600070205080204" pitchFamily="34" charset="-128"/>
              </a:rPr>
              <a:t>You will then be asked for a folder name to save the pictures in.</a:t>
            </a:r>
          </a:p>
          <a:p>
            <a:pPr lvl="2"/>
            <a:r>
              <a:rPr lang="en-US" altLang="en-US" dirty="0">
                <a:ea typeface="MS PGothic" panose="020B0600070205080204" pitchFamily="34" charset="-128"/>
              </a:rPr>
              <a:t>The wizard will then save the photos to your computer.</a:t>
            </a:r>
          </a:p>
          <a:p>
            <a:pPr lvl="2"/>
            <a:endParaRPr lang="en-US" altLang="en-US" dirty="0">
              <a:ea typeface="MS PGothic" panose="020B0600070205080204" pitchFamily="34" charset="-128"/>
            </a:endParaRPr>
          </a:p>
          <a:p>
            <a:endParaRPr lang="en-US" altLang="en-US" dirty="0">
              <a:ea typeface="MS PGothic" panose="020B0600070205080204" pitchFamily="34" charset="-128"/>
            </a:endParaRPr>
          </a:p>
          <a:p>
            <a:endParaRPr lang="en-US" altLang="en-US" dirty="0">
              <a:ea typeface="MS PGothic" panose="020B0600070205080204" pitchFamily="34" charset="-128"/>
            </a:endParaRPr>
          </a:p>
          <a:p>
            <a:pPr>
              <a:buFont typeface="Wingdings" panose="05000000000000000000" pitchFamily="2" charset="2"/>
              <a:buNone/>
            </a:pPr>
            <a:endParaRPr lang="en-US" altLang="en-US" dirty="0">
              <a:ea typeface="MS PGothic" panose="020B0600070205080204" pitchFamily="34" charset="-128"/>
            </a:endParaRPr>
          </a:p>
          <a:p>
            <a:pPr>
              <a:buFont typeface="Wingdings" panose="05000000000000000000" pitchFamily="2" charset="2"/>
              <a:buNone/>
            </a:pPr>
            <a:endParaRPr lang="en-US" altLang="en-US" dirty="0">
              <a:ea typeface="MS PGothic" panose="020B0600070205080204" pitchFamily="34" charset="-128"/>
            </a:endParaRPr>
          </a:p>
          <a:p>
            <a:pPr>
              <a:buFont typeface="Wingdings" panose="05000000000000000000" pitchFamily="2" charset="2"/>
              <a:buNone/>
            </a:pPr>
            <a:endParaRPr lang="en-US" altLang="en-US" dirty="0">
              <a:ea typeface="MS PGothic" panose="020B0600070205080204" pitchFamily="34" charset="-128"/>
            </a:endParaRPr>
          </a:p>
        </p:txBody>
      </p:sp>
      <p:pic>
        <p:nvPicPr>
          <p:cNvPr id="47109" name="Picture 8" descr="USB cable">
            <a:extLst>
              <a:ext uri="{FF2B5EF4-FFF2-40B4-BE49-F238E27FC236}">
                <a16:creationId xmlns:a16="http://schemas.microsoft.com/office/drawing/2014/main" id="{5A5233F5-7BEE-40B2-9905-E41686D02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968" y="1107486"/>
            <a:ext cx="2809324" cy="163877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transfer digital photos list">
            <a:extLst>
              <a:ext uri="{FF2B5EF4-FFF2-40B4-BE49-F238E27FC236}">
                <a16:creationId xmlns:a16="http://schemas.microsoft.com/office/drawing/2014/main" id="{8E602B2B-26E1-4E71-AB1D-B0EA33637C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23280" y="2883089"/>
            <a:ext cx="40767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0789D9E-3FE4-4C46-8677-05140F96013C}"/>
              </a:ext>
            </a:extLst>
          </p:cNvPr>
          <p:cNvSpPr>
            <a:spLocks noGrp="1"/>
          </p:cNvSpPr>
          <p:nvPr>
            <p:ph type="title"/>
          </p:nvPr>
        </p:nvSpPr>
        <p:spPr/>
        <p:txBody>
          <a:bodyPr/>
          <a:lstStyle/>
          <a:p>
            <a:pPr fontAlgn="auto">
              <a:spcAft>
                <a:spcPts val="0"/>
              </a:spcAft>
              <a:defRPr/>
            </a:pPr>
            <a:r>
              <a:rPr lang="en-US" dirty="0">
                <a:ea typeface="ＭＳ Ｐゴシック" pitchFamily="34" charset="-128"/>
              </a:rPr>
              <a:t>Transferring Pictures </a:t>
            </a:r>
            <a:r>
              <a:rPr lang="en-US" sz="2400" dirty="0">
                <a:ea typeface="ＭＳ Ｐゴシック" pitchFamily="34" charset="-128"/>
              </a:rPr>
              <a:t>with memory cards</a:t>
            </a:r>
            <a:endParaRPr lang="en-US" dirty="0">
              <a:ea typeface="ＭＳ Ｐゴシック" pitchFamily="34" charset="-128"/>
            </a:endParaRPr>
          </a:p>
        </p:txBody>
      </p:sp>
      <p:sp>
        <p:nvSpPr>
          <p:cNvPr id="50179" name="Content Placeholder 2">
            <a:extLst>
              <a:ext uri="{FF2B5EF4-FFF2-40B4-BE49-F238E27FC236}">
                <a16:creationId xmlns:a16="http://schemas.microsoft.com/office/drawing/2014/main" id="{E6D7BE38-2B92-4810-8E62-D411FCA28AC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ea typeface="MS PGothic" panose="020B0600070205080204" pitchFamily="34" charset="-128"/>
              </a:rPr>
              <a:t>Some camera</a:t>
            </a:r>
            <a:r>
              <a:rPr lang="en-US" altLang="ja-JP" sz="2400" dirty="0">
                <a:ea typeface="MS PGothic" panose="020B0600070205080204" pitchFamily="34" charset="-128"/>
              </a:rPr>
              <a:t>s store photos on a memory cards. </a:t>
            </a:r>
          </a:p>
          <a:p>
            <a:pPr lvl="1"/>
            <a:r>
              <a:rPr lang="en-US" altLang="en-US" sz="2400" dirty="0">
                <a:ea typeface="MS PGothic" panose="020B0600070205080204" pitchFamily="34" charset="-128"/>
              </a:rPr>
              <a:t>Remove the memory card from your camera and insert it to your computer.</a:t>
            </a:r>
          </a:p>
          <a:p>
            <a:pPr lvl="1"/>
            <a:r>
              <a:rPr lang="en-US" altLang="en-US" sz="2400" dirty="0">
                <a:ea typeface="MS PGothic" panose="020B0600070205080204" pitchFamily="34" charset="-128"/>
              </a:rPr>
              <a:t>The memory card will appear as another drive on your computer.</a:t>
            </a:r>
          </a:p>
          <a:p>
            <a:pPr lvl="1"/>
            <a:r>
              <a:rPr lang="en-US" altLang="en-US" sz="2400" dirty="0">
                <a:ea typeface="MS PGothic" panose="020B0600070205080204" pitchFamily="34" charset="-128"/>
              </a:rPr>
              <a:t>You can manually copy the pictures from the card to your computer.</a:t>
            </a:r>
          </a:p>
        </p:txBody>
      </p:sp>
      <p:pic>
        <p:nvPicPr>
          <p:cNvPr id="50181" name="Picture 9">
            <a:extLst>
              <a:ext uri="{FF2B5EF4-FFF2-40B4-BE49-F238E27FC236}">
                <a16:creationId xmlns:a16="http://schemas.microsoft.com/office/drawing/2014/main" id="{FDAB4E1D-CCAF-4E70-9CD4-67C689035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448" y="4263788"/>
            <a:ext cx="2786063" cy="1828800"/>
          </a:xfrm>
          <a:prstGeom prst="rect">
            <a:avLst/>
          </a:prstGeom>
          <a:noFill/>
          <a:ln w="15875">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27D1868-AABD-4C56-9CCC-603DDBB2688E}"/>
              </a:ext>
            </a:extLst>
          </p:cNvPr>
          <p:cNvSpPr>
            <a:spLocks noGrp="1"/>
          </p:cNvSpPr>
          <p:nvPr>
            <p:ph type="title"/>
          </p:nvPr>
        </p:nvSpPr>
        <p:spPr/>
        <p:txBody>
          <a:bodyPr/>
          <a:lstStyle/>
          <a:p>
            <a:pPr fontAlgn="auto">
              <a:spcAft>
                <a:spcPts val="0"/>
              </a:spcAft>
              <a:defRPr/>
            </a:pPr>
            <a:r>
              <a:rPr lang="en-US">
                <a:ea typeface="ＭＳ Ｐゴシック" pitchFamily="34" charset="-128"/>
              </a:rPr>
              <a:t>Editing Your Pictures</a:t>
            </a:r>
          </a:p>
        </p:txBody>
      </p:sp>
      <p:sp>
        <p:nvSpPr>
          <p:cNvPr id="51203" name="Content Placeholder 2">
            <a:extLst>
              <a:ext uri="{FF2B5EF4-FFF2-40B4-BE49-F238E27FC236}">
                <a16:creationId xmlns:a16="http://schemas.microsoft.com/office/drawing/2014/main" id="{8AFB235D-E76A-43A4-A9D2-3417EDBA7CA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Once you get your pictures from your camera to your computer, you can edit them for their intended purpose.</a:t>
            </a:r>
          </a:p>
          <a:p>
            <a:pPr lvl="1"/>
            <a:r>
              <a:rPr lang="en-US" altLang="en-US" dirty="0">
                <a:ea typeface="MS PGothic" panose="020B0600070205080204" pitchFamily="34" charset="-128"/>
              </a:rPr>
              <a:t>You may also need to adjust the color settings of digital photos.</a:t>
            </a:r>
          </a:p>
          <a:p>
            <a:pPr lvl="1"/>
            <a:r>
              <a:rPr lang="en-US" altLang="en-US" dirty="0">
                <a:ea typeface="MS PGothic" panose="020B0600070205080204" pitchFamily="34" charset="-128"/>
              </a:rPr>
              <a:t>When emailing digital photos, you should resize them so they can easily be sent and opened by your receiver.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5F7043A-6C7E-458B-8CB1-FC9451CE83AB}"/>
              </a:ext>
            </a:extLst>
          </p:cNvPr>
          <p:cNvSpPr>
            <a:spLocks noGrp="1"/>
          </p:cNvSpPr>
          <p:nvPr>
            <p:ph type="title"/>
          </p:nvPr>
        </p:nvSpPr>
        <p:spPr/>
        <p:txBody>
          <a:bodyPr/>
          <a:lstStyle/>
          <a:p>
            <a:pPr fontAlgn="auto">
              <a:spcAft>
                <a:spcPts val="0"/>
              </a:spcAft>
              <a:defRPr/>
            </a:pPr>
            <a:r>
              <a:rPr lang="en-US" dirty="0">
                <a:ea typeface="ＭＳ Ｐゴシック" pitchFamily="34" charset="-128"/>
              </a:rPr>
              <a:t>Editing Your Pictures </a:t>
            </a:r>
            <a:r>
              <a:rPr lang="en-US" sz="2800" dirty="0">
                <a:ea typeface="ＭＳ Ｐゴシック" pitchFamily="34" charset="-128"/>
              </a:rPr>
              <a:t>adjusting color</a:t>
            </a:r>
            <a:endParaRPr lang="en-US" dirty="0">
              <a:ea typeface="ＭＳ Ｐゴシック" pitchFamily="34" charset="-128"/>
            </a:endParaRPr>
          </a:p>
        </p:txBody>
      </p:sp>
      <p:sp>
        <p:nvSpPr>
          <p:cNvPr id="52227" name="Content Placeholder 2">
            <a:extLst>
              <a:ext uri="{FF2B5EF4-FFF2-40B4-BE49-F238E27FC236}">
                <a16:creationId xmlns:a16="http://schemas.microsoft.com/office/drawing/2014/main" id="{57D145F6-45B6-44C4-8488-CB7B2CBDDE54}"/>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panose="020B0600070205080204" pitchFamily="34" charset="-128"/>
              </a:rPr>
              <a:t>Depending on your camera and the lighting situation when you take your digital photo, sometimes you may be able to improve the quality of your photo by adjusting its color, brightness, and contrast levels.</a:t>
            </a:r>
          </a:p>
        </p:txBody>
      </p:sp>
      <p:pic>
        <p:nvPicPr>
          <p:cNvPr id="52229" name="Picture 7">
            <a:extLst>
              <a:ext uri="{FF2B5EF4-FFF2-40B4-BE49-F238E27FC236}">
                <a16:creationId xmlns:a16="http://schemas.microsoft.com/office/drawing/2014/main" id="{F56A68D1-5F30-4616-9B63-F9349CA23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429000"/>
            <a:ext cx="3149600" cy="2362200"/>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52230" name="Picture 8">
            <a:extLst>
              <a:ext uri="{FF2B5EF4-FFF2-40B4-BE49-F238E27FC236}">
                <a16:creationId xmlns:a16="http://schemas.microsoft.com/office/drawing/2014/main" id="{0A17BA12-0496-4BE6-BE1E-9DD627D94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429000"/>
            <a:ext cx="3149600" cy="2362200"/>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52231" name="TextBox 8">
            <a:extLst>
              <a:ext uri="{FF2B5EF4-FFF2-40B4-BE49-F238E27FC236}">
                <a16:creationId xmlns:a16="http://schemas.microsoft.com/office/drawing/2014/main" id="{7DCACADD-DB05-42C0-9D42-D957A979B034}"/>
              </a:ext>
            </a:extLst>
          </p:cNvPr>
          <p:cNvSpPr txBox="1">
            <a:spLocks noChangeArrowheads="1"/>
          </p:cNvSpPr>
          <p:nvPr/>
        </p:nvSpPr>
        <p:spPr bwMode="auto">
          <a:xfrm>
            <a:off x="2362200" y="30480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rgbClr val="000066"/>
                </a:solidFill>
                <a:latin typeface="Open Sans"/>
                <a:ea typeface="MS PGothic" panose="020B0600070205080204" pitchFamily="34" charset="-128"/>
              </a:rPr>
              <a:t>Original image from camera</a:t>
            </a:r>
          </a:p>
        </p:txBody>
      </p:sp>
      <p:sp>
        <p:nvSpPr>
          <p:cNvPr id="52232" name="TextBox 9">
            <a:extLst>
              <a:ext uri="{FF2B5EF4-FFF2-40B4-BE49-F238E27FC236}">
                <a16:creationId xmlns:a16="http://schemas.microsoft.com/office/drawing/2014/main" id="{A83AA26E-8725-413C-87D5-80888D299BAC}"/>
              </a:ext>
            </a:extLst>
          </p:cNvPr>
          <p:cNvSpPr txBox="1">
            <a:spLocks noChangeArrowheads="1"/>
          </p:cNvSpPr>
          <p:nvPr/>
        </p:nvSpPr>
        <p:spPr bwMode="auto">
          <a:xfrm>
            <a:off x="6248400" y="30480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solidFill>
                  <a:srgbClr val="000066"/>
                </a:solidFill>
                <a:latin typeface="Open Sans"/>
                <a:ea typeface="MS PGothic" panose="020B0600070205080204" pitchFamily="34" charset="-128"/>
              </a:rPr>
              <a:t>Image after adjusting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EA89DFC-A199-4271-844D-7F0EFE2B0663}"/>
              </a:ext>
            </a:extLst>
          </p:cNvPr>
          <p:cNvSpPr>
            <a:spLocks noGrp="1"/>
          </p:cNvSpPr>
          <p:nvPr>
            <p:ph type="title"/>
          </p:nvPr>
        </p:nvSpPr>
        <p:spPr>
          <a:xfrm>
            <a:off x="1981200" y="304800"/>
            <a:ext cx="6248400" cy="1096963"/>
          </a:xfrm>
        </p:spPr>
        <p:txBody>
          <a:bodyPr/>
          <a:lstStyle/>
          <a:p>
            <a:pPr fontAlgn="auto">
              <a:spcAft>
                <a:spcPts val="0"/>
              </a:spcAft>
              <a:defRPr/>
            </a:pPr>
            <a:r>
              <a:rPr lang="en-US">
                <a:ea typeface="ＭＳ Ｐゴシック" pitchFamily="34" charset="-128"/>
              </a:rPr>
              <a:t>Editing Your Pictures</a:t>
            </a:r>
            <a:br>
              <a:rPr lang="en-US">
                <a:ea typeface="ＭＳ Ｐゴシック" pitchFamily="34" charset="-128"/>
              </a:rPr>
            </a:br>
            <a:r>
              <a:rPr lang="en-US" sz="2800">
                <a:ea typeface="ＭＳ Ｐゴシック" pitchFamily="34" charset="-128"/>
              </a:rPr>
              <a:t>Resizing with GIMP</a:t>
            </a:r>
            <a:endParaRPr lang="en-US">
              <a:ea typeface="ＭＳ Ｐゴシック" pitchFamily="34" charset="-128"/>
            </a:endParaRPr>
          </a:p>
        </p:txBody>
      </p:sp>
      <p:sp>
        <p:nvSpPr>
          <p:cNvPr id="54275" name="Content Placeholder 2">
            <a:extLst>
              <a:ext uri="{FF2B5EF4-FFF2-40B4-BE49-F238E27FC236}">
                <a16:creationId xmlns:a16="http://schemas.microsoft.com/office/drawing/2014/main" id="{07C72F91-2224-42D3-B013-0EFE0A484CBC}"/>
              </a:ext>
            </a:extLst>
          </p:cNvPr>
          <p:cNvSpPr>
            <a:spLocks noGrp="1" noChangeArrowheads="1"/>
          </p:cNvSpPr>
          <p:nvPr>
            <p:ph idx="1"/>
          </p:nvPr>
        </p:nvSpPr>
        <p:spPr bwMode="auto">
          <a:xfrm>
            <a:off x="1981200" y="1371600"/>
            <a:ext cx="8534400" cy="3386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ea typeface="MS PGothic" panose="020B0600070205080204" pitchFamily="34" charset="-128"/>
              </a:rPr>
              <a:t>Most digital photos are very large, and some people may have problems downloading large images.</a:t>
            </a:r>
          </a:p>
          <a:p>
            <a:r>
              <a:rPr lang="en-US" altLang="en-US" sz="2400" dirty="0">
                <a:ea typeface="MS PGothic" panose="020B0600070205080204" pitchFamily="34" charset="-128"/>
              </a:rPr>
              <a:t>Many email services may limit the size of attachments.</a:t>
            </a:r>
          </a:p>
          <a:p>
            <a:r>
              <a:rPr lang="en-US" altLang="en-US" sz="2400" dirty="0">
                <a:ea typeface="MS PGothic" panose="020B0600070205080204" pitchFamily="34" charset="-128"/>
              </a:rPr>
              <a:t>You can use any graphic editor to resize photos.</a:t>
            </a:r>
          </a:p>
          <a:p>
            <a:r>
              <a:rPr lang="en-US" altLang="en-US" sz="2400" b="1" dirty="0">
                <a:ea typeface="MS PGothic" panose="020B0600070205080204" pitchFamily="34" charset="-128"/>
              </a:rPr>
              <a:t>GIMP</a:t>
            </a:r>
            <a:r>
              <a:rPr lang="en-US" altLang="en-US" sz="2400" dirty="0">
                <a:ea typeface="MS PGothic" panose="020B0600070205080204" pitchFamily="34" charset="-128"/>
              </a:rPr>
              <a:t> is another free image editor that can be used to edit photos. </a:t>
            </a:r>
          </a:p>
          <a:p>
            <a:pPr lvl="1"/>
            <a:r>
              <a:rPr lang="en-US" altLang="en-US" dirty="0">
                <a:ea typeface="MS PGothic" panose="020B0600070205080204" pitchFamily="34" charset="-128"/>
              </a:rPr>
              <a:t>Gimp can be downloaded for free from www.gimp.org.</a:t>
            </a:r>
          </a:p>
        </p:txBody>
      </p:sp>
      <p:sp>
        <p:nvSpPr>
          <p:cNvPr id="54276" name="Slide Number Placeholder 5">
            <a:extLst>
              <a:ext uri="{FF2B5EF4-FFF2-40B4-BE49-F238E27FC236}">
                <a16:creationId xmlns:a16="http://schemas.microsoft.com/office/drawing/2014/main" id="{874F26CA-CFB7-4A84-82C9-8946C8394831}"/>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90E40A-94E0-4D8C-90BB-8ECE9AA67153}"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28</a:t>
            </a:fld>
            <a:endParaRPr lang="en-US" altLang="en-US">
              <a:latin typeface="Arial" panose="020B0604020202020204" pitchFamily="34" charset="0"/>
              <a:ea typeface="MS PGothic" panose="020B0600070205080204" pitchFamily="34" charset="-128"/>
            </a:endParaRPr>
          </a:p>
        </p:txBody>
      </p:sp>
      <p:sp>
        <p:nvSpPr>
          <p:cNvPr id="54277" name="Rectangle 5">
            <a:extLst>
              <a:ext uri="{FF2B5EF4-FFF2-40B4-BE49-F238E27FC236}">
                <a16:creationId xmlns:a16="http://schemas.microsoft.com/office/drawing/2014/main" id="{49DA8365-2D40-4B4F-85BC-96DA66C9ACFC}"/>
              </a:ext>
            </a:extLst>
          </p:cNvPr>
          <p:cNvSpPr>
            <a:spLocks noGrp="1" noChangeArrowheads="1"/>
          </p:cNvSpPr>
          <p:nvPr>
            <p:ph type="dt" sz="quarter" idx="10"/>
          </p:nvPr>
        </p:nvSpPr>
        <p:spPr bwMode="auto">
          <a:xfrm>
            <a:off x="1981200" y="6248400"/>
            <a:ext cx="3886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latin typeface="Arial" panose="020B0604020202020204" pitchFamily="34" charset="0"/>
                <a:ea typeface="MS PGothic" panose="020B0600070205080204" pitchFamily="34" charset="-128"/>
              </a:rPr>
              <a:t>Copyright © Texas Education Agency, 2013. 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0AA0676-6579-4F8D-BD19-F3E107A63044}"/>
              </a:ext>
            </a:extLst>
          </p:cNvPr>
          <p:cNvSpPr>
            <a:spLocks noGrp="1"/>
          </p:cNvSpPr>
          <p:nvPr>
            <p:ph type="title"/>
          </p:nvPr>
        </p:nvSpPr>
        <p:spPr/>
        <p:txBody>
          <a:bodyPr/>
          <a:lstStyle/>
          <a:p>
            <a:pPr fontAlgn="auto">
              <a:spcAft>
                <a:spcPts val="0"/>
              </a:spcAft>
              <a:defRPr/>
            </a:pPr>
            <a:r>
              <a:rPr lang="en-US" dirty="0">
                <a:ea typeface="ＭＳ Ｐゴシック" pitchFamily="34" charset="-128"/>
              </a:rPr>
              <a:t>Editing Your Pictures - </a:t>
            </a:r>
            <a:r>
              <a:rPr lang="en-US" sz="2800" dirty="0">
                <a:ea typeface="ＭＳ Ｐゴシック" pitchFamily="34" charset="-128"/>
              </a:rPr>
              <a:t>Resizing with GIMP</a:t>
            </a:r>
            <a:endParaRPr lang="en-US" dirty="0">
              <a:ea typeface="ＭＳ Ｐゴシック" pitchFamily="34" charset="-128"/>
            </a:endParaRPr>
          </a:p>
        </p:txBody>
      </p:sp>
      <p:sp>
        <p:nvSpPr>
          <p:cNvPr id="55299" name="Content Placeholder 2">
            <a:extLst>
              <a:ext uri="{FF2B5EF4-FFF2-40B4-BE49-F238E27FC236}">
                <a16:creationId xmlns:a16="http://schemas.microsoft.com/office/drawing/2014/main" id="{40DD4417-B0D0-42B4-984E-E169207E135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Open your image in GIMP.</a:t>
            </a:r>
          </a:p>
          <a:p>
            <a:pPr lvl="1"/>
            <a:r>
              <a:rPr lang="en-US" altLang="en-US" dirty="0">
                <a:ea typeface="MS PGothic" panose="020B0600070205080204" pitchFamily="34" charset="-128"/>
              </a:rPr>
              <a:t>From the Image menu, select Scale Image.</a:t>
            </a:r>
          </a:p>
        </p:txBody>
      </p:sp>
      <p:pic>
        <p:nvPicPr>
          <p:cNvPr id="55301" name="Picture 2">
            <a:extLst>
              <a:ext uri="{FF2B5EF4-FFF2-40B4-BE49-F238E27FC236}">
                <a16:creationId xmlns:a16="http://schemas.microsoft.com/office/drawing/2014/main" id="{6D9022A6-703E-4BEA-A5ED-708A0B079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137" y="1637070"/>
            <a:ext cx="3811588" cy="2946400"/>
          </a:xfrm>
          <a:prstGeom prst="rect">
            <a:avLst/>
          </a:prstGeom>
          <a:noFill/>
          <a:ln w="1905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68BAC23-F8A0-424E-B66C-130372BEA47E}"/>
              </a:ext>
            </a:extLst>
          </p:cNvPr>
          <p:cNvSpPr>
            <a:spLocks noGrp="1"/>
          </p:cNvSpPr>
          <p:nvPr>
            <p:ph type="title"/>
          </p:nvPr>
        </p:nvSpPr>
        <p:spPr/>
        <p:txBody>
          <a:bodyPr/>
          <a:lstStyle/>
          <a:p>
            <a:pPr fontAlgn="auto">
              <a:spcAft>
                <a:spcPts val="0"/>
              </a:spcAft>
              <a:defRPr/>
            </a:pPr>
            <a:r>
              <a:rPr lang="en-US">
                <a:ea typeface="ＭＳ Ｐゴシック" pitchFamily="34" charset="-128"/>
              </a:rPr>
              <a:t>Knowing Your Camera</a:t>
            </a:r>
          </a:p>
        </p:txBody>
      </p:sp>
      <p:sp>
        <p:nvSpPr>
          <p:cNvPr id="2" name="Content Placeholder 1">
            <a:extLst>
              <a:ext uri="{FF2B5EF4-FFF2-40B4-BE49-F238E27FC236}">
                <a16:creationId xmlns:a16="http://schemas.microsoft.com/office/drawing/2014/main" id="{B1E7AEF7-41BE-4CFB-BF75-220C60B923A5}"/>
              </a:ext>
            </a:extLst>
          </p:cNvPr>
          <p:cNvSpPr>
            <a:spLocks noGrp="1"/>
          </p:cNvSpPr>
          <p:nvPr>
            <p:ph sz="half" idx="1"/>
          </p:nvPr>
        </p:nvSpPr>
        <p:spPr/>
        <p:txBody>
          <a:bodyPr/>
          <a:lstStyle/>
          <a:p>
            <a:pPr lvl="1"/>
            <a:r>
              <a:rPr lang="en-US" dirty="0"/>
              <a:t>Digital cameras can seem like a complex piece of equipment. </a:t>
            </a:r>
          </a:p>
          <a:p>
            <a:pPr lvl="1"/>
            <a:r>
              <a:rPr lang="en-US" dirty="0"/>
              <a:t>Knowing some of the basics of your camera will help you choose the right camera and produce quality photos.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B63BD88-DD23-480C-B4EE-3C40A6E81122}"/>
              </a:ext>
            </a:extLst>
          </p:cNvPr>
          <p:cNvSpPr>
            <a:spLocks noGrp="1"/>
          </p:cNvSpPr>
          <p:nvPr>
            <p:ph type="title"/>
          </p:nvPr>
        </p:nvSpPr>
        <p:spPr/>
        <p:txBody>
          <a:bodyPr/>
          <a:lstStyle/>
          <a:p>
            <a:pPr fontAlgn="auto">
              <a:spcAft>
                <a:spcPts val="0"/>
              </a:spcAft>
              <a:defRPr/>
            </a:pPr>
            <a:r>
              <a:rPr lang="en-US" dirty="0">
                <a:ea typeface="ＭＳ Ｐゴシック" pitchFamily="34" charset="-128"/>
              </a:rPr>
              <a:t>Editing Your Pictures - </a:t>
            </a:r>
            <a:r>
              <a:rPr lang="en-US" sz="2800" dirty="0">
                <a:ea typeface="ＭＳ Ｐゴシック" pitchFamily="34" charset="-128"/>
              </a:rPr>
              <a:t>Resizing with GIMP</a:t>
            </a:r>
            <a:endParaRPr lang="en-US" dirty="0">
              <a:ea typeface="ＭＳ Ｐゴシック" pitchFamily="34" charset="-128"/>
            </a:endParaRPr>
          </a:p>
        </p:txBody>
      </p:sp>
      <p:sp>
        <p:nvSpPr>
          <p:cNvPr id="56323" name="Content Placeholder 2">
            <a:extLst>
              <a:ext uri="{FF2B5EF4-FFF2-40B4-BE49-F238E27FC236}">
                <a16:creationId xmlns:a16="http://schemas.microsoft.com/office/drawing/2014/main" id="{7EDF998D-3B71-435D-86B7-0BCD4773F67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ea typeface="MS PGothic" panose="020B0600070205080204" pitchFamily="34" charset="-128"/>
              </a:rPr>
              <a:t>From the Scale Image window, enter a new </a:t>
            </a:r>
            <a:r>
              <a:rPr lang="en-US" altLang="en-US" sz="2400" b="1" dirty="0">
                <a:ea typeface="MS PGothic" panose="020B0600070205080204" pitchFamily="34" charset="-128"/>
              </a:rPr>
              <a:t>width</a:t>
            </a:r>
            <a:r>
              <a:rPr lang="en-US" altLang="en-US" sz="2400" dirty="0">
                <a:ea typeface="MS PGothic" panose="020B0600070205080204" pitchFamily="34" charset="-128"/>
              </a:rPr>
              <a:t> or </a:t>
            </a:r>
            <a:r>
              <a:rPr lang="en-US" altLang="en-US" sz="2400" b="1" dirty="0">
                <a:ea typeface="MS PGothic" panose="020B0600070205080204" pitchFamily="34" charset="-128"/>
              </a:rPr>
              <a:t>height</a:t>
            </a:r>
            <a:r>
              <a:rPr lang="en-US" altLang="en-US" sz="2400" dirty="0">
                <a:ea typeface="MS PGothic" panose="020B0600070205080204" pitchFamily="34" charset="-128"/>
              </a:rPr>
              <a:t>.</a:t>
            </a:r>
          </a:p>
          <a:p>
            <a:pPr lvl="1"/>
            <a:r>
              <a:rPr lang="en-US" altLang="en-US" sz="2400" dirty="0">
                <a:ea typeface="MS PGothic" panose="020B0600070205080204" pitchFamily="34" charset="-128"/>
              </a:rPr>
              <a:t>Keep the chain link between the two connected to keep the image in proportion.</a:t>
            </a:r>
          </a:p>
          <a:p>
            <a:pPr lvl="1"/>
            <a:r>
              <a:rPr lang="en-US" altLang="en-US" sz="2400" dirty="0">
                <a:ea typeface="MS PGothic" panose="020B0600070205080204" pitchFamily="34" charset="-128"/>
              </a:rPr>
              <a:t>An appropriate size for email would be around 500px.</a:t>
            </a:r>
          </a:p>
          <a:p>
            <a:pPr lvl="1"/>
            <a:r>
              <a:rPr lang="en-US" altLang="en-US" sz="2400" dirty="0">
                <a:ea typeface="MS PGothic" panose="020B0600070205080204" pitchFamily="34" charset="-128"/>
              </a:rPr>
              <a:t>Click </a:t>
            </a:r>
            <a:r>
              <a:rPr lang="en-US" altLang="en-US" sz="2400" b="1" dirty="0">
                <a:ea typeface="MS PGothic" panose="020B0600070205080204" pitchFamily="34" charset="-128"/>
              </a:rPr>
              <a:t>Scale</a:t>
            </a:r>
            <a:r>
              <a:rPr lang="en-US" altLang="en-US" sz="2400" dirty="0">
                <a:ea typeface="MS PGothic" panose="020B0600070205080204" pitchFamily="34" charset="-128"/>
              </a:rPr>
              <a:t> to apply the setting.</a:t>
            </a:r>
          </a:p>
          <a:p>
            <a:endParaRPr lang="en-US" altLang="en-US" sz="2400" dirty="0">
              <a:ea typeface="MS PGothic" panose="020B0600070205080204" pitchFamily="34" charset="-128"/>
            </a:endParaRPr>
          </a:p>
        </p:txBody>
      </p:sp>
      <p:grpSp>
        <p:nvGrpSpPr>
          <p:cNvPr id="56325" name="Group 8">
            <a:extLst>
              <a:ext uri="{FF2B5EF4-FFF2-40B4-BE49-F238E27FC236}">
                <a16:creationId xmlns:a16="http://schemas.microsoft.com/office/drawing/2014/main" id="{4FAEE70C-F643-48F1-8A67-BFFEA4EA7CB7}"/>
              </a:ext>
            </a:extLst>
          </p:cNvPr>
          <p:cNvGrpSpPr>
            <a:grpSpLocks/>
          </p:cNvGrpSpPr>
          <p:nvPr/>
        </p:nvGrpSpPr>
        <p:grpSpPr bwMode="auto">
          <a:xfrm>
            <a:off x="6796549" y="1283509"/>
            <a:ext cx="4540250" cy="3886200"/>
            <a:chOff x="4343400" y="1752600"/>
            <a:chExt cx="4540609" cy="3886200"/>
          </a:xfrm>
        </p:grpSpPr>
        <p:pic>
          <p:nvPicPr>
            <p:cNvPr id="56327" name="Picture 2">
              <a:extLst>
                <a:ext uri="{FF2B5EF4-FFF2-40B4-BE49-F238E27FC236}">
                  <a16:creationId xmlns:a16="http://schemas.microsoft.com/office/drawing/2014/main" id="{2BFFE136-9D03-4EBA-A3AF-D3EE5AE7D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540609"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6328" name="Rectangle 7">
              <a:extLst>
                <a:ext uri="{FF2B5EF4-FFF2-40B4-BE49-F238E27FC236}">
                  <a16:creationId xmlns:a16="http://schemas.microsoft.com/office/drawing/2014/main" id="{74CEDCE5-629D-4FFD-A15F-68B11F942431}"/>
                </a:ext>
              </a:extLst>
            </p:cNvPr>
            <p:cNvSpPr>
              <a:spLocks noChangeArrowheads="1"/>
            </p:cNvSpPr>
            <p:nvPr/>
          </p:nvSpPr>
          <p:spPr bwMode="auto">
            <a:xfrm>
              <a:off x="4724400" y="2910625"/>
              <a:ext cx="1828800" cy="708338"/>
            </a:xfrm>
            <a:prstGeom prst="rect">
              <a:avLst/>
            </a:prstGeom>
            <a:noFill/>
            <a:ln w="254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79807211-AA5A-4FD6-85B8-4BF323C85B8E}"/>
              </a:ext>
            </a:extLst>
          </p:cNvPr>
          <p:cNvSpPr>
            <a:spLocks noGrp="1"/>
          </p:cNvSpPr>
          <p:nvPr>
            <p:ph type="title"/>
          </p:nvPr>
        </p:nvSpPr>
        <p:spPr/>
        <p:txBody>
          <a:bodyPr/>
          <a:lstStyle/>
          <a:p>
            <a:pPr fontAlgn="auto">
              <a:spcAft>
                <a:spcPts val="0"/>
              </a:spcAft>
              <a:defRPr/>
            </a:pPr>
            <a:r>
              <a:rPr lang="en-US" dirty="0">
                <a:ea typeface="ＭＳ Ｐゴシック" pitchFamily="34" charset="-128"/>
              </a:rPr>
              <a:t>Editing Your Pictures - </a:t>
            </a:r>
            <a:r>
              <a:rPr lang="en-US" sz="2800" dirty="0">
                <a:ea typeface="ＭＳ Ｐゴシック" pitchFamily="34" charset="-128"/>
              </a:rPr>
              <a:t>Cropping with GIMP</a:t>
            </a:r>
            <a:endParaRPr lang="en-US" dirty="0">
              <a:ea typeface="ＭＳ Ｐゴシック" pitchFamily="34" charset="-128"/>
            </a:endParaRPr>
          </a:p>
        </p:txBody>
      </p:sp>
      <p:sp>
        <p:nvSpPr>
          <p:cNvPr id="57347" name="Content Placeholder 2">
            <a:extLst>
              <a:ext uri="{FF2B5EF4-FFF2-40B4-BE49-F238E27FC236}">
                <a16:creationId xmlns:a16="http://schemas.microsoft.com/office/drawing/2014/main" id="{9543CAE3-9D07-468A-B774-80C0A3E9FA9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ea typeface="MS PGothic" panose="020B0600070205080204" pitchFamily="34" charset="-128"/>
              </a:rPr>
              <a:t>You may also want to only use part of your image.</a:t>
            </a:r>
          </a:p>
          <a:p>
            <a:pPr lvl="1"/>
            <a:r>
              <a:rPr lang="en-US" altLang="en-US" sz="2400" dirty="0">
                <a:ea typeface="MS PGothic" panose="020B0600070205080204" pitchFamily="34" charset="-128"/>
              </a:rPr>
              <a:t>Cropping will allow you to trim away unwanted parts of your picture.</a:t>
            </a:r>
          </a:p>
          <a:p>
            <a:pPr lvl="1"/>
            <a:r>
              <a:rPr lang="en-US" altLang="en-US" sz="2400" dirty="0">
                <a:ea typeface="MS PGothic" panose="020B0600070205080204" pitchFamily="34" charset="-128"/>
              </a:rPr>
              <a:t>GIMP will also allow you to easily crop your photos.</a:t>
            </a:r>
          </a:p>
          <a:p>
            <a:pPr lvl="1"/>
            <a:r>
              <a:rPr lang="en-US" altLang="en-US" sz="2400" dirty="0">
                <a:ea typeface="MS PGothic" panose="020B0600070205080204" pitchFamily="34" charset="-128"/>
              </a:rPr>
              <a:t>Open the picture you want to crop in GIMP.</a:t>
            </a:r>
          </a:p>
          <a:p>
            <a:pPr lvl="1"/>
            <a:r>
              <a:rPr lang="en-US" altLang="en-US" sz="2400" dirty="0">
                <a:ea typeface="MS PGothic" panose="020B0600070205080204" pitchFamily="34" charset="-128"/>
              </a:rPr>
              <a:t>From the toolbar, click on the crop tool. It looks like a small knife.</a:t>
            </a:r>
          </a:p>
          <a:p>
            <a:pPr lvl="1"/>
            <a:endParaRPr lang="en-US" altLang="en-US" sz="2400" dirty="0">
              <a:ea typeface="MS PGothic" panose="020B0600070205080204" pitchFamily="34" charset="-128"/>
            </a:endParaRPr>
          </a:p>
        </p:txBody>
      </p:sp>
      <p:pic>
        <p:nvPicPr>
          <p:cNvPr id="6" name="Picture 2" descr="C:\Users\Gerry\Desktop\Apartments\tools.jpg">
            <a:extLst>
              <a:ext uri="{FF2B5EF4-FFF2-40B4-BE49-F238E27FC236}">
                <a16:creationId xmlns:a16="http://schemas.microsoft.com/office/drawing/2014/main" id="{8EE5B12D-D70A-44EC-BD5A-B03A46261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954" y="1728745"/>
            <a:ext cx="2578100" cy="3822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98A734A-1ABD-4CB4-952D-F3261032790B}"/>
              </a:ext>
            </a:extLst>
          </p:cNvPr>
          <p:cNvSpPr>
            <a:spLocks noGrp="1"/>
          </p:cNvSpPr>
          <p:nvPr>
            <p:ph type="title"/>
          </p:nvPr>
        </p:nvSpPr>
        <p:spPr/>
        <p:txBody>
          <a:bodyPr/>
          <a:lstStyle/>
          <a:p>
            <a:pPr fontAlgn="auto">
              <a:spcAft>
                <a:spcPts val="0"/>
              </a:spcAft>
              <a:defRPr/>
            </a:pPr>
            <a:r>
              <a:rPr lang="en-US" dirty="0">
                <a:ea typeface="ＭＳ Ｐゴシック" pitchFamily="34" charset="-128"/>
              </a:rPr>
              <a:t>Editing Your Pictures - </a:t>
            </a:r>
            <a:r>
              <a:rPr lang="en-US" sz="2800" dirty="0">
                <a:ea typeface="ＭＳ Ｐゴシック" pitchFamily="34" charset="-128"/>
              </a:rPr>
              <a:t>Cropping with GIMP</a:t>
            </a:r>
            <a:endParaRPr lang="en-US" dirty="0">
              <a:ea typeface="ＭＳ Ｐゴシック" pitchFamily="34" charset="-128"/>
            </a:endParaRPr>
          </a:p>
        </p:txBody>
      </p:sp>
      <p:sp>
        <p:nvSpPr>
          <p:cNvPr id="59395" name="Content Placeholder 2">
            <a:extLst>
              <a:ext uri="{FF2B5EF4-FFF2-40B4-BE49-F238E27FC236}">
                <a16:creationId xmlns:a16="http://schemas.microsoft.com/office/drawing/2014/main" id="{58594D34-CBB6-404D-817D-58E4B25BABF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2400" dirty="0">
                <a:ea typeface="MS PGothic" panose="020B0600070205080204" pitchFamily="34" charset="-128"/>
              </a:rPr>
              <a:t>Using the crop tool, select the portion of the image you want to keep.</a:t>
            </a:r>
          </a:p>
          <a:p>
            <a:pPr lvl="1"/>
            <a:r>
              <a:rPr lang="en-US" altLang="en-US" sz="2400" dirty="0">
                <a:ea typeface="MS PGothic" panose="020B0600070205080204" pitchFamily="34" charset="-128"/>
              </a:rPr>
              <a:t>The portion to be cut away will be darker.</a:t>
            </a:r>
          </a:p>
          <a:p>
            <a:pPr lvl="1"/>
            <a:r>
              <a:rPr lang="en-US" altLang="en-US" sz="2400" dirty="0">
                <a:ea typeface="MS PGothic" panose="020B0600070205080204" pitchFamily="34" charset="-128"/>
              </a:rPr>
              <a:t>You can drag the edges to adjust the crop area.</a:t>
            </a:r>
          </a:p>
          <a:p>
            <a:pPr lvl="1"/>
            <a:r>
              <a:rPr lang="en-US" altLang="en-US" sz="2400" dirty="0">
                <a:ea typeface="MS PGothic" panose="020B0600070205080204" pitchFamily="34" charset="-128"/>
              </a:rPr>
              <a:t>When satisfied, double click in the center to apply the crop.</a:t>
            </a:r>
          </a:p>
        </p:txBody>
      </p:sp>
      <p:pic>
        <p:nvPicPr>
          <p:cNvPr id="59397" name="Picture 2">
            <a:extLst>
              <a:ext uri="{FF2B5EF4-FFF2-40B4-BE49-F238E27FC236}">
                <a16:creationId xmlns:a16="http://schemas.microsoft.com/office/drawing/2014/main" id="{1CE3D590-8960-4D3B-9E3A-6A4FA4B41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870" y="1420420"/>
            <a:ext cx="49276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B7590A2-08A8-4E4F-834C-A21BE8D0D359}"/>
              </a:ext>
            </a:extLst>
          </p:cNvPr>
          <p:cNvSpPr>
            <a:spLocks noGrp="1" noChangeArrowheads="1"/>
          </p:cNvSpPr>
          <p:nvPr>
            <p:ph type="title"/>
          </p:nvPr>
        </p:nvSpPr>
        <p:spPr/>
        <p:txBody>
          <a:bodyPr/>
          <a:lstStyle/>
          <a:p>
            <a:pPr fontAlgn="auto">
              <a:spcAft>
                <a:spcPts val="0"/>
              </a:spcAft>
              <a:defRPr/>
            </a:pPr>
            <a:r>
              <a:rPr lang="en-US" dirty="0">
                <a:ea typeface="ＭＳ Ｐゴシック" pitchFamily="34" charset="-128"/>
              </a:rPr>
              <a:t>Digital Camera</a:t>
            </a:r>
          </a:p>
        </p:txBody>
      </p:sp>
      <p:sp>
        <p:nvSpPr>
          <p:cNvPr id="17411" name="Rectangle 3">
            <a:extLst>
              <a:ext uri="{FF2B5EF4-FFF2-40B4-BE49-F238E27FC236}">
                <a16:creationId xmlns:a16="http://schemas.microsoft.com/office/drawing/2014/main" id="{75A622E2-BABB-4583-A2AC-88F37CBB9D1B}"/>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A camera that takes video or still photographs (or both) digitally by recording images on a light-sensitive sensor.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98C4E63-4CB3-4A31-B8E3-6B3014A452E8}"/>
              </a:ext>
            </a:extLst>
          </p:cNvPr>
          <p:cNvSpPr>
            <a:spLocks noGrp="1"/>
          </p:cNvSpPr>
          <p:nvPr>
            <p:ph type="title"/>
          </p:nvPr>
        </p:nvSpPr>
        <p:spPr/>
        <p:txBody>
          <a:bodyPr/>
          <a:lstStyle/>
          <a:p>
            <a:pPr fontAlgn="auto">
              <a:spcAft>
                <a:spcPts val="0"/>
              </a:spcAft>
              <a:defRPr/>
            </a:pPr>
            <a:r>
              <a:rPr lang="en-US">
                <a:ea typeface="ＭＳ Ｐゴシック" pitchFamily="34" charset="-128"/>
              </a:rPr>
              <a:t>Digital Photos Overview</a:t>
            </a:r>
          </a:p>
        </p:txBody>
      </p:sp>
      <p:sp>
        <p:nvSpPr>
          <p:cNvPr id="19459" name="Content Placeholder 2">
            <a:extLst>
              <a:ext uri="{FF2B5EF4-FFF2-40B4-BE49-F238E27FC236}">
                <a16:creationId xmlns:a16="http://schemas.microsoft.com/office/drawing/2014/main" id="{2D8120F0-D62B-4ADF-9978-BE50CD7E905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Digital photos are made up of </a:t>
            </a:r>
            <a:r>
              <a:rPr lang="en-US" altLang="en-US" b="1" dirty="0">
                <a:ea typeface="MS PGothic" panose="020B0600070205080204" pitchFamily="34" charset="-128"/>
              </a:rPr>
              <a:t>pixels</a:t>
            </a:r>
            <a:r>
              <a:rPr lang="en-US" altLang="en-US" dirty="0">
                <a:ea typeface="MS PGothic" panose="020B0600070205080204" pitchFamily="34" charset="-128"/>
              </a:rPr>
              <a:t> (picture elements).</a:t>
            </a:r>
          </a:p>
          <a:p>
            <a:pPr lvl="1"/>
            <a:r>
              <a:rPr lang="en-US" altLang="en-US" dirty="0">
                <a:ea typeface="MS PGothic" panose="020B0600070205080204" pitchFamily="34" charset="-128"/>
              </a:rPr>
              <a:t>DPI vs PPI</a:t>
            </a:r>
          </a:p>
          <a:p>
            <a:pPr lvl="2"/>
            <a:r>
              <a:rPr lang="en-US" altLang="en-US" dirty="0">
                <a:ea typeface="MS PGothic" panose="020B0600070205080204" pitchFamily="34" charset="-128"/>
              </a:rPr>
              <a:t>DPI – Dots Per Inch (How a printer prints the image).</a:t>
            </a:r>
          </a:p>
          <a:p>
            <a:pPr lvl="2"/>
            <a:r>
              <a:rPr lang="en-US" altLang="en-US" dirty="0">
                <a:ea typeface="MS PGothic" panose="020B0600070205080204" pitchFamily="34" charset="-128"/>
              </a:rPr>
              <a:t>PPI – Pixels Per Inch (How a monitor displays an image).</a:t>
            </a:r>
          </a:p>
          <a:p>
            <a:pPr lvl="1"/>
            <a:r>
              <a:rPr lang="en-US" altLang="en-US" dirty="0">
                <a:ea typeface="MS PGothic" panose="020B0600070205080204" pitchFamily="34" charset="-128"/>
              </a:rPr>
              <a:t>The resolution of a digital photo is its </a:t>
            </a:r>
            <a:r>
              <a:rPr lang="en-US" altLang="en-US" b="1" dirty="0">
                <a:ea typeface="MS PGothic" panose="020B0600070205080204" pitchFamily="34" charset="-128"/>
              </a:rPr>
              <a:t>pixel dimensions</a:t>
            </a:r>
            <a:r>
              <a:rPr lang="en-US" altLang="en-US" dirty="0">
                <a:ea typeface="MS PGothic" panose="020B0600070205080204" pitchFamily="34" charset="-128"/>
              </a:rPr>
              <a:t>.</a:t>
            </a:r>
          </a:p>
          <a:p>
            <a:pPr lvl="1"/>
            <a:r>
              <a:rPr lang="en-US" altLang="en-US" dirty="0">
                <a:ea typeface="MS PGothic" panose="020B0600070205080204" pitchFamily="34" charset="-128"/>
              </a:rPr>
              <a:t>Digital cameras use megapixels to specify the pixel dimensions of its photos.</a:t>
            </a:r>
          </a:p>
          <a:p>
            <a:pPr lvl="1">
              <a:buFont typeface="Wingdings" panose="05000000000000000000" pitchFamily="2" charset="2"/>
              <a:buNone/>
            </a:pPr>
            <a:endParaRPr lang="en-US" altLang="en-US" dirty="0">
              <a:ea typeface="MS PGothic"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4B4DCE-1335-4E7D-92CF-51D2171755EE}"/>
              </a:ext>
            </a:extLst>
          </p:cNvPr>
          <p:cNvSpPr>
            <a:spLocks noGrp="1"/>
          </p:cNvSpPr>
          <p:nvPr>
            <p:ph type="title"/>
          </p:nvPr>
        </p:nvSpPr>
        <p:spPr/>
        <p:txBody>
          <a:bodyPr/>
          <a:lstStyle/>
          <a:p>
            <a:pPr fontAlgn="auto">
              <a:spcAft>
                <a:spcPts val="0"/>
              </a:spcAft>
              <a:defRPr/>
            </a:pPr>
            <a:r>
              <a:rPr lang="en-US">
                <a:ea typeface="ＭＳ Ｐゴシック" pitchFamily="34" charset="-128"/>
              </a:rPr>
              <a:t>Megapixels</a:t>
            </a:r>
          </a:p>
        </p:txBody>
      </p:sp>
      <p:sp>
        <p:nvSpPr>
          <p:cNvPr id="20483" name="Content Placeholder 2">
            <a:extLst>
              <a:ext uri="{FF2B5EF4-FFF2-40B4-BE49-F238E27FC236}">
                <a16:creationId xmlns:a16="http://schemas.microsoft.com/office/drawing/2014/main" id="{6DBBE8EB-49F7-481D-9C67-3C00CD0D084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A higher megapixel rating does not always mean higher quality photos.</a:t>
            </a:r>
          </a:p>
          <a:p>
            <a:pPr lvl="1"/>
            <a:r>
              <a:rPr lang="en-US" altLang="en-US" dirty="0">
                <a:ea typeface="MS PGothic" panose="020B0600070205080204" pitchFamily="34" charset="-128"/>
              </a:rPr>
              <a:t>A camera</a:t>
            </a:r>
            <a:r>
              <a:rPr lang="ja-JP" altLang="en-US" dirty="0">
                <a:ea typeface="MS PGothic" panose="020B0600070205080204" pitchFamily="34" charset="-128"/>
              </a:rPr>
              <a:t>’</a:t>
            </a:r>
            <a:r>
              <a:rPr lang="en-US" altLang="ja-JP" dirty="0">
                <a:ea typeface="MS PGothic" panose="020B0600070205080204" pitchFamily="34" charset="-128"/>
              </a:rPr>
              <a:t>s megapixel rating will help you determine the largest size of prints you can expect to make without sacrificing the quality of the image.</a:t>
            </a:r>
            <a:endParaRPr lang="en-US" altLang="en-US" dirty="0">
              <a:ea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4B4DCE-1335-4E7D-92CF-51D2171755EE}"/>
              </a:ext>
            </a:extLst>
          </p:cNvPr>
          <p:cNvSpPr>
            <a:spLocks noGrp="1"/>
          </p:cNvSpPr>
          <p:nvPr>
            <p:ph type="title"/>
          </p:nvPr>
        </p:nvSpPr>
        <p:spPr/>
        <p:txBody>
          <a:bodyPr/>
          <a:lstStyle/>
          <a:p>
            <a:pPr fontAlgn="auto">
              <a:spcAft>
                <a:spcPts val="0"/>
              </a:spcAft>
              <a:defRPr/>
            </a:pPr>
            <a:r>
              <a:rPr lang="en-US">
                <a:ea typeface="ＭＳ Ｐゴシック" pitchFamily="34" charset="-128"/>
              </a:rPr>
              <a:t>Megapixels</a:t>
            </a:r>
          </a:p>
        </p:txBody>
      </p:sp>
      <p:sp>
        <p:nvSpPr>
          <p:cNvPr id="20483" name="Content Placeholder 2">
            <a:extLst>
              <a:ext uri="{FF2B5EF4-FFF2-40B4-BE49-F238E27FC236}">
                <a16:creationId xmlns:a16="http://schemas.microsoft.com/office/drawing/2014/main" id="{6DBBE8EB-49F7-481D-9C67-3C00CD0D084D}"/>
              </a:ext>
            </a:extLst>
          </p:cNvPr>
          <p:cNvSpPr>
            <a:spLocks noGrp="1" noChangeArrowheads="1"/>
          </p:cNvSpPr>
          <p:nvPr>
            <p:ph sz="half" idx="1"/>
          </p:nvPr>
        </p:nvSpPr>
        <p:spPr bwMode="auto">
          <a:xfrm>
            <a:off x="740664" y="1420420"/>
            <a:ext cx="11055750" cy="19096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ea typeface="MS PGothic" panose="020B0600070205080204" pitchFamily="34" charset="-128"/>
              </a:rPr>
              <a:t>The following guide will help you know what size of high-quality print you can expect from each megapixel rating. </a:t>
            </a:r>
          </a:p>
          <a:p>
            <a:pPr lvl="1"/>
            <a:r>
              <a:rPr lang="en-US" altLang="en-US" dirty="0">
                <a:ea typeface="MS PGothic" panose="020B0600070205080204" pitchFamily="34" charset="-128"/>
              </a:rPr>
              <a:t>Multiplying the pixel dimension will give you the exact megapixel rating. The rating stated by the manufacturer is usually rounded.</a:t>
            </a:r>
          </a:p>
          <a:p>
            <a:pPr lvl="1"/>
            <a:endParaRPr lang="en-US" altLang="en-US" dirty="0">
              <a:ea typeface="MS PGothic" panose="020B0600070205080204" pitchFamily="34" charset="-128"/>
            </a:endParaRPr>
          </a:p>
          <a:p>
            <a:pPr lvl="1"/>
            <a:endParaRPr lang="en-US" altLang="en-US" dirty="0">
              <a:ea typeface="MS PGothic" panose="020B0600070205080204" pitchFamily="34" charset="-128"/>
            </a:endParaRPr>
          </a:p>
        </p:txBody>
      </p:sp>
      <p:graphicFrame>
        <p:nvGraphicFramePr>
          <p:cNvPr id="4" name="Content Placeholder 7">
            <a:extLst>
              <a:ext uri="{FF2B5EF4-FFF2-40B4-BE49-F238E27FC236}">
                <a16:creationId xmlns:a16="http://schemas.microsoft.com/office/drawing/2014/main" id="{EFD2F52A-2E26-4CDD-AD73-29077631205F}"/>
              </a:ext>
            </a:extLst>
          </p:cNvPr>
          <p:cNvGraphicFramePr>
            <a:graphicFrameLocks/>
          </p:cNvGraphicFramePr>
          <p:nvPr>
            <p:extLst>
              <p:ext uri="{D42A27DB-BD31-4B8C-83A1-F6EECF244321}">
                <p14:modId xmlns:p14="http://schemas.microsoft.com/office/powerpoint/2010/main" val="3553774013"/>
              </p:ext>
            </p:extLst>
          </p:nvPr>
        </p:nvGraphicFramePr>
        <p:xfrm>
          <a:off x="740664" y="3474842"/>
          <a:ext cx="11055351" cy="2600325"/>
        </p:xfrm>
        <a:graphic>
          <a:graphicData uri="http://schemas.openxmlformats.org/drawingml/2006/table">
            <a:tbl>
              <a:tblPr/>
              <a:tblGrid>
                <a:gridCol w="3685117">
                  <a:extLst>
                    <a:ext uri="{9D8B030D-6E8A-4147-A177-3AD203B41FA5}">
                      <a16:colId xmlns:a16="http://schemas.microsoft.com/office/drawing/2014/main" val="20000"/>
                    </a:ext>
                  </a:extLst>
                </a:gridCol>
                <a:gridCol w="3685117">
                  <a:extLst>
                    <a:ext uri="{9D8B030D-6E8A-4147-A177-3AD203B41FA5}">
                      <a16:colId xmlns:a16="http://schemas.microsoft.com/office/drawing/2014/main" val="20001"/>
                    </a:ext>
                  </a:extLst>
                </a:gridCol>
                <a:gridCol w="3685117">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34" charset="0"/>
                          <a:ea typeface="ＭＳ Ｐゴシック" pitchFamily="34" charset="-128"/>
                        </a:rPr>
                        <a:t>Megapixels</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Pixel Dimension</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Max Quality Print Size</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1600 x 1200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a:ln>
                            <a:noFill/>
                          </a:ln>
                          <a:solidFill>
                            <a:srgbClr val="000000"/>
                          </a:solidFill>
                          <a:effectLst/>
                          <a:latin typeface="Arial" pitchFamily="34" charset="0"/>
                          <a:ea typeface="ＭＳ Ｐゴシック" pitchFamily="34" charset="-128"/>
                        </a:rPr>
                        <a:t> x 6</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2100 x 1500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5</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a:ln>
                            <a:noFill/>
                          </a:ln>
                          <a:solidFill>
                            <a:srgbClr val="000000"/>
                          </a:solidFill>
                          <a:effectLst/>
                          <a:latin typeface="Arial" pitchFamily="34" charset="0"/>
                          <a:ea typeface="ＭＳ Ｐゴシック" pitchFamily="34" charset="-128"/>
                        </a:rPr>
                        <a:t> x 7</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4.0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2400 x 1800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8</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a:ln>
                            <a:noFill/>
                          </a:ln>
                          <a:solidFill>
                            <a:srgbClr val="000000"/>
                          </a:solidFill>
                          <a:effectLst/>
                          <a:latin typeface="Arial" pitchFamily="34" charset="0"/>
                          <a:ea typeface="ＭＳ Ｐゴシック" pitchFamily="34" charset="-128"/>
                        </a:rPr>
                        <a:t> x 10</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5.0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2500 x 1900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9</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a:ln>
                            <a:noFill/>
                          </a:ln>
                          <a:solidFill>
                            <a:srgbClr val="000000"/>
                          </a:solidFill>
                          <a:effectLst/>
                          <a:latin typeface="Arial" pitchFamily="34" charset="0"/>
                          <a:ea typeface="ＭＳ Ｐゴシック" pitchFamily="34" charset="-128"/>
                        </a:rPr>
                        <a:t> x 12</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a:ln>
                            <a:noFill/>
                          </a:ln>
                          <a:solidFill>
                            <a:srgbClr val="000000"/>
                          </a:solidFill>
                          <a:effectLst/>
                          <a:latin typeface="Arial" pitchFamily="34" charset="0"/>
                          <a:ea typeface="ＭＳ Ｐゴシック" pitchFamily="34" charset="-128"/>
                        </a:rPr>
                        <a:t> </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6.0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3000 x 2000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11</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a:ln>
                            <a:noFill/>
                          </a:ln>
                          <a:solidFill>
                            <a:srgbClr val="000000"/>
                          </a:solidFill>
                          <a:effectLst/>
                          <a:latin typeface="Arial" pitchFamily="34" charset="0"/>
                          <a:ea typeface="ＭＳ Ｐゴシック" pitchFamily="34" charset="-128"/>
                        </a:rPr>
                        <a:t> x 14</a:t>
                      </a:r>
                      <a:r>
                        <a:rPr kumimoji="0" lang="ja-JP" altLang="en-US" sz="1800" b="0" i="0" u="none" strike="noStrike" cap="none" normalizeH="0" baseline="0">
                          <a:ln>
                            <a:noFill/>
                          </a:ln>
                          <a:solidFill>
                            <a:srgbClr val="000000"/>
                          </a:solidFill>
                          <a:effectLst/>
                          <a:latin typeface="Arial" pitchFamily="34" charset="0"/>
                          <a:ea typeface="ＭＳ Ｐゴシック" pitchFamily="34" charset="-128"/>
                        </a:rPr>
                        <a:t>”</a:t>
                      </a: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EDE"/>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8.0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4000 x 2000</a:t>
                      </a: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12</a:t>
                      </a:r>
                      <a:r>
                        <a:rPr kumimoji="0" lang="ja-JP" altLang="en-US" sz="1800" b="0" i="0" u="none" strike="noStrike" cap="none" normalizeH="0" baseline="0" dirty="0">
                          <a:ln>
                            <a:noFill/>
                          </a:ln>
                          <a:solidFill>
                            <a:srgbClr val="000000"/>
                          </a:solidFill>
                          <a:effectLst/>
                          <a:latin typeface="Arial" pitchFamily="34" charset="0"/>
                          <a:ea typeface="ＭＳ Ｐゴシック" pitchFamily="34" charset="-128"/>
                        </a:rPr>
                        <a:t>”</a:t>
                      </a:r>
                      <a:r>
                        <a:rPr kumimoji="0" lang="en-US" altLang="ja-JP" sz="1800" b="0" i="0" u="none" strike="noStrike" cap="none" normalizeH="0" baseline="0" dirty="0">
                          <a:ln>
                            <a:noFill/>
                          </a:ln>
                          <a:solidFill>
                            <a:srgbClr val="000000"/>
                          </a:solidFill>
                          <a:effectLst/>
                          <a:latin typeface="Arial" pitchFamily="34" charset="0"/>
                          <a:ea typeface="ＭＳ Ｐゴシック" pitchFamily="34" charset="-128"/>
                        </a:rPr>
                        <a:t> x 16</a:t>
                      </a:r>
                      <a:r>
                        <a:rPr kumimoji="0" lang="ja-JP" altLang="en-US" sz="1800" b="0" i="0" u="none" strike="noStrike" cap="none" normalizeH="0" baseline="0" dirty="0">
                          <a:ln>
                            <a:noFill/>
                          </a:ln>
                          <a:solidFill>
                            <a:srgbClr val="000000"/>
                          </a:solidFill>
                          <a:effectLst/>
                          <a:latin typeface="Arial" pitchFamily="34" charset="0"/>
                          <a:ea typeface="ＭＳ Ｐゴシック" pitchFamily="34" charset="-128"/>
                        </a:rPr>
                        <a:t>”</a:t>
                      </a: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marL="122837" marR="1228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E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091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13B73C5-F72F-4678-B7A2-BF6C73ECDEAE}"/>
              </a:ext>
            </a:extLst>
          </p:cNvPr>
          <p:cNvSpPr>
            <a:spLocks noGrp="1"/>
          </p:cNvSpPr>
          <p:nvPr>
            <p:ph type="title"/>
          </p:nvPr>
        </p:nvSpPr>
        <p:spPr/>
        <p:txBody>
          <a:bodyPr/>
          <a:lstStyle/>
          <a:p>
            <a:pPr fontAlgn="auto">
              <a:spcAft>
                <a:spcPts val="0"/>
              </a:spcAft>
              <a:defRPr/>
            </a:pPr>
            <a:r>
              <a:rPr lang="en-US">
                <a:ea typeface="ＭＳ Ｐゴシック" pitchFamily="34" charset="-128"/>
              </a:rPr>
              <a:t>Megapixels</a:t>
            </a:r>
          </a:p>
        </p:txBody>
      </p:sp>
      <p:sp>
        <p:nvSpPr>
          <p:cNvPr id="2" name="Content Placeholder 1">
            <a:extLst>
              <a:ext uri="{FF2B5EF4-FFF2-40B4-BE49-F238E27FC236}">
                <a16:creationId xmlns:a16="http://schemas.microsoft.com/office/drawing/2014/main" id="{6F2E0FCB-B4E2-408D-8AF4-EF3497E540A3}"/>
              </a:ext>
            </a:extLst>
          </p:cNvPr>
          <p:cNvSpPr>
            <a:spLocks noGrp="1"/>
          </p:cNvSpPr>
          <p:nvPr>
            <p:ph sz="half" idx="1"/>
          </p:nvPr>
        </p:nvSpPr>
        <p:spPr/>
        <p:txBody>
          <a:bodyPr/>
          <a:lstStyle/>
          <a:p>
            <a:r>
              <a:rPr lang="en-US" dirty="0"/>
              <a:t>The 8 megapixel will not produce a better quality 8” x 10” print than the 4 megapixel. </a:t>
            </a:r>
          </a:p>
          <a:p>
            <a:endParaRPr lang="en-US" dirty="0"/>
          </a:p>
        </p:txBody>
      </p:sp>
      <p:grpSp>
        <p:nvGrpSpPr>
          <p:cNvPr id="22532" name="Group 20">
            <a:extLst>
              <a:ext uri="{FF2B5EF4-FFF2-40B4-BE49-F238E27FC236}">
                <a16:creationId xmlns:a16="http://schemas.microsoft.com/office/drawing/2014/main" id="{18484C42-F366-4ED9-9A07-9C5A40D58AE0}"/>
              </a:ext>
            </a:extLst>
          </p:cNvPr>
          <p:cNvGrpSpPr>
            <a:grpSpLocks/>
          </p:cNvGrpSpPr>
          <p:nvPr/>
        </p:nvGrpSpPr>
        <p:grpSpPr bwMode="auto">
          <a:xfrm>
            <a:off x="2438400" y="2601040"/>
            <a:ext cx="7696200" cy="3825875"/>
            <a:chOff x="228600" y="1295400"/>
            <a:chExt cx="8153400" cy="4132765"/>
          </a:xfrm>
        </p:grpSpPr>
        <p:pic>
          <p:nvPicPr>
            <p:cNvPr id="22535" name="Picture 4">
              <a:extLst>
                <a:ext uri="{FF2B5EF4-FFF2-40B4-BE49-F238E27FC236}">
                  <a16:creationId xmlns:a16="http://schemas.microsoft.com/office/drawing/2014/main" id="{B3E242A4-2F8B-4AA7-9950-063DB5B6E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1165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2536" name="Picture 4">
              <a:extLst>
                <a:ext uri="{FF2B5EF4-FFF2-40B4-BE49-F238E27FC236}">
                  <a16:creationId xmlns:a16="http://schemas.microsoft.com/office/drawing/2014/main" id="{D9CF8851-D2E3-4E0F-AE7A-057DAA449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11652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2537" name="TextBox 10">
              <a:extLst>
                <a:ext uri="{FF2B5EF4-FFF2-40B4-BE49-F238E27FC236}">
                  <a16:creationId xmlns:a16="http://schemas.microsoft.com/office/drawing/2014/main" id="{39A00966-195F-4B0E-A431-C7722443D795}"/>
                </a:ext>
              </a:extLst>
            </p:cNvPr>
            <p:cNvSpPr txBox="1">
              <a:spLocks noChangeArrowheads="1"/>
            </p:cNvSpPr>
            <p:nvPr/>
          </p:nvSpPr>
          <p:spPr bwMode="auto">
            <a:xfrm>
              <a:off x="228600" y="1295400"/>
              <a:ext cx="1524000" cy="3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66"/>
                  </a:solidFill>
                  <a:latin typeface="Arial" panose="020B0604020202020204" pitchFamily="34" charset="0"/>
                  <a:ea typeface="MS PGothic" panose="020B0600070205080204" pitchFamily="34" charset="-128"/>
                </a:rPr>
                <a:t>4 megapixel</a:t>
              </a:r>
            </a:p>
          </p:txBody>
        </p:sp>
        <p:sp>
          <p:nvSpPr>
            <p:cNvPr id="22538" name="TextBox 11">
              <a:extLst>
                <a:ext uri="{FF2B5EF4-FFF2-40B4-BE49-F238E27FC236}">
                  <a16:creationId xmlns:a16="http://schemas.microsoft.com/office/drawing/2014/main" id="{091ADD04-02FB-49FE-84CE-3F9C50BD7BFC}"/>
                </a:ext>
              </a:extLst>
            </p:cNvPr>
            <p:cNvSpPr txBox="1">
              <a:spLocks noChangeArrowheads="1"/>
            </p:cNvSpPr>
            <p:nvPr/>
          </p:nvSpPr>
          <p:spPr bwMode="auto">
            <a:xfrm>
              <a:off x="304800" y="3733800"/>
              <a:ext cx="1524000" cy="3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000066"/>
                  </a:solidFill>
                  <a:latin typeface="Arial" panose="020B0604020202020204" pitchFamily="34" charset="0"/>
                  <a:ea typeface="MS PGothic" panose="020B0600070205080204" pitchFamily="34" charset="-128"/>
                </a:rPr>
                <a:t>8 megapixel</a:t>
              </a:r>
            </a:p>
          </p:txBody>
        </p:sp>
        <p:sp>
          <p:nvSpPr>
            <p:cNvPr id="22539" name="Right Arrow 12">
              <a:extLst>
                <a:ext uri="{FF2B5EF4-FFF2-40B4-BE49-F238E27FC236}">
                  <a16:creationId xmlns:a16="http://schemas.microsoft.com/office/drawing/2014/main" id="{AE6DA609-2F11-476B-8859-2DD01BA53990}"/>
                </a:ext>
              </a:extLst>
            </p:cNvPr>
            <p:cNvSpPr>
              <a:spLocks noChangeArrowheads="1"/>
            </p:cNvSpPr>
            <p:nvPr/>
          </p:nvSpPr>
          <p:spPr bwMode="auto">
            <a:xfrm>
              <a:off x="1828800" y="1981200"/>
              <a:ext cx="914400" cy="152400"/>
            </a:xfrm>
            <a:prstGeom prst="rightArrow">
              <a:avLst>
                <a:gd name="adj1" fmla="val 50000"/>
                <a:gd name="adj2" fmla="val 50000"/>
              </a:avLst>
            </a:prstGeom>
            <a:solidFill>
              <a:schemeClr val="accent1"/>
            </a:solidFill>
            <a:ln w="12700">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2540" name="Right Arrow 13">
              <a:extLst>
                <a:ext uri="{FF2B5EF4-FFF2-40B4-BE49-F238E27FC236}">
                  <a16:creationId xmlns:a16="http://schemas.microsoft.com/office/drawing/2014/main" id="{AC17A1FE-8DF6-43BE-9687-696BB2793183}"/>
                </a:ext>
              </a:extLst>
            </p:cNvPr>
            <p:cNvSpPr>
              <a:spLocks noChangeArrowheads="1"/>
            </p:cNvSpPr>
            <p:nvPr/>
          </p:nvSpPr>
          <p:spPr bwMode="auto">
            <a:xfrm>
              <a:off x="1752600" y="4419600"/>
              <a:ext cx="914400" cy="152400"/>
            </a:xfrm>
            <a:prstGeom prst="rightArrow">
              <a:avLst>
                <a:gd name="adj1" fmla="val 50000"/>
                <a:gd name="adj2" fmla="val 50000"/>
              </a:avLst>
            </a:prstGeom>
            <a:solidFill>
              <a:schemeClr val="accent1"/>
            </a:solidFill>
            <a:ln w="12700">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22541" name="Picture 8" descr="http://lh5.ggpht.com/_F_uLWLvCc6k/SJpRRVw9gSI/AAAAAAAADmg/hA3eZFZpzsI/s640/CIMG6026.jpg">
              <a:extLst>
                <a:ext uri="{FF2B5EF4-FFF2-40B4-BE49-F238E27FC236}">
                  <a16:creationId xmlns:a16="http://schemas.microsoft.com/office/drawing/2014/main" id="{1A13A340-CB02-480D-9B1B-2EE40C1BF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10000"/>
              <a:ext cx="1600200" cy="1200150"/>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2542" name="Picture 8" descr="http://lh5.ggpht.com/_F_uLWLvCc6k/SJpRRVw9gSI/AAAAAAAADmg/hA3eZFZpzsI/s640/CIMG6026.jpg">
              <a:extLst>
                <a:ext uri="{FF2B5EF4-FFF2-40B4-BE49-F238E27FC236}">
                  <a16:creationId xmlns:a16="http://schemas.microsoft.com/office/drawing/2014/main" id="{5F888858-B09A-473C-8F76-824D56E77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76400"/>
              <a:ext cx="1219200" cy="914400"/>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543" name="TextBox 17">
              <a:extLst>
                <a:ext uri="{FF2B5EF4-FFF2-40B4-BE49-F238E27FC236}">
                  <a16:creationId xmlns:a16="http://schemas.microsoft.com/office/drawing/2014/main" id="{1B6226EC-3953-4548-A07B-DFC545774E38}"/>
                </a:ext>
              </a:extLst>
            </p:cNvPr>
            <p:cNvSpPr txBox="1">
              <a:spLocks noChangeArrowheads="1"/>
            </p:cNvSpPr>
            <p:nvPr/>
          </p:nvSpPr>
          <p:spPr bwMode="auto">
            <a:xfrm>
              <a:off x="2971800" y="2667000"/>
              <a:ext cx="1676400" cy="3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000066"/>
                  </a:solidFill>
                  <a:latin typeface="Arial" panose="020B0604020202020204" pitchFamily="34" charset="0"/>
                  <a:ea typeface="MS PGothic" panose="020B0600070205080204" pitchFamily="34" charset="-128"/>
                </a:rPr>
                <a:t>2400 x 1800</a:t>
              </a:r>
            </a:p>
          </p:txBody>
        </p:sp>
        <p:sp>
          <p:nvSpPr>
            <p:cNvPr id="22544" name="TextBox 18">
              <a:extLst>
                <a:ext uri="{FF2B5EF4-FFF2-40B4-BE49-F238E27FC236}">
                  <a16:creationId xmlns:a16="http://schemas.microsoft.com/office/drawing/2014/main" id="{0E0D7C21-160A-43D7-889C-3BAA06BBC8A8}"/>
                </a:ext>
              </a:extLst>
            </p:cNvPr>
            <p:cNvSpPr txBox="1">
              <a:spLocks noChangeArrowheads="1"/>
            </p:cNvSpPr>
            <p:nvPr/>
          </p:nvSpPr>
          <p:spPr bwMode="auto">
            <a:xfrm>
              <a:off x="2971800" y="5029200"/>
              <a:ext cx="1676400" cy="3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000066"/>
                  </a:solidFill>
                  <a:latin typeface="Arial" panose="020B0604020202020204" pitchFamily="34" charset="0"/>
                  <a:ea typeface="MS PGothic" panose="020B0600070205080204" pitchFamily="34" charset="-128"/>
                </a:rPr>
                <a:t>4000 x 2000</a:t>
              </a:r>
            </a:p>
          </p:txBody>
        </p:sp>
        <p:sp>
          <p:nvSpPr>
            <p:cNvPr id="22545" name="Right Arrow 19">
              <a:extLst>
                <a:ext uri="{FF2B5EF4-FFF2-40B4-BE49-F238E27FC236}">
                  <a16:creationId xmlns:a16="http://schemas.microsoft.com/office/drawing/2014/main" id="{CCDDC963-A3EA-47A2-A562-568A4FF434C8}"/>
                </a:ext>
              </a:extLst>
            </p:cNvPr>
            <p:cNvSpPr>
              <a:spLocks noChangeArrowheads="1"/>
            </p:cNvSpPr>
            <p:nvPr/>
          </p:nvSpPr>
          <p:spPr bwMode="auto">
            <a:xfrm rot="1283032">
              <a:off x="4614863" y="2257425"/>
              <a:ext cx="1971675" cy="190500"/>
            </a:xfrm>
            <a:prstGeom prst="rightArrow">
              <a:avLst>
                <a:gd name="adj1" fmla="val 50000"/>
                <a:gd name="adj2" fmla="val 49833"/>
              </a:avLst>
            </a:prstGeom>
            <a:solidFill>
              <a:schemeClr val="accent1"/>
            </a:solidFill>
            <a:ln w="12700">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22546" name="Picture 8" descr="http://lh5.ggpht.com/_F_uLWLvCc6k/SJpRRVw9gSI/AAAAAAAADmg/hA3eZFZpzsI/s640/CIMG6026.jpg">
              <a:extLst>
                <a:ext uri="{FF2B5EF4-FFF2-40B4-BE49-F238E27FC236}">
                  <a16:creationId xmlns:a16="http://schemas.microsoft.com/office/drawing/2014/main" id="{DDEFE1FF-A8B6-4A4B-B749-E5BB79D4E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743200"/>
              <a:ext cx="1219200" cy="914400"/>
            </a:xfrm>
            <a:prstGeom prst="rect">
              <a:avLst/>
            </a:prstGeom>
            <a:noFill/>
            <a:ln w="158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547" name="TextBox 21">
              <a:extLst>
                <a:ext uri="{FF2B5EF4-FFF2-40B4-BE49-F238E27FC236}">
                  <a16:creationId xmlns:a16="http://schemas.microsoft.com/office/drawing/2014/main" id="{9651A63F-4BA0-45F1-ABC5-E593BE877C44}"/>
                </a:ext>
              </a:extLst>
            </p:cNvPr>
            <p:cNvSpPr txBox="1">
              <a:spLocks noChangeArrowheads="1"/>
            </p:cNvSpPr>
            <p:nvPr/>
          </p:nvSpPr>
          <p:spPr bwMode="auto">
            <a:xfrm>
              <a:off x="6629400" y="3733801"/>
              <a:ext cx="1752600" cy="39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solidFill>
                    <a:srgbClr val="000066"/>
                  </a:solidFill>
                  <a:latin typeface="Arial" panose="020B0604020202020204" pitchFamily="34" charset="0"/>
                  <a:ea typeface="MS PGothic" panose="020B0600070205080204" pitchFamily="34" charset="-128"/>
                </a:rPr>
                <a:t>8</a:t>
              </a:r>
              <a:r>
                <a:rPr lang="ja-JP" altLang="en-US">
                  <a:solidFill>
                    <a:srgbClr val="000066"/>
                  </a:solidFill>
                  <a:latin typeface="Arial" panose="020B0604020202020204" pitchFamily="34" charset="0"/>
                  <a:ea typeface="MS PGothic" panose="020B0600070205080204" pitchFamily="34" charset="-128"/>
                </a:rPr>
                <a:t>”</a:t>
              </a:r>
              <a:r>
                <a:rPr lang="en-US" altLang="ja-JP">
                  <a:solidFill>
                    <a:srgbClr val="000066"/>
                  </a:solidFill>
                  <a:latin typeface="Arial" panose="020B0604020202020204" pitchFamily="34" charset="0"/>
                  <a:ea typeface="MS PGothic" panose="020B0600070205080204" pitchFamily="34" charset="-128"/>
                </a:rPr>
                <a:t> x 10</a:t>
              </a:r>
              <a:r>
                <a:rPr lang="ja-JP" altLang="en-US">
                  <a:solidFill>
                    <a:srgbClr val="000066"/>
                  </a:solidFill>
                  <a:latin typeface="Arial" panose="020B0604020202020204" pitchFamily="34" charset="0"/>
                  <a:ea typeface="MS PGothic" panose="020B0600070205080204" pitchFamily="34" charset="-128"/>
                </a:rPr>
                <a:t>”</a:t>
              </a:r>
              <a:r>
                <a:rPr lang="en-US" altLang="ja-JP">
                  <a:solidFill>
                    <a:srgbClr val="000066"/>
                  </a:solidFill>
                  <a:latin typeface="Arial" panose="020B0604020202020204" pitchFamily="34" charset="0"/>
                  <a:ea typeface="MS PGothic" panose="020B0600070205080204" pitchFamily="34" charset="-128"/>
                </a:rPr>
                <a:t> print</a:t>
              </a:r>
              <a:endParaRPr lang="en-US" altLang="en-US">
                <a:solidFill>
                  <a:srgbClr val="000066"/>
                </a:solidFill>
                <a:latin typeface="Arial" panose="020B0604020202020204" pitchFamily="34" charset="0"/>
                <a:ea typeface="MS PGothic" panose="020B0600070205080204" pitchFamily="34" charset="-128"/>
              </a:endParaRPr>
            </a:p>
          </p:txBody>
        </p:sp>
        <p:sp>
          <p:nvSpPr>
            <p:cNvPr id="22548" name="Right Arrow 22">
              <a:extLst>
                <a:ext uri="{FF2B5EF4-FFF2-40B4-BE49-F238E27FC236}">
                  <a16:creationId xmlns:a16="http://schemas.microsoft.com/office/drawing/2014/main" id="{063C05C1-40A2-45A5-8F69-D0581C02153E}"/>
                </a:ext>
              </a:extLst>
            </p:cNvPr>
            <p:cNvSpPr>
              <a:spLocks noChangeArrowheads="1"/>
            </p:cNvSpPr>
            <p:nvPr/>
          </p:nvSpPr>
          <p:spPr bwMode="auto">
            <a:xfrm rot="-1275476">
              <a:off x="4691063" y="4084638"/>
              <a:ext cx="1971675" cy="190500"/>
            </a:xfrm>
            <a:prstGeom prst="rightArrow">
              <a:avLst>
                <a:gd name="adj1" fmla="val 50000"/>
                <a:gd name="adj2" fmla="val 49833"/>
              </a:avLst>
            </a:prstGeom>
            <a:solidFill>
              <a:schemeClr val="accent1"/>
            </a:solidFill>
            <a:ln w="12700">
              <a:solidFill>
                <a:schemeClr val="tx1"/>
              </a:solidFill>
              <a:round/>
              <a:headEnd type="none" w="sm" len="sm"/>
              <a:tailEnd type="none" w="sm" len="sm"/>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5AE4AC7-D514-4BDE-A26B-557C12F28B40}"/>
              </a:ext>
            </a:extLst>
          </p:cNvPr>
          <p:cNvSpPr>
            <a:spLocks noGrp="1" noChangeArrowheads="1"/>
          </p:cNvSpPr>
          <p:nvPr>
            <p:ph type="title"/>
          </p:nvPr>
        </p:nvSpPr>
        <p:spPr/>
        <p:txBody>
          <a:bodyPr/>
          <a:lstStyle/>
          <a:p>
            <a:pPr fontAlgn="auto">
              <a:spcAft>
                <a:spcPts val="0"/>
              </a:spcAft>
              <a:defRPr/>
            </a:pPr>
            <a:r>
              <a:rPr lang="en-US">
                <a:ea typeface="ＭＳ Ｐゴシック" pitchFamily="34" charset="-128"/>
              </a:rPr>
              <a:t>LCD</a:t>
            </a:r>
          </a:p>
        </p:txBody>
      </p:sp>
      <p:sp>
        <p:nvSpPr>
          <p:cNvPr id="23555" name="Rectangle 3">
            <a:extLst>
              <a:ext uri="{FF2B5EF4-FFF2-40B4-BE49-F238E27FC236}">
                <a16:creationId xmlns:a16="http://schemas.microsoft.com/office/drawing/2014/main" id="{0F2D0DA8-B242-42C5-B26A-A92F74C8C08C}"/>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MS PGothic" panose="020B0600070205080204" pitchFamily="34" charset="-128"/>
              </a:rPr>
              <a:t>A </a:t>
            </a:r>
            <a:r>
              <a:rPr lang="en-US" altLang="en-US" b="1" dirty="0">
                <a:ea typeface="MS PGothic" panose="020B0600070205080204" pitchFamily="34" charset="-128"/>
              </a:rPr>
              <a:t>liquid crystal display</a:t>
            </a:r>
            <a:r>
              <a:rPr lang="en-US" altLang="en-US" dirty="0">
                <a:ea typeface="MS PGothic" panose="020B0600070205080204" pitchFamily="34" charset="-128"/>
              </a:rPr>
              <a:t> (</a:t>
            </a:r>
            <a:r>
              <a:rPr lang="en-US" altLang="en-US" b="1" dirty="0">
                <a:ea typeface="MS PGothic" panose="020B0600070205080204" pitchFamily="34" charset="-128"/>
              </a:rPr>
              <a:t>LCD</a:t>
            </a:r>
            <a:r>
              <a:rPr lang="en-US" altLang="en-US" dirty="0">
                <a:ea typeface="MS PGothic" panose="020B0600070205080204" pitchFamily="34" charset="-128"/>
              </a:rPr>
              <a:t>) is a thin, flat display device made up of any number of color or monochrome pixels arrayed in front of a light source or reflector. </a:t>
            </a:r>
          </a:p>
        </p:txBody>
      </p:sp>
      <p:pic>
        <p:nvPicPr>
          <p:cNvPr id="23557" name="Picture 9">
            <a:extLst>
              <a:ext uri="{FF2B5EF4-FFF2-40B4-BE49-F238E27FC236}">
                <a16:creationId xmlns:a16="http://schemas.microsoft.com/office/drawing/2014/main" id="{B53BB337-F371-46F6-B3E3-E77A61888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259873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openxmlformats.org/package/2006/metadata/core-properties"/>
    <ds:schemaRef ds:uri="http://purl.org/dc/elements/1.1/"/>
    <ds:schemaRef ds:uri="05d88611-e516-4d1a-b12e-39107e78b3d0"/>
    <ds:schemaRef ds:uri="http://schemas.microsoft.com/office/infopath/2007/PartnerControls"/>
    <ds:schemaRef ds:uri="http://www.w3.org/XML/1998/namespace"/>
    <ds:schemaRef ds:uri="http://schemas.microsoft.com/sharepoint/v3"/>
    <ds:schemaRef ds:uri="http://schemas.microsoft.com/office/2006/documentManagement/types"/>
    <ds:schemaRef ds:uri="http://schemas.microsoft.com/office/2006/metadata/properties"/>
    <ds:schemaRef ds:uri="http://purl.org/dc/dcmitype/"/>
    <ds:schemaRef ds:uri="56ea17bb-c96d-4826-b465-01eec0dd23dd"/>
    <ds:schemaRef ds:uri="http://purl.org/dc/te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64</TotalTime>
  <Words>1425</Words>
  <Application>Microsoft Office PowerPoint</Application>
  <PresentationFormat>Widescreen</PresentationFormat>
  <Paragraphs>175</Paragraphs>
  <Slides>32</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Calibri</vt:lpstr>
      <vt:lpstr>Arial</vt:lpstr>
      <vt:lpstr>Open Sans</vt:lpstr>
      <vt:lpstr>Open Sans SemiBold</vt:lpstr>
      <vt:lpstr>.AppleSystemUIFont</vt:lpstr>
      <vt:lpstr>MS PGothic</vt:lpstr>
      <vt:lpstr>Wingdings</vt:lpstr>
      <vt:lpstr>Times New Roman</vt:lpstr>
      <vt:lpstr>2_Office Theme</vt:lpstr>
      <vt:lpstr>3_Office Theme</vt:lpstr>
      <vt:lpstr>4_Office Theme</vt:lpstr>
      <vt:lpstr>PowerPoint Presentation</vt:lpstr>
      <vt:lpstr>PowerPoint Presentation</vt:lpstr>
      <vt:lpstr>Knowing Your Camera</vt:lpstr>
      <vt:lpstr>Digital Camera</vt:lpstr>
      <vt:lpstr>Digital Photos Overview</vt:lpstr>
      <vt:lpstr>Megapixels</vt:lpstr>
      <vt:lpstr>Megapixels</vt:lpstr>
      <vt:lpstr>Megapixels</vt:lpstr>
      <vt:lpstr>LCD</vt:lpstr>
      <vt:lpstr>Optical Viewfinder</vt:lpstr>
      <vt:lpstr>Electronic Viewfinder</vt:lpstr>
      <vt:lpstr>OSD</vt:lpstr>
      <vt:lpstr>Types of Digital Cameras</vt:lpstr>
      <vt:lpstr>Ultra Compact Digital Camera</vt:lpstr>
      <vt:lpstr>Compact Digital Cameras</vt:lpstr>
      <vt:lpstr>Advanced Digital Camera</vt:lpstr>
      <vt:lpstr>DSLR Camera</vt:lpstr>
      <vt:lpstr>Taking Digital Photos</vt:lpstr>
      <vt:lpstr>Rule of Thirds</vt:lpstr>
      <vt:lpstr>Rule of Thirds</vt:lpstr>
      <vt:lpstr>Focusing on the Subject</vt:lpstr>
      <vt:lpstr>Zoom</vt:lpstr>
      <vt:lpstr>Transferring Pictures</vt:lpstr>
      <vt:lpstr>Transferring Pictures with USB</vt:lpstr>
      <vt:lpstr>Transferring Pictures with memory cards</vt:lpstr>
      <vt:lpstr>Editing Your Pictures</vt:lpstr>
      <vt:lpstr>Editing Your Pictures adjusting color</vt:lpstr>
      <vt:lpstr>Editing Your Pictures Resizing with GIMP</vt:lpstr>
      <vt:lpstr>Editing Your Pictures - Resizing with GIMP</vt:lpstr>
      <vt:lpstr>Editing Your Pictures - Resizing with GIMP</vt:lpstr>
      <vt:lpstr>Editing Your Pictures - Cropping with GIMP</vt:lpstr>
      <vt:lpstr>Editing Your Pictures - Cropping with GIMP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14</cp:revision>
  <cp:lastPrinted>2017-07-07T16:17:37Z</cp:lastPrinted>
  <dcterms:created xsi:type="dcterms:W3CDTF">2017-07-11T23:58:30Z</dcterms:created>
  <dcterms:modified xsi:type="dcterms:W3CDTF">2017-07-20T22:28:58Z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